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9" r:id="rId3"/>
    <p:sldId id="264" r:id="rId4"/>
    <p:sldId id="294" r:id="rId5"/>
    <p:sldId id="286" r:id="rId6"/>
    <p:sldId id="287" r:id="rId7"/>
    <p:sldId id="288" r:id="rId8"/>
    <p:sldId id="289" r:id="rId9"/>
    <p:sldId id="293" r:id="rId10"/>
    <p:sldId id="290" r:id="rId11"/>
    <p:sldId id="291" r:id="rId12"/>
    <p:sldId id="303" r:id="rId13"/>
    <p:sldId id="304" r:id="rId14"/>
    <p:sldId id="305" r:id="rId15"/>
    <p:sldId id="295" r:id="rId16"/>
    <p:sldId id="296" r:id="rId17"/>
    <p:sldId id="297" r:id="rId18"/>
    <p:sldId id="298" r:id="rId19"/>
    <p:sldId id="274" r:id="rId20"/>
    <p:sldId id="280" r:id="rId21"/>
    <p:sldId id="300" r:id="rId22"/>
    <p:sldId id="299" r:id="rId23"/>
    <p:sldId id="275" r:id="rId24"/>
    <p:sldId id="276" r:id="rId25"/>
    <p:sldId id="278" r:id="rId26"/>
    <p:sldId id="279" r:id="rId27"/>
    <p:sldId id="281" r:id="rId28"/>
    <p:sldId id="282" r:id="rId29"/>
    <p:sldId id="283" r:id="rId30"/>
    <p:sldId id="301" r:id="rId31"/>
    <p:sldId id="30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321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70707-6EBC-4BC7-AC95-DB7A800B8292}" type="datetimeFigureOut">
              <a:rPr lang="en-US" smtClean="0"/>
              <a:t>10/22/2021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539B2-E0F5-44CF-B3FC-706C64BE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4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539B2-E0F5-44CF-B3FC-706C64BE815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56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0B09310-3BE2-4D03-BCC2-A20B3361A121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B61619-0DCE-4E4B-AEBD-BCB015D801D1}" type="datetimeFigureOut">
              <a:rPr lang="en-SG" smtClean="0"/>
              <a:pPr/>
              <a:t>22/10/2021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4.%20Pemutakhiran%20data%202021\bahan%20evaluasi%20profil%202020.xlsx!yang%20dipakai!R4C20:R17C26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4.%20Pemutakhiran%20data%202021\bahan%20evaluasi%20profil%202020.xlsx!Ev.%20sistematika%20ok!R38C1:R53C10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543800" cy="2593975"/>
          </a:xfrm>
        </p:spPr>
        <p:txBody>
          <a:bodyPr/>
          <a:lstStyle/>
          <a:p>
            <a:r>
              <a:rPr lang="en-SG" sz="5400" dirty="0" smtClean="0"/>
              <a:t>PROFIL KESEHATAN </a:t>
            </a:r>
            <a:r>
              <a:rPr lang="id-ID" sz="5400" dirty="0" smtClean="0"/>
              <a:t>2020</a:t>
            </a:r>
            <a:endParaRPr lang="en-SG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7"/>
            <a:ext cx="8784977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08381" y="6279703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b="1" smtClean="0">
                <a:solidFill>
                  <a:srgbClr val="FF0000"/>
                </a:solidFill>
              </a:rPr>
              <a:t>^apabila </a:t>
            </a:r>
            <a:r>
              <a:rPr lang="en-SG" b="1" smtClean="0">
                <a:solidFill>
                  <a:srgbClr val="FF0000"/>
                </a:solidFill>
              </a:rPr>
              <a:t>K4 &gt;</a:t>
            </a:r>
            <a:r>
              <a:rPr lang="id-ID" b="1" smtClean="0">
                <a:solidFill>
                  <a:srgbClr val="FF0000"/>
                </a:solidFill>
              </a:rPr>
              <a:t>= </a:t>
            </a:r>
            <a:r>
              <a:rPr lang="en-SG" b="1" smtClean="0">
                <a:solidFill>
                  <a:srgbClr val="FF0000"/>
                </a:solidFill>
              </a:rPr>
              <a:t>Persalinan nakes </a:t>
            </a:r>
            <a:r>
              <a:rPr lang="id-ID" b="1" smtClean="0">
                <a:solidFill>
                  <a:srgbClr val="FF0000"/>
                </a:solidFill>
              </a:rPr>
              <a:t>dan selisih perbedaannya tidak lebih dari 10%</a:t>
            </a:r>
            <a:endParaRPr lang="id-ID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35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9" name="Object 7"/>
          <p:cNvGraphicFramePr>
            <a:graphicFrameLocks noChangeAspect="1"/>
          </p:cNvGraphicFramePr>
          <p:nvPr/>
        </p:nvGraphicFramePr>
        <p:xfrm>
          <a:off x="827584" y="548680"/>
          <a:ext cx="7483363" cy="5688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7" name="Worksheet" r:id="rId3" imgW="5581783" imgH="3762164" progId="Excel.Sheet.8">
                  <p:link updateAutomatic="1"/>
                </p:oleObj>
              </mc:Choice>
              <mc:Fallback>
                <p:oleObj name="Worksheet" r:id="rId3" imgW="5581783" imgH="3762164" progId="Excel.Sheet.8">
                  <p:link updateAutomatic="1"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48680"/>
                        <a:ext cx="7483363" cy="56886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3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38336"/>
            <a:ext cx="8353538" cy="5370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51720" y="15007"/>
            <a:ext cx="4163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Akuarasi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Data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030" y="5518946"/>
            <a:ext cx="8748464" cy="133905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51920" y="6287812"/>
            <a:ext cx="1095493" cy="338554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Tdk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Akurat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6287812"/>
            <a:ext cx="1095493" cy="338554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Tdk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Akurat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6291561"/>
            <a:ext cx="1095493" cy="338554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Tdk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Akurat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25589" y="6237312"/>
            <a:ext cx="1095493" cy="338554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Tdk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Akurat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6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390265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6569" y="5373216"/>
            <a:ext cx="8748464" cy="13681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47664" y="6237312"/>
            <a:ext cx="893321" cy="369332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70C0"/>
                </a:solidFill>
              </a:rPr>
              <a:t>Akurasi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6688" y="6237312"/>
            <a:ext cx="1095493" cy="338554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Tdk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Akurat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6268090"/>
            <a:ext cx="1095493" cy="338554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Tdk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Akurat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12360" y="6270650"/>
            <a:ext cx="1095493" cy="338554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Tdk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Akurat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96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5"/>
            <a:ext cx="7560840" cy="5976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9552" y="5518946"/>
            <a:ext cx="8064896" cy="133905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6309320"/>
            <a:ext cx="1095493" cy="338554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Tdk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Akurat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6320613"/>
            <a:ext cx="1095493" cy="338554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Tdk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Akurat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20272" y="6345554"/>
            <a:ext cx="1095493" cy="338554"/>
          </a:xfrm>
          <a:prstGeom prst="rect">
            <a:avLst/>
          </a:prstGeom>
          <a:noFill/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Tdk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Akurat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77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smtClean="0"/>
              <a:t>Sistematika Penyajian Kesehatan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en-SG" sz="3200" spc="-120" smtClean="0">
              <a:latin typeface="Trebuchet MS"/>
              <a:cs typeface="Trebuchet MS"/>
            </a:endParaRPr>
          </a:p>
          <a:p>
            <a:r>
              <a:rPr lang="en-SG" sz="3200" spc="-120" smtClean="0">
                <a:latin typeface="Trebuchet MS"/>
                <a:cs typeface="Trebuchet MS"/>
              </a:rPr>
              <a:t>Sistematika </a:t>
            </a:r>
            <a:r>
              <a:rPr lang="en-SG" sz="3200" spc="-90" smtClean="0">
                <a:latin typeface="Trebuchet MS"/>
                <a:cs typeface="Trebuchet MS"/>
              </a:rPr>
              <a:t>Lama</a:t>
            </a:r>
            <a:endParaRPr lang="en-SG" sz="320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520" y="2174875"/>
            <a:ext cx="4392488" cy="3951288"/>
          </a:xfrm>
        </p:spPr>
        <p:txBody>
          <a:bodyPr/>
          <a:lstStyle/>
          <a:p>
            <a:pPr marL="315595" indent="-302895">
              <a:spcBef>
                <a:spcPts val="100"/>
              </a:spcBef>
              <a:tabLst>
                <a:tab pos="316230" algn="l"/>
              </a:tabLst>
            </a:pPr>
            <a:r>
              <a:rPr lang="en-SG" spc="-90" smtClean="0">
                <a:latin typeface="Trebuchet MS"/>
                <a:cs typeface="Trebuchet MS"/>
              </a:rPr>
              <a:t>Bab I  : pendahuluan</a:t>
            </a:r>
            <a:endParaRPr lang="en-SG" smtClean="0">
              <a:latin typeface="Trebuchet MS"/>
              <a:cs typeface="Trebuchet MS"/>
            </a:endParaRPr>
          </a:p>
          <a:p>
            <a:pPr marL="315595" indent="-302895">
              <a:spcBef>
                <a:spcPts val="80"/>
              </a:spcBef>
              <a:tabLst>
                <a:tab pos="316230" algn="l"/>
              </a:tabLst>
            </a:pPr>
            <a:r>
              <a:rPr lang="en-SG" spc="-100" smtClean="0">
                <a:latin typeface="Trebuchet MS"/>
                <a:cs typeface="Trebuchet MS"/>
              </a:rPr>
              <a:t>Bab II : gambaran</a:t>
            </a:r>
            <a:r>
              <a:rPr lang="en-SG" spc="-204" smtClean="0">
                <a:latin typeface="Trebuchet MS"/>
                <a:cs typeface="Trebuchet MS"/>
              </a:rPr>
              <a:t> </a:t>
            </a:r>
            <a:r>
              <a:rPr lang="en-SG" spc="-70" smtClean="0">
                <a:latin typeface="Trebuchet MS"/>
                <a:cs typeface="Trebuchet MS"/>
              </a:rPr>
              <a:t>umum</a:t>
            </a:r>
            <a:endParaRPr lang="en-SG" smtClean="0">
              <a:latin typeface="Trebuchet MS"/>
              <a:cs typeface="Trebuchet MS"/>
            </a:endParaRPr>
          </a:p>
          <a:p>
            <a:pPr marL="315595" indent="-302895">
              <a:spcBef>
                <a:spcPts val="180"/>
              </a:spcBef>
              <a:tabLst>
                <a:tab pos="316230" algn="l"/>
              </a:tabLst>
            </a:pPr>
            <a:r>
              <a:rPr lang="en-SG" spc="-150" smtClean="0">
                <a:latin typeface="Trebuchet MS"/>
                <a:cs typeface="Trebuchet MS"/>
              </a:rPr>
              <a:t>Bab III : derajat</a:t>
            </a:r>
            <a:r>
              <a:rPr lang="en-SG" spc="-210" smtClean="0">
                <a:latin typeface="Trebuchet MS"/>
                <a:cs typeface="Trebuchet MS"/>
              </a:rPr>
              <a:t> </a:t>
            </a:r>
            <a:r>
              <a:rPr lang="en-SG" spc="-105" smtClean="0">
                <a:latin typeface="Trebuchet MS"/>
                <a:cs typeface="Trebuchet MS"/>
              </a:rPr>
              <a:t>kesehatan</a:t>
            </a:r>
            <a:endParaRPr lang="en-SG" smtClean="0">
              <a:latin typeface="Trebuchet MS"/>
              <a:cs typeface="Trebuchet MS"/>
            </a:endParaRPr>
          </a:p>
          <a:p>
            <a:pPr marL="315595" indent="-302895">
              <a:spcBef>
                <a:spcPts val="180"/>
              </a:spcBef>
              <a:tabLst>
                <a:tab pos="316230" algn="l"/>
              </a:tabLst>
            </a:pPr>
            <a:r>
              <a:rPr lang="en-SG" spc="-100" smtClean="0">
                <a:latin typeface="Trebuchet MS"/>
                <a:cs typeface="Trebuchet MS"/>
              </a:rPr>
              <a:t>Bab IV : upaya</a:t>
            </a:r>
            <a:r>
              <a:rPr lang="en-SG" spc="-200" smtClean="0">
                <a:latin typeface="Trebuchet MS"/>
                <a:cs typeface="Trebuchet MS"/>
              </a:rPr>
              <a:t> </a:t>
            </a:r>
            <a:r>
              <a:rPr lang="en-SG" spc="-105" smtClean="0">
                <a:latin typeface="Trebuchet MS"/>
                <a:cs typeface="Trebuchet MS"/>
              </a:rPr>
              <a:t>kesehatan</a:t>
            </a:r>
            <a:endParaRPr lang="en-SG" smtClean="0">
              <a:latin typeface="Trebuchet MS"/>
              <a:cs typeface="Trebuchet MS"/>
            </a:endParaRPr>
          </a:p>
          <a:p>
            <a:pPr marL="315595" indent="-302895">
              <a:spcBef>
                <a:spcPts val="180"/>
              </a:spcBef>
              <a:tabLst>
                <a:tab pos="316230" algn="l"/>
              </a:tabLst>
            </a:pPr>
            <a:r>
              <a:rPr lang="en-SG" spc="-85" smtClean="0">
                <a:latin typeface="Trebuchet MS"/>
                <a:cs typeface="Trebuchet MS"/>
              </a:rPr>
              <a:t>Bab V : sumber </a:t>
            </a:r>
            <a:r>
              <a:rPr lang="en-SG" spc="-110" smtClean="0">
                <a:latin typeface="Trebuchet MS"/>
                <a:cs typeface="Trebuchet MS"/>
              </a:rPr>
              <a:t>daya</a:t>
            </a:r>
            <a:r>
              <a:rPr lang="en-SG" spc="-355" smtClean="0">
                <a:latin typeface="Trebuchet MS"/>
                <a:cs typeface="Trebuchet MS"/>
              </a:rPr>
              <a:t> </a:t>
            </a:r>
            <a:r>
              <a:rPr lang="en-SG" spc="-105" smtClean="0">
                <a:latin typeface="Trebuchet MS"/>
                <a:cs typeface="Trebuchet MS"/>
              </a:rPr>
              <a:t>kesehatan</a:t>
            </a:r>
            <a:endParaRPr lang="en-SG" smtClean="0">
              <a:latin typeface="Trebuchet MS"/>
              <a:cs typeface="Trebuchet MS"/>
            </a:endParaRPr>
          </a:p>
          <a:p>
            <a:pPr marL="315595" indent="-302895">
              <a:spcBef>
                <a:spcPts val="80"/>
              </a:spcBef>
              <a:tabLst>
                <a:tab pos="316230" algn="l"/>
              </a:tabLst>
            </a:pPr>
            <a:r>
              <a:rPr lang="en-SG" spc="-105" smtClean="0">
                <a:latin typeface="Trebuchet MS"/>
                <a:cs typeface="Trebuchet MS"/>
              </a:rPr>
              <a:t>Bab VI : kesimpulan</a:t>
            </a:r>
            <a:endParaRPr lang="en-SG" smtClean="0">
              <a:latin typeface="Trebuchet MS"/>
              <a:cs typeface="Trebuchet MS"/>
            </a:endParaRPr>
          </a:p>
          <a:p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67944" y="1493094"/>
            <a:ext cx="3657600" cy="639762"/>
          </a:xfrm>
        </p:spPr>
        <p:txBody>
          <a:bodyPr>
            <a:normAutofit/>
          </a:bodyPr>
          <a:lstStyle/>
          <a:p>
            <a:r>
              <a:rPr lang="en-SG" sz="3200" spc="-120" dirty="0" err="1" smtClean="0">
                <a:latin typeface="Trebuchet MS"/>
                <a:cs typeface="Trebuchet MS"/>
              </a:rPr>
              <a:t>Sistematika</a:t>
            </a:r>
            <a:r>
              <a:rPr lang="en-SG" sz="3200" spc="-120" dirty="0" smtClean="0">
                <a:latin typeface="Trebuchet MS"/>
                <a:cs typeface="Trebuchet MS"/>
              </a:rPr>
              <a:t> </a:t>
            </a:r>
            <a:r>
              <a:rPr lang="en-SG" sz="3200" spc="-90" dirty="0" err="1" smtClean="0">
                <a:latin typeface="Trebuchet MS"/>
                <a:cs typeface="Trebuchet MS"/>
              </a:rPr>
              <a:t>Baru</a:t>
            </a:r>
            <a:endParaRPr lang="en-SG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5976" y="2132856"/>
            <a:ext cx="4319463" cy="3951288"/>
          </a:xfrm>
        </p:spPr>
        <p:txBody>
          <a:bodyPr/>
          <a:lstStyle/>
          <a:p>
            <a:pPr marL="315595" indent="-302895">
              <a:spcBef>
                <a:spcPts val="100"/>
              </a:spcBef>
              <a:tabLst>
                <a:tab pos="316230" algn="l"/>
              </a:tabLst>
            </a:pPr>
            <a:r>
              <a:rPr lang="en-SG" spc="-110" dirty="0" smtClean="0">
                <a:latin typeface="Trebuchet MS"/>
                <a:cs typeface="Trebuchet MS"/>
              </a:rPr>
              <a:t>Bab I     : </a:t>
            </a:r>
            <a:r>
              <a:rPr lang="en-SG" spc="-110" dirty="0" err="1" smtClean="0">
                <a:latin typeface="Trebuchet MS"/>
                <a:cs typeface="Trebuchet MS"/>
              </a:rPr>
              <a:t>Demografi</a:t>
            </a:r>
            <a:endParaRPr lang="en-SG" dirty="0" smtClean="0">
              <a:latin typeface="Trebuchet MS"/>
              <a:cs typeface="Trebuchet MS"/>
            </a:endParaRPr>
          </a:p>
          <a:p>
            <a:pPr marL="315595" indent="-302895">
              <a:spcBef>
                <a:spcPts val="80"/>
              </a:spcBef>
              <a:tabLst>
                <a:tab pos="316230" algn="l"/>
              </a:tabLst>
            </a:pPr>
            <a:r>
              <a:rPr lang="en-SG" spc="-95" dirty="0" smtClean="0">
                <a:latin typeface="Trebuchet MS"/>
                <a:cs typeface="Trebuchet MS"/>
              </a:rPr>
              <a:t>Bab II    : </a:t>
            </a:r>
            <a:r>
              <a:rPr lang="en-SG" spc="-95" dirty="0" err="1" smtClean="0">
                <a:latin typeface="Trebuchet MS"/>
                <a:cs typeface="Trebuchet MS"/>
              </a:rPr>
              <a:t>Sarana</a:t>
            </a:r>
            <a:r>
              <a:rPr lang="en-SG" spc="-210" dirty="0" smtClean="0">
                <a:latin typeface="Trebuchet MS"/>
                <a:cs typeface="Trebuchet MS"/>
              </a:rPr>
              <a:t> </a:t>
            </a:r>
            <a:r>
              <a:rPr lang="en-SG" spc="-105" dirty="0" err="1" smtClean="0">
                <a:latin typeface="Trebuchet MS"/>
                <a:cs typeface="Trebuchet MS"/>
              </a:rPr>
              <a:t>kesehatan</a:t>
            </a:r>
            <a:endParaRPr lang="en-SG" dirty="0" smtClean="0">
              <a:latin typeface="Trebuchet MS"/>
              <a:cs typeface="Trebuchet MS"/>
            </a:endParaRPr>
          </a:p>
          <a:p>
            <a:pPr marL="315595" indent="-302895">
              <a:spcBef>
                <a:spcPts val="180"/>
              </a:spcBef>
              <a:tabLst>
                <a:tab pos="316230" algn="l"/>
              </a:tabLst>
            </a:pPr>
            <a:r>
              <a:rPr lang="en-SG" spc="105" dirty="0" smtClean="0">
                <a:latin typeface="Trebuchet MS"/>
                <a:cs typeface="Trebuchet MS"/>
              </a:rPr>
              <a:t>Bab III : SDM</a:t>
            </a:r>
            <a:r>
              <a:rPr lang="en-SG" spc="-204" dirty="0" smtClean="0">
                <a:latin typeface="Trebuchet MS"/>
                <a:cs typeface="Trebuchet MS"/>
              </a:rPr>
              <a:t> </a:t>
            </a:r>
            <a:r>
              <a:rPr lang="en-SG" spc="-105" dirty="0" err="1" smtClean="0">
                <a:latin typeface="Trebuchet MS"/>
                <a:cs typeface="Trebuchet MS"/>
              </a:rPr>
              <a:t>kesehatan</a:t>
            </a:r>
            <a:endParaRPr lang="en-SG" dirty="0" smtClean="0">
              <a:latin typeface="Trebuchet MS"/>
              <a:cs typeface="Trebuchet MS"/>
            </a:endParaRPr>
          </a:p>
          <a:p>
            <a:pPr marL="315595" indent="-302895">
              <a:spcBef>
                <a:spcPts val="180"/>
              </a:spcBef>
              <a:tabLst>
                <a:tab pos="316230" algn="l"/>
              </a:tabLst>
            </a:pPr>
            <a:r>
              <a:rPr lang="en-SG" spc="-105" dirty="0" smtClean="0">
                <a:latin typeface="Trebuchet MS"/>
                <a:cs typeface="Trebuchet MS"/>
              </a:rPr>
              <a:t>Bab IV :</a:t>
            </a:r>
            <a:r>
              <a:rPr lang="en-SG" spc="-105" dirty="0" err="1" smtClean="0">
                <a:latin typeface="Trebuchet MS"/>
                <a:cs typeface="Trebuchet MS"/>
              </a:rPr>
              <a:t>pembiayaan</a:t>
            </a:r>
            <a:r>
              <a:rPr lang="en-SG" spc="-260" dirty="0" smtClean="0">
                <a:latin typeface="Trebuchet MS"/>
                <a:cs typeface="Trebuchet MS"/>
              </a:rPr>
              <a:t> </a:t>
            </a:r>
            <a:r>
              <a:rPr lang="en-SG" spc="-105" dirty="0" err="1" smtClean="0">
                <a:latin typeface="Trebuchet MS"/>
                <a:cs typeface="Trebuchet MS"/>
              </a:rPr>
              <a:t>kesehatan</a:t>
            </a:r>
            <a:endParaRPr lang="en-SG" dirty="0" smtClean="0">
              <a:latin typeface="Trebuchet MS"/>
              <a:cs typeface="Trebuchet MS"/>
            </a:endParaRPr>
          </a:p>
          <a:p>
            <a:pPr marL="315595" indent="-302895">
              <a:spcBef>
                <a:spcPts val="180"/>
              </a:spcBef>
              <a:tabLst>
                <a:tab pos="316230" algn="l"/>
              </a:tabLst>
            </a:pPr>
            <a:r>
              <a:rPr lang="en-SG" spc="-105" dirty="0" smtClean="0">
                <a:latin typeface="Trebuchet MS"/>
                <a:cs typeface="Trebuchet MS"/>
              </a:rPr>
              <a:t>Bab V  : </a:t>
            </a:r>
            <a:r>
              <a:rPr lang="en-SG" spc="-105" dirty="0" err="1" smtClean="0">
                <a:latin typeface="Trebuchet MS"/>
                <a:cs typeface="Trebuchet MS"/>
              </a:rPr>
              <a:t>kesehatan</a:t>
            </a:r>
            <a:r>
              <a:rPr lang="en-SG" spc="-210" dirty="0" smtClean="0">
                <a:latin typeface="Trebuchet MS"/>
                <a:cs typeface="Trebuchet MS"/>
              </a:rPr>
              <a:t> </a:t>
            </a:r>
            <a:r>
              <a:rPr lang="en-SG" spc="-114" dirty="0" err="1" smtClean="0">
                <a:latin typeface="Trebuchet MS"/>
                <a:cs typeface="Trebuchet MS"/>
              </a:rPr>
              <a:t>keluarga</a:t>
            </a:r>
            <a:endParaRPr lang="en-SG" dirty="0" smtClean="0">
              <a:latin typeface="Trebuchet MS"/>
              <a:cs typeface="Trebuchet MS"/>
            </a:endParaRPr>
          </a:p>
          <a:p>
            <a:pPr marL="315595" indent="-302895">
              <a:spcBef>
                <a:spcPts val="80"/>
              </a:spcBef>
              <a:tabLst>
                <a:tab pos="316230" algn="l"/>
              </a:tabLst>
            </a:pPr>
            <a:r>
              <a:rPr lang="en-SG" spc="-105" dirty="0" smtClean="0">
                <a:latin typeface="Trebuchet MS"/>
                <a:cs typeface="Trebuchet MS"/>
              </a:rPr>
              <a:t>Bab IV : </a:t>
            </a:r>
            <a:r>
              <a:rPr lang="en-SG" spc="-105" dirty="0" err="1" smtClean="0">
                <a:latin typeface="Trebuchet MS"/>
                <a:cs typeface="Trebuchet MS"/>
              </a:rPr>
              <a:t>pengendalian</a:t>
            </a:r>
            <a:r>
              <a:rPr lang="en-SG" spc="-215" dirty="0" smtClean="0">
                <a:latin typeface="Trebuchet MS"/>
                <a:cs typeface="Trebuchet MS"/>
              </a:rPr>
              <a:t> </a:t>
            </a:r>
            <a:r>
              <a:rPr lang="en-SG" spc="-120" dirty="0" err="1" smtClean="0">
                <a:latin typeface="Trebuchet MS"/>
                <a:cs typeface="Trebuchet MS"/>
              </a:rPr>
              <a:t>penyakit</a:t>
            </a:r>
            <a:endParaRPr lang="en-SG" dirty="0" smtClean="0">
              <a:latin typeface="Trebuchet MS"/>
              <a:cs typeface="Trebuchet MS"/>
            </a:endParaRPr>
          </a:p>
          <a:p>
            <a:pPr marL="315595" indent="-302895">
              <a:spcBef>
                <a:spcPts val="180"/>
              </a:spcBef>
              <a:tabLst>
                <a:tab pos="316230" algn="l"/>
              </a:tabLst>
            </a:pPr>
            <a:r>
              <a:rPr lang="en-SG" spc="-105" dirty="0" smtClean="0">
                <a:latin typeface="Trebuchet MS"/>
                <a:cs typeface="Trebuchet MS"/>
              </a:rPr>
              <a:t>Bab V  : </a:t>
            </a:r>
            <a:r>
              <a:rPr lang="en-SG" spc="-105" dirty="0" err="1" smtClean="0">
                <a:latin typeface="Trebuchet MS"/>
                <a:cs typeface="Trebuchet MS"/>
              </a:rPr>
              <a:t>kesehatan</a:t>
            </a:r>
            <a:r>
              <a:rPr lang="en-SG" spc="-225" dirty="0" smtClean="0">
                <a:latin typeface="Trebuchet MS"/>
                <a:cs typeface="Trebuchet MS"/>
              </a:rPr>
              <a:t> </a:t>
            </a:r>
            <a:r>
              <a:rPr lang="en-SG" spc="-95" dirty="0" err="1" smtClean="0">
                <a:latin typeface="Trebuchet MS"/>
                <a:cs typeface="Trebuchet MS"/>
              </a:rPr>
              <a:t>lingkungan</a:t>
            </a:r>
            <a:endParaRPr lang="en-SG" dirty="0" smtClean="0">
              <a:latin typeface="Trebuchet MS"/>
              <a:cs typeface="Trebuchet MS"/>
            </a:endParaRPr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fi-FI" sz="2400" dirty="0"/>
              <a:t>SISTEMATIKA PENYAJIAN PROFIL KESEHATAN </a:t>
            </a:r>
            <a:r>
              <a:rPr lang="fi-FI" sz="3600" b="1" dirty="0">
                <a:solidFill>
                  <a:srgbClr val="FF0000"/>
                </a:solidFill>
              </a:rPr>
              <a:t>TAHUN 2018</a:t>
            </a:r>
            <a:endParaRPr lang="id-ID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778273"/>
              </p:ext>
            </p:extLst>
          </p:nvPr>
        </p:nvGraphicFramePr>
        <p:xfrm>
          <a:off x="323528" y="908720"/>
          <a:ext cx="8075239" cy="4673924"/>
        </p:xfrm>
        <a:graphic>
          <a:graphicData uri="http://schemas.openxmlformats.org/drawingml/2006/table">
            <a:tbl>
              <a:tblPr/>
              <a:tblGrid>
                <a:gridCol w="2927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49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95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7791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557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133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777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8110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1332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94888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8342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Kabupaten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1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2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3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4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5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6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7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Keterangan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6838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Gambaran umum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Sarana kesehatan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Sumber Daya Manusia Kes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Pembiayaan Kesehatan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Kesehatan Keluarga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Pengendalian penyakit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kesehatan lingkungan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9874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KUANTAN SINGINGI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1188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INDRAGIRI HULU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sistematika profil yg lama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3421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INDRAGIRI HILIR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3421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PELALAWAN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940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SIAK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sistematika profil yg lama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1188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KAMPAR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sistematika profil yg lama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3421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ROKAN HULU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16182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BENGKALIS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sistematika profil yg lama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11188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ROKAN HILIR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sistematika profil yg lama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3421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MERANTI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83421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PEKANBARU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4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418058"/>
          </a:xfrm>
        </p:spPr>
        <p:txBody>
          <a:bodyPr>
            <a:normAutofit fontScale="90000"/>
          </a:bodyPr>
          <a:lstStyle/>
          <a:p>
            <a:r>
              <a:rPr lang="fi-FI" sz="2800" b="1" dirty="0"/>
              <a:t>SISTEMATIKA PENYAJIAN PROFIL KESEHATAN </a:t>
            </a:r>
            <a:r>
              <a:rPr lang="fi-FI" sz="4000" b="1" dirty="0">
                <a:solidFill>
                  <a:srgbClr val="FF0000"/>
                </a:solidFill>
              </a:rPr>
              <a:t>TAHUN 2019</a:t>
            </a:r>
            <a:endParaRPr lang="id-ID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505073"/>
              </p:ext>
            </p:extLst>
          </p:nvPr>
        </p:nvGraphicFramePr>
        <p:xfrm>
          <a:off x="323528" y="908720"/>
          <a:ext cx="8280920" cy="4552994"/>
        </p:xfrm>
        <a:graphic>
          <a:graphicData uri="http://schemas.openxmlformats.org/drawingml/2006/table">
            <a:tbl>
              <a:tblPr/>
              <a:tblGrid>
                <a:gridCol w="3636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548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98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80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2809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2809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5908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9710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971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03511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692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Kabupaten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1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2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3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4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5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6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Bab 7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Keterangan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8529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Gambaran umum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Sarana kesehatan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Sumber Daya Manusia Kes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Pembiayaan Kesehatan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Kesehatan Keluarga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Pengendalian penyakit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kesehatan lingkungan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5677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KUANTAN SINGINGI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id-ID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9264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INDRAGIRI HULU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9264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INDRAGIRI HILIR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9264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PELALAWAN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9264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SIAK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9847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KAMPAR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sistematika </a:t>
                      </a:r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profil yg lama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9264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ROKAN HULU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0723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BENGKALIS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69810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ROKAN HILIR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i-FI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sistematika </a:t>
                      </a:r>
                      <a:r>
                        <a:rPr lang="fi-F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profil yg lama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9264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MERANTI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9264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PEKANBARU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9264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DUMAI</a:t>
                      </a:r>
                    </a:p>
                  </a:txBody>
                  <a:tcPr marL="7419" marR="7419" marT="7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419" marR="7419" marT="741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752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67" name="Object 3"/>
          <p:cNvGraphicFramePr>
            <a:graphicFrameLocks noChangeAspect="1"/>
          </p:cNvGraphicFramePr>
          <p:nvPr/>
        </p:nvGraphicFramePr>
        <p:xfrm>
          <a:off x="467545" y="260648"/>
          <a:ext cx="8125014" cy="6336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5" name="Worksheet" r:id="rId3" imgW="10934822" imgH="6076780" progId="Excel.Sheet.8">
                  <p:link updateAutomatic="1"/>
                </p:oleObj>
              </mc:Choice>
              <mc:Fallback>
                <p:oleObj name="Worksheet" r:id="rId3" imgW="10934822" imgH="6076780" progId="Excel.Sheet.8">
                  <p:link updateAutomatic="1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5" y="260648"/>
                        <a:ext cx="8125014" cy="63367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926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id-ID" sz="2400" b="1" dirty="0"/>
              <a:t>PENGOLAHAN DAN ANALISIS </a:t>
            </a:r>
            <a:r>
              <a:rPr lang="id-ID" sz="2400" b="1" dirty="0" smtClean="0"/>
              <a:t>DATA</a:t>
            </a:r>
            <a:endParaRPr lang="id-ID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859216" cy="5217443"/>
          </a:xfrm>
        </p:spPr>
        <p:txBody>
          <a:bodyPr>
            <a:normAutofit fontScale="92500" lnSpcReduction="10000"/>
          </a:bodyPr>
          <a:lstStyle/>
          <a:p>
            <a:r>
              <a:rPr lang="id-ID" sz="2000" b="1" i="1" dirty="0"/>
              <a:t>Analisis Deskriptif </a:t>
            </a:r>
            <a:r>
              <a:rPr lang="id-ID" sz="2000" dirty="0"/>
              <a:t>upaya menggambarkan/menjelaskan data yang terdapat dalam tabel sesuai karakteristik data yang ditampilkan, termasuk angka rata-rata, angka minimum dan maksimum</a:t>
            </a:r>
            <a:r>
              <a:rPr lang="id-ID" sz="1200" dirty="0"/>
              <a:t>. </a:t>
            </a:r>
            <a:r>
              <a:rPr lang="id-ID" sz="1900" dirty="0"/>
              <a:t>Misalnya nilai rata-rata cakupan pelayanan kesehatan pada ibu nifas, kisaran cakupan pelayanan kesehatan pada ibu nifas.</a:t>
            </a:r>
            <a:endParaRPr lang="id-ID" sz="1900" b="1" i="1" dirty="0" smtClean="0"/>
          </a:p>
          <a:p>
            <a:r>
              <a:rPr lang="id-ID" sz="2000" b="1" i="1" dirty="0"/>
              <a:t>Analisis Komparatif </a:t>
            </a:r>
            <a:r>
              <a:rPr lang="id-ID" sz="2000" dirty="0"/>
              <a:t>upaya menjelaskan data dengan membandingkan karakteristik data wilayah yang satu dengan wilayah lainnya atau perbandingan data antar waktu, antar jenis kelamin, antar kelompok umur.</a:t>
            </a:r>
            <a:r>
              <a:rPr lang="id-ID" sz="1400" dirty="0"/>
              <a:t> Secara khusus, dengan tersedianya data kesakitan yang terpilah menurut jenis kelamin, dapat dikomparasikan derajat kesehatan, upaya kesehatan, dan sumber daya kesehatan antara laki-laki dan perempuan. Misalnya perbandingan prevalensi gizi buruk pada balita laki-laki dan perempuan atau jumlah kasus kusta pada laki-laki dan perempuan</a:t>
            </a:r>
            <a:r>
              <a:rPr lang="id-ID" sz="1400" dirty="0" smtClean="0"/>
              <a:t>.</a:t>
            </a:r>
            <a:endParaRPr lang="id-ID" sz="2000" b="1" i="1" dirty="0" smtClean="0"/>
          </a:p>
          <a:p>
            <a:r>
              <a:rPr lang="id-ID" sz="2000" b="1" i="1" dirty="0"/>
              <a:t>Analisis Kecenderungan </a:t>
            </a:r>
            <a:r>
              <a:rPr lang="id-ID" sz="2000" dirty="0"/>
              <a:t>upaya untuk menjelaskan data dengan membandingkan data antar </a:t>
            </a:r>
            <a:r>
              <a:rPr lang="id-ID" sz="1900" dirty="0"/>
              <a:t>waktu dalam periode yang relatif panjang. Misalnya kecenderungan jumlah penderita DBD selama lima tahun terakhir atau jumlah puskesmas selama sepuluh tahun terakhir</a:t>
            </a:r>
            <a:r>
              <a:rPr lang="id-ID" sz="1900" dirty="0" smtClean="0"/>
              <a:t>.</a:t>
            </a:r>
            <a:endParaRPr lang="id-ID" sz="2000" b="1" i="1" dirty="0" smtClean="0"/>
          </a:p>
          <a:p>
            <a:r>
              <a:rPr lang="id-ID" sz="2200" b="1" i="1" dirty="0"/>
              <a:t>Analisis Hubungan </a:t>
            </a:r>
            <a:r>
              <a:rPr lang="id-ID" sz="2200" dirty="0"/>
              <a:t>upaya untuk menjelaskan hubungan/keterkaitan antara variabel yang satu dengan variabel lainnya, misalnya cakupan K4 pada ibu hamil dengan cakupan pertolongan persalinan oleh tenaga kesehatan dan prevalensi gizi pada balita dengan rasio tenaga gizi.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71179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id-ID" sz="2400" dirty="0"/>
              <a:t>REKAP ABSENSI   PROFIL  KABUPATEN/KOTA </a:t>
            </a:r>
            <a:r>
              <a:rPr lang="id-ID" sz="2400" dirty="0" smtClean="0"/>
              <a:t>TH.2020 </a:t>
            </a:r>
            <a:r>
              <a:rPr lang="id-ID" sz="2400" dirty="0" smtClean="0">
                <a:solidFill>
                  <a:srgbClr val="FF0000"/>
                </a:solidFill>
              </a:rPr>
              <a:t>ok </a:t>
            </a:r>
            <a:endParaRPr lang="id-ID" sz="2400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546977"/>
              </p:ext>
            </p:extLst>
          </p:nvPr>
        </p:nvGraphicFramePr>
        <p:xfrm>
          <a:off x="457199" y="1124742"/>
          <a:ext cx="7931224" cy="4960501"/>
        </p:xfrm>
        <a:graphic>
          <a:graphicData uri="http://schemas.openxmlformats.org/drawingml/2006/table">
            <a:tbl>
              <a:tblPr/>
              <a:tblGrid>
                <a:gridCol w="7039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92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62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961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491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7164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610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NO.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KABUPATEN/KOTA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ABSENSI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KETERANGAN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1079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SOFTCOPY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HARDCOPY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Kuansing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Draf</a:t>
                      </a:r>
                      <a:r>
                        <a:rPr lang="id-ID" sz="12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/ </a:t>
                      </a:r>
                      <a:r>
                        <a:rPr lang="id-ID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Belum</a:t>
                      </a:r>
                      <a:r>
                        <a:rPr lang="id-ID" sz="12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selesai</a:t>
                      </a:r>
                      <a:endParaRPr lang="id-ID" sz="1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Indragiri Hulu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hardcopy </a:t>
                      </a:r>
                      <a:r>
                        <a:rPr lang="id-ID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belum diterima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Indragiri Hilir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Draf / Belum</a:t>
                      </a:r>
                      <a:r>
                        <a:rPr lang="id-ID" sz="12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selesai</a:t>
                      </a:r>
                      <a:endParaRPr lang="id-ID" sz="1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Pelalawan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Lengkap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Siak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Belum</a:t>
                      </a:r>
                      <a:r>
                        <a:rPr lang="id-ID" sz="12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selesai/draf</a:t>
                      </a:r>
                      <a:endParaRPr lang="id-ID" sz="1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Kampar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lengkap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Rokan Hulu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hardcopy </a:t>
                      </a:r>
                      <a:r>
                        <a:rPr lang="id-ID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belum diterima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Bengkalis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hardcopy belum diterima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Rokan Hilir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hardcopy belum diterima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Pekanbaru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hardcopy belum diterima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Dumai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lengkap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Kep.Meranti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hardcopy </a:t>
                      </a:r>
                      <a:r>
                        <a:rPr lang="id-ID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belum diterima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6107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jumlah 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61079">
                <a:tc gridSpan="2">
                  <a:txBody>
                    <a:bodyPr/>
                    <a:lstStyle/>
                    <a:p>
                      <a:pPr algn="ctr" fontAlgn="b"/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61079">
                <a:tc gridSpan="3"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Keterangan :</a:t>
                      </a: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61079">
                <a:tc gridSpan="3"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 = Belum diterima</a:t>
                      </a: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61079">
                <a:tc gridSpan="3"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 = Sudah diterima</a:t>
                      </a: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74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sz="48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Penyajian</a:t>
            </a:r>
            <a:r>
              <a:rPr lang="en-SG" sz="4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Data </a:t>
            </a:r>
            <a:r>
              <a:rPr lang="en-SG" sz="48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Narasi</a:t>
            </a:r>
            <a:r>
              <a:rPr lang="en-SG" sz="4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en-SG" sz="48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Profil</a:t>
            </a:r>
            <a:endParaRPr lang="id-ID" sz="4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sz="3200" dirty="0" err="1" smtClean="0"/>
              <a:t>Grafik</a:t>
            </a:r>
            <a:r>
              <a:rPr lang="en-SG" sz="3200" dirty="0" smtClean="0"/>
              <a:t> yang </a:t>
            </a:r>
            <a:r>
              <a:rPr lang="en-SG" sz="3200" dirty="0" err="1" smtClean="0"/>
              <a:t>pakai</a:t>
            </a:r>
            <a:r>
              <a:rPr lang="en-SG" sz="3200" dirty="0" smtClean="0"/>
              <a:t> </a:t>
            </a:r>
            <a:r>
              <a:rPr lang="en-SG" sz="3200" dirty="0" err="1" smtClean="0"/>
              <a:t>hendaknya</a:t>
            </a:r>
            <a:r>
              <a:rPr lang="en-SG" sz="3200" dirty="0" smtClean="0"/>
              <a:t> </a:t>
            </a:r>
            <a:r>
              <a:rPr lang="en-SG" sz="3200" dirty="0" err="1" smtClean="0"/>
              <a:t>memudahkan</a:t>
            </a:r>
            <a:r>
              <a:rPr lang="en-SG" sz="3200" dirty="0" smtClean="0"/>
              <a:t> </a:t>
            </a:r>
            <a:r>
              <a:rPr lang="en-SG" sz="3200" dirty="0" err="1" smtClean="0"/>
              <a:t>dalam</a:t>
            </a:r>
            <a:r>
              <a:rPr lang="en-SG" sz="3200" dirty="0" smtClean="0"/>
              <a:t> </a:t>
            </a:r>
            <a:r>
              <a:rPr lang="en-SG" sz="3200" dirty="0" err="1" smtClean="0"/>
              <a:t>memahami</a:t>
            </a:r>
            <a:r>
              <a:rPr lang="en-SG" sz="3200" dirty="0" smtClean="0"/>
              <a:t> data.</a:t>
            </a:r>
          </a:p>
          <a:p>
            <a:r>
              <a:rPr lang="en-SG" sz="3200" dirty="0" err="1" smtClean="0"/>
              <a:t>Dalam</a:t>
            </a:r>
            <a:r>
              <a:rPr lang="en-SG" sz="3200" dirty="0" smtClean="0"/>
              <a:t> </a:t>
            </a:r>
            <a:r>
              <a:rPr lang="en-SG" sz="3200" dirty="0" err="1" smtClean="0"/>
              <a:t>penyajian</a:t>
            </a:r>
            <a:r>
              <a:rPr lang="en-SG" sz="3200" dirty="0" smtClean="0"/>
              <a:t> data </a:t>
            </a:r>
            <a:r>
              <a:rPr lang="en-SG" sz="3200" dirty="0" err="1" smtClean="0"/>
              <a:t>jangan</a:t>
            </a:r>
            <a:r>
              <a:rPr lang="en-SG" sz="3200" dirty="0" smtClean="0"/>
              <a:t> </a:t>
            </a:r>
            <a:r>
              <a:rPr lang="en-SG" sz="3200" dirty="0" err="1" smtClean="0"/>
              <a:t>dalam</a:t>
            </a:r>
            <a:r>
              <a:rPr lang="en-SG" sz="3200" dirty="0" smtClean="0"/>
              <a:t> </a:t>
            </a:r>
            <a:r>
              <a:rPr lang="en-SG" sz="3200" dirty="0" err="1" smtClean="0"/>
              <a:t>narasi</a:t>
            </a:r>
            <a:r>
              <a:rPr lang="en-SG" sz="3200" dirty="0" smtClean="0"/>
              <a:t> </a:t>
            </a:r>
            <a:r>
              <a:rPr lang="en-SG" sz="3200" dirty="0" err="1" smtClean="0"/>
              <a:t>namun</a:t>
            </a:r>
            <a:r>
              <a:rPr lang="en-SG" sz="3200" dirty="0" smtClean="0"/>
              <a:t> </a:t>
            </a:r>
            <a:r>
              <a:rPr lang="en-SG" sz="3200" dirty="0" err="1" smtClean="0"/>
              <a:t>dalam</a:t>
            </a:r>
            <a:r>
              <a:rPr lang="en-SG" sz="3200" dirty="0" smtClean="0"/>
              <a:t> </a:t>
            </a:r>
            <a:r>
              <a:rPr lang="en-SG" sz="3200" dirty="0" err="1" smtClean="0"/>
              <a:t>bentuk</a:t>
            </a:r>
            <a:r>
              <a:rPr lang="en-SG" sz="3200" dirty="0" smtClean="0"/>
              <a:t> </a:t>
            </a:r>
            <a:r>
              <a:rPr lang="en-SG" sz="3200" dirty="0" err="1" smtClean="0"/>
              <a:t>grafik</a:t>
            </a:r>
            <a:r>
              <a:rPr lang="en-SG" sz="3200" dirty="0" smtClean="0"/>
              <a:t> </a:t>
            </a:r>
            <a:r>
              <a:rPr lang="en-SG" sz="3200" dirty="0" err="1" smtClean="0"/>
              <a:t>dan</a:t>
            </a:r>
            <a:r>
              <a:rPr lang="en-SG" sz="3200" dirty="0" smtClean="0"/>
              <a:t> </a:t>
            </a:r>
            <a:r>
              <a:rPr lang="en-SG" sz="3200" dirty="0" err="1" smtClean="0"/>
              <a:t>peta</a:t>
            </a:r>
            <a:endParaRPr lang="en-SG" sz="3200" dirty="0" smtClean="0"/>
          </a:p>
          <a:p>
            <a:r>
              <a:rPr lang="en-SG" sz="3200" dirty="0" err="1" smtClean="0"/>
              <a:t>Jangan</a:t>
            </a:r>
            <a:r>
              <a:rPr lang="en-SG" sz="3200" dirty="0" smtClean="0"/>
              <a:t> </a:t>
            </a:r>
            <a:r>
              <a:rPr lang="en-SG" sz="3200" dirty="0" err="1" smtClean="0"/>
              <a:t>melakukan</a:t>
            </a:r>
            <a:r>
              <a:rPr lang="en-SG" sz="3200" dirty="0" smtClean="0"/>
              <a:t> </a:t>
            </a:r>
            <a:r>
              <a:rPr lang="en-SG" sz="3200" dirty="0" err="1" smtClean="0"/>
              <a:t>pengulangan</a:t>
            </a:r>
            <a:r>
              <a:rPr lang="en-SG" sz="3200" dirty="0" smtClean="0"/>
              <a:t> </a:t>
            </a:r>
            <a:r>
              <a:rPr lang="en-SG" sz="3200" dirty="0" err="1" smtClean="0"/>
              <a:t>informasi</a:t>
            </a:r>
            <a:r>
              <a:rPr lang="en-SG" sz="3200" dirty="0" smtClean="0"/>
              <a:t>.</a:t>
            </a:r>
            <a:endParaRPr lang="en-SG" sz="3200" dirty="0"/>
          </a:p>
        </p:txBody>
      </p:sp>
    </p:spTree>
    <p:extLst>
      <p:ext uri="{BB962C8B-B14F-4D97-AF65-F5344CB8AC3E}">
        <p14:creationId xmlns:p14="http://schemas.microsoft.com/office/powerpoint/2010/main" val="394190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340768"/>
            <a:ext cx="5987008" cy="193508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penyajian</a:t>
            </a:r>
            <a:r>
              <a:rPr lang="en-US" dirty="0" smtClean="0"/>
              <a:t> data yang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perhatian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01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5792" y="908720"/>
            <a:ext cx="8302672" cy="5472608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Indragiri </a:t>
            </a:r>
            <a:r>
              <a:rPr lang="en-US" dirty="0" err="1" smtClean="0"/>
              <a:t>Hulu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397007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3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</a:t>
            </a:r>
            <a:r>
              <a:rPr lang="id-ID" dirty="0" smtClean="0"/>
              <a:t>elalawan</a:t>
            </a:r>
            <a:endParaRPr lang="id-ID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6869" y="1052736"/>
            <a:ext cx="4392488" cy="48569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772816"/>
            <a:ext cx="413385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96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139136" cy="346050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kampar</a:t>
            </a:r>
            <a:endParaRPr lang="id-ID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91953"/>
            <a:ext cx="3888432" cy="32810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836712"/>
            <a:ext cx="4680520" cy="45365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3760998"/>
            <a:ext cx="3951288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4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</a:t>
            </a:r>
            <a:r>
              <a:rPr lang="id-ID" dirty="0" smtClean="0"/>
              <a:t>ohil</a:t>
            </a:r>
            <a:endParaRPr lang="id-ID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052736"/>
            <a:ext cx="8138864" cy="445810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5675238"/>
            <a:ext cx="8003232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kab</a:t>
            </a:r>
            <a:r>
              <a:rPr lang="en-US" sz="2400" dirty="0" smtClean="0"/>
              <a:t>/</a:t>
            </a:r>
            <a:r>
              <a:rPr lang="en-US" sz="2400" dirty="0" err="1" smtClean="0"/>
              <a:t>kota</a:t>
            </a:r>
            <a:r>
              <a:rPr lang="en-US" sz="2400" dirty="0" smtClean="0"/>
              <a:t> </a:t>
            </a:r>
            <a:r>
              <a:rPr lang="en-US" sz="2400" dirty="0" err="1" smtClean="0"/>
              <a:t>kematian</a:t>
            </a:r>
            <a:r>
              <a:rPr lang="en-US" sz="2400" dirty="0" smtClean="0"/>
              <a:t> </a:t>
            </a:r>
            <a:r>
              <a:rPr lang="en-US" sz="2400" dirty="0" err="1" smtClean="0"/>
              <a:t>ibu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disajikan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bentuk</a:t>
            </a:r>
            <a:r>
              <a:rPr lang="en-US" sz="2400" dirty="0" smtClean="0"/>
              <a:t> </a:t>
            </a:r>
            <a:r>
              <a:rPr lang="en-US" sz="2400" dirty="0" err="1" smtClean="0"/>
              <a:t>angka</a:t>
            </a:r>
            <a:r>
              <a:rPr lang="en-US" sz="2400" dirty="0" smtClean="0"/>
              <a:t>,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disajikan</a:t>
            </a:r>
            <a:r>
              <a:rPr lang="en-US" sz="2400" dirty="0" smtClean="0"/>
              <a:t> </a:t>
            </a:r>
            <a:r>
              <a:rPr lang="en-US" sz="2400" dirty="0" err="1" smtClean="0"/>
              <a:t>perlu</a:t>
            </a:r>
            <a:r>
              <a:rPr lang="en-US" sz="2400" dirty="0" smtClean="0"/>
              <a:t> </a:t>
            </a:r>
            <a:r>
              <a:rPr lang="en-US" sz="2400" dirty="0" err="1" smtClean="0"/>
              <a:t>diberikan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tambahan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judul</a:t>
            </a:r>
            <a:r>
              <a:rPr lang="en-US" sz="2400" dirty="0" smtClean="0"/>
              <a:t> ‘ data </a:t>
            </a:r>
            <a:r>
              <a:rPr lang="en-US" sz="2400" dirty="0" err="1" smtClean="0"/>
              <a:t>berdasarkan</a:t>
            </a:r>
            <a:r>
              <a:rPr lang="en-US" sz="2400" dirty="0" smtClean="0"/>
              <a:t> </a:t>
            </a:r>
            <a:r>
              <a:rPr lang="en-US" sz="2400" dirty="0" err="1" smtClean="0"/>
              <a:t>laporan</a:t>
            </a:r>
            <a:r>
              <a:rPr lang="en-US" sz="2400" dirty="0" smtClean="0"/>
              <a:t>  </a:t>
            </a:r>
            <a:r>
              <a:rPr lang="en-US" sz="2400" dirty="0" err="1" smtClean="0"/>
              <a:t>rutin</a:t>
            </a:r>
            <a:r>
              <a:rPr lang="en-US" sz="2400" dirty="0" smtClean="0"/>
              <a:t>”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42039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</a:t>
            </a:r>
            <a:r>
              <a:rPr lang="id-ID" dirty="0" smtClean="0"/>
              <a:t>eranti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232620"/>
            <a:ext cx="3888432" cy="48935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417637"/>
            <a:ext cx="4474840" cy="470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05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Pekanbaru</a:t>
            </a:r>
            <a:endParaRPr lang="id-ID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52" y="1196752"/>
            <a:ext cx="5133975" cy="4324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8250" y="958627"/>
            <a:ext cx="409575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0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</a:t>
            </a:r>
            <a:r>
              <a:rPr lang="id-ID" dirty="0" smtClean="0"/>
              <a:t>umai</a:t>
            </a:r>
            <a:endParaRPr lang="id-ID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764704"/>
            <a:ext cx="5400600" cy="51146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265042"/>
            <a:ext cx="4680520" cy="496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57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20000" cy="1143000"/>
          </a:xfrm>
        </p:spPr>
        <p:txBody>
          <a:bodyPr/>
          <a:lstStyle/>
          <a:p>
            <a:r>
              <a:rPr lang="en-SG" b="1" dirty="0" err="1" smtClean="0"/>
              <a:t>Komponen</a:t>
            </a:r>
            <a:r>
              <a:rPr lang="en-SG" b="1" dirty="0" smtClean="0"/>
              <a:t> </a:t>
            </a:r>
            <a:r>
              <a:rPr lang="en-SG" b="1" dirty="0" err="1" smtClean="0"/>
              <a:t>Profil</a:t>
            </a:r>
            <a:endParaRPr lang="en-SG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sz="4000" dirty="0" err="1" smtClean="0"/>
              <a:t>Narasi</a:t>
            </a:r>
            <a:endParaRPr lang="en-SG" sz="4000" dirty="0" smtClean="0"/>
          </a:p>
          <a:p>
            <a:r>
              <a:rPr lang="en-SG" sz="4000" dirty="0" err="1" smtClean="0"/>
              <a:t>Lampiran</a:t>
            </a:r>
            <a:r>
              <a:rPr lang="en-SG" sz="4000" dirty="0" smtClean="0"/>
              <a:t> </a:t>
            </a:r>
          </a:p>
          <a:p>
            <a:pPr>
              <a:buNone/>
            </a:pPr>
            <a:r>
              <a:rPr lang="en-SG" sz="4000" dirty="0" smtClean="0"/>
              <a:t>    </a:t>
            </a:r>
            <a:r>
              <a:rPr lang="en-SG" sz="4000" dirty="0" err="1" smtClean="0"/>
              <a:t>tabel</a:t>
            </a:r>
            <a:r>
              <a:rPr lang="en-SG" sz="4000" dirty="0" smtClean="0"/>
              <a:t> ( 76 </a:t>
            </a:r>
            <a:r>
              <a:rPr lang="en-SG" sz="4000" dirty="0" err="1" smtClean="0"/>
              <a:t>tabel</a:t>
            </a:r>
            <a:r>
              <a:rPr lang="en-SG" sz="4000" dirty="0" smtClean="0"/>
              <a:t> )</a:t>
            </a:r>
          </a:p>
          <a:p>
            <a:pPr>
              <a:buNone/>
            </a:pPr>
            <a:r>
              <a:rPr lang="en-SG" sz="4000" dirty="0" smtClean="0"/>
              <a:t>    </a:t>
            </a:r>
            <a:r>
              <a:rPr lang="en-SG" sz="4000" dirty="0" err="1" smtClean="0"/>
              <a:t>tabel</a:t>
            </a:r>
            <a:r>
              <a:rPr lang="en-SG" sz="4000" dirty="0" smtClean="0"/>
              <a:t> </a:t>
            </a:r>
            <a:r>
              <a:rPr lang="en-SG" sz="4000" dirty="0" err="1" smtClean="0"/>
              <a:t>tambahan</a:t>
            </a:r>
            <a:endParaRPr lang="en-SG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562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Indragiri </a:t>
            </a:r>
            <a:r>
              <a:rPr lang="en-US" dirty="0" err="1" smtClean="0"/>
              <a:t>Hilir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301208"/>
            <a:ext cx="8219256" cy="1440160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menyajikan</a:t>
            </a:r>
            <a:r>
              <a:rPr lang="en-US" sz="2400" dirty="0" smtClean="0"/>
              <a:t> </a:t>
            </a:r>
            <a:r>
              <a:rPr lang="en-US" sz="2400" dirty="0" err="1" smtClean="0"/>
              <a:t>narasi</a:t>
            </a:r>
            <a:r>
              <a:rPr lang="en-US" sz="2400" dirty="0" smtClean="0"/>
              <a:t> </a:t>
            </a:r>
            <a:r>
              <a:rPr lang="en-US" sz="2400" dirty="0" err="1" smtClean="0"/>
              <a:t>pendukung</a:t>
            </a:r>
            <a:r>
              <a:rPr lang="en-US" sz="2400" dirty="0" smtClean="0"/>
              <a:t>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diatas</a:t>
            </a:r>
            <a:r>
              <a:rPr lang="en-US" sz="2400" dirty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didukung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data </a:t>
            </a:r>
            <a:r>
              <a:rPr lang="en-US" sz="2400" dirty="0" err="1" smtClean="0"/>
              <a:t>kita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Juknis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perlu</a:t>
            </a:r>
            <a:r>
              <a:rPr lang="en-US" sz="2400" dirty="0" smtClean="0"/>
              <a:t> </a:t>
            </a:r>
            <a:r>
              <a:rPr lang="en-US" sz="2400" dirty="0" err="1" smtClean="0"/>
              <a:t>ditampilkan</a:t>
            </a:r>
            <a:r>
              <a:rPr lang="en-US" sz="2400" dirty="0" smtClean="0"/>
              <a:t> di </a:t>
            </a:r>
            <a:r>
              <a:rPr lang="en-US" sz="2400" dirty="0" err="1" smtClean="0"/>
              <a:t>dokumen</a:t>
            </a:r>
            <a:r>
              <a:rPr lang="en-US" sz="2400" dirty="0" smtClean="0"/>
              <a:t> </a:t>
            </a:r>
            <a:r>
              <a:rPr lang="en-US" sz="2400" dirty="0" err="1" smtClean="0"/>
              <a:t>Profil</a:t>
            </a:r>
            <a:endParaRPr lang="en-US" sz="2400" dirty="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95072"/>
            <a:ext cx="4680520" cy="4334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2736"/>
            <a:ext cx="4151104" cy="4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65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272808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26368" y="404664"/>
            <a:ext cx="7931224" cy="36004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Kuantan</a:t>
            </a:r>
            <a:r>
              <a:rPr lang="en-US" dirty="0" smtClean="0"/>
              <a:t> </a:t>
            </a:r>
            <a:r>
              <a:rPr lang="en-US" dirty="0" err="1" smtClean="0"/>
              <a:t>Sengingi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l"/>
            <a:r>
              <a:rPr lang="en-SG" dirty="0" err="1" smtClean="0"/>
              <a:t>Mohon</a:t>
            </a:r>
            <a:r>
              <a:rPr lang="en-SG" dirty="0" smtClean="0"/>
              <a:t> </a:t>
            </a:r>
            <a:r>
              <a:rPr lang="en-SG" dirty="0" err="1" smtClean="0"/>
              <a:t>Bapak</a:t>
            </a:r>
            <a:r>
              <a:rPr lang="en-SG" dirty="0" smtClean="0"/>
              <a:t>/</a:t>
            </a:r>
            <a:r>
              <a:rPr lang="en-SG" dirty="0" err="1" smtClean="0"/>
              <a:t>Ibu</a:t>
            </a:r>
            <a:r>
              <a:rPr lang="en-SG" dirty="0" smtClean="0"/>
              <a:t> </a:t>
            </a:r>
            <a:br>
              <a:rPr lang="en-SG" dirty="0" smtClean="0"/>
            </a:br>
            <a:r>
              <a:rPr lang="en-SG" dirty="0" err="1" smtClean="0"/>
              <a:t>untuk</a:t>
            </a:r>
            <a:r>
              <a:rPr lang="en-SG" dirty="0" smtClean="0"/>
              <a:t> </a:t>
            </a:r>
            <a:r>
              <a:rPr lang="en-SG" dirty="0" err="1" smtClean="0"/>
              <a:t>membuka</a:t>
            </a:r>
            <a:r>
              <a:rPr lang="en-SG" dirty="0" smtClean="0"/>
              <a:t> </a:t>
            </a:r>
            <a:r>
              <a:rPr lang="en-SG" dirty="0" err="1" smtClean="0"/>
              <a:t>Profil</a:t>
            </a:r>
            <a:r>
              <a:rPr lang="en-SG" dirty="0" smtClean="0"/>
              <a:t> </a:t>
            </a:r>
            <a:r>
              <a:rPr lang="en-SG" dirty="0" err="1" smtClean="0"/>
              <a:t>Kesehatan</a:t>
            </a:r>
            <a:r>
              <a:rPr lang="en-SG" dirty="0" smtClean="0"/>
              <a:t> </a:t>
            </a:r>
            <a:r>
              <a:rPr lang="en-SG" dirty="0" err="1" smtClean="0"/>
              <a:t>Kabupaten</a:t>
            </a:r>
            <a:r>
              <a:rPr lang="en-SG" dirty="0" smtClean="0"/>
              <a:t>/</a:t>
            </a:r>
            <a:r>
              <a:rPr lang="en-SG" dirty="0" err="1" smtClean="0"/>
              <a:t>kota</a:t>
            </a:r>
            <a:r>
              <a:rPr lang="en-SG" dirty="0" smtClean="0"/>
              <a:t> </a:t>
            </a:r>
            <a:r>
              <a:rPr lang="en-SG" dirty="0" err="1" smtClean="0"/>
              <a:t>masing-masing</a:t>
            </a:r>
            <a:r>
              <a:rPr lang="en-SG" dirty="0" smtClean="0"/>
              <a:t>.</a:t>
            </a:r>
            <a:r>
              <a:rPr lang="en-SG" dirty="0" smtClean="0"/>
              <a:t/>
            </a:r>
            <a:br>
              <a:rPr lang="en-SG" dirty="0" smtClean="0"/>
            </a:b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SG" sz="3600" dirty="0" err="1" smtClean="0"/>
              <a:t>Lampiran</a:t>
            </a:r>
            <a:r>
              <a:rPr lang="en-SG" sz="3600" dirty="0" smtClean="0"/>
              <a:t> (76 </a:t>
            </a:r>
            <a:r>
              <a:rPr lang="en-SG" sz="3600" dirty="0" err="1" smtClean="0"/>
              <a:t>tabel</a:t>
            </a:r>
            <a:r>
              <a:rPr lang="id-ID" sz="3600" dirty="0" smtClean="0"/>
              <a:t> + 3 tabel covid-19</a:t>
            </a:r>
            <a:r>
              <a:rPr lang="en-SG" sz="3600" dirty="0" smtClean="0"/>
              <a:t>)</a:t>
            </a:r>
            <a:endParaRPr lang="en-SG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309129"/>
              </p:ext>
            </p:extLst>
          </p:nvPr>
        </p:nvGraphicFramePr>
        <p:xfrm>
          <a:off x="539552" y="1124746"/>
          <a:ext cx="8280920" cy="4824536"/>
        </p:xfrm>
        <a:graphic>
          <a:graphicData uri="http://schemas.openxmlformats.org/drawingml/2006/table">
            <a:tbl>
              <a:tblPr/>
              <a:tblGrid>
                <a:gridCol w="7867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85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6596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NO.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Kab/ Kota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Jumlah</a:t>
                      </a:r>
                      <a:r>
                        <a:rPr lang="en-SG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SG" sz="16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Tabel</a:t>
                      </a:r>
                      <a:r>
                        <a:rPr lang="en-SG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KETERANGAN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Kuansing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Tabel covid-19 blm ada</a:t>
                      </a:r>
                      <a:endParaRPr lang="en-SG" sz="16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Indragiri Hulu</a:t>
                      </a: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76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Tabel covid-19 blm ada</a:t>
                      </a:r>
                      <a:endParaRPr lang="en-SG" sz="16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Indragiri </a:t>
                      </a:r>
                      <a:r>
                        <a:rPr lang="en-SG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Hilir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Tabel covid-19 blm ada</a:t>
                      </a:r>
                      <a:endParaRPr lang="en-SG" sz="16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Pelalawan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Tabel covid-19 blm ada</a:t>
                      </a:r>
                      <a:endParaRPr lang="en-SG" sz="16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Siak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Tabel covid-19 blm ada</a:t>
                      </a:r>
                      <a:endParaRPr lang="en-SG" sz="16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Kampar</a:t>
                      </a: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7</a:t>
                      </a:r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9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Tabel</a:t>
                      </a:r>
                      <a:r>
                        <a:rPr lang="id-ID" sz="1600" b="1" i="0" u="none" strike="noStrike" baseline="0" dirty="0" smtClean="0">
                          <a:solidFill>
                            <a:schemeClr val="tx1"/>
                          </a:solidFill>
                          <a:latin typeface="Arial"/>
                        </a:rPr>
                        <a:t> lengkap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Rokan</a:t>
                      </a:r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Hulu</a:t>
                      </a: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Tabel covid-19 blm ada</a:t>
                      </a:r>
                      <a:endParaRPr lang="en-SG" sz="16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Bengkalis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76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Tabel covid-19 blm ada</a:t>
                      </a:r>
                      <a:endParaRPr lang="en-SG" sz="16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Rokan</a:t>
                      </a:r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 </a:t>
                      </a:r>
                      <a:r>
                        <a:rPr lang="en-SG" sz="1600" b="1" i="0" u="none" strike="noStrike" dirty="0" err="1">
                          <a:solidFill>
                            <a:schemeClr val="tx1"/>
                          </a:solidFill>
                          <a:latin typeface="Arial"/>
                        </a:rPr>
                        <a:t>Hilir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Tabel covid-19 blm ada</a:t>
                      </a:r>
                      <a:endParaRPr lang="en-SG" sz="16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Kep. Meranti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>
                          <a:solidFill>
                            <a:schemeClr val="tx1"/>
                          </a:solidFill>
                          <a:latin typeface="Arial"/>
                        </a:rPr>
                        <a:t>76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Tabel covid-19 blm ada</a:t>
                      </a:r>
                      <a:endParaRPr lang="en-SG" sz="16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Pekanbaru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  <a:r>
                        <a:rPr lang="id-ID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  <a:endParaRPr lang="en-SG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Kurang 2 tabel covid-19</a:t>
                      </a:r>
                      <a:endParaRPr lang="en-SG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3995">
                <a:tc>
                  <a:txBody>
                    <a:bodyPr/>
                    <a:lstStyle/>
                    <a:p>
                      <a:pPr algn="ctr" fontAlgn="ctr"/>
                      <a:r>
                        <a:rPr lang="en-SG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Dumai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81481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76</a:t>
                      </a:r>
                      <a:endParaRPr lang="en-SG" sz="1600" b="1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b="1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Tabel covid-19 blm ada</a:t>
                      </a:r>
                      <a:endParaRPr lang="en-SG" sz="1600" b="1" i="0" u="none" strike="noStrike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053" marR="9053" marT="90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16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26" y="332657"/>
            <a:ext cx="7956430" cy="936103"/>
          </a:xfrm>
        </p:spPr>
        <p:txBody>
          <a:bodyPr>
            <a:noAutofit/>
          </a:bodyPr>
          <a:lstStyle/>
          <a:p>
            <a:r>
              <a:rPr lang="en-US" sz="3200" b="1" u="sng" dirty="0">
                <a:solidFill>
                  <a:schemeClr val="tx1"/>
                </a:solidFill>
              </a:rPr>
              <a:t>KOMPONEN PENILAIAN KUALITAS DATA PROFIL KESEHATAN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700808"/>
            <a:ext cx="6743268" cy="4235073"/>
          </a:xfrm>
        </p:spPr>
        <p:txBody>
          <a:bodyPr>
            <a:noAutofit/>
          </a:bodyPr>
          <a:lstStyle/>
          <a:p>
            <a:r>
              <a:rPr lang="en-US" sz="2400" b="1" dirty="0" err="1"/>
              <a:t>Kelengkapan</a:t>
            </a:r>
            <a:r>
              <a:rPr lang="en-US" sz="2400" b="1" dirty="0"/>
              <a:t> </a:t>
            </a:r>
            <a:br>
              <a:rPr lang="en-US" sz="2400" b="1" dirty="0"/>
            </a:br>
            <a:r>
              <a:rPr lang="en-US" sz="2400" b="1" i="1" dirty="0" smtClean="0">
                <a:sym typeface="Wingdings" panose="05000000000000000000" pitchFamily="2" charset="2"/>
              </a:rPr>
              <a:t> </a:t>
            </a:r>
            <a:r>
              <a:rPr lang="en-US" sz="2400" b="1" dirty="0">
                <a:sym typeface="Wingdings" panose="05000000000000000000" pitchFamily="2" charset="2"/>
              </a:rPr>
              <a:t>1. </a:t>
            </a:r>
            <a:r>
              <a:rPr lang="en-US" sz="2400" b="1" dirty="0" err="1">
                <a:sym typeface="Wingdings" panose="05000000000000000000" pitchFamily="2" charset="2"/>
              </a:rPr>
              <a:t>Kelengkapan</a:t>
            </a:r>
            <a:r>
              <a:rPr lang="en-US" sz="2400" b="1" dirty="0">
                <a:sym typeface="Wingdings" panose="05000000000000000000" pitchFamily="2" charset="2"/>
              </a:rPr>
              <a:t> Unit &gt;=80% (52 </a:t>
            </a:r>
            <a:r>
              <a:rPr lang="en-US" sz="2400" b="1" dirty="0" err="1" smtClean="0">
                <a:sym typeface="Wingdings" panose="05000000000000000000" pitchFamily="2" charset="2"/>
              </a:rPr>
              <a:t>var</a:t>
            </a:r>
            <a:r>
              <a:rPr lang="en-US" sz="2400" b="1" dirty="0" smtClean="0">
                <a:sym typeface="Wingdings" panose="05000000000000000000" pitchFamily="2" charset="2"/>
              </a:rPr>
              <a:t>)</a:t>
            </a:r>
          </a:p>
          <a:p>
            <a:pPr>
              <a:buNone/>
            </a:pPr>
            <a:r>
              <a:rPr lang="en-US" sz="2400" b="1" dirty="0" smtClean="0">
                <a:sym typeface="Wingdings" panose="05000000000000000000" pitchFamily="2" charset="2"/>
              </a:rPr>
              <a:t>      2. </a:t>
            </a:r>
            <a:r>
              <a:rPr lang="en-US" sz="2400" b="1" dirty="0" err="1" smtClean="0">
                <a:sym typeface="Wingdings" panose="05000000000000000000" pitchFamily="2" charset="2"/>
              </a:rPr>
              <a:t>Kelengkapan</a:t>
            </a:r>
            <a:r>
              <a:rPr lang="en-US" sz="2400" b="1" dirty="0" smtClean="0">
                <a:sym typeface="Wingdings" panose="05000000000000000000" pitchFamily="2" charset="2"/>
              </a:rPr>
              <a:t> </a:t>
            </a:r>
            <a:r>
              <a:rPr lang="en-US" sz="2400" b="1" dirty="0" err="1" smtClean="0">
                <a:sym typeface="Wingdings" panose="05000000000000000000" pitchFamily="2" charset="2"/>
              </a:rPr>
              <a:t>Variabel</a:t>
            </a:r>
            <a:r>
              <a:rPr lang="en-US" sz="2400" b="1" dirty="0" smtClean="0">
                <a:sym typeface="Wingdings" panose="05000000000000000000" pitchFamily="2" charset="2"/>
              </a:rPr>
              <a:t> (110 </a:t>
            </a:r>
            <a:r>
              <a:rPr lang="en-US" sz="2400" b="1" dirty="0" err="1" smtClean="0">
                <a:sym typeface="Wingdings" panose="05000000000000000000" pitchFamily="2" charset="2"/>
              </a:rPr>
              <a:t>var</a:t>
            </a:r>
            <a:r>
              <a:rPr lang="en-US" sz="2400" b="1" dirty="0" smtClean="0">
                <a:sym typeface="Wingdings" panose="05000000000000000000" pitchFamily="2" charset="2"/>
              </a:rPr>
              <a:t>)</a:t>
            </a:r>
          </a:p>
          <a:p>
            <a:r>
              <a:rPr lang="en-US" sz="2400" b="1" dirty="0" err="1" smtClean="0">
                <a:sym typeface="Wingdings" panose="05000000000000000000" pitchFamily="2" charset="2"/>
              </a:rPr>
              <a:t>Akurasi</a:t>
            </a:r>
            <a:endParaRPr lang="en-US" sz="2400" b="1" dirty="0">
              <a:sym typeface="Wingdings" panose="05000000000000000000" pitchFamily="2" charset="2"/>
            </a:endParaRPr>
          </a:p>
          <a:p>
            <a:r>
              <a:rPr lang="en-US" sz="2400" b="1" dirty="0" err="1">
                <a:sym typeface="Wingdings" panose="05000000000000000000" pitchFamily="2" charset="2"/>
              </a:rPr>
              <a:t>Konsistensi</a:t>
            </a:r>
            <a:r>
              <a:rPr lang="en-US" sz="2400" b="1" dirty="0">
                <a:sym typeface="Wingdings" panose="05000000000000000000" pitchFamily="2" charset="2"/>
              </a:rPr>
              <a:t> </a:t>
            </a:r>
            <a:endParaRPr lang="en-US" sz="2400" b="1" dirty="0" smtClean="0">
              <a:sym typeface="Wingdings" panose="05000000000000000000" pitchFamily="2" charset="2"/>
            </a:endParaRPr>
          </a:p>
          <a:p>
            <a:pPr>
              <a:buNone/>
            </a:pPr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    </a:t>
            </a:r>
            <a:r>
              <a:rPr lang="en-US" sz="2400" b="1" dirty="0">
                <a:sym typeface="Wingdings" panose="05000000000000000000" pitchFamily="2" charset="2"/>
              </a:rPr>
              <a:t>1. </a:t>
            </a:r>
            <a:r>
              <a:rPr lang="en-US" sz="2400" b="1" dirty="0" err="1">
                <a:sym typeface="Wingdings" panose="05000000000000000000" pitchFamily="2" charset="2"/>
              </a:rPr>
              <a:t>Konsistensi</a:t>
            </a:r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err="1">
                <a:sym typeface="Wingdings" panose="05000000000000000000" pitchFamily="2" charset="2"/>
              </a:rPr>
              <a:t>Antar</a:t>
            </a:r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err="1">
                <a:sym typeface="Wingdings" panose="05000000000000000000" pitchFamily="2" charset="2"/>
              </a:rPr>
              <a:t>Indikator</a:t>
            </a:r>
            <a:r>
              <a:rPr lang="en-US" sz="2400" b="1" dirty="0">
                <a:sym typeface="Wingdings" panose="05000000000000000000" pitchFamily="2" charset="2"/>
              </a:rPr>
              <a:t> (2 pasang var)</a:t>
            </a:r>
          </a:p>
          <a:p>
            <a:pPr marL="0" indent="0">
              <a:buNone/>
            </a:pPr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    </a:t>
            </a:r>
            <a:r>
              <a:rPr lang="en-US" sz="2400" b="1" dirty="0">
                <a:sym typeface="Wingdings" panose="05000000000000000000" pitchFamily="2" charset="2"/>
              </a:rPr>
              <a:t>2. </a:t>
            </a:r>
            <a:r>
              <a:rPr lang="en-US" sz="2400" b="1" dirty="0" err="1">
                <a:sym typeface="Wingdings" panose="05000000000000000000" pitchFamily="2" charset="2"/>
              </a:rPr>
              <a:t>Konsistensi</a:t>
            </a:r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>
                <a:solidFill>
                  <a:srgbClr val="7030A0"/>
                </a:solidFill>
                <a:sym typeface="Wingdings" panose="05000000000000000000" pitchFamily="2" charset="2"/>
              </a:rPr>
              <a:t>3 </a:t>
            </a:r>
            <a:r>
              <a:rPr lang="en-US" sz="2400" b="1" dirty="0" err="1">
                <a:solidFill>
                  <a:srgbClr val="7030A0"/>
                </a:solidFill>
                <a:sym typeface="Wingdings" panose="05000000000000000000" pitchFamily="2" charset="2"/>
              </a:rPr>
              <a:t>Tahun</a:t>
            </a:r>
            <a:r>
              <a:rPr lang="en-US" sz="2400" b="1" dirty="0">
                <a:solidFill>
                  <a:srgbClr val="7030A0"/>
                </a:solidFill>
                <a:sym typeface="Wingdings" panose="05000000000000000000" pitchFamily="2" charset="2"/>
              </a:rPr>
              <a:t> </a:t>
            </a:r>
            <a:r>
              <a:rPr lang="en-US" sz="2400" b="1" dirty="0" err="1">
                <a:solidFill>
                  <a:srgbClr val="7030A0"/>
                </a:solidFill>
                <a:sym typeface="Wingdings" panose="05000000000000000000" pitchFamily="2" charset="2"/>
              </a:rPr>
              <a:t>terakhir</a:t>
            </a:r>
            <a:r>
              <a:rPr lang="en-US" sz="2400" b="1" dirty="0">
                <a:solidFill>
                  <a:srgbClr val="7030A0"/>
                </a:solidFill>
                <a:sym typeface="Wingdings" panose="05000000000000000000" pitchFamily="2" charset="2"/>
              </a:rPr>
              <a:t>* </a:t>
            </a:r>
            <a:r>
              <a:rPr lang="en-US" sz="2400" b="1" dirty="0">
                <a:sym typeface="Wingdings" panose="05000000000000000000" pitchFamily="2" charset="2"/>
              </a:rPr>
              <a:t>(48 var)</a:t>
            </a:r>
          </a:p>
          <a:p>
            <a:pPr marL="0" indent="0">
              <a:buNone/>
            </a:pPr>
            <a:endParaRPr lang="en-US" sz="2400" b="1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xmlns="" id="{C58A905A-1FF7-4CDC-953B-A99D914CB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01671" y="6492877"/>
            <a:ext cx="3467230" cy="365125"/>
          </a:xfrm>
        </p:spPr>
        <p:txBody>
          <a:bodyPr/>
          <a:lstStyle/>
          <a:p>
            <a:r>
              <a:rPr lang="en-GB" dirty="0" err="1"/>
              <a:t>Pemeringkatan</a:t>
            </a:r>
            <a:r>
              <a:rPr lang="en-GB" dirty="0"/>
              <a:t> </a:t>
            </a:r>
            <a:r>
              <a:rPr lang="en-GB" dirty="0" err="1"/>
              <a:t>Profil</a:t>
            </a:r>
            <a:r>
              <a:rPr lang="en-GB" dirty="0"/>
              <a:t> </a:t>
            </a:r>
            <a:r>
              <a:rPr lang="en-GB"/>
              <a:t>Kesehatan Kab/Kota </a:t>
            </a:r>
            <a:r>
              <a:rPr lang="en-GB" dirty="0"/>
              <a:t>&amp; </a:t>
            </a:r>
            <a:r>
              <a:rPr lang="en-GB" dirty="0" err="1"/>
              <a:t>Prov</a:t>
            </a:r>
            <a:r>
              <a:rPr lang="en-GB" dirty="0"/>
              <a:t> 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0B78A-46EF-4F93-BF07-CD28D7F2FE6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48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251521" y="260648"/>
            <a:ext cx="8768654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3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Konsistensi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 </a:t>
            </a:r>
            <a:r>
              <a:rPr kumimoji="0" lang="en-US" sz="3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antarindikator</a:t>
            </a:r>
            <a:endParaRPr kumimoji="0" lang="en-ID" sz="3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7250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Bayi</a:t>
            </a:r>
            <a:r>
              <a:rPr kumimoji="0" lang="en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mendapat</a:t>
            </a:r>
            <a:r>
              <a:rPr kumimoji="0" lang="en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vitamin A </a:t>
            </a: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dengan</a:t>
            </a:r>
            <a:r>
              <a:rPr kumimoji="0" lang="en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Pelayanan</a:t>
            </a:r>
            <a:r>
              <a:rPr kumimoji="0" lang="en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kesehatan</a:t>
            </a:r>
            <a:r>
              <a:rPr kumimoji="0" lang="en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bayi</a:t>
            </a:r>
            <a:r>
              <a:rPr kumimoji="0" lang="en-ID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kumimoji="0" lang="en-ID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00050" marR="0" lvl="1" indent="0" algn="l" defTabSz="914400" rtl="0" eaLnBrk="1" fontAlgn="auto" latinLnBrk="0" hangingPunct="1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D" sz="19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00050" marR="0" lvl="1" indent="0" algn="l" defTabSz="914400" rtl="0" eaLnBrk="1" fontAlgn="auto" latinLnBrk="0" hangingPunct="1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D" sz="19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D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1" y="6023029"/>
            <a:ext cx="80648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b="1" dirty="0">
                <a:solidFill>
                  <a:srgbClr val="FF0000"/>
                </a:solidFill>
              </a:rPr>
              <a:t>^apabila </a:t>
            </a:r>
            <a:r>
              <a:rPr lang="id-ID" b="1" dirty="0" smtClean="0">
                <a:solidFill>
                  <a:srgbClr val="FF0000"/>
                </a:solidFill>
              </a:rPr>
              <a:t>Bayi mendapat Vit. A </a:t>
            </a:r>
            <a:r>
              <a:rPr lang="id-ID" b="1" dirty="0">
                <a:solidFill>
                  <a:srgbClr val="FF0000"/>
                </a:solidFill>
              </a:rPr>
              <a:t>&gt;= </a:t>
            </a:r>
            <a:r>
              <a:rPr lang="id-ID" b="1" dirty="0" smtClean="0">
                <a:solidFill>
                  <a:srgbClr val="FF0000"/>
                </a:solidFill>
              </a:rPr>
              <a:t>Pelayanan Kesehatan bayi </a:t>
            </a:r>
            <a:r>
              <a:rPr lang="id-ID" b="1" dirty="0">
                <a:solidFill>
                  <a:srgbClr val="FF0000"/>
                </a:solidFill>
              </a:rPr>
              <a:t>dan selisih perbedaannya tidak lebih dari </a:t>
            </a:r>
            <a:r>
              <a:rPr lang="id-ID" b="1" dirty="0" smtClean="0">
                <a:solidFill>
                  <a:srgbClr val="FF0000"/>
                </a:solidFill>
              </a:rPr>
              <a:t>10% </a:t>
            </a:r>
            <a:endParaRPr lang="id-ID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1124744"/>
            <a:ext cx="876865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0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51521" y="404664"/>
            <a:ext cx="8424935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3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Konsistensi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 </a:t>
            </a:r>
            <a:r>
              <a:rPr kumimoji="0" lang="en-US" sz="3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antar</a:t>
            </a:r>
            <a:r>
              <a:rPr kumimoji="0" lang="id-ID" sz="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indikator</a:t>
            </a:r>
            <a:endParaRPr kumimoji="0" lang="en-ID" sz="3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00050" marR="0" lvl="1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Pemberian</a:t>
            </a:r>
            <a:r>
              <a:rPr kumimoji="0" lang="en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Tablet Fe </a:t>
            </a: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pada</a:t>
            </a:r>
            <a:r>
              <a:rPr kumimoji="0" lang="en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ibu</a:t>
            </a:r>
            <a:r>
              <a:rPr kumimoji="0" lang="en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hamil</a:t>
            </a:r>
            <a:r>
              <a:rPr kumimoji="0" lang="en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dengan</a:t>
            </a:r>
            <a:r>
              <a:rPr kumimoji="0" lang="en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ID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Kunjungan</a:t>
            </a:r>
            <a:r>
              <a:rPr kumimoji="0" lang="en-ID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K4</a:t>
            </a:r>
            <a:r>
              <a:rPr kumimoji="0" lang="en-ID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^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endParaRPr kumimoji="0" lang="en-ID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00050" marR="0" lvl="1" indent="0" algn="l" defTabSz="914400" rtl="0" eaLnBrk="1" fontAlgn="auto" latinLnBrk="0" hangingPunct="1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D" sz="19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00050" marR="0" lvl="1" indent="0" algn="l" defTabSz="914400" rtl="0" eaLnBrk="1" fontAlgn="auto" latinLnBrk="0" hangingPunct="1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D" sz="19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ID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243441"/>
              </p:ext>
            </p:extLst>
          </p:nvPr>
        </p:nvGraphicFramePr>
        <p:xfrm>
          <a:off x="395536" y="1196752"/>
          <a:ext cx="8568952" cy="468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7" name="Worksheet" r:id="rId3" imgW="10058400" imgH="3943467" progId="Excel.Sheet.12">
                  <p:embed/>
                </p:oleObj>
              </mc:Choice>
              <mc:Fallback>
                <p:oleObj name="Worksheet" r:id="rId3" imgW="10058400" imgH="3943467" progId="Excel.Sheet.1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196752"/>
                        <a:ext cx="8568952" cy="46805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39552" y="6021288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b="1" dirty="0">
                <a:solidFill>
                  <a:srgbClr val="FF0000"/>
                </a:solidFill>
              </a:rPr>
              <a:t>^apabila Pemberian Tablet Fe pada ibu hamil &gt;= Kunjungan K4 dan selisih perbedaannya tidak lebih dari </a:t>
            </a:r>
            <a:r>
              <a:rPr lang="id-ID" b="1" dirty="0" smtClean="0">
                <a:solidFill>
                  <a:srgbClr val="FF0000"/>
                </a:solidFill>
              </a:rPr>
              <a:t>10%</a:t>
            </a:r>
            <a:endParaRPr lang="id-ID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62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en-SG"/>
          </a:p>
        </p:txBody>
      </p:sp>
      <p:pic>
        <p:nvPicPr>
          <p:cNvPr id="614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6895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51520" y="6021288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2000" b="1" dirty="0">
                <a:solidFill>
                  <a:srgbClr val="FF0000"/>
                </a:solidFill>
              </a:rPr>
              <a:t>^</a:t>
            </a:r>
            <a:r>
              <a:rPr lang="id-ID" sz="2000" b="1">
                <a:solidFill>
                  <a:srgbClr val="FF0000"/>
                </a:solidFill>
              </a:rPr>
              <a:t>apabila </a:t>
            </a:r>
            <a:r>
              <a:rPr lang="en-SG" sz="2000" b="1" smtClean="0">
                <a:solidFill>
                  <a:srgbClr val="FF0000"/>
                </a:solidFill>
              </a:rPr>
              <a:t>K1 &lt;</a:t>
            </a:r>
            <a:r>
              <a:rPr lang="id-ID" sz="2000" b="1" smtClean="0">
                <a:solidFill>
                  <a:srgbClr val="FF0000"/>
                </a:solidFill>
              </a:rPr>
              <a:t>= </a:t>
            </a:r>
            <a:r>
              <a:rPr lang="id-ID" sz="2000" b="1" dirty="0">
                <a:solidFill>
                  <a:srgbClr val="FF0000"/>
                </a:solidFill>
              </a:rPr>
              <a:t>Kunjungan K4 dan selisih perbedaannya tidak lebih dari </a:t>
            </a:r>
            <a:r>
              <a:rPr lang="id-ID" sz="2000" b="1" dirty="0" smtClean="0">
                <a:solidFill>
                  <a:srgbClr val="FF0000"/>
                </a:solidFill>
              </a:rPr>
              <a:t>10%</a:t>
            </a:r>
            <a:endParaRPr lang="id-ID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1887</TotalTime>
  <Words>902</Words>
  <Application>Microsoft Office PowerPoint</Application>
  <PresentationFormat>On-screen Show (4:3)</PresentationFormat>
  <Paragraphs>470</Paragraphs>
  <Slides>31</Slides>
  <Notes>1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Adjacency</vt:lpstr>
      <vt:lpstr>G:\4. Pemutakhiran data 2021\bahan evaluasi profil 2020.xlsx!yang dipakai!R4C20:R17C26</vt:lpstr>
      <vt:lpstr>G:\4. Pemutakhiran data 2021\bahan evaluasi profil 2020.xlsx!Ev. sistematika ok!R38C1:R53C10</vt:lpstr>
      <vt:lpstr>Worksheet</vt:lpstr>
      <vt:lpstr>PROFIL KESEHATAN 2020</vt:lpstr>
      <vt:lpstr>REKAP ABSENSI   PROFIL  KABUPATEN/KOTA TH.2020 ok </vt:lpstr>
      <vt:lpstr>Komponen Profil</vt:lpstr>
      <vt:lpstr>Mohon Bapak/Ibu  untuk membuka Profil Kesehatan Kabupaten/kota masing-masing. </vt:lpstr>
      <vt:lpstr>Lampiran (76 tabel + 3 tabel covid-19)</vt:lpstr>
      <vt:lpstr>KOMPONEN PENILAIAN KUALITAS DATA PROFIL KESEHATAN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Sistematika Penyajian Kesehatan</vt:lpstr>
      <vt:lpstr>SISTEMATIKA PENYAJIAN PROFIL KESEHATAN TAHUN 2018</vt:lpstr>
      <vt:lpstr>SISTEMATIKA PENYAJIAN PROFIL KESEHATAN TAHUN 2019</vt:lpstr>
      <vt:lpstr>PowerPoint Presentation</vt:lpstr>
      <vt:lpstr>PENGOLAHAN DAN ANALISIS DATA</vt:lpstr>
      <vt:lpstr>Penyajian Data Narasi Profil</vt:lpstr>
      <vt:lpstr>Beberapa contoh penyajian data yang perlu mendapat perhatian</vt:lpstr>
      <vt:lpstr>Indragiri Hulu</vt:lpstr>
      <vt:lpstr>PowerPoint Presentation</vt:lpstr>
      <vt:lpstr>Pelalawan</vt:lpstr>
      <vt:lpstr>kampar</vt:lpstr>
      <vt:lpstr>Rohil</vt:lpstr>
      <vt:lpstr>Meranti</vt:lpstr>
      <vt:lpstr>Pekanbaru</vt:lpstr>
      <vt:lpstr>Dumai</vt:lpstr>
      <vt:lpstr>Indragiri Hilir</vt:lpstr>
      <vt:lpstr>Kuantan Sengingi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 KESEHATAN</dc:title>
  <dc:creator>user</dc:creator>
  <cp:lastModifiedBy>HP</cp:lastModifiedBy>
  <cp:revision>87</cp:revision>
  <dcterms:created xsi:type="dcterms:W3CDTF">2020-11-17T03:18:31Z</dcterms:created>
  <dcterms:modified xsi:type="dcterms:W3CDTF">2021-10-22T04:19:49Z</dcterms:modified>
</cp:coreProperties>
</file>