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6858000" cx="12192000"/>
  <p:notesSz cx="12192000" cy="6858000"/>
  <p:embeddedFontLst>
    <p:embeddedFont>
      <p:font typeface="Arial Black"/>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14275C8-A387-46B2-9304-391CCF0A4AF4}">
  <a:tblStyle styleId="{814275C8-A387-46B2-9304-391CCF0A4AF4}"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orient="horz"/>
        <p:guide pos="216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ArialBlack-regular.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5283200" cy="3444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6905625" y="0"/>
            <a:ext cx="5283200" cy="3444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6513513"/>
            <a:ext cx="5283200" cy="3444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1:notes"/>
          <p:cNvSpPr txBox="1"/>
          <p:nvPr>
            <p:ph idx="1" type="body"/>
          </p:nvPr>
        </p:nvSpPr>
        <p:spPr>
          <a:xfrm>
            <a:off x="1219200" y="3300413"/>
            <a:ext cx="9753600" cy="27003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 name="Google Shape;45;p1: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0: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 name="Google Shape;160;p10: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Selanjutnya untuk Capaian SPM Kabupaten dan Kota pada Layanan Dasar yang Ke empat yaitu : Pelayanan Kesehatan pada Balita, setiap tahunnya meningkat, selama tiga tahun terakhir capaian rata-rata tertinggi yaitu di tahun 2020 sebesar 82,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Tidak Terdapat Kabupaten/Kota yg mencapai target 100%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Capaian terendah : Mataram (44%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52 persen, dan belum semua kabupaten melapor di Aplikasi SPM KOMDAT PUSDATIN</a:t>
            </a:r>
            <a:endParaRPr/>
          </a:p>
          <a:p>
            <a:pPr indent="0" lvl="0" marL="0" rtl="0" algn="l">
              <a:spcBef>
                <a:spcPts val="0"/>
              </a:spcBef>
              <a:spcAft>
                <a:spcPts val="0"/>
              </a:spcAft>
              <a:buNone/>
            </a:pPr>
            <a:r>
              <a:t/>
            </a:r>
            <a:endParaRPr/>
          </a:p>
        </p:txBody>
      </p:sp>
      <p:sp>
        <p:nvSpPr>
          <p:cNvPr id="161" name="Google Shape;161;p10: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1: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11: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Selanjutnya untuk Capaian SPM Kabupaten dan Kota pada Layanan Dasar yang Ke Lima yaitu : Pelayanan Kesehatan pada Usia Pendidikan Dasar, selama tiga tahun terakhir capaian rata-rata tertinggi yaitu di tahun 2019 sebesar 75,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Terdapat Kabupaten/Kota yg mencapai target 100% yaitu Lombok Barat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Sedangkan Capaian terendah yaitu di Mataram (1% di tahun 2020) : akan kami verifikasi Kembali ke daerah, kemungkinan terjadi kesalahan dalam pelaporan</a:t>
            </a:r>
            <a:endParaRPr sz="1200">
              <a:latin typeface="Calibri"/>
              <a:ea typeface="Calibri"/>
              <a:cs typeface="Calibri"/>
              <a:sym typeface="Calibri"/>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18.20 persen, dan belum semua kabupaten melapor di Aplikasi SPM KOMDAT PUSDATIN</a:t>
            </a:r>
            <a:endParaRPr/>
          </a:p>
          <a:p>
            <a:pPr indent="0" lvl="0" marL="0" rtl="0" algn="l">
              <a:spcBef>
                <a:spcPts val="0"/>
              </a:spcBef>
              <a:spcAft>
                <a:spcPts val="0"/>
              </a:spcAft>
              <a:buNone/>
            </a:pPr>
            <a:r>
              <a:t/>
            </a:r>
            <a:endParaRPr/>
          </a:p>
        </p:txBody>
      </p:sp>
      <p:sp>
        <p:nvSpPr>
          <p:cNvPr id="178" name="Google Shape;178;p11: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2: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3" name="Google Shape;193;p12: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Selanjutnya untuk Capaian SPM Kabupaten dan Kota pada Layanan Dasar yang Ke Enam yaitu : Pelayanan Kesehatan pada Usia Produktif, selama tiga tahun terakhir capaian rata-rata tertinggi yaitu di tahun 2020 sebesar 58,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Terdapat Kabupaten/Kota yg mencapai target 100% yaitu Lombok Barat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Sedangkan Capaian terendah yaitu di Lombok Utara (4,49%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11.81 persen, dan belum semua kabupaten melapor di Aplikasi SPM KOMDAT PUSDATIN</a:t>
            </a:r>
            <a:endParaRPr/>
          </a:p>
          <a:p>
            <a:pPr indent="0" lvl="0" marL="0" rtl="0" algn="l">
              <a:spcBef>
                <a:spcPts val="0"/>
              </a:spcBef>
              <a:spcAft>
                <a:spcPts val="0"/>
              </a:spcAft>
              <a:buNone/>
            </a:pPr>
            <a:r>
              <a:t/>
            </a:r>
            <a:endParaRPr/>
          </a:p>
        </p:txBody>
      </p:sp>
      <p:sp>
        <p:nvSpPr>
          <p:cNvPr id="194" name="Google Shape;194;p12: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3: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3: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Selanjutnya untuk Capaian SPM Kabupaten dan Kota pada Layanan Dasar yang Ke Tujuh yaitu : Pelayanan Kesehatan pada Usia Lanjut, selama tiga tahun terakhir capaian rata-rata tertinggi yaitu di tahun 2021 sebesar 97.25,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Terdapat Kabupaten/Kota yg mencapai target 100% yaitu Lombok Timur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Sedangkan Capaian terendah yaitu di Lombok Tengah (9%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97,25 persen, namun belum semua kabupaten melapor di Aplikasi SPM KOMDAT PUSDATIN</a:t>
            </a:r>
            <a:endParaRPr/>
          </a:p>
          <a:p>
            <a:pPr indent="0" lvl="0" marL="0" rtl="0" algn="l">
              <a:spcBef>
                <a:spcPts val="0"/>
              </a:spcBef>
              <a:spcAft>
                <a:spcPts val="0"/>
              </a:spcAft>
              <a:buNone/>
            </a:pPr>
            <a:r>
              <a:t/>
            </a:r>
            <a:endParaRPr/>
          </a:p>
        </p:txBody>
      </p:sp>
      <p:sp>
        <p:nvSpPr>
          <p:cNvPr id="211" name="Google Shape;211;p13: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4: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 name="Google Shape;223;p14: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Selanjutnya untuk Capaian SPM Kabupaten dan Kota pada Layanan Dasar yang Ke Delapan yaitu : Pelayanan Kesehatan pada Penderita Hipertensi, selama tiga tahun terakhir capaian rata-rata tertinggi yaitu di tahun 2019 sebesar 44,54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Terdapat Kabupaten/Kota yg mencapai target 100% yaitu Kabupaten Bima dan Kota Mataram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Sedangkan Capaian terendah yaitu di Kota Bima (7%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16.18 persen, dan belum semua kabupaten melapor di Aplikasi SPM KOMDAT PUSDATIN</a:t>
            </a:r>
            <a:endParaRPr/>
          </a:p>
          <a:p>
            <a:pPr indent="0" lvl="0" marL="0" rtl="0" algn="l">
              <a:spcBef>
                <a:spcPts val="0"/>
              </a:spcBef>
              <a:spcAft>
                <a:spcPts val="0"/>
              </a:spcAft>
              <a:buNone/>
            </a:pPr>
            <a:r>
              <a:t/>
            </a:r>
            <a:endParaRPr/>
          </a:p>
        </p:txBody>
      </p:sp>
      <p:sp>
        <p:nvSpPr>
          <p:cNvPr id="224" name="Google Shape;224;p14: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5: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p15: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Selanjutnya untuk Capaian SPM Kabupaten dan Kota pada Layanan Dasar yang Ke Sembilan yaitu : Pelayanan Kesehatan pada Penderita Diabetes, selama tiga tahun terakhir capaian rata-rata tertinggi yaitu di tahun 2019 sebesar 58,51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Terdapat 3 Kabupaten/Kota yg mencapai target 100% yaitu Kabupaten Bima, Sumbawa Barat dan Kota Mataram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Sedangkan Capaian terendah yaitu di Lombok Tengah (2%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39.01 persen, dan belum semua kabupaten melapor di Aplikasi SPM KOMDAT PUSDATIN</a:t>
            </a:r>
            <a:endParaRPr/>
          </a:p>
          <a:p>
            <a:pPr indent="0" lvl="0" marL="0" rtl="0" algn="l">
              <a:spcBef>
                <a:spcPts val="0"/>
              </a:spcBef>
              <a:spcAft>
                <a:spcPts val="0"/>
              </a:spcAft>
              <a:buNone/>
            </a:pPr>
            <a:r>
              <a:t/>
            </a:r>
            <a:endParaRPr/>
          </a:p>
        </p:txBody>
      </p:sp>
      <p:sp>
        <p:nvSpPr>
          <p:cNvPr id="236" name="Google Shape;236;p15: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6: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p16: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Selanjutnya untuk Capaian SPM Kabupaten dan Kota pada Layanan Dasar yang Ke Sepuluh yaitu : Pelayanan Kesehatan pada Orang Dengan Gangguan Jiwa (ODGJ) Berat, selama tiga tahun terakhir capaian rata-rata tertinggi yaitu di tahun 2019 sebesar 59,86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Terdapat Kabupaten/Kota yg mencapai target 100% yaitu Kabupaten Sumbawa Barat (tahun 2021)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Sedangkan Capaian terendah yaitu di Lombok Barat dan Lombok Timur (35%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58,39 persen, dan belum semua kabupaten melapor di Aplikasi SPM KOMDAT PUSDATIN</a:t>
            </a:r>
            <a:endParaRPr/>
          </a:p>
          <a:p>
            <a:pPr indent="0" lvl="0" marL="0" rtl="0" algn="l">
              <a:spcBef>
                <a:spcPts val="0"/>
              </a:spcBef>
              <a:spcAft>
                <a:spcPts val="0"/>
              </a:spcAft>
              <a:buNone/>
            </a:pPr>
            <a:r>
              <a:t/>
            </a:r>
            <a:endParaRPr/>
          </a:p>
        </p:txBody>
      </p:sp>
      <p:sp>
        <p:nvSpPr>
          <p:cNvPr id="254" name="Google Shape;254;p16: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7: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 name="Google Shape;271;p17: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Selanjutnya untuk Capaian SPM Kabupaten dan Kota pada Layanan Dasar yang Ke Sebelas yaitu : Pelayanan Kesehatan Orang Terduga Tuberkolosis, selama tiga tahun terakhir capaian rata-rata tertinggi yaitu di tahun 2019 sebesar 46,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Terdapat Kabupaten/Kota yg mencapai target 100% yaitu Kota Mataram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Sedangkan Capaian terendah yaitu di Kota Bima (6%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14.60 persen, dan belum semua kabupaten melapor di Aplikasi SPM KOMDAT PUSDATIN</a:t>
            </a:r>
            <a:endParaRPr/>
          </a:p>
          <a:p>
            <a:pPr indent="0" lvl="0" marL="0" rtl="0" algn="l">
              <a:spcBef>
                <a:spcPts val="0"/>
              </a:spcBef>
              <a:spcAft>
                <a:spcPts val="0"/>
              </a:spcAft>
              <a:buNone/>
            </a:pPr>
            <a:r>
              <a:t/>
            </a:r>
            <a:endParaRPr/>
          </a:p>
        </p:txBody>
      </p:sp>
      <p:sp>
        <p:nvSpPr>
          <p:cNvPr id="272" name="Google Shape;272;p17: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8: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 name="Google Shape;288;p18: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Selanjutnya untuk Capaian SPM Kabupaten dan Kota pada Layanan Dasar yang Ke Dua Belas yaitu : Pelayanan Kesehatan pada Orang Dengan Risiko Terinfeksi HIV, selama tiga tahun terakhir capaian rata-rata tertinggi yaitu di tahun 2019 sebesar 43,92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Terdapat Kabupaten/Kota yg mencapai target 100% yaitu Lombok Tengah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Sedangkan Capaian terendah yaitu di Dompu (17%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19.14 persen, dan belum semua kabupaten melapor di Aplikasi SPM KOMDAT PUSDATIN</a:t>
            </a:r>
            <a:endParaRPr/>
          </a:p>
          <a:p>
            <a:pPr indent="0" lvl="0" marL="0" rtl="0" algn="l">
              <a:spcBef>
                <a:spcPts val="0"/>
              </a:spcBef>
              <a:spcAft>
                <a:spcPts val="0"/>
              </a:spcAft>
              <a:buNone/>
            </a:pPr>
            <a:r>
              <a:t/>
            </a:r>
            <a:endParaRPr/>
          </a:p>
        </p:txBody>
      </p:sp>
      <p:sp>
        <p:nvSpPr>
          <p:cNvPr id="289" name="Google Shape;289;p18: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9: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6" name="Google Shape;306;p19: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Dukungan anggaran untuk pemenuhan SPM Provinsi melalui dana APBD Provinsi pada tahun 2019 sebesar Rp. 766.915.000 yang teralokasi pada 2 kegiatan yaitu Peningkatan Pelayanan Kesehatan bagi pengungsi korban bencana dan Kegiatan Peningkatan surveilan epidemiologi dan penanggulangan wabah, sedangkan pada tahun 2020 anggaran menurun menjadi Rp.113.860.000 yg juga dialokasikan pada kegiatan yang sama seperti tahun 2019. </a:t>
            </a:r>
            <a:endParaRPr/>
          </a:p>
          <a:p>
            <a:pPr indent="0" lvl="0" marL="0" marR="0" rtl="0" algn="l">
              <a:lnSpc>
                <a:spcPct val="100000"/>
              </a:lnSpc>
              <a:spcBef>
                <a:spcPts val="0"/>
              </a:spcBef>
              <a:spcAft>
                <a:spcPts val="0"/>
              </a:spcAft>
              <a:buClr>
                <a:schemeClr val="dk1"/>
              </a:buClr>
              <a:buSzPts val="1200"/>
              <a:buFont typeface="Calibri"/>
              <a:buNone/>
            </a:pPr>
            <a:r>
              <a:rPr lang="en-US"/>
              <a:t>Selanjutnya di tahun 2021 dianggarkan sebesar Rp.2.401.276.700 pada dua sub kegiatan yaitu Pengelolaan Pelayanan Kesehatan bagi penduduk terdampak krisis Kesehatan akibat bencana dan/atau berpotensi bencana provinsi dan sub kegiatan Pengelolaan pelayanan Kesehatan bagi penduduk pada kondisi kejadian luar biasa (KLB) provinsi. </a:t>
            </a:r>
            <a:endParaRPr/>
          </a:p>
          <a:p>
            <a:pPr indent="0" lvl="0" marL="0" marR="0" rtl="0" algn="l">
              <a:lnSpc>
                <a:spcPct val="100000"/>
              </a:lnSpc>
              <a:spcBef>
                <a:spcPts val="0"/>
              </a:spcBef>
              <a:spcAft>
                <a:spcPts val="0"/>
              </a:spcAft>
              <a:buClr>
                <a:schemeClr val="dk1"/>
              </a:buClr>
              <a:buSzPts val="1200"/>
              <a:buFont typeface="Calibri"/>
              <a:buNone/>
            </a:pPr>
            <a:r>
              <a:rPr lang="en-US"/>
              <a:t>Untuk tahun 2022 sudah direncanakan dan diusulkan ke Pemerintah Daerah sebesar Rp.9,7 M untuk pemenuhan layanan dasar SPM Provinsi.</a:t>
            </a:r>
            <a:endParaRPr/>
          </a:p>
          <a:p>
            <a:pPr indent="0" lvl="0" marL="0" marR="0" rtl="0" algn="l">
              <a:lnSpc>
                <a:spcPct val="100000"/>
              </a:lnSpc>
              <a:spcBef>
                <a:spcPts val="0"/>
              </a:spcBef>
              <a:spcAft>
                <a:spcPts val="0"/>
              </a:spcAft>
              <a:buClr>
                <a:schemeClr val="dk1"/>
              </a:buClr>
              <a:buSzPts val="1200"/>
              <a:buFont typeface="Calibri"/>
              <a:buNone/>
            </a:pPr>
            <a:r>
              <a:t/>
            </a:r>
            <a:endParaRPr/>
          </a:p>
          <a:p>
            <a:pPr indent="0" lvl="0" marL="0" rtl="0" algn="l">
              <a:spcBef>
                <a:spcPts val="0"/>
              </a:spcBef>
              <a:spcAft>
                <a:spcPts val="0"/>
              </a:spcAft>
              <a:buNone/>
            </a:pPr>
            <a:r>
              <a:t/>
            </a:r>
            <a:endParaRPr/>
          </a:p>
        </p:txBody>
      </p:sp>
      <p:sp>
        <p:nvSpPr>
          <p:cNvPr id="307" name="Google Shape;307;p19: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2:notes"/>
          <p:cNvSpPr txBox="1"/>
          <p:nvPr>
            <p:ph idx="1" type="body"/>
          </p:nvPr>
        </p:nvSpPr>
        <p:spPr>
          <a:xfrm>
            <a:off x="1219200" y="3300413"/>
            <a:ext cx="9753600" cy="27003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p2: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0:notes"/>
          <p:cNvSpPr txBox="1"/>
          <p:nvPr>
            <p:ph idx="1" type="body"/>
          </p:nvPr>
        </p:nvSpPr>
        <p:spPr>
          <a:xfrm>
            <a:off x="1219200" y="3300413"/>
            <a:ext cx="9753600" cy="27003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6" name="Google Shape;316;p20: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21: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 name="Google Shape;325;p21: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6" name="Google Shape;326;p21: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22:notes"/>
          <p:cNvSpPr txBox="1"/>
          <p:nvPr>
            <p:ph idx="1" type="body"/>
          </p:nvPr>
        </p:nvSpPr>
        <p:spPr>
          <a:xfrm>
            <a:off x="1219200" y="3300413"/>
            <a:ext cx="9753600" cy="27003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5" name="Google Shape;335;p22: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23:notes"/>
          <p:cNvSpPr txBox="1"/>
          <p:nvPr>
            <p:ph idx="1" type="body"/>
          </p:nvPr>
        </p:nvSpPr>
        <p:spPr>
          <a:xfrm>
            <a:off x="1219200" y="3300413"/>
            <a:ext cx="9753600" cy="27003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5" name="Google Shape;345;p23: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3: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 name="Google Shape;67;p3: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Capaian SPM Provinsi untuk Layanan Dasar yang Pertama yaitu Pelayanan Kesehatan Bagi Penduduk Terdampak Krisis Kesehatan Akibat Bencana dan/atau berpotensi Bencana Provinsi setiap tahunnya mencapai 100 persen artinya seluruh sasaran dapat terlayani. Tahun 2019 sasaran sebanyak 50.698 dan tahun 2020 sebanyak 27.370, sedangkan tahun 2021 masih  menggunakan perkiraan sasaran tahun 2020 dengan sasaran yang sudah terlayani sebanyak 109.830 orang atau 396 persen sampai dengan Semester I 2021</a:t>
            </a:r>
            <a:endParaRPr/>
          </a:p>
        </p:txBody>
      </p:sp>
      <p:sp>
        <p:nvSpPr>
          <p:cNvPr id="68" name="Google Shape;68;p3: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4: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p4: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a:t>Demikian juga untuk Capaian SPM Provinsi untuk Layanan Dasar yang Kedua yaitu Pelayanan Kesehatan Bagi Penduduk pada Kondisi Kejadian Luar Biasa Provinsi setiap tahunnya mencapai 100 persen artinya seluruh sasaran dapat terlayani. Tahun 2019 sasaran sebanyak 3.900 dan tahun 2020 sebanyak 4.200, sedangkan tahun 2021 juga masih menggunakan perkiraan sasaran tahun 2020 dengan sasaran yang sudah terlayani sebanyak 2000 orang atau 48 persen sampai dengan Semester I 2021.</a:t>
            </a:r>
            <a:endParaRPr/>
          </a:p>
          <a:p>
            <a:pPr indent="0" lvl="0" marL="0" rtl="0" algn="l">
              <a:spcBef>
                <a:spcPts val="0"/>
              </a:spcBef>
              <a:spcAft>
                <a:spcPts val="0"/>
              </a:spcAft>
              <a:buNone/>
            </a:pPr>
            <a:r>
              <a:t/>
            </a:r>
            <a:endParaRPr/>
          </a:p>
        </p:txBody>
      </p:sp>
      <p:sp>
        <p:nvSpPr>
          <p:cNvPr id="80" name="Google Shape;80;p4: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5:notes"/>
          <p:cNvSpPr txBox="1"/>
          <p:nvPr>
            <p:ph idx="1" type="body"/>
          </p:nvPr>
        </p:nvSpPr>
        <p:spPr>
          <a:xfrm>
            <a:off x="1219200" y="3300413"/>
            <a:ext cx="9753600" cy="2700337"/>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5: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6: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p6: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Sedangkan untuk SPM Kabupaten dan Kota untuk 12 Layanan Dasar capaian secara Rata-rata Sebagian besar layanan dasar belum mencapai target (100%), namun terdapat beberapa kabupaten dan kota yang sudah mencapai target 100 persen pada beberapa layanan dasar. </a:t>
            </a:r>
            <a:endParaRPr/>
          </a:p>
        </p:txBody>
      </p:sp>
      <p:sp>
        <p:nvSpPr>
          <p:cNvPr id="102" name="Google Shape;102;p6: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7: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 name="Google Shape;112;p7: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Capaian SPM Kabupaten dan Kota untuk Layanan Dasar yang Pertama yaitu : Pelayanan Kesehatan Ibu Hamil, capaian rata-rata tertinggi yaitu di tahun 2019 sebesar 98,23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Kab/Kota yg mencapai target 100% yaitu : Lombok Barat, Lombok Timur,  Lombok Utara</a:t>
            </a:r>
            <a:endParaRPr sz="1200">
              <a:latin typeface="Calibri"/>
              <a:ea typeface="Calibri"/>
              <a:cs typeface="Calibri"/>
              <a:sym typeface="Calibri"/>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Capaian terendah : Sumbawa Barat (67%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60,8 persen, terdapat beberapa kabupaten yg belum mengisi laporan pada aplikasi SPM KOMDAT PUSDATIN</a:t>
            </a:r>
            <a:endParaRPr sz="1200">
              <a:latin typeface="Calibri"/>
              <a:ea typeface="Calibri"/>
              <a:cs typeface="Calibri"/>
              <a:sym typeface="Calibri"/>
            </a:endParaRPr>
          </a:p>
          <a:p>
            <a:pPr indent="0" lvl="0" marL="0" rtl="0" algn="l">
              <a:spcBef>
                <a:spcPts val="0"/>
              </a:spcBef>
              <a:spcAft>
                <a:spcPts val="0"/>
              </a:spcAft>
              <a:buNone/>
            </a:pPr>
            <a:r>
              <a:t/>
            </a:r>
            <a:endParaRPr/>
          </a:p>
        </p:txBody>
      </p:sp>
      <p:sp>
        <p:nvSpPr>
          <p:cNvPr id="113" name="Google Shape;113;p7: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8: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8: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Capaian SPM Kabupaten dan Kota untuk Layanan Dasar yang Kedua yaitu : Pelayanan Kesehatan Ibu Bersalin, selama tiga tahun terakhir capaian rata-rata tertinggi yaitu di tahun 2020 sebesar 96,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Kab/Kota yg mencapai target 100% yaitu : Lombok Tengah, Lombok Timur,  Lombok Utara</a:t>
            </a:r>
            <a:endParaRPr sz="1200">
              <a:latin typeface="Calibri"/>
              <a:ea typeface="Calibri"/>
              <a:cs typeface="Calibri"/>
              <a:sym typeface="Calibri"/>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Capaian terendah : Mataram (79%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sebesar 61,97 persen, dengan kondisi belum semua kabupaten mengisi laporan pada SPM KOMDAT PUSDATIN</a:t>
            </a:r>
            <a:endParaRPr/>
          </a:p>
        </p:txBody>
      </p:sp>
      <p:sp>
        <p:nvSpPr>
          <p:cNvPr id="126" name="Google Shape;126;p8: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9:notes"/>
          <p:cNvSpPr/>
          <p:nvPr>
            <p:ph idx="2" type="sldImg"/>
          </p:nvPr>
        </p:nvSpPr>
        <p:spPr>
          <a:xfrm>
            <a:off x="4038600" y="857250"/>
            <a:ext cx="4114800" cy="23145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9:notes"/>
          <p:cNvSpPr txBox="1"/>
          <p:nvPr>
            <p:ph idx="1" type="body"/>
          </p:nvPr>
        </p:nvSpPr>
        <p:spPr>
          <a:xfrm>
            <a:off x="1219200" y="3300413"/>
            <a:ext cx="9753600" cy="2700337"/>
          </a:xfrm>
          <a:prstGeom prst="rect">
            <a:avLst/>
          </a:prstGeom>
          <a:noFill/>
          <a:ln>
            <a:noFill/>
          </a:ln>
        </p:spPr>
        <p:txBody>
          <a:bodyPr anchorCtr="0" anchor="t" bIns="45700" lIns="91425" spcFirstLastPara="1" rIns="91425" wrap="square" tIns="45700">
            <a:noAutofit/>
          </a:bodyPr>
          <a:lstStyle/>
          <a:p>
            <a:pPr indent="-287019" lvl="0" marL="299085" rtl="0" algn="l">
              <a:lnSpc>
                <a:spcPct val="100000"/>
              </a:lnSpc>
              <a:spcBef>
                <a:spcPts val="0"/>
              </a:spcBef>
              <a:spcAft>
                <a:spcPts val="0"/>
              </a:spcAft>
              <a:buClr>
                <a:schemeClr val="dk1"/>
              </a:buClr>
              <a:buSzPts val="1200"/>
              <a:buFont typeface="Arial"/>
              <a:buChar char="•"/>
            </a:pPr>
            <a:r>
              <a:rPr lang="en-US"/>
              <a:t>Capaian SPM Kabupaten dan Kota untuk Layanan Dasar yang Ketiga yaitu : Pelayanan Kesehatan pada Bayi Baru Lahir, setiap tahunnya meningkat, selama tiga tahun terakhir capaian rata-rata tertinggi yaitu di tahun 2020 sebesar 100, persen. </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Kab/Kota yg mencapai target 100% yaitu : Lombok Barat, Lombok Tengah, Lombok Timur,  Lombok Utara</a:t>
            </a:r>
            <a:endParaRPr sz="1200">
              <a:latin typeface="Calibri"/>
              <a:ea typeface="Calibri"/>
              <a:cs typeface="Calibri"/>
              <a:sym typeface="Calibri"/>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Capaian terendah : Mataram (81% di tahun 2020)</a:t>
            </a:r>
            <a:endParaRPr/>
          </a:p>
          <a:p>
            <a:pPr indent="-287019" lvl="0" marL="299085" rtl="0" algn="l">
              <a:lnSpc>
                <a:spcPct val="100000"/>
              </a:lnSpc>
              <a:spcBef>
                <a:spcPts val="0"/>
              </a:spcBef>
              <a:spcAft>
                <a:spcPts val="0"/>
              </a:spcAft>
              <a:buClr>
                <a:schemeClr val="dk1"/>
              </a:buClr>
              <a:buSzPts val="1200"/>
              <a:buFont typeface="Arial"/>
              <a:buChar char="•"/>
            </a:pPr>
            <a:r>
              <a:rPr lang="en-US" sz="1200">
                <a:latin typeface="Calibri"/>
                <a:ea typeface="Calibri"/>
                <a:cs typeface="Calibri"/>
                <a:sym typeface="Calibri"/>
              </a:rPr>
              <a:t>Tahun 2021 sampai dengan Semester I rata-rata capaian sudah mencapai 100 persen, namun belum semua kabupaten melapor di Aplikasi SPM KOMDAT PUSDATIN</a:t>
            </a:r>
            <a:endParaRPr/>
          </a:p>
          <a:p>
            <a:pPr indent="0" lvl="0" marL="0" rtl="0" algn="l">
              <a:spcBef>
                <a:spcPts val="0"/>
              </a:spcBef>
              <a:spcAft>
                <a:spcPts val="0"/>
              </a:spcAft>
              <a:buNone/>
            </a:pPr>
            <a:r>
              <a:t/>
            </a:r>
            <a:endParaRPr/>
          </a:p>
        </p:txBody>
      </p:sp>
      <p:sp>
        <p:nvSpPr>
          <p:cNvPr id="144" name="Google Shape;144;p9:notes"/>
          <p:cNvSpPr txBox="1"/>
          <p:nvPr>
            <p:ph idx="12" type="sldNum"/>
          </p:nvPr>
        </p:nvSpPr>
        <p:spPr>
          <a:xfrm>
            <a:off x="6905625" y="6513513"/>
            <a:ext cx="5283200" cy="3444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2"/>
          <p:cNvSpPr txBox="1"/>
          <p:nvPr>
            <p:ph type="title"/>
          </p:nvPr>
        </p:nvSpPr>
        <p:spPr>
          <a:xfrm>
            <a:off x="916939" y="715213"/>
            <a:ext cx="7376795" cy="69723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4400">
                <a:solidFill>
                  <a:schemeClr val="dk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body"/>
          </p:nvPr>
        </p:nvSpPr>
        <p:spPr>
          <a:xfrm>
            <a:off x="916939" y="1356105"/>
            <a:ext cx="7587615" cy="1411605"/>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1" i="0" sz="2800">
                <a:solidFill>
                  <a:schemeClr val="dk1"/>
                </a:solidFill>
                <a:latin typeface="Calibri"/>
                <a:ea typeface="Calibri"/>
                <a:cs typeface="Calibri"/>
                <a:sym typeface="Calibri"/>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 name="Google Shape;18;p2"/>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b="0" i="0" sz="1800" u="none" cap="none" strike="noStrike">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914400" y="2125980"/>
            <a:ext cx="10363200" cy="144018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subTitle"/>
          </p:nvPr>
        </p:nvSpPr>
        <p:spPr>
          <a:xfrm>
            <a:off x="1828800" y="3840480"/>
            <a:ext cx="8534400" cy="17145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3"/>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27" name="Shape 27"/>
        <p:cNvGrpSpPr/>
        <p:nvPr/>
      </p:nvGrpSpPr>
      <p:grpSpPr>
        <a:xfrm>
          <a:off x="0" y="0"/>
          <a:ext cx="0" cy="0"/>
          <a:chOff x="0" y="0"/>
          <a:chExt cx="0" cy="0"/>
        </a:xfrm>
      </p:grpSpPr>
      <p:sp>
        <p:nvSpPr>
          <p:cNvPr id="28" name="Google Shape;28;p4"/>
          <p:cNvSpPr txBox="1"/>
          <p:nvPr>
            <p:ph type="title"/>
          </p:nvPr>
        </p:nvSpPr>
        <p:spPr>
          <a:xfrm>
            <a:off x="916939" y="715213"/>
            <a:ext cx="7376795" cy="69723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4400">
                <a:solidFill>
                  <a:schemeClr val="dk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 type="body"/>
          </p:nvPr>
        </p:nvSpPr>
        <p:spPr>
          <a:xfrm>
            <a:off x="609600" y="1577340"/>
            <a:ext cx="5303520" cy="452628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0" name="Google Shape;30;p4"/>
          <p:cNvSpPr txBox="1"/>
          <p:nvPr>
            <p:ph idx="2" type="body"/>
          </p:nvPr>
        </p:nvSpPr>
        <p:spPr>
          <a:xfrm>
            <a:off x="6278880" y="1577340"/>
            <a:ext cx="5303520" cy="452628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1" name="Google Shape;31;p4"/>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4" name="Shape 34"/>
        <p:cNvGrpSpPr/>
        <p:nvPr/>
      </p:nvGrpSpPr>
      <p:grpSpPr>
        <a:xfrm>
          <a:off x="0" y="0"/>
          <a:ext cx="0" cy="0"/>
          <a:chOff x="0" y="0"/>
          <a:chExt cx="0" cy="0"/>
        </a:xfrm>
      </p:grpSpPr>
      <p:sp>
        <p:nvSpPr>
          <p:cNvPr id="35" name="Google Shape;35;p5"/>
          <p:cNvSpPr txBox="1"/>
          <p:nvPr>
            <p:ph type="title"/>
          </p:nvPr>
        </p:nvSpPr>
        <p:spPr>
          <a:xfrm>
            <a:off x="916939" y="715213"/>
            <a:ext cx="7376795" cy="69723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4400">
                <a:solidFill>
                  <a:schemeClr val="dk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5"/>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5"/>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9" name="Shape 39"/>
        <p:cNvGrpSpPr/>
        <p:nvPr/>
      </p:nvGrpSpPr>
      <p:grpSpPr>
        <a:xfrm>
          <a:off x="0" y="0"/>
          <a:ext cx="0" cy="0"/>
          <a:chOff x="0" y="0"/>
          <a:chExt cx="0" cy="0"/>
        </a:xfrm>
      </p:grpSpPr>
      <p:sp>
        <p:nvSpPr>
          <p:cNvPr id="40" name="Google Shape;40;p6"/>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6"/>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6"/>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algn="r">
              <a:spcBef>
                <a:spcPts val="0"/>
              </a:spcBef>
              <a:buNone/>
              <a:defRPr>
                <a:solidFill>
                  <a:srgbClr val="888888"/>
                </a:solidFill>
              </a:defRPr>
            </a:lvl1pPr>
            <a:lvl2pPr indent="0" lvl="1" marL="0" algn="r">
              <a:spcBef>
                <a:spcPts val="0"/>
              </a:spcBef>
              <a:buNone/>
              <a:defRPr>
                <a:solidFill>
                  <a:srgbClr val="888888"/>
                </a:solidFill>
              </a:defRPr>
            </a:lvl2pPr>
            <a:lvl3pPr indent="0" lvl="2" marL="0" algn="r">
              <a:spcBef>
                <a:spcPts val="0"/>
              </a:spcBef>
              <a:buNone/>
              <a:defRPr>
                <a:solidFill>
                  <a:srgbClr val="888888"/>
                </a:solidFill>
              </a:defRPr>
            </a:lvl3pPr>
            <a:lvl4pPr indent="0" lvl="3" marL="0" algn="r">
              <a:spcBef>
                <a:spcPts val="0"/>
              </a:spcBef>
              <a:buNone/>
              <a:defRPr>
                <a:solidFill>
                  <a:srgbClr val="888888"/>
                </a:solidFill>
              </a:defRPr>
            </a:lvl4pPr>
            <a:lvl5pPr indent="0" lvl="4" marL="0" algn="r">
              <a:spcBef>
                <a:spcPts val="0"/>
              </a:spcBef>
              <a:buNone/>
              <a:defRPr>
                <a:solidFill>
                  <a:srgbClr val="888888"/>
                </a:solidFill>
              </a:defRPr>
            </a:lvl5pPr>
            <a:lvl6pPr indent="0" lvl="5" marL="0" algn="r">
              <a:spcBef>
                <a:spcPts val="0"/>
              </a:spcBef>
              <a:buNone/>
              <a:defRPr>
                <a:solidFill>
                  <a:srgbClr val="888888"/>
                </a:solidFill>
              </a:defRPr>
            </a:lvl6pPr>
            <a:lvl7pPr indent="0" lvl="6" marL="0" algn="r">
              <a:spcBef>
                <a:spcPts val="0"/>
              </a:spcBef>
              <a:buNone/>
              <a:defRPr>
                <a:solidFill>
                  <a:srgbClr val="888888"/>
                </a:solidFill>
              </a:defRPr>
            </a:lvl7pPr>
            <a:lvl8pPr indent="0" lvl="7" marL="0" algn="r">
              <a:spcBef>
                <a:spcPts val="0"/>
              </a:spcBef>
              <a:buNone/>
              <a:defRPr>
                <a:solidFill>
                  <a:srgbClr val="888888"/>
                </a:solidFill>
              </a:defRPr>
            </a:lvl8pPr>
            <a:lvl9pPr indent="0" lvl="8" marL="0" algn="r">
              <a:spcBef>
                <a:spcPts val="0"/>
              </a:spcBef>
              <a:buNone/>
              <a:defRPr>
                <a:solidFill>
                  <a:srgbClr val="888888"/>
                </a:solidFill>
              </a:defRPr>
            </a:lvl9pPr>
          </a:lstStyle>
          <a:p>
            <a:pPr indent="0" lvl="0" marL="0" rtl="0" algn="r">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916939" y="715213"/>
            <a:ext cx="7376795" cy="697230"/>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916939" y="1356105"/>
            <a:ext cx="7587615" cy="1411605"/>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1" i="0" sz="28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12" name="Google Shape;12;p1"/>
          <p:cNvSpPr txBox="1"/>
          <p:nvPr>
            <p:ph idx="11" type="ftr"/>
          </p:nvPr>
        </p:nvSpPr>
        <p:spPr>
          <a:xfrm>
            <a:off x="4145280" y="6377940"/>
            <a:ext cx="3901440" cy="342900"/>
          </a:xfrm>
          <a:prstGeom prst="rect">
            <a:avLst/>
          </a:prstGeom>
          <a:noFill/>
          <a:ln>
            <a:noFill/>
          </a:ln>
        </p:spPr>
        <p:txBody>
          <a:bodyPr anchorCtr="0" anchor="t" bIns="0" lIns="0" spcFirstLastPara="1" rIns="0" wrap="square" tIns="0">
            <a:spAutoFit/>
          </a:bodyPr>
          <a:lstStyle>
            <a:lvl1pPr lvl="0" marR="0" rtl="0" algn="ctr">
              <a:spcBef>
                <a:spcPts val="0"/>
              </a:spcBef>
              <a:spcAft>
                <a:spcPts val="0"/>
              </a:spcAft>
              <a:buSzPts val="1400"/>
              <a:buNone/>
              <a:defRPr b="0" i="0" sz="18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0" type="dt"/>
          </p:nvPr>
        </p:nvSpPr>
        <p:spPr>
          <a:xfrm>
            <a:off x="609600" y="6377940"/>
            <a:ext cx="2804160" cy="342900"/>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0" i="0" sz="18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778240" y="6377940"/>
            <a:ext cx="2804160" cy="342900"/>
          </a:xfrm>
          <a:prstGeom prst="rect">
            <a:avLst/>
          </a:prstGeom>
          <a:noFill/>
          <a:ln>
            <a:noFill/>
          </a:ln>
        </p:spPr>
        <p:txBody>
          <a:bodyPr anchorCtr="0" anchor="t" bIns="0" lIns="0" spcFirstLastPara="1" rIns="0" wrap="square" tIns="0">
            <a:spAutoFit/>
          </a:bodyPr>
          <a:lstStyle>
            <a:lvl1pPr indent="0" lvl="0" marL="0" marR="0" rtl="0" algn="r">
              <a:spcBef>
                <a:spcPts val="0"/>
              </a:spcBef>
              <a:buNone/>
              <a:defRPr b="0" i="0" sz="1800" u="none" cap="none" strike="noStrike">
                <a:solidFill>
                  <a:srgbClr val="888888"/>
                </a:solidFill>
                <a:latin typeface="Calibri"/>
                <a:ea typeface="Calibri"/>
                <a:cs typeface="Calibri"/>
                <a:sym typeface="Calibri"/>
              </a:defRPr>
            </a:lvl1pPr>
            <a:lvl2pPr indent="0" lvl="1" marL="0" marR="0" rtl="0" algn="r">
              <a:spcBef>
                <a:spcPts val="0"/>
              </a:spcBef>
              <a:buNone/>
              <a:defRPr b="0" i="0" sz="1800" u="none" cap="none" strike="noStrike">
                <a:solidFill>
                  <a:srgbClr val="888888"/>
                </a:solidFill>
                <a:latin typeface="Calibri"/>
                <a:ea typeface="Calibri"/>
                <a:cs typeface="Calibri"/>
                <a:sym typeface="Calibri"/>
              </a:defRPr>
            </a:lvl2pPr>
            <a:lvl3pPr indent="0" lvl="2" marL="0" marR="0" rtl="0" algn="r">
              <a:spcBef>
                <a:spcPts val="0"/>
              </a:spcBef>
              <a:buNone/>
              <a:defRPr b="0" i="0" sz="1800" u="none" cap="none" strike="noStrike">
                <a:solidFill>
                  <a:srgbClr val="888888"/>
                </a:solidFill>
                <a:latin typeface="Calibri"/>
                <a:ea typeface="Calibri"/>
                <a:cs typeface="Calibri"/>
                <a:sym typeface="Calibri"/>
              </a:defRPr>
            </a:lvl3pPr>
            <a:lvl4pPr indent="0" lvl="3" marL="0" marR="0" rtl="0" algn="r">
              <a:spcBef>
                <a:spcPts val="0"/>
              </a:spcBef>
              <a:buNone/>
              <a:defRPr b="0" i="0" sz="1800" u="none" cap="none" strike="noStrike">
                <a:solidFill>
                  <a:srgbClr val="888888"/>
                </a:solidFill>
                <a:latin typeface="Calibri"/>
                <a:ea typeface="Calibri"/>
                <a:cs typeface="Calibri"/>
                <a:sym typeface="Calibri"/>
              </a:defRPr>
            </a:lvl4pPr>
            <a:lvl5pPr indent="0" lvl="4" marL="0" marR="0" rtl="0" algn="r">
              <a:spcBef>
                <a:spcPts val="0"/>
              </a:spcBef>
              <a:buNone/>
              <a:defRPr b="0" i="0" sz="1800" u="none" cap="none" strike="noStrike">
                <a:solidFill>
                  <a:srgbClr val="888888"/>
                </a:solidFill>
                <a:latin typeface="Calibri"/>
                <a:ea typeface="Calibri"/>
                <a:cs typeface="Calibri"/>
                <a:sym typeface="Calibri"/>
              </a:defRPr>
            </a:lvl5pPr>
            <a:lvl6pPr indent="0" lvl="5" marL="0" marR="0" rtl="0" algn="r">
              <a:spcBef>
                <a:spcPts val="0"/>
              </a:spcBef>
              <a:buNone/>
              <a:defRPr b="0" i="0" sz="1800" u="none" cap="none" strike="noStrike">
                <a:solidFill>
                  <a:srgbClr val="888888"/>
                </a:solidFill>
                <a:latin typeface="Calibri"/>
                <a:ea typeface="Calibri"/>
                <a:cs typeface="Calibri"/>
                <a:sym typeface="Calibri"/>
              </a:defRPr>
            </a:lvl6pPr>
            <a:lvl7pPr indent="0" lvl="6" marL="0" marR="0" rtl="0" algn="r">
              <a:spcBef>
                <a:spcPts val="0"/>
              </a:spcBef>
              <a:buNone/>
              <a:defRPr b="0" i="0" sz="1800" u="none" cap="none" strike="noStrike">
                <a:solidFill>
                  <a:srgbClr val="888888"/>
                </a:solidFill>
                <a:latin typeface="Calibri"/>
                <a:ea typeface="Calibri"/>
                <a:cs typeface="Calibri"/>
                <a:sym typeface="Calibri"/>
              </a:defRPr>
            </a:lvl7pPr>
            <a:lvl8pPr indent="0" lvl="7" marL="0" marR="0" rtl="0" algn="r">
              <a:spcBef>
                <a:spcPts val="0"/>
              </a:spcBef>
              <a:buNone/>
              <a:defRPr b="0" i="0" sz="1800" u="none" cap="none" strike="noStrike">
                <a:solidFill>
                  <a:srgbClr val="888888"/>
                </a:solidFill>
                <a:latin typeface="Calibri"/>
                <a:ea typeface="Calibri"/>
                <a:cs typeface="Calibri"/>
                <a:sym typeface="Calibri"/>
              </a:defRPr>
            </a:lvl8pPr>
            <a:lvl9pPr indent="0" lvl="8" marL="0" marR="0" rtl="0" algn="r">
              <a:spcBef>
                <a:spcPts val="0"/>
              </a:spcBef>
              <a:buNone/>
              <a:defRPr b="0" i="0" sz="18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13.png"/><Relationship Id="rId5" Type="http://schemas.openxmlformats.org/officeDocument/2006/relationships/image" Target="../media/image4.png"/><Relationship Id="rId6" Type="http://schemas.openxmlformats.org/officeDocument/2006/relationships/image" Target="../media/image23.png"/><Relationship Id="rId7"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1.png"/><Relationship Id="rId4" Type="http://schemas.openxmlformats.org/officeDocument/2006/relationships/image" Target="../media/image25.png"/><Relationship Id="rId5" Type="http://schemas.openxmlformats.org/officeDocument/2006/relationships/image" Target="../media/image27.png"/><Relationship Id="rId6" Type="http://schemas.openxmlformats.org/officeDocument/2006/relationships/image" Target="../media/image28.png"/><Relationship Id="rId7" Type="http://schemas.openxmlformats.org/officeDocument/2006/relationships/image" Target="../media/image43.png"/><Relationship Id="rId8"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4.png"/><Relationship Id="rId4" Type="http://schemas.openxmlformats.org/officeDocument/2006/relationships/image" Target="../media/image30.png"/><Relationship Id="rId5" Type="http://schemas.openxmlformats.org/officeDocument/2006/relationships/image" Target="../media/image38.png"/><Relationship Id="rId6" Type="http://schemas.openxmlformats.org/officeDocument/2006/relationships/image" Target="../media/image29.png"/><Relationship Id="rId7" Type="http://schemas.openxmlformats.org/officeDocument/2006/relationships/image" Target="../media/image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7.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6.png"/><Relationship Id="rId4" Type="http://schemas.openxmlformats.org/officeDocument/2006/relationships/image" Target="../media/image40.png"/><Relationship Id="rId5" Type="http://schemas.openxmlformats.org/officeDocument/2006/relationships/image" Target="../media/image42.png"/><Relationship Id="rId6" Type="http://schemas.openxmlformats.org/officeDocument/2006/relationships/image" Target="../media/image41.png"/><Relationship Id="rId7"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7.png"/><Relationship Id="rId4" Type="http://schemas.openxmlformats.org/officeDocument/2006/relationships/image" Target="../media/image39.png"/><Relationship Id="rId5" Type="http://schemas.openxmlformats.org/officeDocument/2006/relationships/image" Target="../media/image49.png"/><Relationship Id="rId6" Type="http://schemas.openxmlformats.org/officeDocument/2006/relationships/image" Target="../media/image44.png"/><Relationship Id="rId7" Type="http://schemas.openxmlformats.org/officeDocument/2006/relationships/image" Target="../media/image5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51.png"/><Relationship Id="rId4" Type="http://schemas.openxmlformats.org/officeDocument/2006/relationships/image" Target="../media/image56.png"/><Relationship Id="rId5" Type="http://schemas.openxmlformats.org/officeDocument/2006/relationships/image" Target="../media/image55.png"/><Relationship Id="rId6" Type="http://schemas.openxmlformats.org/officeDocument/2006/relationships/image" Target="../media/image52.png"/><Relationship Id="rId7" Type="http://schemas.openxmlformats.org/officeDocument/2006/relationships/image" Target="../media/image46.png"/><Relationship Id="rId8" Type="http://schemas.openxmlformats.org/officeDocument/2006/relationships/image" Target="../media/image4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8.png"/><Relationship Id="rId4" Type="http://schemas.openxmlformats.org/officeDocument/2006/relationships/image" Target="../media/image54.png"/><Relationship Id="rId5" Type="http://schemas.openxmlformats.org/officeDocument/2006/relationships/image" Target="../media/image58.png"/><Relationship Id="rId6" Type="http://schemas.openxmlformats.org/officeDocument/2006/relationships/image" Target="../media/image50.png"/><Relationship Id="rId7" Type="http://schemas.openxmlformats.org/officeDocument/2006/relationships/image" Target="../media/image59.png"/><Relationship Id="rId8" Type="http://schemas.openxmlformats.org/officeDocument/2006/relationships/image" Target="../media/image5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png"/><Relationship Id="rId4" Type="http://schemas.openxmlformats.org/officeDocument/2006/relationships/image" Target="../media/image2.png"/><Relationship Id="rId5" Type="http://schemas.openxmlformats.org/officeDocument/2006/relationships/image" Target="../media/image12.png"/><Relationship Id="rId6" Type="http://schemas.openxmlformats.org/officeDocument/2006/relationships/image" Target="../media/image16.png"/><Relationship Id="rId7"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0.png"/><Relationship Id="rId4" Type="http://schemas.openxmlformats.org/officeDocument/2006/relationships/image" Target="../media/image6.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46" name="Shape 46"/>
        <p:cNvGrpSpPr/>
        <p:nvPr/>
      </p:nvGrpSpPr>
      <p:grpSpPr>
        <a:xfrm>
          <a:off x="0" y="0"/>
          <a:ext cx="0" cy="0"/>
          <a:chOff x="0" y="0"/>
          <a:chExt cx="0" cy="0"/>
        </a:xfrm>
      </p:grpSpPr>
      <p:sp>
        <p:nvSpPr>
          <p:cNvPr id="47" name="Google Shape;47;p7"/>
          <p:cNvSpPr txBox="1"/>
          <p:nvPr>
            <p:ph type="title"/>
          </p:nvPr>
        </p:nvSpPr>
        <p:spPr>
          <a:xfrm>
            <a:off x="982980" y="1959025"/>
            <a:ext cx="10135870" cy="1184940"/>
          </a:xfrm>
          <a:prstGeom prst="rect">
            <a:avLst/>
          </a:prstGeom>
          <a:noFill/>
          <a:ln>
            <a:noFill/>
          </a:ln>
        </p:spPr>
        <p:txBody>
          <a:bodyPr anchorCtr="0" anchor="t" bIns="0" lIns="0" spcFirstLastPara="1" rIns="0" wrap="square" tIns="81275">
            <a:spAutoFit/>
          </a:bodyPr>
          <a:lstStyle/>
          <a:p>
            <a:pPr indent="0" lvl="0" marL="12700" marR="5080" rtl="0" algn="ctr">
              <a:lnSpc>
                <a:spcPct val="108000"/>
              </a:lnSpc>
              <a:spcBef>
                <a:spcPts val="0"/>
              </a:spcBef>
              <a:spcAft>
                <a:spcPts val="0"/>
              </a:spcAft>
              <a:buNone/>
            </a:pPr>
            <a:r>
              <a:rPr b="1" lang="en-US" sz="4000"/>
              <a:t>EVALUASI PELAKSANAAN SPM BIDANG KESEHATAN  </a:t>
            </a:r>
            <a:endParaRPr b="1" sz="4000"/>
          </a:p>
          <a:p>
            <a:pPr indent="0" lvl="0" marL="5715" rtl="0" algn="ctr">
              <a:lnSpc>
                <a:spcPct val="106500"/>
              </a:lnSpc>
              <a:spcBef>
                <a:spcPts val="0"/>
              </a:spcBef>
              <a:spcAft>
                <a:spcPts val="0"/>
              </a:spcAft>
              <a:buNone/>
            </a:pPr>
            <a:r>
              <a:rPr b="1" lang="en-US" sz="4000"/>
              <a:t>TAHUN 2019 - 2021</a:t>
            </a:r>
            <a:endParaRPr b="1" sz="4000"/>
          </a:p>
        </p:txBody>
      </p:sp>
      <p:sp>
        <p:nvSpPr>
          <p:cNvPr id="48" name="Google Shape;48;p7"/>
          <p:cNvSpPr txBox="1"/>
          <p:nvPr/>
        </p:nvSpPr>
        <p:spPr>
          <a:xfrm>
            <a:off x="2133600" y="3185771"/>
            <a:ext cx="7490459" cy="635000"/>
          </a:xfrm>
          <a:prstGeom prst="rect">
            <a:avLst/>
          </a:prstGeom>
          <a:noFill/>
          <a:ln>
            <a:noFill/>
          </a:ln>
        </p:spPr>
        <p:txBody>
          <a:bodyPr anchorCtr="0" anchor="t" bIns="0" lIns="0" spcFirstLastPara="1" rIns="0" wrap="square" tIns="12050">
            <a:spAutoFit/>
          </a:bodyPr>
          <a:lstStyle/>
          <a:p>
            <a:pPr indent="0" lvl="0" marL="12700" marR="0" rtl="0" algn="l">
              <a:lnSpc>
                <a:spcPct val="100000"/>
              </a:lnSpc>
              <a:spcBef>
                <a:spcPts val="0"/>
              </a:spcBef>
              <a:spcAft>
                <a:spcPts val="0"/>
              </a:spcAft>
              <a:buNone/>
            </a:pPr>
            <a:r>
              <a:rPr b="1" i="0" lang="en-US" sz="4000" u="none" cap="none" strike="noStrike">
                <a:solidFill>
                  <a:schemeClr val="dk1"/>
                </a:solidFill>
                <a:latin typeface="Calibri"/>
                <a:ea typeface="Calibri"/>
                <a:cs typeface="Calibri"/>
                <a:sym typeface="Calibri"/>
              </a:rPr>
              <a:t>DI PROVINSI NUSA TENGGARA BARAT</a:t>
            </a:r>
            <a:endParaRPr b="1" i="0" sz="4000" u="none" cap="none" strike="noStrike">
              <a:solidFill>
                <a:schemeClr val="dk1"/>
              </a:solidFill>
              <a:latin typeface="Calibri"/>
              <a:ea typeface="Calibri"/>
              <a:cs typeface="Calibri"/>
              <a:sym typeface="Calibri"/>
            </a:endParaRPr>
          </a:p>
        </p:txBody>
      </p:sp>
      <p:sp>
        <p:nvSpPr>
          <p:cNvPr id="49" name="Google Shape;49;p7"/>
          <p:cNvSpPr txBox="1"/>
          <p:nvPr/>
        </p:nvSpPr>
        <p:spPr>
          <a:xfrm>
            <a:off x="2457069" y="5132578"/>
            <a:ext cx="7144131" cy="382156"/>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None/>
            </a:pPr>
            <a:r>
              <a:rPr b="1" i="0" lang="en-US" sz="2400" u="none" cap="none" strike="noStrike">
                <a:solidFill>
                  <a:schemeClr val="dk1"/>
                </a:solidFill>
                <a:latin typeface="Calibri"/>
                <a:ea typeface="Calibri"/>
                <a:cs typeface="Calibri"/>
                <a:sym typeface="Calibri"/>
              </a:rPr>
              <a:t>DINAS KESEHATAN PROVINSI NUSA TENGGARA BARAT</a:t>
            </a:r>
            <a:endParaRPr b="1" i="0" sz="2400" u="none" cap="none" strike="noStrike">
              <a:solidFill>
                <a:schemeClr val="dk1"/>
              </a:solidFill>
              <a:latin typeface="Calibri"/>
              <a:ea typeface="Calibri"/>
              <a:cs typeface="Calibri"/>
              <a:sym typeface="Calibri"/>
            </a:endParaRPr>
          </a:p>
        </p:txBody>
      </p:sp>
      <p:grpSp>
        <p:nvGrpSpPr>
          <p:cNvPr id="50" name="Google Shape;50;p7"/>
          <p:cNvGrpSpPr/>
          <p:nvPr/>
        </p:nvGrpSpPr>
        <p:grpSpPr>
          <a:xfrm>
            <a:off x="20454" y="-76200"/>
            <a:ext cx="12192000" cy="6858000"/>
            <a:chOff x="0" y="0"/>
            <a:chExt cx="12192000" cy="6858000"/>
          </a:xfrm>
        </p:grpSpPr>
        <p:sp>
          <p:nvSpPr>
            <p:cNvPr id="51" name="Google Shape;51;p7"/>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 name="Google Shape;52;p7"/>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53" name="Google Shape;53;p7"/>
            <p:cNvPicPr preferRelativeResize="0"/>
            <p:nvPr/>
          </p:nvPicPr>
          <p:blipFill rotWithShape="1">
            <a:blip r:embed="rId3">
              <a:alphaModFix/>
            </a:blip>
            <a:srcRect b="0" l="0" r="0" t="0"/>
            <a:stretch/>
          </p:blipFill>
          <p:spPr>
            <a:xfrm>
              <a:off x="362712" y="237743"/>
              <a:ext cx="836034" cy="981455"/>
            </a:xfrm>
            <a:prstGeom prst="rect">
              <a:avLst/>
            </a:prstGeom>
            <a:noFill/>
            <a:ln>
              <a:noFill/>
            </a:ln>
          </p:spPr>
        </p:pic>
        <p:pic>
          <p:nvPicPr>
            <p:cNvPr id="54" name="Google Shape;54;p7"/>
            <p:cNvPicPr preferRelativeResize="0"/>
            <p:nvPr/>
          </p:nvPicPr>
          <p:blipFill rotWithShape="1">
            <a:blip r:embed="rId4">
              <a:alphaModFix/>
            </a:blip>
            <a:srcRect b="0" l="0" r="0" t="0"/>
            <a:stretch/>
          </p:blipFill>
          <p:spPr>
            <a:xfrm>
              <a:off x="10134600" y="237744"/>
              <a:ext cx="1543811" cy="981456"/>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62" name="Shape 162"/>
        <p:cNvGrpSpPr/>
        <p:nvPr/>
      </p:nvGrpSpPr>
      <p:grpSpPr>
        <a:xfrm>
          <a:off x="0" y="0"/>
          <a:ext cx="0" cy="0"/>
          <a:chOff x="0" y="0"/>
          <a:chExt cx="0" cy="0"/>
        </a:xfrm>
      </p:grpSpPr>
      <p:sp>
        <p:nvSpPr>
          <p:cNvPr id="163" name="Google Shape;163;p16"/>
          <p:cNvSpPr txBox="1"/>
          <p:nvPr/>
        </p:nvSpPr>
        <p:spPr>
          <a:xfrm>
            <a:off x="941895" y="614539"/>
            <a:ext cx="6982459" cy="452120"/>
          </a:xfrm>
          <a:prstGeom prst="rect">
            <a:avLst/>
          </a:prstGeom>
          <a:noFill/>
          <a:ln>
            <a:noFill/>
          </a:ln>
        </p:spPr>
        <p:txBody>
          <a:bodyPr anchorCtr="0" anchor="t" bIns="0" lIns="0" spcFirstLastPara="1" rIns="0" wrap="square" tIns="12050">
            <a:spAutoFit/>
          </a:bodyPr>
          <a:lstStyle/>
          <a:p>
            <a:pPr indent="-229234" lvl="0" marL="241300" marR="0" rtl="0" algn="l">
              <a:lnSpc>
                <a:spcPct val="100000"/>
              </a:lnSpc>
              <a:spcBef>
                <a:spcPts val="0"/>
              </a:spcBef>
              <a:spcAft>
                <a:spcPts val="0"/>
              </a:spcAft>
              <a:buClr>
                <a:schemeClr val="dk1"/>
              </a:buClr>
              <a:buSzPts val="2800"/>
              <a:buFont typeface="Arial"/>
              <a:buChar char="•"/>
            </a:pPr>
            <a:r>
              <a:rPr i="1" lang="en-US" sz="2800">
                <a:solidFill>
                  <a:schemeClr val="dk1"/>
                </a:solidFill>
                <a:latin typeface="Calibri"/>
                <a:ea typeface="Calibri"/>
                <a:cs typeface="Calibri"/>
                <a:sym typeface="Calibri"/>
              </a:rPr>
              <a:t>Layanan Dasar 4 </a:t>
            </a:r>
            <a:r>
              <a:rPr lang="en-US" sz="2800">
                <a:solidFill>
                  <a:schemeClr val="dk1"/>
                </a:solidFill>
                <a:latin typeface="Calibri"/>
                <a:ea typeface="Calibri"/>
                <a:cs typeface="Calibri"/>
                <a:sym typeface="Calibri"/>
              </a:rPr>
              <a:t>: </a:t>
            </a:r>
            <a:r>
              <a:rPr b="1" lang="en-US" sz="2800">
                <a:solidFill>
                  <a:schemeClr val="dk1"/>
                </a:solidFill>
                <a:latin typeface="Calibri"/>
                <a:ea typeface="Calibri"/>
                <a:cs typeface="Calibri"/>
                <a:sym typeface="Calibri"/>
              </a:rPr>
              <a:t>Pelayanan Kesehatan Balita</a:t>
            </a:r>
            <a:endParaRPr sz="2800">
              <a:solidFill>
                <a:schemeClr val="dk1"/>
              </a:solidFill>
              <a:latin typeface="Calibri"/>
              <a:ea typeface="Calibri"/>
              <a:cs typeface="Calibri"/>
              <a:sym typeface="Calibri"/>
            </a:endParaRPr>
          </a:p>
        </p:txBody>
      </p:sp>
      <p:sp>
        <p:nvSpPr>
          <p:cNvPr id="164" name="Google Shape;164;p16"/>
          <p:cNvSpPr txBox="1"/>
          <p:nvPr/>
        </p:nvSpPr>
        <p:spPr>
          <a:xfrm>
            <a:off x="1248917" y="1155445"/>
            <a:ext cx="5925185" cy="304571"/>
          </a:xfrm>
          <a:prstGeom prst="rect">
            <a:avLst/>
          </a:prstGeom>
          <a:noFill/>
          <a:ln>
            <a:noFill/>
          </a:ln>
        </p:spPr>
        <p:txBody>
          <a:bodyPr anchorCtr="0" anchor="t" bIns="0" lIns="0" spcFirstLastPara="1" rIns="0" wrap="square" tIns="12050">
            <a:spAutoFit/>
          </a:bodyPr>
          <a:lstStyle/>
          <a:p>
            <a:pPr indent="0" lvl="0" marL="12700" marR="0" rtl="0" algn="l">
              <a:lnSpc>
                <a:spcPct val="100000"/>
              </a:lnSpc>
              <a:spcBef>
                <a:spcPts val="0"/>
              </a:spcBef>
              <a:spcAft>
                <a:spcPts val="0"/>
              </a:spcAft>
              <a:buNone/>
            </a:pPr>
            <a:r>
              <a:rPr lang="en-US" sz="1900" u="sng">
                <a:solidFill>
                  <a:schemeClr val="dk1"/>
                </a:solidFill>
                <a:latin typeface="Trebuchet MS"/>
                <a:ea typeface="Trebuchet MS"/>
                <a:cs typeface="Trebuchet MS"/>
                <a:sym typeface="Trebuchet MS"/>
              </a:rPr>
              <a:t>  Capaian Kab/Kota di Provinsi NTB Tahun 2020	</a:t>
            </a:r>
            <a:endParaRPr sz="1900">
              <a:solidFill>
                <a:schemeClr val="dk1"/>
              </a:solidFill>
              <a:latin typeface="Trebuchet MS"/>
              <a:ea typeface="Trebuchet MS"/>
              <a:cs typeface="Trebuchet MS"/>
              <a:sym typeface="Trebuchet MS"/>
            </a:endParaRPr>
          </a:p>
        </p:txBody>
      </p:sp>
      <p:grpSp>
        <p:nvGrpSpPr>
          <p:cNvPr id="165" name="Google Shape;165;p16"/>
          <p:cNvGrpSpPr/>
          <p:nvPr/>
        </p:nvGrpSpPr>
        <p:grpSpPr>
          <a:xfrm>
            <a:off x="0" y="0"/>
            <a:ext cx="12192000" cy="6858000"/>
            <a:chOff x="0" y="0"/>
            <a:chExt cx="12192000" cy="6858000"/>
          </a:xfrm>
        </p:grpSpPr>
        <p:sp>
          <p:nvSpPr>
            <p:cNvPr id="166" name="Google Shape;166;p16"/>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16"/>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68" name="Google Shape;168;p16"/>
            <p:cNvPicPr preferRelativeResize="0"/>
            <p:nvPr/>
          </p:nvPicPr>
          <p:blipFill rotWithShape="1">
            <a:blip r:embed="rId3">
              <a:alphaModFix/>
            </a:blip>
            <a:srcRect b="0" l="0" r="0" t="0"/>
            <a:stretch/>
          </p:blipFill>
          <p:spPr>
            <a:xfrm>
              <a:off x="8191500" y="1243583"/>
              <a:ext cx="1881377" cy="1978914"/>
            </a:xfrm>
            <a:prstGeom prst="rect">
              <a:avLst/>
            </a:prstGeom>
            <a:noFill/>
            <a:ln>
              <a:noFill/>
            </a:ln>
          </p:spPr>
        </p:pic>
        <p:pic>
          <p:nvPicPr>
            <p:cNvPr id="169" name="Google Shape;169;p16"/>
            <p:cNvPicPr preferRelativeResize="0"/>
            <p:nvPr/>
          </p:nvPicPr>
          <p:blipFill rotWithShape="1">
            <a:blip r:embed="rId4">
              <a:alphaModFix/>
            </a:blip>
            <a:srcRect b="0" l="0" r="0" t="0"/>
            <a:stretch/>
          </p:blipFill>
          <p:spPr>
            <a:xfrm>
              <a:off x="8427719" y="1859241"/>
              <a:ext cx="422186" cy="512102"/>
            </a:xfrm>
            <a:prstGeom prst="rect">
              <a:avLst/>
            </a:prstGeom>
            <a:noFill/>
            <a:ln>
              <a:noFill/>
            </a:ln>
          </p:spPr>
        </p:pic>
        <p:pic>
          <p:nvPicPr>
            <p:cNvPr id="170" name="Google Shape;170;p16"/>
            <p:cNvPicPr preferRelativeResize="0"/>
            <p:nvPr/>
          </p:nvPicPr>
          <p:blipFill rotWithShape="1">
            <a:blip r:embed="rId5">
              <a:alphaModFix/>
            </a:blip>
            <a:srcRect b="0" l="0" r="0" t="0"/>
            <a:stretch/>
          </p:blipFill>
          <p:spPr>
            <a:xfrm>
              <a:off x="8365235" y="1827301"/>
              <a:ext cx="548678" cy="647674"/>
            </a:xfrm>
            <a:prstGeom prst="rect">
              <a:avLst/>
            </a:prstGeom>
            <a:noFill/>
            <a:ln>
              <a:noFill/>
            </a:ln>
          </p:spPr>
        </p:pic>
        <p:pic>
          <p:nvPicPr>
            <p:cNvPr id="171" name="Google Shape;171;p16"/>
            <p:cNvPicPr preferRelativeResize="0"/>
            <p:nvPr/>
          </p:nvPicPr>
          <p:blipFill rotWithShape="1">
            <a:blip r:embed="rId6">
              <a:alphaModFix/>
            </a:blip>
            <a:srcRect b="0" l="0" r="0" t="0"/>
            <a:stretch/>
          </p:blipFill>
          <p:spPr>
            <a:xfrm>
              <a:off x="8487156" y="1898904"/>
              <a:ext cx="307848" cy="399288"/>
            </a:xfrm>
            <a:prstGeom prst="rect">
              <a:avLst/>
            </a:prstGeom>
            <a:noFill/>
            <a:ln>
              <a:noFill/>
            </a:ln>
          </p:spPr>
        </p:pic>
      </p:grpSp>
      <p:sp>
        <p:nvSpPr>
          <p:cNvPr id="172" name="Google Shape;172;p16"/>
          <p:cNvSpPr txBox="1"/>
          <p:nvPr/>
        </p:nvSpPr>
        <p:spPr>
          <a:xfrm>
            <a:off x="8487156" y="1898904"/>
            <a:ext cx="307975" cy="399415"/>
          </a:xfrm>
          <a:prstGeom prst="rect">
            <a:avLst/>
          </a:prstGeom>
          <a:noFill/>
          <a:ln>
            <a:noFill/>
          </a:ln>
        </p:spPr>
        <p:txBody>
          <a:bodyPr anchorCtr="0" anchor="t" bIns="0" lIns="0" spcFirstLastPara="1" rIns="0" wrap="square" tIns="29200">
            <a:spAutoFit/>
          </a:bodyPr>
          <a:lstStyle/>
          <a:p>
            <a:pPr indent="0" lvl="0" marL="90170" marR="0" rtl="0" algn="l">
              <a:lnSpc>
                <a:spcPct val="100000"/>
              </a:lnSpc>
              <a:spcBef>
                <a:spcPts val="0"/>
              </a:spcBef>
              <a:spcAft>
                <a:spcPts val="0"/>
              </a:spcAft>
              <a:buNone/>
            </a:pPr>
            <a:r>
              <a:rPr b="1" lang="en-US" sz="2000">
                <a:solidFill>
                  <a:srgbClr val="FFFFFF"/>
                </a:solidFill>
                <a:latin typeface="Calibri"/>
                <a:ea typeface="Calibri"/>
                <a:cs typeface="Calibri"/>
                <a:sym typeface="Calibri"/>
              </a:rPr>
              <a:t>4</a:t>
            </a:r>
            <a:endParaRPr sz="2000">
              <a:solidFill>
                <a:schemeClr val="dk1"/>
              </a:solidFill>
              <a:latin typeface="Calibri"/>
              <a:ea typeface="Calibri"/>
              <a:cs typeface="Calibri"/>
              <a:sym typeface="Calibri"/>
            </a:endParaRPr>
          </a:p>
        </p:txBody>
      </p:sp>
      <p:sp>
        <p:nvSpPr>
          <p:cNvPr id="173" name="Google Shape;173;p16"/>
          <p:cNvSpPr txBox="1"/>
          <p:nvPr/>
        </p:nvSpPr>
        <p:spPr>
          <a:xfrm>
            <a:off x="8638812" y="3709160"/>
            <a:ext cx="3442970" cy="1243289"/>
          </a:xfrm>
          <a:prstGeom prst="rect">
            <a:avLst/>
          </a:prstGeom>
          <a:noFill/>
          <a:ln>
            <a:noFill/>
          </a:ln>
        </p:spPr>
        <p:txBody>
          <a:bodyPr anchorCtr="0" anchor="t" bIns="0" lIns="0" spcFirstLastPara="1" rIns="0" wrap="square" tIns="12050">
            <a:spAutoFit/>
          </a:bodyPr>
          <a:lstStyle/>
          <a:p>
            <a:pPr indent="-287019" lvl="0" marL="299085" marR="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Capaian Rata-rata tertinggi : 82% di tahun 2020</a:t>
            </a:r>
            <a:endParaRPr sz="16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Kab/Kota yg mencapai target 100% : -</a:t>
            </a:r>
            <a:endParaRPr sz="16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Capaian terendah : Mataram (44%) di tahun 2020</a:t>
            </a:r>
            <a:endParaRPr sz="1600">
              <a:solidFill>
                <a:schemeClr val="dk1"/>
              </a:solidFill>
              <a:latin typeface="Calibri"/>
              <a:ea typeface="Calibri"/>
              <a:cs typeface="Calibri"/>
              <a:sym typeface="Calibri"/>
            </a:endParaRPr>
          </a:p>
        </p:txBody>
      </p:sp>
      <p:pic>
        <p:nvPicPr>
          <p:cNvPr id="174" name="Google Shape;174;p16"/>
          <p:cNvPicPr preferRelativeResize="0"/>
          <p:nvPr/>
        </p:nvPicPr>
        <p:blipFill rotWithShape="1">
          <a:blip r:embed="rId7">
            <a:alphaModFix/>
          </a:blip>
          <a:srcRect b="0" l="0" r="0" t="0"/>
          <a:stretch/>
        </p:blipFill>
        <p:spPr>
          <a:xfrm>
            <a:off x="278002" y="563117"/>
            <a:ext cx="8154380" cy="621868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79" name="Shape 179"/>
        <p:cNvGrpSpPr/>
        <p:nvPr/>
      </p:nvGrpSpPr>
      <p:grpSpPr>
        <a:xfrm>
          <a:off x="0" y="0"/>
          <a:ext cx="0" cy="0"/>
          <a:chOff x="0" y="0"/>
          <a:chExt cx="0" cy="0"/>
        </a:xfrm>
      </p:grpSpPr>
      <p:sp>
        <p:nvSpPr>
          <p:cNvPr id="180" name="Google Shape;180;p17"/>
          <p:cNvSpPr txBox="1"/>
          <p:nvPr>
            <p:ph idx="1" type="body"/>
          </p:nvPr>
        </p:nvSpPr>
        <p:spPr>
          <a:xfrm>
            <a:off x="680783" y="270065"/>
            <a:ext cx="10484549" cy="1009251"/>
          </a:xfrm>
          <a:prstGeom prst="rect">
            <a:avLst/>
          </a:prstGeom>
          <a:noFill/>
          <a:ln>
            <a:noFill/>
          </a:ln>
        </p:spPr>
        <p:txBody>
          <a:bodyPr anchorCtr="0" anchor="t" bIns="0" lIns="0" spcFirstLastPara="1" rIns="0" wrap="square" tIns="59675">
            <a:spAutoFit/>
          </a:bodyPr>
          <a:lstStyle/>
          <a:p>
            <a:pPr indent="-229234" lvl="0" marL="241300" marR="5080" rtl="0" algn="l">
              <a:lnSpc>
                <a:spcPct val="108214"/>
              </a:lnSpc>
              <a:spcBef>
                <a:spcPts val="0"/>
              </a:spcBef>
              <a:spcAft>
                <a:spcPts val="0"/>
              </a:spcAft>
              <a:buClr>
                <a:schemeClr val="dk1"/>
              </a:buClr>
              <a:buSzPts val="2800"/>
              <a:buFont typeface="Arial"/>
              <a:buChar char="•"/>
            </a:pPr>
            <a:r>
              <a:rPr b="0" i="1" lang="en-US">
                <a:latin typeface="Calibri"/>
                <a:ea typeface="Calibri"/>
                <a:cs typeface="Calibri"/>
                <a:sym typeface="Calibri"/>
              </a:rPr>
              <a:t>Layanan Dasar 5 </a:t>
            </a:r>
            <a:r>
              <a:rPr b="0" lang="en-US">
                <a:latin typeface="Calibri"/>
                <a:ea typeface="Calibri"/>
                <a:cs typeface="Calibri"/>
                <a:sym typeface="Calibri"/>
              </a:rPr>
              <a:t>: </a:t>
            </a:r>
            <a:r>
              <a:rPr lang="en-US"/>
              <a:t>Pelayanan Kesehatan pada Usia  Pendidikan Dasar</a:t>
            </a:r>
            <a:endParaRPr/>
          </a:p>
          <a:p>
            <a:pPr indent="0" lvl="0" marL="723900" rtl="0" algn="l">
              <a:lnSpc>
                <a:spcPct val="100000"/>
              </a:lnSpc>
              <a:spcBef>
                <a:spcPts val="2030"/>
              </a:spcBef>
              <a:spcAft>
                <a:spcPts val="0"/>
              </a:spcAft>
              <a:buNone/>
            </a:pPr>
            <a:r>
              <a:rPr b="0" lang="en-US" sz="2000">
                <a:latin typeface="Trebuchet MS"/>
                <a:ea typeface="Trebuchet MS"/>
                <a:cs typeface="Trebuchet MS"/>
                <a:sym typeface="Trebuchet MS"/>
              </a:rPr>
              <a:t>Capaian Kab/Kota di Provinsi NTB Tahun 2019 - 2021</a:t>
            </a:r>
            <a:endParaRPr sz="2000">
              <a:latin typeface="Trebuchet MS"/>
              <a:ea typeface="Trebuchet MS"/>
              <a:cs typeface="Trebuchet MS"/>
              <a:sym typeface="Trebuchet MS"/>
            </a:endParaRPr>
          </a:p>
        </p:txBody>
      </p:sp>
      <p:grpSp>
        <p:nvGrpSpPr>
          <p:cNvPr id="181" name="Google Shape;181;p17"/>
          <p:cNvGrpSpPr/>
          <p:nvPr/>
        </p:nvGrpSpPr>
        <p:grpSpPr>
          <a:xfrm>
            <a:off x="0" y="0"/>
            <a:ext cx="12192000" cy="6858000"/>
            <a:chOff x="0" y="0"/>
            <a:chExt cx="12192000" cy="6858000"/>
          </a:xfrm>
        </p:grpSpPr>
        <p:sp>
          <p:nvSpPr>
            <p:cNvPr id="182" name="Google Shape;182;p17"/>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3" name="Google Shape;183;p17"/>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84" name="Google Shape;184;p17"/>
            <p:cNvPicPr preferRelativeResize="0"/>
            <p:nvPr/>
          </p:nvPicPr>
          <p:blipFill rotWithShape="1">
            <a:blip r:embed="rId3">
              <a:alphaModFix/>
            </a:blip>
            <a:srcRect b="0" l="0" r="0" t="0"/>
            <a:stretch/>
          </p:blipFill>
          <p:spPr>
            <a:xfrm>
              <a:off x="8648588" y="1407929"/>
              <a:ext cx="1616426" cy="1700515"/>
            </a:xfrm>
            <a:prstGeom prst="rect">
              <a:avLst/>
            </a:prstGeom>
            <a:noFill/>
            <a:ln>
              <a:noFill/>
            </a:ln>
          </p:spPr>
        </p:pic>
        <p:pic>
          <p:nvPicPr>
            <p:cNvPr id="185" name="Google Shape;185;p17"/>
            <p:cNvPicPr preferRelativeResize="0"/>
            <p:nvPr/>
          </p:nvPicPr>
          <p:blipFill rotWithShape="1">
            <a:blip r:embed="rId4">
              <a:alphaModFix/>
            </a:blip>
            <a:srcRect b="0" l="0" r="0" t="0"/>
            <a:stretch/>
          </p:blipFill>
          <p:spPr>
            <a:xfrm>
              <a:off x="8854439" y="1850123"/>
              <a:ext cx="527291" cy="551700"/>
            </a:xfrm>
            <a:prstGeom prst="rect">
              <a:avLst/>
            </a:prstGeom>
            <a:noFill/>
            <a:ln>
              <a:noFill/>
            </a:ln>
          </p:spPr>
        </p:pic>
        <p:pic>
          <p:nvPicPr>
            <p:cNvPr id="186" name="Google Shape;186;p17"/>
            <p:cNvPicPr preferRelativeResize="0"/>
            <p:nvPr/>
          </p:nvPicPr>
          <p:blipFill rotWithShape="1">
            <a:blip r:embed="rId5">
              <a:alphaModFix/>
            </a:blip>
            <a:srcRect b="0" l="0" r="0" t="0"/>
            <a:stretch/>
          </p:blipFill>
          <p:spPr>
            <a:xfrm>
              <a:off x="8804147" y="1824227"/>
              <a:ext cx="606564" cy="672084"/>
            </a:xfrm>
            <a:prstGeom prst="rect">
              <a:avLst/>
            </a:prstGeom>
            <a:noFill/>
            <a:ln>
              <a:noFill/>
            </a:ln>
          </p:spPr>
        </p:pic>
        <p:pic>
          <p:nvPicPr>
            <p:cNvPr id="187" name="Google Shape;187;p17"/>
            <p:cNvPicPr preferRelativeResize="0"/>
            <p:nvPr/>
          </p:nvPicPr>
          <p:blipFill rotWithShape="1">
            <a:blip r:embed="rId6">
              <a:alphaModFix/>
            </a:blip>
            <a:srcRect b="0" l="0" r="0" t="0"/>
            <a:stretch/>
          </p:blipFill>
          <p:spPr>
            <a:xfrm>
              <a:off x="8914384" y="1890521"/>
              <a:ext cx="413004" cy="437514"/>
            </a:xfrm>
            <a:prstGeom prst="rect">
              <a:avLst/>
            </a:prstGeom>
            <a:noFill/>
            <a:ln>
              <a:noFill/>
            </a:ln>
          </p:spPr>
        </p:pic>
        <p:pic>
          <p:nvPicPr>
            <p:cNvPr id="188" name="Google Shape;188;p17"/>
            <p:cNvPicPr preferRelativeResize="0"/>
            <p:nvPr/>
          </p:nvPicPr>
          <p:blipFill rotWithShape="1">
            <a:blip r:embed="rId7">
              <a:alphaModFix/>
            </a:blip>
            <a:srcRect b="0" l="0" r="0" t="0"/>
            <a:stretch/>
          </p:blipFill>
          <p:spPr>
            <a:xfrm>
              <a:off x="9047098" y="2037461"/>
              <a:ext cx="110108" cy="155955"/>
            </a:xfrm>
            <a:prstGeom prst="rect">
              <a:avLst/>
            </a:prstGeom>
            <a:noFill/>
            <a:ln>
              <a:noFill/>
            </a:ln>
          </p:spPr>
        </p:pic>
      </p:grpSp>
      <p:sp>
        <p:nvSpPr>
          <p:cNvPr id="189" name="Google Shape;189;p17"/>
          <p:cNvSpPr txBox="1"/>
          <p:nvPr/>
        </p:nvSpPr>
        <p:spPr>
          <a:xfrm>
            <a:off x="8229600" y="3740032"/>
            <a:ext cx="3829138" cy="1397819"/>
          </a:xfrm>
          <a:prstGeom prst="rect">
            <a:avLst/>
          </a:prstGeom>
          <a:noFill/>
          <a:ln>
            <a:noFill/>
          </a:ln>
        </p:spPr>
        <p:txBody>
          <a:bodyPr anchorCtr="0" anchor="t" bIns="0" lIns="0" spcFirstLastPara="1" rIns="0" wrap="square" tIns="12700">
            <a:spAutoFit/>
          </a:bodyPr>
          <a:lstStyle/>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Rata-rata tertinggi : 75%</a:t>
            </a:r>
            <a:endParaRPr/>
          </a:p>
          <a:p>
            <a:pPr indent="-287019" lvl="0" marL="299085" marR="508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Kab/Kota yg mencapai target 100% :  Lombok Barat di tahun 2020</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terendah : Mataram (1%) tahun 2020</a:t>
            </a:r>
            <a:endParaRPr sz="1800">
              <a:solidFill>
                <a:schemeClr val="dk1"/>
              </a:solidFill>
              <a:latin typeface="Calibri"/>
              <a:ea typeface="Calibri"/>
              <a:cs typeface="Calibri"/>
              <a:sym typeface="Calibri"/>
            </a:endParaRPr>
          </a:p>
        </p:txBody>
      </p:sp>
      <p:pic>
        <p:nvPicPr>
          <p:cNvPr id="190" name="Google Shape;190;p17"/>
          <p:cNvPicPr preferRelativeResize="0"/>
          <p:nvPr/>
        </p:nvPicPr>
        <p:blipFill rotWithShape="1">
          <a:blip r:embed="rId8">
            <a:alphaModFix/>
          </a:blip>
          <a:srcRect b="0" l="0" r="0" t="0"/>
          <a:stretch/>
        </p:blipFill>
        <p:spPr>
          <a:xfrm>
            <a:off x="123737" y="1279316"/>
            <a:ext cx="8182063" cy="546268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95" name="Shape 195"/>
        <p:cNvGrpSpPr/>
        <p:nvPr/>
      </p:nvGrpSpPr>
      <p:grpSpPr>
        <a:xfrm>
          <a:off x="0" y="0"/>
          <a:ext cx="0" cy="0"/>
          <a:chOff x="0" y="0"/>
          <a:chExt cx="0" cy="0"/>
        </a:xfrm>
      </p:grpSpPr>
      <p:sp>
        <p:nvSpPr>
          <p:cNvPr id="196" name="Google Shape;196;p18"/>
          <p:cNvSpPr txBox="1"/>
          <p:nvPr/>
        </p:nvSpPr>
        <p:spPr>
          <a:xfrm>
            <a:off x="609599" y="228600"/>
            <a:ext cx="10703395" cy="505267"/>
          </a:xfrm>
          <a:prstGeom prst="rect">
            <a:avLst/>
          </a:prstGeom>
          <a:noFill/>
          <a:ln>
            <a:noFill/>
          </a:ln>
        </p:spPr>
        <p:txBody>
          <a:bodyPr anchorCtr="0" anchor="t" bIns="0" lIns="0" spcFirstLastPara="1" rIns="0" wrap="square" tIns="12700">
            <a:spAutoFit/>
          </a:bodyPr>
          <a:lstStyle/>
          <a:p>
            <a:pPr indent="-229234" lvl="0" marL="241300" marR="0" rtl="0" algn="l">
              <a:lnSpc>
                <a:spcPct val="100000"/>
              </a:lnSpc>
              <a:spcBef>
                <a:spcPts val="0"/>
              </a:spcBef>
              <a:spcAft>
                <a:spcPts val="0"/>
              </a:spcAft>
              <a:buClr>
                <a:schemeClr val="dk1"/>
              </a:buClr>
              <a:buSzPts val="3200"/>
              <a:buFont typeface="Arial"/>
              <a:buChar char="•"/>
            </a:pPr>
            <a:r>
              <a:rPr i="1" lang="en-US" sz="3200">
                <a:solidFill>
                  <a:schemeClr val="dk1"/>
                </a:solidFill>
                <a:latin typeface="Calibri"/>
                <a:ea typeface="Calibri"/>
                <a:cs typeface="Calibri"/>
                <a:sym typeface="Calibri"/>
              </a:rPr>
              <a:t>Layanan Dasar 6 </a:t>
            </a:r>
            <a:r>
              <a:rPr lang="en-US" sz="3200">
                <a:solidFill>
                  <a:schemeClr val="dk1"/>
                </a:solidFill>
                <a:latin typeface="Calibri"/>
                <a:ea typeface="Calibri"/>
                <a:cs typeface="Calibri"/>
                <a:sym typeface="Calibri"/>
              </a:rPr>
              <a:t>: </a:t>
            </a:r>
            <a:r>
              <a:rPr b="1" lang="en-US" sz="3200">
                <a:solidFill>
                  <a:schemeClr val="dk1"/>
                </a:solidFill>
                <a:latin typeface="Calibri"/>
                <a:ea typeface="Calibri"/>
                <a:cs typeface="Calibri"/>
                <a:sym typeface="Calibri"/>
              </a:rPr>
              <a:t>Pelayanan Kesehatan pada Usia Produktif</a:t>
            </a:r>
            <a:endParaRPr sz="3200">
              <a:solidFill>
                <a:schemeClr val="dk1"/>
              </a:solidFill>
              <a:latin typeface="Calibri"/>
              <a:ea typeface="Calibri"/>
              <a:cs typeface="Calibri"/>
              <a:sym typeface="Calibri"/>
            </a:endParaRPr>
          </a:p>
        </p:txBody>
      </p:sp>
      <p:sp>
        <p:nvSpPr>
          <p:cNvPr id="197" name="Google Shape;197;p18"/>
          <p:cNvSpPr txBox="1"/>
          <p:nvPr/>
        </p:nvSpPr>
        <p:spPr>
          <a:xfrm>
            <a:off x="879005" y="797049"/>
            <a:ext cx="8694762" cy="330835"/>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US" sz="2000">
                <a:solidFill>
                  <a:schemeClr val="dk1"/>
                </a:solidFill>
                <a:latin typeface="Trebuchet MS"/>
                <a:ea typeface="Trebuchet MS"/>
                <a:cs typeface="Trebuchet MS"/>
                <a:sym typeface="Trebuchet MS"/>
              </a:rPr>
              <a:t>Capaian Kab/Kota di Provinsi NTB Tahun 2019 - 2021</a:t>
            </a:r>
            <a:endParaRPr sz="2000">
              <a:solidFill>
                <a:schemeClr val="dk1"/>
              </a:solidFill>
              <a:latin typeface="Trebuchet MS"/>
              <a:ea typeface="Trebuchet MS"/>
              <a:cs typeface="Trebuchet MS"/>
              <a:sym typeface="Trebuchet MS"/>
            </a:endParaRPr>
          </a:p>
        </p:txBody>
      </p:sp>
      <p:grpSp>
        <p:nvGrpSpPr>
          <p:cNvPr id="198" name="Google Shape;198;p18"/>
          <p:cNvGrpSpPr/>
          <p:nvPr/>
        </p:nvGrpSpPr>
        <p:grpSpPr>
          <a:xfrm>
            <a:off x="0" y="0"/>
            <a:ext cx="12192000" cy="6858000"/>
            <a:chOff x="0" y="0"/>
            <a:chExt cx="12192000" cy="6858000"/>
          </a:xfrm>
        </p:grpSpPr>
        <p:sp>
          <p:nvSpPr>
            <p:cNvPr id="199" name="Google Shape;199;p18"/>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0" name="Google Shape;200;p18"/>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01" name="Google Shape;201;p18"/>
            <p:cNvPicPr preferRelativeResize="0"/>
            <p:nvPr/>
          </p:nvPicPr>
          <p:blipFill rotWithShape="1">
            <a:blip r:embed="rId3">
              <a:alphaModFix/>
            </a:blip>
            <a:srcRect b="0" l="0" r="0" t="0"/>
            <a:stretch/>
          </p:blipFill>
          <p:spPr>
            <a:xfrm>
              <a:off x="8893975" y="1496380"/>
              <a:ext cx="1599614" cy="1587621"/>
            </a:xfrm>
            <a:prstGeom prst="rect">
              <a:avLst/>
            </a:prstGeom>
            <a:noFill/>
            <a:ln>
              <a:noFill/>
            </a:ln>
          </p:spPr>
        </p:pic>
        <p:pic>
          <p:nvPicPr>
            <p:cNvPr id="202" name="Google Shape;202;p18"/>
            <p:cNvPicPr preferRelativeResize="0"/>
            <p:nvPr/>
          </p:nvPicPr>
          <p:blipFill rotWithShape="1">
            <a:blip r:embed="rId4">
              <a:alphaModFix/>
            </a:blip>
            <a:srcRect b="0" l="0" r="0" t="0"/>
            <a:stretch/>
          </p:blipFill>
          <p:spPr>
            <a:xfrm>
              <a:off x="9093707" y="1917204"/>
              <a:ext cx="406907" cy="481571"/>
            </a:xfrm>
            <a:prstGeom prst="rect">
              <a:avLst/>
            </a:prstGeom>
            <a:noFill/>
            <a:ln>
              <a:noFill/>
            </a:ln>
          </p:spPr>
        </p:pic>
        <p:pic>
          <p:nvPicPr>
            <p:cNvPr id="203" name="Google Shape;203;p18"/>
            <p:cNvPicPr preferRelativeResize="0"/>
            <p:nvPr/>
          </p:nvPicPr>
          <p:blipFill rotWithShape="1">
            <a:blip r:embed="rId5">
              <a:alphaModFix/>
            </a:blip>
            <a:srcRect b="0" l="0" r="0" t="0"/>
            <a:stretch/>
          </p:blipFill>
          <p:spPr>
            <a:xfrm>
              <a:off x="9047988" y="1892769"/>
              <a:ext cx="525779" cy="594398"/>
            </a:xfrm>
            <a:prstGeom prst="rect">
              <a:avLst/>
            </a:prstGeom>
            <a:noFill/>
            <a:ln>
              <a:noFill/>
            </a:ln>
          </p:spPr>
        </p:pic>
        <p:pic>
          <p:nvPicPr>
            <p:cNvPr id="204" name="Google Shape;204;p18"/>
            <p:cNvPicPr preferRelativeResize="0"/>
            <p:nvPr/>
          </p:nvPicPr>
          <p:blipFill rotWithShape="1">
            <a:blip r:embed="rId6">
              <a:alphaModFix/>
            </a:blip>
            <a:srcRect b="0" l="0" r="0" t="0"/>
            <a:stretch/>
          </p:blipFill>
          <p:spPr>
            <a:xfrm>
              <a:off x="9153143" y="1956816"/>
              <a:ext cx="292607" cy="368808"/>
            </a:xfrm>
            <a:prstGeom prst="rect">
              <a:avLst/>
            </a:prstGeom>
            <a:noFill/>
            <a:ln>
              <a:noFill/>
            </a:ln>
          </p:spPr>
        </p:pic>
      </p:grpSp>
      <p:sp>
        <p:nvSpPr>
          <p:cNvPr id="205" name="Google Shape;205;p18"/>
          <p:cNvSpPr txBox="1"/>
          <p:nvPr/>
        </p:nvSpPr>
        <p:spPr>
          <a:xfrm>
            <a:off x="9153143" y="1956816"/>
            <a:ext cx="292735" cy="368935"/>
          </a:xfrm>
          <a:prstGeom prst="rect">
            <a:avLst/>
          </a:prstGeom>
          <a:noFill/>
          <a:ln>
            <a:noFill/>
          </a:ln>
        </p:spPr>
        <p:txBody>
          <a:bodyPr anchorCtr="0" anchor="t" bIns="0" lIns="0" spcFirstLastPara="1" rIns="0" wrap="square" tIns="36175">
            <a:spAutoFit/>
          </a:bodyPr>
          <a:lstStyle/>
          <a:p>
            <a:pPr indent="0" lvl="0" marL="92075" marR="0" rtl="0" algn="l">
              <a:lnSpc>
                <a:spcPct val="100000"/>
              </a:lnSpc>
              <a:spcBef>
                <a:spcPts val="0"/>
              </a:spcBef>
              <a:spcAft>
                <a:spcPts val="0"/>
              </a:spcAft>
              <a:buNone/>
            </a:pPr>
            <a:r>
              <a:rPr lang="en-US" sz="1800">
                <a:solidFill>
                  <a:srgbClr val="FFFFFF"/>
                </a:solidFill>
                <a:latin typeface="Courier New"/>
                <a:ea typeface="Courier New"/>
                <a:cs typeface="Courier New"/>
                <a:sym typeface="Courier New"/>
              </a:rPr>
              <a:t>6</a:t>
            </a:r>
            <a:endParaRPr sz="1800">
              <a:solidFill>
                <a:schemeClr val="dk1"/>
              </a:solidFill>
              <a:latin typeface="Courier New"/>
              <a:ea typeface="Courier New"/>
              <a:cs typeface="Courier New"/>
              <a:sym typeface="Courier New"/>
            </a:endParaRPr>
          </a:p>
        </p:txBody>
      </p:sp>
      <p:sp>
        <p:nvSpPr>
          <p:cNvPr id="206" name="Google Shape;206;p18"/>
          <p:cNvSpPr txBox="1"/>
          <p:nvPr/>
        </p:nvSpPr>
        <p:spPr>
          <a:xfrm>
            <a:off x="5672620" y="3754950"/>
            <a:ext cx="6442710" cy="1674817"/>
          </a:xfrm>
          <a:prstGeom prst="rect">
            <a:avLst/>
          </a:prstGeom>
          <a:noFill/>
          <a:ln>
            <a:noFill/>
          </a:ln>
        </p:spPr>
        <p:txBody>
          <a:bodyPr anchorCtr="0" anchor="t" bIns="0" lIns="0" spcFirstLastPara="1" rIns="0" wrap="square" tIns="12700">
            <a:spAutoFit/>
          </a:bodyPr>
          <a:lstStyle/>
          <a:p>
            <a:pPr indent="-287019" lvl="0" marL="307530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Rata-rata tertinggi : 58% tahun 2020</a:t>
            </a:r>
            <a:endParaRPr sz="1800">
              <a:solidFill>
                <a:schemeClr val="dk1"/>
              </a:solidFill>
              <a:latin typeface="Calibri"/>
              <a:ea typeface="Calibri"/>
              <a:cs typeface="Calibri"/>
              <a:sym typeface="Calibri"/>
            </a:endParaRPr>
          </a:p>
          <a:p>
            <a:pPr indent="-287020" lvl="0" marL="3074670" marR="508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Kab/Kota yg mencapai target 100% :  Lombok Barat tahun 2020</a:t>
            </a:r>
            <a:endParaRPr sz="1800">
              <a:solidFill>
                <a:schemeClr val="dk1"/>
              </a:solidFill>
              <a:latin typeface="Calibri"/>
              <a:ea typeface="Calibri"/>
              <a:cs typeface="Calibri"/>
              <a:sym typeface="Calibri"/>
            </a:endParaRPr>
          </a:p>
          <a:p>
            <a:pPr indent="0" lvl="0" marL="12700" marR="0" rtl="0" algn="l">
              <a:lnSpc>
                <a:spcPct val="100000"/>
              </a:lnSpc>
              <a:spcBef>
                <a:spcPts val="0"/>
              </a:spcBef>
              <a:spcAft>
                <a:spcPts val="0"/>
              </a:spcAft>
              <a:buNone/>
            </a:pPr>
            <a:r>
              <a:rPr lang="en-US" sz="1800" u="sng">
                <a:solidFill>
                  <a:schemeClr val="dk1"/>
                </a:solidFill>
                <a:latin typeface="Times New Roman"/>
                <a:ea typeface="Times New Roman"/>
                <a:cs typeface="Times New Roman"/>
                <a:sym typeface="Times New Roman"/>
              </a:rPr>
              <a:t> 	</a:t>
            </a:r>
            <a:r>
              <a:rPr lang="en-US" sz="1800">
                <a:solidFill>
                  <a:schemeClr val="dk1"/>
                </a:solidFill>
                <a:latin typeface="Times New Roman"/>
                <a:ea typeface="Times New Roman"/>
                <a:cs typeface="Times New Roman"/>
                <a:sym typeface="Times New Roman"/>
              </a:rPr>
              <a:t>	</a:t>
            </a:r>
            <a:r>
              <a:rPr lang="en-US" sz="1800">
                <a:solidFill>
                  <a:schemeClr val="dk1"/>
                </a:solidFill>
                <a:latin typeface="Arial"/>
                <a:ea typeface="Arial"/>
                <a:cs typeface="Arial"/>
                <a:sym typeface="Arial"/>
              </a:rPr>
              <a:t>•	</a:t>
            </a:r>
            <a:r>
              <a:rPr lang="en-US" sz="1800">
                <a:solidFill>
                  <a:schemeClr val="dk1"/>
                </a:solidFill>
                <a:latin typeface="Calibri"/>
                <a:ea typeface="Calibri"/>
                <a:cs typeface="Calibri"/>
                <a:sym typeface="Calibri"/>
              </a:rPr>
              <a:t>Capaian terendah : Lombok Utara</a:t>
            </a:r>
            <a:endParaRPr sz="1800">
              <a:solidFill>
                <a:schemeClr val="dk1"/>
              </a:solidFill>
              <a:latin typeface="Calibri"/>
              <a:ea typeface="Calibri"/>
              <a:cs typeface="Calibri"/>
              <a:sym typeface="Calibri"/>
            </a:endParaRPr>
          </a:p>
          <a:p>
            <a:pPr indent="0" lvl="0" marL="3074670" marR="0" rtl="0" algn="l">
              <a:lnSpc>
                <a:spcPct val="100000"/>
              </a:lnSpc>
              <a:spcBef>
                <a:spcPts val="0"/>
              </a:spcBef>
              <a:spcAft>
                <a:spcPts val="0"/>
              </a:spcAft>
              <a:buNone/>
            </a:pPr>
            <a:r>
              <a:rPr lang="en-US" sz="1800">
                <a:solidFill>
                  <a:schemeClr val="dk1"/>
                </a:solidFill>
                <a:latin typeface="Calibri"/>
                <a:ea typeface="Calibri"/>
                <a:cs typeface="Calibri"/>
                <a:sym typeface="Calibri"/>
              </a:rPr>
              <a:t>(4%) tahun 2019</a:t>
            </a:r>
            <a:endParaRPr sz="1800">
              <a:solidFill>
                <a:schemeClr val="dk1"/>
              </a:solidFill>
              <a:latin typeface="Calibri"/>
              <a:ea typeface="Calibri"/>
              <a:cs typeface="Calibri"/>
              <a:sym typeface="Calibri"/>
            </a:endParaRPr>
          </a:p>
        </p:txBody>
      </p:sp>
      <p:pic>
        <p:nvPicPr>
          <p:cNvPr id="207" name="Google Shape;207;p18"/>
          <p:cNvPicPr preferRelativeResize="0"/>
          <p:nvPr/>
        </p:nvPicPr>
        <p:blipFill rotWithShape="1">
          <a:blip r:embed="rId7">
            <a:alphaModFix/>
          </a:blip>
          <a:srcRect b="0" l="0" r="0" t="0"/>
          <a:stretch/>
        </p:blipFill>
        <p:spPr>
          <a:xfrm>
            <a:off x="122468" y="1143000"/>
            <a:ext cx="8411932" cy="567018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12" name="Shape 212"/>
        <p:cNvGrpSpPr/>
        <p:nvPr/>
      </p:nvGrpSpPr>
      <p:grpSpPr>
        <a:xfrm>
          <a:off x="0" y="0"/>
          <a:ext cx="0" cy="0"/>
          <a:chOff x="0" y="0"/>
          <a:chExt cx="0" cy="0"/>
        </a:xfrm>
      </p:grpSpPr>
      <p:sp>
        <p:nvSpPr>
          <p:cNvPr id="213" name="Google Shape;213;p19"/>
          <p:cNvSpPr txBox="1"/>
          <p:nvPr>
            <p:ph idx="1" type="body"/>
          </p:nvPr>
        </p:nvSpPr>
        <p:spPr>
          <a:xfrm>
            <a:off x="403510" y="270941"/>
            <a:ext cx="11079925" cy="1096454"/>
          </a:xfrm>
          <a:prstGeom prst="rect">
            <a:avLst/>
          </a:prstGeom>
          <a:noFill/>
          <a:ln>
            <a:noFill/>
          </a:ln>
        </p:spPr>
        <p:txBody>
          <a:bodyPr anchorCtr="0" anchor="t" bIns="0" lIns="0" spcFirstLastPara="1" rIns="0" wrap="square" tIns="59675">
            <a:spAutoFit/>
          </a:bodyPr>
          <a:lstStyle/>
          <a:p>
            <a:pPr indent="-229234" lvl="0" marL="241300" marR="5080" rtl="0" algn="l">
              <a:lnSpc>
                <a:spcPct val="84166"/>
              </a:lnSpc>
              <a:spcBef>
                <a:spcPts val="0"/>
              </a:spcBef>
              <a:spcAft>
                <a:spcPts val="0"/>
              </a:spcAft>
              <a:buClr>
                <a:schemeClr val="dk1"/>
              </a:buClr>
              <a:buSzPts val="3600"/>
              <a:buFont typeface="Arial"/>
              <a:buChar char="•"/>
            </a:pPr>
            <a:r>
              <a:rPr b="0" i="1" lang="en-US" sz="3600">
                <a:latin typeface="Calibri"/>
                <a:ea typeface="Calibri"/>
                <a:cs typeface="Calibri"/>
                <a:sym typeface="Calibri"/>
              </a:rPr>
              <a:t>Layanan Dasar 7 </a:t>
            </a:r>
            <a:r>
              <a:rPr b="0" lang="en-US" sz="3600">
                <a:latin typeface="Calibri"/>
                <a:ea typeface="Calibri"/>
                <a:cs typeface="Calibri"/>
                <a:sym typeface="Calibri"/>
              </a:rPr>
              <a:t>: </a:t>
            </a:r>
            <a:r>
              <a:rPr lang="en-US" sz="3600"/>
              <a:t>Pelayanan Kesehatan pada Usia  Lanjut</a:t>
            </a:r>
            <a:endParaRPr/>
          </a:p>
          <a:p>
            <a:pPr indent="0" lvl="0" marL="998855" rtl="0" algn="l">
              <a:lnSpc>
                <a:spcPct val="100000"/>
              </a:lnSpc>
              <a:spcBef>
                <a:spcPts val="2200"/>
              </a:spcBef>
              <a:spcAft>
                <a:spcPts val="0"/>
              </a:spcAft>
              <a:buNone/>
            </a:pPr>
            <a:r>
              <a:rPr b="0" lang="en-US" sz="2400">
                <a:latin typeface="Trebuchet MS"/>
                <a:ea typeface="Trebuchet MS"/>
                <a:cs typeface="Trebuchet MS"/>
                <a:sym typeface="Trebuchet MS"/>
              </a:rPr>
              <a:t>Capaian Kab/Kota di Provinsi NTB Tahun 2019-2021</a:t>
            </a:r>
            <a:endParaRPr sz="2400">
              <a:latin typeface="Trebuchet MS"/>
              <a:ea typeface="Trebuchet MS"/>
              <a:cs typeface="Trebuchet MS"/>
              <a:sym typeface="Trebuchet MS"/>
            </a:endParaRPr>
          </a:p>
        </p:txBody>
      </p:sp>
      <p:sp>
        <p:nvSpPr>
          <p:cNvPr id="214" name="Google Shape;214;p19"/>
          <p:cNvSpPr txBox="1"/>
          <p:nvPr/>
        </p:nvSpPr>
        <p:spPr>
          <a:xfrm>
            <a:off x="4589779" y="4946395"/>
            <a:ext cx="2604135" cy="208279"/>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None/>
            </a:pPr>
            <a:r>
              <a:rPr b="1" lang="en-US" sz="1200" u="sng">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215" name="Google Shape;215;p19"/>
          <p:cNvSpPr txBox="1"/>
          <p:nvPr/>
        </p:nvSpPr>
        <p:spPr>
          <a:xfrm>
            <a:off x="8229600" y="3758554"/>
            <a:ext cx="3822065" cy="1674817"/>
          </a:xfrm>
          <a:prstGeom prst="rect">
            <a:avLst/>
          </a:prstGeom>
          <a:noFill/>
          <a:ln>
            <a:noFill/>
          </a:ln>
        </p:spPr>
        <p:txBody>
          <a:bodyPr anchorCtr="0" anchor="t" bIns="0" lIns="0" spcFirstLastPara="1" rIns="0" wrap="square" tIns="12700">
            <a:spAutoFit/>
          </a:bodyPr>
          <a:lstStyle/>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Rata-rata tertinggi : 65,81% tahun 2019</a:t>
            </a:r>
            <a:endParaRPr sz="1800">
              <a:solidFill>
                <a:schemeClr val="dk1"/>
              </a:solidFill>
              <a:latin typeface="Calibri"/>
              <a:ea typeface="Calibri"/>
              <a:cs typeface="Calibri"/>
              <a:sym typeface="Calibri"/>
            </a:endParaRPr>
          </a:p>
          <a:p>
            <a:pPr indent="-287019" lvl="0" marL="299085" marR="388620" rtl="0" algn="l">
              <a:lnSpc>
                <a:spcPct val="100000"/>
              </a:lnSpc>
              <a:spcBef>
                <a:spcPts val="5"/>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Kab/Kota yg mencapai target 100% :  Lombok Timur</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terendah : Lombok Tengah (9%)</a:t>
            </a:r>
            <a:endParaRPr sz="1800">
              <a:solidFill>
                <a:schemeClr val="dk1"/>
              </a:solidFill>
              <a:latin typeface="Calibri"/>
              <a:ea typeface="Calibri"/>
              <a:cs typeface="Calibri"/>
              <a:sym typeface="Calibri"/>
            </a:endParaRPr>
          </a:p>
        </p:txBody>
      </p:sp>
      <p:grpSp>
        <p:nvGrpSpPr>
          <p:cNvPr id="216" name="Google Shape;216;p19"/>
          <p:cNvGrpSpPr/>
          <p:nvPr/>
        </p:nvGrpSpPr>
        <p:grpSpPr>
          <a:xfrm>
            <a:off x="0" y="0"/>
            <a:ext cx="12192000" cy="6858000"/>
            <a:chOff x="0" y="0"/>
            <a:chExt cx="12192000" cy="6858000"/>
          </a:xfrm>
        </p:grpSpPr>
        <p:pic>
          <p:nvPicPr>
            <p:cNvPr id="217" name="Google Shape;217;p19"/>
            <p:cNvPicPr preferRelativeResize="0"/>
            <p:nvPr/>
          </p:nvPicPr>
          <p:blipFill rotWithShape="1">
            <a:blip r:embed="rId3">
              <a:alphaModFix/>
            </a:blip>
            <a:srcRect b="0" l="0" r="0" t="0"/>
            <a:stretch/>
          </p:blipFill>
          <p:spPr>
            <a:xfrm>
              <a:off x="8621151" y="1433689"/>
              <a:ext cx="1561569" cy="1665758"/>
            </a:xfrm>
            <a:prstGeom prst="rect">
              <a:avLst/>
            </a:prstGeom>
            <a:noFill/>
            <a:ln>
              <a:noFill/>
            </a:ln>
          </p:spPr>
        </p:pic>
        <p:sp>
          <p:nvSpPr>
            <p:cNvPr id="218" name="Google Shape;218;p19"/>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9" name="Google Shape;219;p19"/>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220" name="Google Shape;220;p19"/>
          <p:cNvPicPr preferRelativeResize="0"/>
          <p:nvPr/>
        </p:nvPicPr>
        <p:blipFill rotWithShape="1">
          <a:blip r:embed="rId4">
            <a:alphaModFix/>
          </a:blip>
          <a:srcRect b="0" l="0" r="0" t="0"/>
          <a:stretch/>
        </p:blipFill>
        <p:spPr>
          <a:xfrm>
            <a:off x="265259" y="1433689"/>
            <a:ext cx="8040541" cy="521055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25" name="Shape 225"/>
        <p:cNvGrpSpPr/>
        <p:nvPr/>
      </p:nvGrpSpPr>
      <p:grpSpPr>
        <a:xfrm>
          <a:off x="0" y="0"/>
          <a:ext cx="0" cy="0"/>
          <a:chOff x="0" y="0"/>
          <a:chExt cx="0" cy="0"/>
        </a:xfrm>
      </p:grpSpPr>
      <p:sp>
        <p:nvSpPr>
          <p:cNvPr id="226" name="Google Shape;226;p20"/>
          <p:cNvSpPr txBox="1"/>
          <p:nvPr/>
        </p:nvSpPr>
        <p:spPr>
          <a:xfrm>
            <a:off x="687514" y="221208"/>
            <a:ext cx="10762170" cy="814325"/>
          </a:xfrm>
          <a:prstGeom prst="rect">
            <a:avLst/>
          </a:prstGeom>
          <a:noFill/>
          <a:ln>
            <a:noFill/>
          </a:ln>
        </p:spPr>
        <p:txBody>
          <a:bodyPr anchorCtr="0" anchor="t" bIns="0" lIns="0" spcFirstLastPara="1" rIns="0" wrap="square" tIns="59675">
            <a:spAutoFit/>
          </a:bodyPr>
          <a:lstStyle/>
          <a:p>
            <a:pPr indent="-229234" lvl="0" marL="241300" marR="5080" rtl="0" algn="l">
              <a:lnSpc>
                <a:spcPct val="94687"/>
              </a:lnSpc>
              <a:spcBef>
                <a:spcPts val="0"/>
              </a:spcBef>
              <a:spcAft>
                <a:spcPts val="0"/>
              </a:spcAft>
              <a:buClr>
                <a:schemeClr val="dk1"/>
              </a:buClr>
              <a:buSzPts val="3200"/>
              <a:buFont typeface="Arial"/>
              <a:buChar char="•"/>
            </a:pPr>
            <a:r>
              <a:rPr i="1" lang="en-US" sz="3200">
                <a:solidFill>
                  <a:schemeClr val="dk1"/>
                </a:solidFill>
                <a:latin typeface="Calibri"/>
                <a:ea typeface="Calibri"/>
                <a:cs typeface="Calibri"/>
                <a:sym typeface="Calibri"/>
              </a:rPr>
              <a:t>Layanan Dasar 8 </a:t>
            </a:r>
            <a:r>
              <a:rPr lang="en-US" sz="3200">
                <a:solidFill>
                  <a:schemeClr val="dk1"/>
                </a:solidFill>
                <a:latin typeface="Calibri"/>
                <a:ea typeface="Calibri"/>
                <a:cs typeface="Calibri"/>
                <a:sym typeface="Calibri"/>
              </a:rPr>
              <a:t>: </a:t>
            </a:r>
            <a:r>
              <a:rPr b="1" lang="en-US" sz="3200">
                <a:solidFill>
                  <a:schemeClr val="dk1"/>
                </a:solidFill>
                <a:latin typeface="Calibri"/>
                <a:ea typeface="Calibri"/>
                <a:cs typeface="Calibri"/>
                <a:sym typeface="Calibri"/>
              </a:rPr>
              <a:t>Pelayanan Kesehatan penderita  Hipertensi</a:t>
            </a:r>
            <a:endParaRPr sz="3200">
              <a:solidFill>
                <a:schemeClr val="dk1"/>
              </a:solidFill>
              <a:latin typeface="Calibri"/>
              <a:ea typeface="Calibri"/>
              <a:cs typeface="Calibri"/>
              <a:sym typeface="Calibri"/>
            </a:endParaRPr>
          </a:p>
          <a:p>
            <a:pPr indent="0" lvl="0" marL="955039" marR="0" rtl="0" algn="l">
              <a:lnSpc>
                <a:spcPct val="100000"/>
              </a:lnSpc>
              <a:spcBef>
                <a:spcPts val="0"/>
              </a:spcBef>
              <a:spcAft>
                <a:spcPts val="0"/>
              </a:spcAft>
              <a:buNone/>
            </a:pPr>
            <a:r>
              <a:rPr lang="en-US" sz="2400">
                <a:solidFill>
                  <a:schemeClr val="dk1"/>
                </a:solidFill>
                <a:latin typeface="Trebuchet MS"/>
                <a:ea typeface="Trebuchet MS"/>
                <a:cs typeface="Trebuchet MS"/>
                <a:sym typeface="Trebuchet MS"/>
              </a:rPr>
              <a:t>Capaian Kab/Kota di Provinsi NTB Tahun 2019-2021</a:t>
            </a:r>
            <a:endParaRPr sz="2400">
              <a:solidFill>
                <a:schemeClr val="dk1"/>
              </a:solidFill>
              <a:latin typeface="Trebuchet MS"/>
              <a:ea typeface="Trebuchet MS"/>
              <a:cs typeface="Trebuchet MS"/>
              <a:sym typeface="Trebuchet MS"/>
            </a:endParaRPr>
          </a:p>
        </p:txBody>
      </p:sp>
      <p:pic>
        <p:nvPicPr>
          <p:cNvPr id="227" name="Google Shape;227;p20"/>
          <p:cNvPicPr preferRelativeResize="0"/>
          <p:nvPr/>
        </p:nvPicPr>
        <p:blipFill rotWithShape="1">
          <a:blip r:embed="rId3">
            <a:alphaModFix/>
          </a:blip>
          <a:srcRect b="0" l="0" r="0" t="0"/>
          <a:stretch/>
        </p:blipFill>
        <p:spPr>
          <a:xfrm>
            <a:off x="8689761" y="1423221"/>
            <a:ext cx="1631614" cy="1523627"/>
          </a:xfrm>
          <a:prstGeom prst="rect">
            <a:avLst/>
          </a:prstGeom>
          <a:noFill/>
          <a:ln>
            <a:noFill/>
          </a:ln>
        </p:spPr>
      </p:pic>
      <p:sp>
        <p:nvSpPr>
          <p:cNvPr id="228" name="Google Shape;228;p20"/>
          <p:cNvSpPr txBox="1"/>
          <p:nvPr/>
        </p:nvSpPr>
        <p:spPr>
          <a:xfrm>
            <a:off x="8356386" y="3505200"/>
            <a:ext cx="3666490" cy="1123950"/>
          </a:xfrm>
          <a:prstGeom prst="rect">
            <a:avLst/>
          </a:prstGeom>
          <a:noFill/>
          <a:ln>
            <a:noFill/>
          </a:ln>
        </p:spPr>
        <p:txBody>
          <a:bodyPr anchorCtr="0" anchor="t" bIns="0" lIns="0" spcFirstLastPara="1" rIns="0" wrap="square" tIns="12700">
            <a:spAutoFit/>
          </a:bodyPr>
          <a:lstStyle/>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Rata-rata : 24%</a:t>
            </a:r>
            <a:endParaRPr/>
          </a:p>
          <a:p>
            <a:pPr indent="-287019" lvl="0" marL="299085" marR="5080" rtl="0" algn="l">
              <a:lnSpc>
                <a:spcPct val="100000"/>
              </a:lnSpc>
              <a:spcBef>
                <a:spcPts val="5"/>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Kab/Kota yg mencapai target 100% :  Bima, Mataram</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terendah : Kota Bima (7%)</a:t>
            </a:r>
            <a:endParaRPr sz="1800">
              <a:solidFill>
                <a:schemeClr val="dk1"/>
              </a:solidFill>
              <a:latin typeface="Calibri"/>
              <a:ea typeface="Calibri"/>
              <a:cs typeface="Calibri"/>
              <a:sym typeface="Calibri"/>
            </a:endParaRPr>
          </a:p>
        </p:txBody>
      </p:sp>
      <p:grpSp>
        <p:nvGrpSpPr>
          <p:cNvPr id="229" name="Google Shape;229;p20"/>
          <p:cNvGrpSpPr/>
          <p:nvPr/>
        </p:nvGrpSpPr>
        <p:grpSpPr>
          <a:xfrm>
            <a:off x="0" y="0"/>
            <a:ext cx="12192000" cy="6858000"/>
            <a:chOff x="0" y="0"/>
            <a:chExt cx="12192000" cy="6858000"/>
          </a:xfrm>
        </p:grpSpPr>
        <p:sp>
          <p:nvSpPr>
            <p:cNvPr id="230" name="Google Shape;230;p20"/>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1" name="Google Shape;231;p20"/>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232" name="Google Shape;232;p20"/>
          <p:cNvPicPr preferRelativeResize="0"/>
          <p:nvPr/>
        </p:nvPicPr>
        <p:blipFill rotWithShape="1">
          <a:blip r:embed="rId4">
            <a:alphaModFix/>
          </a:blip>
          <a:srcRect b="0" l="0" r="0" t="0"/>
          <a:stretch/>
        </p:blipFill>
        <p:spPr>
          <a:xfrm>
            <a:off x="169124" y="1143000"/>
            <a:ext cx="7831876" cy="549379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37" name="Shape 237"/>
        <p:cNvGrpSpPr/>
        <p:nvPr/>
      </p:nvGrpSpPr>
      <p:grpSpPr>
        <a:xfrm>
          <a:off x="0" y="0"/>
          <a:ext cx="0" cy="0"/>
          <a:chOff x="0" y="0"/>
          <a:chExt cx="0" cy="0"/>
        </a:xfrm>
      </p:grpSpPr>
      <p:sp>
        <p:nvSpPr>
          <p:cNvPr id="238" name="Google Shape;238;p21"/>
          <p:cNvSpPr txBox="1"/>
          <p:nvPr/>
        </p:nvSpPr>
        <p:spPr>
          <a:xfrm>
            <a:off x="601788" y="278510"/>
            <a:ext cx="10752012" cy="937260"/>
          </a:xfrm>
          <a:prstGeom prst="rect">
            <a:avLst/>
          </a:prstGeom>
          <a:noFill/>
          <a:ln>
            <a:noFill/>
          </a:ln>
        </p:spPr>
        <p:txBody>
          <a:bodyPr anchorCtr="0" anchor="t" bIns="0" lIns="0" spcFirstLastPara="1" rIns="0" wrap="square" tIns="59675">
            <a:spAutoFit/>
          </a:bodyPr>
          <a:lstStyle/>
          <a:p>
            <a:pPr indent="-229234" lvl="0" marL="241300" marR="5080" rtl="0" algn="l">
              <a:lnSpc>
                <a:spcPct val="94687"/>
              </a:lnSpc>
              <a:spcBef>
                <a:spcPts val="0"/>
              </a:spcBef>
              <a:spcAft>
                <a:spcPts val="0"/>
              </a:spcAft>
              <a:buClr>
                <a:schemeClr val="dk1"/>
              </a:buClr>
              <a:buSzPts val="3200"/>
              <a:buFont typeface="Arial"/>
              <a:buChar char="•"/>
            </a:pPr>
            <a:r>
              <a:rPr i="1" lang="en-US" sz="3200">
                <a:solidFill>
                  <a:schemeClr val="dk1"/>
                </a:solidFill>
                <a:latin typeface="Calibri"/>
                <a:ea typeface="Calibri"/>
                <a:cs typeface="Calibri"/>
                <a:sym typeface="Calibri"/>
              </a:rPr>
              <a:t>Layanan Dasar 9 </a:t>
            </a:r>
            <a:r>
              <a:rPr lang="en-US" sz="3200">
                <a:solidFill>
                  <a:schemeClr val="dk1"/>
                </a:solidFill>
                <a:latin typeface="Calibri"/>
                <a:ea typeface="Calibri"/>
                <a:cs typeface="Calibri"/>
                <a:sym typeface="Calibri"/>
              </a:rPr>
              <a:t>: </a:t>
            </a:r>
            <a:r>
              <a:rPr b="1" lang="en-US" sz="3200">
                <a:solidFill>
                  <a:schemeClr val="dk1"/>
                </a:solidFill>
                <a:latin typeface="Calibri"/>
                <a:ea typeface="Calibri"/>
                <a:cs typeface="Calibri"/>
                <a:sym typeface="Calibri"/>
              </a:rPr>
              <a:t>Pelayanan Kesehatan penderita  Dia</a:t>
            </a:r>
            <a:r>
              <a:rPr b="1" lang="en-US" sz="3200" u="sng">
                <a:solidFill>
                  <a:schemeClr val="dk1"/>
                </a:solidFill>
                <a:latin typeface="Calibri"/>
                <a:ea typeface="Calibri"/>
                <a:cs typeface="Calibri"/>
                <a:sym typeface="Calibri"/>
              </a:rPr>
              <a:t>betes Melitus	</a:t>
            </a:r>
            <a:endParaRPr/>
          </a:p>
          <a:p>
            <a:pPr indent="0" lvl="0" marL="243840" marR="0" rtl="0" algn="l">
              <a:lnSpc>
                <a:spcPct val="74500"/>
              </a:lnSpc>
              <a:spcBef>
                <a:spcPts val="0"/>
              </a:spcBef>
              <a:spcAft>
                <a:spcPts val="0"/>
              </a:spcAft>
              <a:buNone/>
            </a:pPr>
            <a:r>
              <a:t/>
            </a:r>
            <a:endParaRPr sz="1000">
              <a:solidFill>
                <a:schemeClr val="dk1"/>
              </a:solidFill>
              <a:latin typeface="Calibri"/>
              <a:ea typeface="Calibri"/>
              <a:cs typeface="Calibri"/>
              <a:sym typeface="Calibri"/>
            </a:endParaRPr>
          </a:p>
        </p:txBody>
      </p:sp>
      <p:grpSp>
        <p:nvGrpSpPr>
          <p:cNvPr id="239" name="Google Shape;239;p21"/>
          <p:cNvGrpSpPr/>
          <p:nvPr/>
        </p:nvGrpSpPr>
        <p:grpSpPr>
          <a:xfrm>
            <a:off x="8647089" y="1208233"/>
            <a:ext cx="1631614" cy="1817966"/>
            <a:chOff x="8647089" y="1208233"/>
            <a:chExt cx="1631614" cy="1817966"/>
          </a:xfrm>
        </p:grpSpPr>
        <p:pic>
          <p:nvPicPr>
            <p:cNvPr id="240" name="Google Shape;240;p21"/>
            <p:cNvPicPr preferRelativeResize="0"/>
            <p:nvPr/>
          </p:nvPicPr>
          <p:blipFill rotWithShape="1">
            <a:blip r:embed="rId3">
              <a:alphaModFix/>
            </a:blip>
            <a:srcRect b="0" l="0" r="0" t="0"/>
            <a:stretch/>
          </p:blipFill>
          <p:spPr>
            <a:xfrm>
              <a:off x="8647089" y="1208233"/>
              <a:ext cx="1631614" cy="1817966"/>
            </a:xfrm>
            <a:prstGeom prst="rect">
              <a:avLst/>
            </a:prstGeom>
            <a:noFill/>
            <a:ln>
              <a:noFill/>
            </a:ln>
          </p:spPr>
        </p:pic>
        <p:pic>
          <p:nvPicPr>
            <p:cNvPr id="241" name="Google Shape;241;p21"/>
            <p:cNvPicPr preferRelativeResize="0"/>
            <p:nvPr/>
          </p:nvPicPr>
          <p:blipFill rotWithShape="1">
            <a:blip r:embed="rId4">
              <a:alphaModFix/>
            </a:blip>
            <a:srcRect b="0" l="0" r="0" t="0"/>
            <a:stretch/>
          </p:blipFill>
          <p:spPr>
            <a:xfrm>
              <a:off x="8859011" y="1751088"/>
              <a:ext cx="399275" cy="481571"/>
            </a:xfrm>
            <a:prstGeom prst="rect">
              <a:avLst/>
            </a:prstGeom>
            <a:noFill/>
            <a:ln>
              <a:noFill/>
            </a:ln>
          </p:spPr>
        </p:pic>
        <p:pic>
          <p:nvPicPr>
            <p:cNvPr id="242" name="Google Shape;242;p21"/>
            <p:cNvPicPr preferRelativeResize="0"/>
            <p:nvPr/>
          </p:nvPicPr>
          <p:blipFill rotWithShape="1">
            <a:blip r:embed="rId5">
              <a:alphaModFix/>
            </a:blip>
            <a:srcRect b="0" l="0" r="0" t="0"/>
            <a:stretch/>
          </p:blipFill>
          <p:spPr>
            <a:xfrm>
              <a:off x="8813291" y="1726653"/>
              <a:ext cx="504469" cy="594398"/>
            </a:xfrm>
            <a:prstGeom prst="rect">
              <a:avLst/>
            </a:prstGeom>
            <a:noFill/>
            <a:ln>
              <a:noFill/>
            </a:ln>
          </p:spPr>
        </p:pic>
        <p:pic>
          <p:nvPicPr>
            <p:cNvPr id="243" name="Google Shape;243;p21"/>
            <p:cNvPicPr preferRelativeResize="0"/>
            <p:nvPr/>
          </p:nvPicPr>
          <p:blipFill rotWithShape="1">
            <a:blip r:embed="rId6">
              <a:alphaModFix/>
            </a:blip>
            <a:srcRect b="0" l="0" r="0" t="0"/>
            <a:stretch/>
          </p:blipFill>
          <p:spPr>
            <a:xfrm>
              <a:off x="8918447" y="1790700"/>
              <a:ext cx="284988" cy="368808"/>
            </a:xfrm>
            <a:prstGeom prst="rect">
              <a:avLst/>
            </a:prstGeom>
            <a:noFill/>
            <a:ln>
              <a:noFill/>
            </a:ln>
          </p:spPr>
        </p:pic>
      </p:grpSp>
      <p:sp>
        <p:nvSpPr>
          <p:cNvPr id="244" name="Google Shape;244;p21"/>
          <p:cNvSpPr txBox="1"/>
          <p:nvPr/>
        </p:nvSpPr>
        <p:spPr>
          <a:xfrm>
            <a:off x="8918447" y="1790700"/>
            <a:ext cx="285115" cy="368935"/>
          </a:xfrm>
          <a:prstGeom prst="rect">
            <a:avLst/>
          </a:prstGeom>
          <a:noFill/>
          <a:ln>
            <a:noFill/>
          </a:ln>
        </p:spPr>
        <p:txBody>
          <a:bodyPr anchorCtr="0" anchor="t" bIns="0" lIns="0" spcFirstLastPara="1" rIns="0" wrap="square" tIns="31100">
            <a:spAutoFit/>
          </a:bodyPr>
          <a:lstStyle/>
          <a:p>
            <a:pPr indent="0" lvl="0" marL="92075" marR="0" rtl="0" algn="l">
              <a:lnSpc>
                <a:spcPct val="100000"/>
              </a:lnSpc>
              <a:spcBef>
                <a:spcPts val="0"/>
              </a:spcBef>
              <a:spcAft>
                <a:spcPts val="0"/>
              </a:spcAft>
              <a:buNone/>
            </a:pPr>
            <a:r>
              <a:rPr b="1" lang="en-US" sz="1800">
                <a:solidFill>
                  <a:srgbClr val="FFFFFF"/>
                </a:solidFill>
                <a:latin typeface="Calibri"/>
                <a:ea typeface="Calibri"/>
                <a:cs typeface="Calibri"/>
                <a:sym typeface="Calibri"/>
              </a:rPr>
              <a:t>9</a:t>
            </a:r>
            <a:endParaRPr sz="1800">
              <a:solidFill>
                <a:schemeClr val="dk1"/>
              </a:solidFill>
              <a:latin typeface="Calibri"/>
              <a:ea typeface="Calibri"/>
              <a:cs typeface="Calibri"/>
              <a:sym typeface="Calibri"/>
            </a:endParaRPr>
          </a:p>
        </p:txBody>
      </p:sp>
      <p:sp>
        <p:nvSpPr>
          <p:cNvPr id="245" name="Google Shape;245;p21"/>
          <p:cNvSpPr txBox="1"/>
          <p:nvPr/>
        </p:nvSpPr>
        <p:spPr>
          <a:xfrm>
            <a:off x="8340090" y="3523564"/>
            <a:ext cx="3581400" cy="1398270"/>
          </a:xfrm>
          <a:prstGeom prst="rect">
            <a:avLst/>
          </a:prstGeom>
          <a:noFill/>
          <a:ln>
            <a:noFill/>
          </a:ln>
        </p:spPr>
        <p:txBody>
          <a:bodyPr anchorCtr="0" anchor="t" bIns="0" lIns="0" spcFirstLastPara="1" rIns="0" wrap="square" tIns="12700">
            <a:spAutoFit/>
          </a:bodyPr>
          <a:lstStyle/>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Rata-rata : 14%</a:t>
            </a:r>
            <a:endParaRPr/>
          </a:p>
          <a:p>
            <a:pPr indent="-287019" lvl="0" marL="299085" marR="0" rtl="0" algn="l">
              <a:lnSpc>
                <a:spcPct val="100000"/>
              </a:lnSpc>
              <a:spcBef>
                <a:spcPts val="5"/>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Kab/Kota yg mencapai target 100%</a:t>
            </a:r>
            <a:endParaRPr/>
          </a:p>
          <a:p>
            <a:pPr indent="0" lvl="0" marL="299085" marR="0" rtl="0" algn="l">
              <a:lnSpc>
                <a:spcPct val="100000"/>
              </a:lnSpc>
              <a:spcBef>
                <a:spcPts val="0"/>
              </a:spcBef>
              <a:spcAft>
                <a:spcPts val="0"/>
              </a:spcAft>
              <a:buNone/>
            </a:pPr>
            <a:r>
              <a:rPr lang="en-US" sz="1800">
                <a:solidFill>
                  <a:schemeClr val="dk1"/>
                </a:solidFill>
                <a:latin typeface="Calibri"/>
                <a:ea typeface="Calibri"/>
                <a:cs typeface="Calibri"/>
                <a:sym typeface="Calibri"/>
              </a:rPr>
              <a:t>: Bima, KSB, Kota Mataram</a:t>
            </a:r>
            <a:endParaRPr sz="1800">
              <a:solidFill>
                <a:schemeClr val="dk1"/>
              </a:solidFill>
              <a:latin typeface="Calibri"/>
              <a:ea typeface="Calibri"/>
              <a:cs typeface="Calibri"/>
              <a:sym typeface="Calibri"/>
            </a:endParaRPr>
          </a:p>
          <a:p>
            <a:pPr indent="-287019" lvl="0" marL="299085" marR="508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terendah : Lombok Tengah  (2%)</a:t>
            </a:r>
            <a:endParaRPr sz="1800">
              <a:solidFill>
                <a:schemeClr val="dk1"/>
              </a:solidFill>
              <a:latin typeface="Calibri"/>
              <a:ea typeface="Calibri"/>
              <a:cs typeface="Calibri"/>
              <a:sym typeface="Calibri"/>
            </a:endParaRPr>
          </a:p>
        </p:txBody>
      </p:sp>
      <p:grpSp>
        <p:nvGrpSpPr>
          <p:cNvPr id="246" name="Google Shape;246;p21"/>
          <p:cNvGrpSpPr/>
          <p:nvPr/>
        </p:nvGrpSpPr>
        <p:grpSpPr>
          <a:xfrm>
            <a:off x="0" y="0"/>
            <a:ext cx="12192000" cy="6858000"/>
            <a:chOff x="0" y="0"/>
            <a:chExt cx="12192000" cy="6858000"/>
          </a:xfrm>
        </p:grpSpPr>
        <p:sp>
          <p:nvSpPr>
            <p:cNvPr id="247" name="Google Shape;247;p21"/>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8" name="Google Shape;248;p21"/>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49" name="Google Shape;249;p21"/>
          <p:cNvSpPr txBox="1"/>
          <p:nvPr/>
        </p:nvSpPr>
        <p:spPr>
          <a:xfrm>
            <a:off x="838200" y="1130554"/>
            <a:ext cx="8694762" cy="330835"/>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US" sz="2000">
                <a:solidFill>
                  <a:schemeClr val="dk1"/>
                </a:solidFill>
                <a:latin typeface="Trebuchet MS"/>
                <a:ea typeface="Trebuchet MS"/>
                <a:cs typeface="Trebuchet MS"/>
                <a:sym typeface="Trebuchet MS"/>
              </a:rPr>
              <a:t>Capaian Kab/Kota di Provinsi NTB Tahun 2019 - 2021</a:t>
            </a:r>
            <a:endParaRPr sz="2000">
              <a:solidFill>
                <a:schemeClr val="dk1"/>
              </a:solidFill>
              <a:latin typeface="Trebuchet MS"/>
              <a:ea typeface="Trebuchet MS"/>
              <a:cs typeface="Trebuchet MS"/>
              <a:sym typeface="Trebuchet MS"/>
            </a:endParaRPr>
          </a:p>
        </p:txBody>
      </p:sp>
      <p:pic>
        <p:nvPicPr>
          <p:cNvPr id="250" name="Google Shape;250;p21"/>
          <p:cNvPicPr preferRelativeResize="0"/>
          <p:nvPr/>
        </p:nvPicPr>
        <p:blipFill rotWithShape="1">
          <a:blip r:embed="rId7">
            <a:alphaModFix/>
          </a:blip>
          <a:srcRect b="0" l="0" r="0" t="0"/>
          <a:stretch/>
        </p:blipFill>
        <p:spPr>
          <a:xfrm>
            <a:off x="273833" y="1494281"/>
            <a:ext cx="8006783" cy="523371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55" name="Shape 255"/>
        <p:cNvGrpSpPr/>
        <p:nvPr/>
      </p:nvGrpSpPr>
      <p:grpSpPr>
        <a:xfrm>
          <a:off x="0" y="0"/>
          <a:ext cx="0" cy="0"/>
          <a:chOff x="0" y="0"/>
          <a:chExt cx="0" cy="0"/>
        </a:xfrm>
      </p:grpSpPr>
      <p:sp>
        <p:nvSpPr>
          <p:cNvPr id="256" name="Google Shape;256;p22"/>
          <p:cNvSpPr txBox="1"/>
          <p:nvPr/>
        </p:nvSpPr>
        <p:spPr>
          <a:xfrm>
            <a:off x="577723" y="313081"/>
            <a:ext cx="11157077" cy="836294"/>
          </a:xfrm>
          <a:prstGeom prst="rect">
            <a:avLst/>
          </a:prstGeom>
          <a:noFill/>
          <a:ln>
            <a:noFill/>
          </a:ln>
        </p:spPr>
        <p:txBody>
          <a:bodyPr anchorCtr="0" anchor="t" bIns="0" lIns="0" spcFirstLastPara="1" rIns="0" wrap="square" tIns="59675">
            <a:spAutoFit/>
          </a:bodyPr>
          <a:lstStyle/>
          <a:p>
            <a:pPr indent="-229234" lvl="0" marL="241300" marR="5080" rtl="0" algn="l">
              <a:lnSpc>
                <a:spcPct val="108214"/>
              </a:lnSpc>
              <a:spcBef>
                <a:spcPts val="0"/>
              </a:spcBef>
              <a:spcAft>
                <a:spcPts val="0"/>
              </a:spcAft>
              <a:buClr>
                <a:schemeClr val="dk1"/>
              </a:buClr>
              <a:buSzPts val="2800"/>
              <a:buFont typeface="Arial"/>
              <a:buChar char="•"/>
            </a:pPr>
            <a:r>
              <a:rPr i="1" lang="en-US" sz="2800">
                <a:solidFill>
                  <a:schemeClr val="dk1"/>
                </a:solidFill>
                <a:latin typeface="Calibri"/>
                <a:ea typeface="Calibri"/>
                <a:cs typeface="Calibri"/>
                <a:sym typeface="Calibri"/>
              </a:rPr>
              <a:t>Layanan Dasar 10 </a:t>
            </a:r>
            <a:r>
              <a:rPr lang="en-US" sz="2800">
                <a:solidFill>
                  <a:schemeClr val="dk1"/>
                </a:solidFill>
                <a:latin typeface="Calibri"/>
                <a:ea typeface="Calibri"/>
                <a:cs typeface="Calibri"/>
                <a:sym typeface="Calibri"/>
              </a:rPr>
              <a:t>: </a:t>
            </a:r>
            <a:r>
              <a:rPr b="1" lang="en-US" sz="2800">
                <a:solidFill>
                  <a:schemeClr val="dk1"/>
                </a:solidFill>
                <a:latin typeface="Calibri"/>
                <a:ea typeface="Calibri"/>
                <a:cs typeface="Calibri"/>
                <a:sym typeface="Calibri"/>
              </a:rPr>
              <a:t>Pelayanan Kesehatan Orang  Dengan Gangguan Jiwa (ODGJ) Berat</a:t>
            </a:r>
            <a:endParaRPr sz="2800">
              <a:solidFill>
                <a:schemeClr val="dk1"/>
              </a:solidFill>
              <a:latin typeface="Calibri"/>
              <a:ea typeface="Calibri"/>
              <a:cs typeface="Calibri"/>
              <a:sym typeface="Calibri"/>
            </a:endParaRPr>
          </a:p>
        </p:txBody>
      </p:sp>
      <p:grpSp>
        <p:nvGrpSpPr>
          <p:cNvPr id="257" name="Google Shape;257;p22"/>
          <p:cNvGrpSpPr/>
          <p:nvPr/>
        </p:nvGrpSpPr>
        <p:grpSpPr>
          <a:xfrm>
            <a:off x="8214359" y="1368552"/>
            <a:ext cx="1809750" cy="2058162"/>
            <a:chOff x="8214359" y="1368552"/>
            <a:chExt cx="1809750" cy="2058162"/>
          </a:xfrm>
        </p:grpSpPr>
        <p:pic>
          <p:nvPicPr>
            <p:cNvPr id="258" name="Google Shape;258;p22"/>
            <p:cNvPicPr preferRelativeResize="0"/>
            <p:nvPr/>
          </p:nvPicPr>
          <p:blipFill rotWithShape="1">
            <a:blip r:embed="rId3">
              <a:alphaModFix/>
            </a:blip>
            <a:srcRect b="0" l="0" r="0" t="0"/>
            <a:stretch/>
          </p:blipFill>
          <p:spPr>
            <a:xfrm>
              <a:off x="8214359" y="1368552"/>
              <a:ext cx="1809750" cy="2058162"/>
            </a:xfrm>
            <a:prstGeom prst="rect">
              <a:avLst/>
            </a:prstGeom>
            <a:noFill/>
            <a:ln>
              <a:noFill/>
            </a:ln>
          </p:spPr>
        </p:pic>
        <p:pic>
          <p:nvPicPr>
            <p:cNvPr id="259" name="Google Shape;259;p22"/>
            <p:cNvPicPr preferRelativeResize="0"/>
            <p:nvPr/>
          </p:nvPicPr>
          <p:blipFill rotWithShape="1">
            <a:blip r:embed="rId4">
              <a:alphaModFix/>
            </a:blip>
            <a:srcRect b="0" l="0" r="0" t="0"/>
            <a:stretch/>
          </p:blipFill>
          <p:spPr>
            <a:xfrm>
              <a:off x="8372855" y="2029917"/>
              <a:ext cx="536435" cy="420674"/>
            </a:xfrm>
            <a:prstGeom prst="rect">
              <a:avLst/>
            </a:prstGeom>
            <a:noFill/>
            <a:ln>
              <a:noFill/>
            </a:ln>
          </p:spPr>
        </p:pic>
        <p:pic>
          <p:nvPicPr>
            <p:cNvPr id="260" name="Google Shape;260;p22"/>
            <p:cNvPicPr preferRelativeResize="0"/>
            <p:nvPr/>
          </p:nvPicPr>
          <p:blipFill rotWithShape="1">
            <a:blip r:embed="rId5">
              <a:alphaModFix/>
            </a:blip>
            <a:srcRect b="0" l="0" r="0" t="0"/>
            <a:stretch/>
          </p:blipFill>
          <p:spPr>
            <a:xfrm>
              <a:off x="8357615" y="2022335"/>
              <a:ext cx="507492" cy="487692"/>
            </a:xfrm>
            <a:prstGeom prst="rect">
              <a:avLst/>
            </a:prstGeom>
            <a:noFill/>
            <a:ln>
              <a:noFill/>
            </a:ln>
          </p:spPr>
        </p:pic>
        <p:pic>
          <p:nvPicPr>
            <p:cNvPr id="261" name="Google Shape;261;p22"/>
            <p:cNvPicPr preferRelativeResize="0"/>
            <p:nvPr/>
          </p:nvPicPr>
          <p:blipFill rotWithShape="1">
            <a:blip r:embed="rId6">
              <a:alphaModFix/>
            </a:blip>
            <a:srcRect b="0" l="0" r="0" t="0"/>
            <a:stretch/>
          </p:blipFill>
          <p:spPr>
            <a:xfrm>
              <a:off x="8432291" y="2069592"/>
              <a:ext cx="422148" cy="307848"/>
            </a:xfrm>
            <a:prstGeom prst="rect">
              <a:avLst/>
            </a:prstGeom>
            <a:noFill/>
            <a:ln>
              <a:noFill/>
            </a:ln>
          </p:spPr>
        </p:pic>
      </p:grpSp>
      <p:sp>
        <p:nvSpPr>
          <p:cNvPr id="262" name="Google Shape;262;p22"/>
          <p:cNvSpPr txBox="1"/>
          <p:nvPr/>
        </p:nvSpPr>
        <p:spPr>
          <a:xfrm>
            <a:off x="8432292" y="2069592"/>
            <a:ext cx="422275" cy="307975"/>
          </a:xfrm>
          <a:prstGeom prst="rect">
            <a:avLst/>
          </a:prstGeom>
          <a:noFill/>
          <a:ln>
            <a:noFill/>
          </a:ln>
        </p:spPr>
        <p:txBody>
          <a:bodyPr anchorCtr="0" anchor="t" bIns="0" lIns="0" spcFirstLastPara="1" rIns="0" wrap="square" tIns="34925">
            <a:spAutoFit/>
          </a:bodyPr>
          <a:lstStyle/>
          <a:p>
            <a:pPr indent="0" lvl="0" marL="92075" marR="0" rtl="0" algn="l">
              <a:lnSpc>
                <a:spcPct val="100000"/>
              </a:lnSpc>
              <a:spcBef>
                <a:spcPts val="0"/>
              </a:spcBef>
              <a:spcAft>
                <a:spcPts val="0"/>
              </a:spcAft>
              <a:buNone/>
            </a:pPr>
            <a:r>
              <a:rPr b="1" lang="en-US" sz="1400">
                <a:solidFill>
                  <a:srgbClr val="FFFFFF"/>
                </a:solidFill>
                <a:latin typeface="Calibri"/>
                <a:ea typeface="Calibri"/>
                <a:cs typeface="Calibri"/>
                <a:sym typeface="Calibri"/>
              </a:rPr>
              <a:t>10</a:t>
            </a:r>
            <a:endParaRPr sz="1400">
              <a:solidFill>
                <a:schemeClr val="dk1"/>
              </a:solidFill>
              <a:latin typeface="Calibri"/>
              <a:ea typeface="Calibri"/>
              <a:cs typeface="Calibri"/>
              <a:sym typeface="Calibri"/>
            </a:endParaRPr>
          </a:p>
        </p:txBody>
      </p:sp>
      <p:sp>
        <p:nvSpPr>
          <p:cNvPr id="263" name="Google Shape;263;p22"/>
          <p:cNvSpPr txBox="1"/>
          <p:nvPr/>
        </p:nvSpPr>
        <p:spPr>
          <a:xfrm>
            <a:off x="7162800" y="3810000"/>
            <a:ext cx="5181600" cy="1459374"/>
          </a:xfrm>
          <a:prstGeom prst="rect">
            <a:avLst/>
          </a:prstGeom>
          <a:noFill/>
          <a:ln>
            <a:noFill/>
          </a:ln>
        </p:spPr>
        <p:txBody>
          <a:bodyPr anchorCtr="0" anchor="t" bIns="0" lIns="0" spcFirstLastPara="1" rIns="0" wrap="square" tIns="12700">
            <a:spAutoFit/>
          </a:bodyPr>
          <a:lstStyle/>
          <a:p>
            <a:pPr indent="-287019" lvl="0" marL="1499870" marR="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Capaian Rata-rata tertinggi  : 59% tahun 2019</a:t>
            </a:r>
            <a:endParaRPr sz="1600">
              <a:solidFill>
                <a:schemeClr val="dk1"/>
              </a:solidFill>
              <a:latin typeface="Calibri"/>
              <a:ea typeface="Calibri"/>
              <a:cs typeface="Calibri"/>
              <a:sym typeface="Calibri"/>
            </a:endParaRPr>
          </a:p>
          <a:p>
            <a:pPr indent="-287019" lvl="0" marL="1499870" marR="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Kab/Kota yg mencapai target 100% : Sumbawa Barat (2021)</a:t>
            </a:r>
            <a:endParaRPr sz="1600">
              <a:solidFill>
                <a:schemeClr val="dk1"/>
              </a:solidFill>
              <a:latin typeface="Calibri"/>
              <a:ea typeface="Calibri"/>
              <a:cs typeface="Calibri"/>
              <a:sym typeface="Calibri"/>
            </a:endParaRPr>
          </a:p>
          <a:p>
            <a:pPr indent="0" lvl="0" marL="12700" marR="0" rtl="0" algn="l">
              <a:lnSpc>
                <a:spcPct val="118437"/>
              </a:lnSpc>
              <a:spcBef>
                <a:spcPts val="0"/>
              </a:spcBef>
              <a:spcAft>
                <a:spcPts val="0"/>
              </a:spcAft>
              <a:buNone/>
            </a:pPr>
            <a:r>
              <a:rPr lang="en-US" sz="1600" u="sng">
                <a:solidFill>
                  <a:schemeClr val="dk1"/>
                </a:solidFill>
                <a:latin typeface="Times New Roman"/>
                <a:ea typeface="Times New Roman"/>
                <a:cs typeface="Times New Roman"/>
                <a:sym typeface="Times New Roman"/>
              </a:rPr>
              <a:t> 	</a:t>
            </a:r>
            <a:r>
              <a:rPr lang="en-US" sz="1600">
                <a:solidFill>
                  <a:schemeClr val="dk1"/>
                </a:solidFill>
                <a:latin typeface="Times New Roman"/>
                <a:ea typeface="Times New Roman"/>
                <a:cs typeface="Times New Roman"/>
                <a:sym typeface="Times New Roman"/>
              </a:rPr>
              <a:t>	</a:t>
            </a:r>
            <a:r>
              <a:rPr lang="en-US" sz="1600">
                <a:solidFill>
                  <a:schemeClr val="dk1"/>
                </a:solidFill>
                <a:latin typeface="Arial"/>
                <a:ea typeface="Arial"/>
                <a:cs typeface="Arial"/>
                <a:sym typeface="Arial"/>
              </a:rPr>
              <a:t>•	</a:t>
            </a:r>
            <a:r>
              <a:rPr lang="en-US" sz="1600">
                <a:solidFill>
                  <a:schemeClr val="dk1"/>
                </a:solidFill>
                <a:latin typeface="Calibri"/>
                <a:ea typeface="Calibri"/>
                <a:cs typeface="Calibri"/>
                <a:sym typeface="Calibri"/>
              </a:rPr>
              <a:t>Capaian terendah : Lombok Barat,</a:t>
            </a:r>
            <a:endParaRPr sz="1100">
              <a:solidFill>
                <a:schemeClr val="dk1"/>
              </a:solidFill>
              <a:latin typeface="Calibri"/>
              <a:ea typeface="Calibri"/>
              <a:cs typeface="Calibri"/>
              <a:sym typeface="Calibri"/>
            </a:endParaRPr>
          </a:p>
          <a:p>
            <a:pPr indent="0" lvl="0" marL="1499870" marR="0" rtl="0" algn="l">
              <a:lnSpc>
                <a:spcPct val="106562"/>
              </a:lnSpc>
              <a:spcBef>
                <a:spcPts val="0"/>
              </a:spcBef>
              <a:spcAft>
                <a:spcPts val="0"/>
              </a:spcAft>
              <a:buNone/>
            </a:pPr>
            <a:r>
              <a:rPr lang="en-US" sz="1600">
                <a:solidFill>
                  <a:schemeClr val="dk1"/>
                </a:solidFill>
                <a:latin typeface="Calibri"/>
                <a:ea typeface="Calibri"/>
                <a:cs typeface="Calibri"/>
                <a:sym typeface="Calibri"/>
              </a:rPr>
              <a:t>Lombok Timur (35%)</a:t>
            </a:r>
            <a:endParaRPr sz="1600">
              <a:solidFill>
                <a:schemeClr val="dk1"/>
              </a:solidFill>
              <a:latin typeface="Calibri"/>
              <a:ea typeface="Calibri"/>
              <a:cs typeface="Calibri"/>
              <a:sym typeface="Calibri"/>
            </a:endParaRPr>
          </a:p>
        </p:txBody>
      </p:sp>
      <p:grpSp>
        <p:nvGrpSpPr>
          <p:cNvPr id="264" name="Google Shape;264;p22"/>
          <p:cNvGrpSpPr/>
          <p:nvPr/>
        </p:nvGrpSpPr>
        <p:grpSpPr>
          <a:xfrm>
            <a:off x="0" y="0"/>
            <a:ext cx="12192000" cy="6858000"/>
            <a:chOff x="0" y="0"/>
            <a:chExt cx="12192000" cy="6858000"/>
          </a:xfrm>
        </p:grpSpPr>
        <p:sp>
          <p:nvSpPr>
            <p:cNvPr id="265" name="Google Shape;265;p22"/>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6" name="Google Shape;266;p22"/>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67" name="Google Shape;267;p22"/>
          <p:cNvSpPr txBox="1"/>
          <p:nvPr/>
        </p:nvSpPr>
        <p:spPr>
          <a:xfrm>
            <a:off x="838200" y="1130554"/>
            <a:ext cx="8694762" cy="330835"/>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US" sz="2000">
                <a:solidFill>
                  <a:schemeClr val="dk1"/>
                </a:solidFill>
                <a:latin typeface="Trebuchet MS"/>
                <a:ea typeface="Trebuchet MS"/>
                <a:cs typeface="Trebuchet MS"/>
                <a:sym typeface="Trebuchet MS"/>
              </a:rPr>
              <a:t>Capaian Kab/Kota di Provinsi NTB Tahun 2019 - 2021</a:t>
            </a:r>
            <a:endParaRPr sz="2000">
              <a:solidFill>
                <a:schemeClr val="dk1"/>
              </a:solidFill>
              <a:latin typeface="Trebuchet MS"/>
              <a:ea typeface="Trebuchet MS"/>
              <a:cs typeface="Trebuchet MS"/>
              <a:sym typeface="Trebuchet MS"/>
            </a:endParaRPr>
          </a:p>
        </p:txBody>
      </p:sp>
      <p:pic>
        <p:nvPicPr>
          <p:cNvPr id="268" name="Google Shape;268;p22"/>
          <p:cNvPicPr preferRelativeResize="0"/>
          <p:nvPr/>
        </p:nvPicPr>
        <p:blipFill rotWithShape="1">
          <a:blip r:embed="rId7">
            <a:alphaModFix/>
          </a:blip>
          <a:srcRect b="0" l="0" r="0" t="0"/>
          <a:stretch/>
        </p:blipFill>
        <p:spPr>
          <a:xfrm>
            <a:off x="257810" y="1676400"/>
            <a:ext cx="7209790" cy="506559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73" name="Shape 273"/>
        <p:cNvGrpSpPr/>
        <p:nvPr/>
      </p:nvGrpSpPr>
      <p:grpSpPr>
        <a:xfrm>
          <a:off x="0" y="0"/>
          <a:ext cx="0" cy="0"/>
          <a:chOff x="0" y="0"/>
          <a:chExt cx="0" cy="0"/>
        </a:xfrm>
      </p:grpSpPr>
      <p:sp>
        <p:nvSpPr>
          <p:cNvPr id="274" name="Google Shape;274;p23"/>
          <p:cNvSpPr txBox="1"/>
          <p:nvPr/>
        </p:nvSpPr>
        <p:spPr>
          <a:xfrm>
            <a:off x="671576" y="262369"/>
            <a:ext cx="10529824" cy="752770"/>
          </a:xfrm>
          <a:prstGeom prst="rect">
            <a:avLst/>
          </a:prstGeom>
          <a:noFill/>
          <a:ln>
            <a:noFill/>
          </a:ln>
        </p:spPr>
        <p:txBody>
          <a:bodyPr anchorCtr="0" anchor="t" bIns="0" lIns="0" spcFirstLastPara="1" rIns="0" wrap="square" tIns="59675">
            <a:spAutoFit/>
          </a:bodyPr>
          <a:lstStyle/>
          <a:p>
            <a:pPr indent="-229234" lvl="0" marL="241300" marR="5080" rtl="0" algn="l">
              <a:lnSpc>
                <a:spcPct val="108214"/>
              </a:lnSpc>
              <a:spcBef>
                <a:spcPts val="0"/>
              </a:spcBef>
              <a:spcAft>
                <a:spcPts val="0"/>
              </a:spcAft>
              <a:buClr>
                <a:schemeClr val="dk1"/>
              </a:buClr>
              <a:buSzPts val="2800"/>
              <a:buFont typeface="Arial"/>
              <a:buChar char="•"/>
            </a:pPr>
            <a:r>
              <a:rPr i="1" lang="en-US" sz="2800">
                <a:solidFill>
                  <a:schemeClr val="dk1"/>
                </a:solidFill>
                <a:latin typeface="Calibri"/>
                <a:ea typeface="Calibri"/>
                <a:cs typeface="Calibri"/>
                <a:sym typeface="Calibri"/>
              </a:rPr>
              <a:t>Layanan Dasar 11 </a:t>
            </a:r>
            <a:r>
              <a:rPr lang="en-US" sz="2800">
                <a:solidFill>
                  <a:schemeClr val="dk1"/>
                </a:solidFill>
                <a:latin typeface="Calibri"/>
                <a:ea typeface="Calibri"/>
                <a:cs typeface="Calibri"/>
                <a:sym typeface="Calibri"/>
              </a:rPr>
              <a:t>: </a:t>
            </a:r>
            <a:r>
              <a:rPr b="1" lang="en-US" sz="2800">
                <a:solidFill>
                  <a:schemeClr val="dk1"/>
                </a:solidFill>
                <a:latin typeface="Calibri"/>
                <a:ea typeface="Calibri"/>
                <a:cs typeface="Calibri"/>
                <a:sym typeface="Calibri"/>
              </a:rPr>
              <a:t>Pelayanan Kesehatan Orang  Terduga Tuberkolosis</a:t>
            </a:r>
            <a:endParaRPr sz="2800">
              <a:solidFill>
                <a:schemeClr val="dk1"/>
              </a:solidFill>
              <a:latin typeface="Calibri"/>
              <a:ea typeface="Calibri"/>
              <a:cs typeface="Calibri"/>
              <a:sym typeface="Calibri"/>
            </a:endParaRPr>
          </a:p>
          <a:p>
            <a:pPr indent="0" lvl="0" marL="0" marR="360680" rtl="0" algn="l">
              <a:lnSpc>
                <a:spcPct val="100000"/>
              </a:lnSpc>
              <a:spcBef>
                <a:spcPts val="5"/>
              </a:spcBef>
              <a:spcAft>
                <a:spcPts val="0"/>
              </a:spcAft>
              <a:buNone/>
            </a:pPr>
            <a:r>
              <a:rPr lang="en-US" sz="2000">
                <a:solidFill>
                  <a:schemeClr val="dk1"/>
                </a:solidFill>
                <a:latin typeface="Trebuchet MS"/>
                <a:ea typeface="Trebuchet MS"/>
                <a:cs typeface="Trebuchet MS"/>
                <a:sym typeface="Trebuchet MS"/>
              </a:rPr>
              <a:t>Capaian Kab/Kota di Provinsi NTB Tahun 2020</a:t>
            </a:r>
            <a:endParaRPr sz="2000">
              <a:solidFill>
                <a:schemeClr val="dk1"/>
              </a:solidFill>
              <a:latin typeface="Trebuchet MS"/>
              <a:ea typeface="Trebuchet MS"/>
              <a:cs typeface="Trebuchet MS"/>
              <a:sym typeface="Trebuchet MS"/>
            </a:endParaRPr>
          </a:p>
        </p:txBody>
      </p:sp>
      <p:grpSp>
        <p:nvGrpSpPr>
          <p:cNvPr id="275" name="Google Shape;275;p23"/>
          <p:cNvGrpSpPr/>
          <p:nvPr/>
        </p:nvGrpSpPr>
        <p:grpSpPr>
          <a:xfrm>
            <a:off x="8281416" y="1335024"/>
            <a:ext cx="1684781" cy="1735074"/>
            <a:chOff x="8281416" y="1335024"/>
            <a:chExt cx="1684781" cy="1735074"/>
          </a:xfrm>
        </p:grpSpPr>
        <p:pic>
          <p:nvPicPr>
            <p:cNvPr id="276" name="Google Shape;276;p23"/>
            <p:cNvPicPr preferRelativeResize="0"/>
            <p:nvPr/>
          </p:nvPicPr>
          <p:blipFill rotWithShape="1">
            <a:blip r:embed="rId3">
              <a:alphaModFix/>
            </a:blip>
            <a:srcRect b="0" l="0" r="0" t="0"/>
            <a:stretch/>
          </p:blipFill>
          <p:spPr>
            <a:xfrm>
              <a:off x="8281416" y="1335024"/>
              <a:ext cx="1684781" cy="1735074"/>
            </a:xfrm>
            <a:prstGeom prst="rect">
              <a:avLst/>
            </a:prstGeom>
            <a:noFill/>
            <a:ln>
              <a:noFill/>
            </a:ln>
          </p:spPr>
        </p:pic>
        <p:pic>
          <p:nvPicPr>
            <p:cNvPr id="277" name="Google Shape;277;p23"/>
            <p:cNvPicPr preferRelativeResize="0"/>
            <p:nvPr/>
          </p:nvPicPr>
          <p:blipFill rotWithShape="1">
            <a:blip r:embed="rId4">
              <a:alphaModFix/>
            </a:blip>
            <a:srcRect b="0" l="0" r="0" t="0"/>
            <a:stretch/>
          </p:blipFill>
          <p:spPr>
            <a:xfrm>
              <a:off x="8395716" y="1594116"/>
              <a:ext cx="612686" cy="545579"/>
            </a:xfrm>
            <a:prstGeom prst="rect">
              <a:avLst/>
            </a:prstGeom>
            <a:noFill/>
            <a:ln>
              <a:noFill/>
            </a:ln>
          </p:spPr>
        </p:pic>
        <p:pic>
          <p:nvPicPr>
            <p:cNvPr id="278" name="Google Shape;278;p23"/>
            <p:cNvPicPr preferRelativeResize="0"/>
            <p:nvPr/>
          </p:nvPicPr>
          <p:blipFill rotWithShape="1">
            <a:blip r:embed="rId5">
              <a:alphaModFix/>
            </a:blip>
            <a:srcRect b="0" l="0" r="0" t="0"/>
            <a:stretch/>
          </p:blipFill>
          <p:spPr>
            <a:xfrm>
              <a:off x="8346948" y="1568196"/>
              <a:ext cx="684250" cy="662939"/>
            </a:xfrm>
            <a:prstGeom prst="rect">
              <a:avLst/>
            </a:prstGeom>
            <a:noFill/>
            <a:ln>
              <a:noFill/>
            </a:ln>
          </p:spPr>
        </p:pic>
        <p:pic>
          <p:nvPicPr>
            <p:cNvPr id="279" name="Google Shape;279;p23"/>
            <p:cNvPicPr preferRelativeResize="0"/>
            <p:nvPr/>
          </p:nvPicPr>
          <p:blipFill rotWithShape="1">
            <a:blip r:embed="rId6">
              <a:alphaModFix/>
            </a:blip>
            <a:srcRect b="0" l="0" r="0" t="0"/>
            <a:stretch/>
          </p:blipFill>
          <p:spPr>
            <a:xfrm>
              <a:off x="8454517" y="1634490"/>
              <a:ext cx="499109" cy="431164"/>
            </a:xfrm>
            <a:prstGeom prst="rect">
              <a:avLst/>
            </a:prstGeom>
            <a:noFill/>
            <a:ln>
              <a:noFill/>
            </a:ln>
          </p:spPr>
        </p:pic>
        <p:pic>
          <p:nvPicPr>
            <p:cNvPr id="280" name="Google Shape;280;p23"/>
            <p:cNvPicPr preferRelativeResize="0"/>
            <p:nvPr/>
          </p:nvPicPr>
          <p:blipFill rotWithShape="1">
            <a:blip r:embed="rId7">
              <a:alphaModFix/>
            </a:blip>
            <a:srcRect b="0" l="0" r="0" t="0"/>
            <a:stretch/>
          </p:blipFill>
          <p:spPr>
            <a:xfrm>
              <a:off x="8582152" y="1772031"/>
              <a:ext cx="218220" cy="168148"/>
            </a:xfrm>
            <a:prstGeom prst="rect">
              <a:avLst/>
            </a:prstGeom>
            <a:noFill/>
            <a:ln>
              <a:noFill/>
            </a:ln>
          </p:spPr>
        </p:pic>
      </p:grpSp>
      <p:sp>
        <p:nvSpPr>
          <p:cNvPr id="281" name="Google Shape;281;p23"/>
          <p:cNvSpPr txBox="1"/>
          <p:nvPr/>
        </p:nvSpPr>
        <p:spPr>
          <a:xfrm>
            <a:off x="8153400" y="3240131"/>
            <a:ext cx="4038600" cy="1687641"/>
          </a:xfrm>
          <a:prstGeom prst="rect">
            <a:avLst/>
          </a:prstGeom>
          <a:noFill/>
          <a:ln>
            <a:noFill/>
          </a:ln>
        </p:spPr>
        <p:txBody>
          <a:bodyPr anchorCtr="0" anchor="t" bIns="0" lIns="0" spcFirstLastPara="1" rIns="0" wrap="square" tIns="12700">
            <a:spAutoFit/>
          </a:bodyPr>
          <a:lstStyle/>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Rata-rata capaian : tertinggi 46% tahun 2019</a:t>
            </a:r>
            <a:endParaRPr/>
          </a:p>
          <a:p>
            <a:pPr indent="-287019" lvl="0" marL="299085" marR="0" rtl="0" algn="l">
              <a:lnSpc>
                <a:spcPct val="100000"/>
              </a:lnSpc>
              <a:spcBef>
                <a:spcPts val="10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Kab/Kota yg mencapai target 100% : Kota Mataram (2019)</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terendah : Kota Bima (6%) tahun 2020</a:t>
            </a:r>
            <a:endParaRPr sz="1800">
              <a:solidFill>
                <a:schemeClr val="dk1"/>
              </a:solidFill>
              <a:latin typeface="Calibri"/>
              <a:ea typeface="Calibri"/>
              <a:cs typeface="Calibri"/>
              <a:sym typeface="Calibri"/>
            </a:endParaRPr>
          </a:p>
        </p:txBody>
      </p:sp>
      <p:grpSp>
        <p:nvGrpSpPr>
          <p:cNvPr id="282" name="Google Shape;282;p23"/>
          <p:cNvGrpSpPr/>
          <p:nvPr/>
        </p:nvGrpSpPr>
        <p:grpSpPr>
          <a:xfrm>
            <a:off x="0" y="0"/>
            <a:ext cx="12192000" cy="6858000"/>
            <a:chOff x="0" y="0"/>
            <a:chExt cx="12192000" cy="6858000"/>
          </a:xfrm>
        </p:grpSpPr>
        <p:sp>
          <p:nvSpPr>
            <p:cNvPr id="283" name="Google Shape;283;p23"/>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4" name="Google Shape;284;p23"/>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285" name="Google Shape;285;p23"/>
          <p:cNvPicPr preferRelativeResize="0"/>
          <p:nvPr/>
        </p:nvPicPr>
        <p:blipFill rotWithShape="1">
          <a:blip r:embed="rId8">
            <a:alphaModFix/>
          </a:blip>
          <a:srcRect b="0" l="0" r="0" t="0"/>
          <a:stretch/>
        </p:blipFill>
        <p:spPr>
          <a:xfrm>
            <a:off x="304586" y="1219200"/>
            <a:ext cx="7922054" cy="536690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90" name="Shape 290"/>
        <p:cNvGrpSpPr/>
        <p:nvPr/>
      </p:nvGrpSpPr>
      <p:grpSpPr>
        <a:xfrm>
          <a:off x="0" y="0"/>
          <a:ext cx="0" cy="0"/>
          <a:chOff x="0" y="0"/>
          <a:chExt cx="0" cy="0"/>
        </a:xfrm>
      </p:grpSpPr>
      <p:sp>
        <p:nvSpPr>
          <p:cNvPr id="291" name="Google Shape;291;p24"/>
          <p:cNvSpPr txBox="1"/>
          <p:nvPr/>
        </p:nvSpPr>
        <p:spPr>
          <a:xfrm>
            <a:off x="340391" y="166636"/>
            <a:ext cx="11401744" cy="444994"/>
          </a:xfrm>
          <a:prstGeom prst="rect">
            <a:avLst/>
          </a:prstGeom>
          <a:noFill/>
          <a:ln>
            <a:noFill/>
          </a:ln>
        </p:spPr>
        <p:txBody>
          <a:bodyPr anchorCtr="0" anchor="t" bIns="0" lIns="0" spcFirstLastPara="1" rIns="0" wrap="square" tIns="59675">
            <a:spAutoFit/>
          </a:bodyPr>
          <a:lstStyle/>
          <a:p>
            <a:pPr indent="-229234" lvl="0" marL="241300" marR="5080" rtl="0" algn="l">
              <a:lnSpc>
                <a:spcPct val="108214"/>
              </a:lnSpc>
              <a:spcBef>
                <a:spcPts val="0"/>
              </a:spcBef>
              <a:spcAft>
                <a:spcPts val="0"/>
              </a:spcAft>
              <a:buClr>
                <a:schemeClr val="dk1"/>
              </a:buClr>
              <a:buSzPts val="2800"/>
              <a:buFont typeface="Arial"/>
              <a:buChar char="•"/>
            </a:pPr>
            <a:r>
              <a:rPr i="1" lang="en-US" sz="2800">
                <a:solidFill>
                  <a:schemeClr val="dk1"/>
                </a:solidFill>
                <a:latin typeface="Calibri"/>
                <a:ea typeface="Calibri"/>
                <a:cs typeface="Calibri"/>
                <a:sym typeface="Calibri"/>
              </a:rPr>
              <a:t>Layanan Dasar 12 </a:t>
            </a:r>
            <a:r>
              <a:rPr lang="en-US" sz="2800">
                <a:solidFill>
                  <a:schemeClr val="dk1"/>
                </a:solidFill>
                <a:latin typeface="Calibri"/>
                <a:ea typeface="Calibri"/>
                <a:cs typeface="Calibri"/>
                <a:sym typeface="Calibri"/>
              </a:rPr>
              <a:t>: </a:t>
            </a:r>
            <a:r>
              <a:rPr b="1" lang="en-US" sz="2800">
                <a:solidFill>
                  <a:schemeClr val="dk1"/>
                </a:solidFill>
                <a:latin typeface="Calibri"/>
                <a:ea typeface="Calibri"/>
                <a:cs typeface="Calibri"/>
                <a:sym typeface="Calibri"/>
              </a:rPr>
              <a:t>Pelayanan Kesehatan Orang  Dengan Risiko Terinfeksi HIV</a:t>
            </a:r>
            <a:endParaRPr sz="2800">
              <a:solidFill>
                <a:schemeClr val="dk1"/>
              </a:solidFill>
              <a:latin typeface="Calibri"/>
              <a:ea typeface="Calibri"/>
              <a:cs typeface="Calibri"/>
              <a:sym typeface="Calibri"/>
            </a:endParaRPr>
          </a:p>
        </p:txBody>
      </p:sp>
      <p:grpSp>
        <p:nvGrpSpPr>
          <p:cNvPr id="292" name="Google Shape;292;p24"/>
          <p:cNvGrpSpPr/>
          <p:nvPr/>
        </p:nvGrpSpPr>
        <p:grpSpPr>
          <a:xfrm>
            <a:off x="8359140" y="1365503"/>
            <a:ext cx="1692402" cy="1735074"/>
            <a:chOff x="8359140" y="1365503"/>
            <a:chExt cx="1692402" cy="1735074"/>
          </a:xfrm>
        </p:grpSpPr>
        <p:pic>
          <p:nvPicPr>
            <p:cNvPr id="293" name="Google Shape;293;p24"/>
            <p:cNvPicPr preferRelativeResize="0"/>
            <p:nvPr/>
          </p:nvPicPr>
          <p:blipFill rotWithShape="1">
            <a:blip r:embed="rId3">
              <a:alphaModFix/>
            </a:blip>
            <a:srcRect b="0" l="0" r="0" t="0"/>
            <a:stretch/>
          </p:blipFill>
          <p:spPr>
            <a:xfrm>
              <a:off x="8359140" y="1365503"/>
              <a:ext cx="1692402" cy="1735074"/>
            </a:xfrm>
            <a:prstGeom prst="rect">
              <a:avLst/>
            </a:prstGeom>
            <a:noFill/>
            <a:ln>
              <a:noFill/>
            </a:ln>
          </p:spPr>
        </p:pic>
        <p:pic>
          <p:nvPicPr>
            <p:cNvPr id="294" name="Google Shape;294;p24"/>
            <p:cNvPicPr preferRelativeResize="0"/>
            <p:nvPr/>
          </p:nvPicPr>
          <p:blipFill rotWithShape="1">
            <a:blip r:embed="rId4">
              <a:alphaModFix/>
            </a:blip>
            <a:srcRect b="0" l="0" r="0" t="0"/>
            <a:stretch/>
          </p:blipFill>
          <p:spPr>
            <a:xfrm>
              <a:off x="8458200" y="1587982"/>
              <a:ext cx="656818" cy="595909"/>
            </a:xfrm>
            <a:prstGeom prst="rect">
              <a:avLst/>
            </a:prstGeom>
            <a:noFill/>
            <a:ln>
              <a:noFill/>
            </a:ln>
          </p:spPr>
        </p:pic>
        <p:pic>
          <p:nvPicPr>
            <p:cNvPr id="295" name="Google Shape;295;p24"/>
            <p:cNvPicPr preferRelativeResize="0"/>
            <p:nvPr/>
          </p:nvPicPr>
          <p:blipFill rotWithShape="1">
            <a:blip r:embed="rId5">
              <a:alphaModFix/>
            </a:blip>
            <a:srcRect b="0" l="0" r="0" t="0"/>
            <a:stretch/>
          </p:blipFill>
          <p:spPr>
            <a:xfrm>
              <a:off x="8407908" y="1563611"/>
              <a:ext cx="733056" cy="716292"/>
            </a:xfrm>
            <a:prstGeom prst="rect">
              <a:avLst/>
            </a:prstGeom>
            <a:noFill/>
            <a:ln>
              <a:noFill/>
            </a:ln>
          </p:spPr>
        </p:pic>
        <p:pic>
          <p:nvPicPr>
            <p:cNvPr id="296" name="Google Shape;296;p24"/>
            <p:cNvPicPr preferRelativeResize="0"/>
            <p:nvPr/>
          </p:nvPicPr>
          <p:blipFill rotWithShape="1">
            <a:blip r:embed="rId6">
              <a:alphaModFix/>
            </a:blip>
            <a:srcRect b="0" l="0" r="0" t="0"/>
            <a:stretch/>
          </p:blipFill>
          <p:spPr>
            <a:xfrm>
              <a:off x="8518017" y="1628901"/>
              <a:ext cx="541654" cy="481457"/>
            </a:xfrm>
            <a:prstGeom prst="rect">
              <a:avLst/>
            </a:prstGeom>
            <a:noFill/>
            <a:ln>
              <a:noFill/>
            </a:ln>
          </p:spPr>
        </p:pic>
        <p:pic>
          <p:nvPicPr>
            <p:cNvPr id="297" name="Google Shape;297;p24"/>
            <p:cNvPicPr preferRelativeResize="0"/>
            <p:nvPr/>
          </p:nvPicPr>
          <p:blipFill rotWithShape="1">
            <a:blip r:embed="rId7">
              <a:alphaModFix/>
            </a:blip>
            <a:srcRect b="0" l="0" r="0" t="0"/>
            <a:stretch/>
          </p:blipFill>
          <p:spPr>
            <a:xfrm>
              <a:off x="8660892" y="1787270"/>
              <a:ext cx="228853" cy="186181"/>
            </a:xfrm>
            <a:prstGeom prst="rect">
              <a:avLst/>
            </a:prstGeom>
            <a:noFill/>
            <a:ln>
              <a:noFill/>
            </a:ln>
          </p:spPr>
        </p:pic>
      </p:grpSp>
      <p:sp>
        <p:nvSpPr>
          <p:cNvPr id="298" name="Google Shape;298;p24"/>
          <p:cNvSpPr txBox="1"/>
          <p:nvPr/>
        </p:nvSpPr>
        <p:spPr>
          <a:xfrm>
            <a:off x="8129905" y="3336493"/>
            <a:ext cx="3909696" cy="1674817"/>
          </a:xfrm>
          <a:prstGeom prst="rect">
            <a:avLst/>
          </a:prstGeom>
          <a:noFill/>
          <a:ln>
            <a:noFill/>
          </a:ln>
        </p:spPr>
        <p:txBody>
          <a:bodyPr anchorCtr="0" anchor="t" bIns="0" lIns="0" spcFirstLastPara="1" rIns="0" wrap="square" tIns="12700">
            <a:spAutoFit/>
          </a:bodyPr>
          <a:lstStyle/>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Rata-rata tertinggi : 43% tahun 2019</a:t>
            </a:r>
            <a:endParaRPr sz="1800">
              <a:solidFill>
                <a:schemeClr val="dk1"/>
              </a:solidFill>
              <a:latin typeface="Calibri"/>
              <a:ea typeface="Calibri"/>
              <a:cs typeface="Calibri"/>
              <a:sym typeface="Calibri"/>
            </a:endParaRPr>
          </a:p>
          <a:p>
            <a:pPr indent="-287019" lvl="0" marL="299085" marR="0" rtl="0" algn="l">
              <a:lnSpc>
                <a:spcPct val="100000"/>
              </a:lnSpc>
              <a:spcBef>
                <a:spcPts val="5"/>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Kab/Kota yg mencapai target 100% : Lombok Tengah (tahun 2019)</a:t>
            </a:r>
            <a:endParaRPr sz="18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Capaian terendah : Dompu (17%) tahun 2020</a:t>
            </a:r>
            <a:endParaRPr sz="1800">
              <a:solidFill>
                <a:schemeClr val="dk1"/>
              </a:solidFill>
              <a:latin typeface="Calibri"/>
              <a:ea typeface="Calibri"/>
              <a:cs typeface="Calibri"/>
              <a:sym typeface="Calibri"/>
            </a:endParaRPr>
          </a:p>
        </p:txBody>
      </p:sp>
      <p:grpSp>
        <p:nvGrpSpPr>
          <p:cNvPr id="299" name="Google Shape;299;p24"/>
          <p:cNvGrpSpPr/>
          <p:nvPr/>
        </p:nvGrpSpPr>
        <p:grpSpPr>
          <a:xfrm>
            <a:off x="0" y="0"/>
            <a:ext cx="12192000" cy="6858000"/>
            <a:chOff x="0" y="0"/>
            <a:chExt cx="12192000" cy="6858000"/>
          </a:xfrm>
        </p:grpSpPr>
        <p:sp>
          <p:nvSpPr>
            <p:cNvPr id="300" name="Google Shape;300;p24"/>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1" name="Google Shape;301;p24"/>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02" name="Google Shape;302;p24"/>
          <p:cNvSpPr txBox="1"/>
          <p:nvPr/>
        </p:nvSpPr>
        <p:spPr>
          <a:xfrm>
            <a:off x="533400" y="657731"/>
            <a:ext cx="5715000" cy="330835"/>
          </a:xfrm>
          <a:prstGeom prst="rect">
            <a:avLst/>
          </a:prstGeom>
          <a:noFill/>
          <a:ln>
            <a:noFill/>
          </a:ln>
        </p:spPr>
        <p:txBody>
          <a:bodyPr anchorCtr="0" anchor="t" bIns="0" lIns="0" spcFirstLastPara="1" rIns="0" wrap="square" tIns="13325">
            <a:spAutoFit/>
          </a:bodyPr>
          <a:lstStyle/>
          <a:p>
            <a:pPr indent="0" lvl="0" marL="12700" marR="0" rtl="0" algn="l">
              <a:lnSpc>
                <a:spcPct val="100000"/>
              </a:lnSpc>
              <a:spcBef>
                <a:spcPts val="0"/>
              </a:spcBef>
              <a:spcAft>
                <a:spcPts val="0"/>
              </a:spcAft>
              <a:buNone/>
            </a:pPr>
            <a:r>
              <a:rPr lang="en-US" sz="2000">
                <a:solidFill>
                  <a:schemeClr val="dk1"/>
                </a:solidFill>
                <a:latin typeface="Trebuchet MS"/>
                <a:ea typeface="Trebuchet MS"/>
                <a:cs typeface="Trebuchet MS"/>
                <a:sym typeface="Trebuchet MS"/>
              </a:rPr>
              <a:t>Capaian Kab/Kota di Provinsi NTB Tahun 2019 - 2021</a:t>
            </a:r>
            <a:endParaRPr sz="2000">
              <a:solidFill>
                <a:schemeClr val="dk1"/>
              </a:solidFill>
              <a:latin typeface="Trebuchet MS"/>
              <a:ea typeface="Trebuchet MS"/>
              <a:cs typeface="Trebuchet MS"/>
              <a:sym typeface="Trebuchet MS"/>
            </a:endParaRPr>
          </a:p>
        </p:txBody>
      </p:sp>
      <p:pic>
        <p:nvPicPr>
          <p:cNvPr id="303" name="Google Shape;303;p24"/>
          <p:cNvPicPr preferRelativeResize="0"/>
          <p:nvPr/>
        </p:nvPicPr>
        <p:blipFill rotWithShape="1">
          <a:blip r:embed="rId8">
            <a:alphaModFix/>
          </a:blip>
          <a:srcRect b="0" l="0" r="0" t="0"/>
          <a:stretch/>
        </p:blipFill>
        <p:spPr>
          <a:xfrm>
            <a:off x="132244" y="1021223"/>
            <a:ext cx="8229563" cy="580411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grpSp>
        <p:nvGrpSpPr>
          <p:cNvPr id="309" name="Google Shape;309;p25"/>
          <p:cNvGrpSpPr/>
          <p:nvPr/>
        </p:nvGrpSpPr>
        <p:grpSpPr>
          <a:xfrm>
            <a:off x="0" y="0"/>
            <a:ext cx="12192000" cy="6858000"/>
            <a:chOff x="0" y="0"/>
            <a:chExt cx="12192000" cy="6858000"/>
          </a:xfrm>
        </p:grpSpPr>
        <p:sp>
          <p:nvSpPr>
            <p:cNvPr id="310" name="Google Shape;310;p25"/>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1" name="Google Shape;311;p25"/>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aphicFrame>
        <p:nvGraphicFramePr>
          <p:cNvPr id="312" name="Google Shape;312;p25"/>
          <p:cNvGraphicFramePr/>
          <p:nvPr/>
        </p:nvGraphicFramePr>
        <p:xfrm>
          <a:off x="609600" y="934683"/>
          <a:ext cx="3000000" cy="3000000"/>
        </p:xfrm>
        <a:graphic>
          <a:graphicData uri="http://schemas.openxmlformats.org/drawingml/2006/table">
            <a:tbl>
              <a:tblPr bandRow="1" firstRow="1">
                <a:noFill/>
                <a:tableStyleId>{814275C8-A387-46B2-9304-391CCF0A4AF4}</a:tableStyleId>
              </a:tblPr>
              <a:tblGrid>
                <a:gridCol w="836575"/>
                <a:gridCol w="1449425"/>
                <a:gridCol w="3848800"/>
                <a:gridCol w="1790000"/>
                <a:gridCol w="1447800"/>
              </a:tblGrid>
              <a:tr h="370850">
                <a:tc>
                  <a:txBody>
                    <a:bodyPr/>
                    <a:lstStyle/>
                    <a:p>
                      <a:pPr indent="0" lvl="0" marL="0" marR="0" rtl="0" algn="ctr">
                        <a:spcBef>
                          <a:spcPts val="0"/>
                        </a:spcBef>
                        <a:spcAft>
                          <a:spcPts val="0"/>
                        </a:spcAft>
                        <a:buNone/>
                      </a:pPr>
                      <a:r>
                        <a:rPr lang="en-US" sz="1800" u="none" cap="none" strike="noStrike"/>
                        <a:t>NO</a:t>
                      </a:r>
                      <a:endParaRPr/>
                    </a:p>
                  </a:txBody>
                  <a:tcPr marT="45725" marB="45725" marR="91450" marL="91450"/>
                </a:tc>
                <a:tc>
                  <a:txBody>
                    <a:bodyPr/>
                    <a:lstStyle/>
                    <a:p>
                      <a:pPr indent="0" lvl="0" marL="0" marR="0" rtl="0" algn="ctr">
                        <a:spcBef>
                          <a:spcPts val="0"/>
                        </a:spcBef>
                        <a:spcAft>
                          <a:spcPts val="0"/>
                        </a:spcAft>
                        <a:buNone/>
                      </a:pPr>
                      <a:r>
                        <a:rPr lang="en-US" sz="1800" u="none" cap="none" strike="noStrike"/>
                        <a:t>TAHUN</a:t>
                      </a:r>
                      <a:endParaRPr/>
                    </a:p>
                  </a:txBody>
                  <a:tcPr marT="45725" marB="45725" marR="91450" marL="91450"/>
                </a:tc>
                <a:tc>
                  <a:txBody>
                    <a:bodyPr/>
                    <a:lstStyle/>
                    <a:p>
                      <a:pPr indent="0" lvl="0" marL="0" marR="0" rtl="0" algn="ctr">
                        <a:spcBef>
                          <a:spcPts val="0"/>
                        </a:spcBef>
                        <a:spcAft>
                          <a:spcPts val="0"/>
                        </a:spcAft>
                        <a:buNone/>
                      </a:pPr>
                      <a:r>
                        <a:rPr lang="en-US" sz="1800" u="none" cap="none" strike="noStrike"/>
                        <a:t>KEGIATAN / SUB KEGIATAN</a:t>
                      </a:r>
                      <a:endParaRPr/>
                    </a:p>
                  </a:txBody>
                  <a:tcPr marT="45725" marB="45725" marR="91450" marL="91450"/>
                </a:tc>
                <a:tc>
                  <a:txBody>
                    <a:bodyPr/>
                    <a:lstStyle/>
                    <a:p>
                      <a:pPr indent="0" lvl="0" marL="0" marR="0" rtl="0" algn="ctr">
                        <a:spcBef>
                          <a:spcPts val="0"/>
                        </a:spcBef>
                        <a:spcAft>
                          <a:spcPts val="0"/>
                        </a:spcAft>
                        <a:buNone/>
                      </a:pPr>
                      <a:r>
                        <a:rPr lang="en-US" sz="1800" u="none" cap="none" strike="noStrike"/>
                        <a:t>ANGGARAN</a:t>
                      </a:r>
                      <a:endParaRPr/>
                    </a:p>
                  </a:txBody>
                  <a:tcPr marT="45725" marB="45725" marR="91450" marL="91450"/>
                </a:tc>
                <a:tc>
                  <a:txBody>
                    <a:bodyPr/>
                    <a:lstStyle/>
                    <a:p>
                      <a:pPr indent="0" lvl="0" marL="0" marR="0" rtl="0" algn="ctr">
                        <a:spcBef>
                          <a:spcPts val="0"/>
                        </a:spcBef>
                        <a:spcAft>
                          <a:spcPts val="0"/>
                        </a:spcAft>
                        <a:buNone/>
                      </a:pPr>
                      <a:r>
                        <a:rPr lang="en-US" sz="1800" u="none" cap="none" strike="noStrike"/>
                        <a:t>KET</a:t>
                      </a:r>
                      <a:endParaRPr/>
                    </a:p>
                  </a:txBody>
                  <a:tcPr marT="45725" marB="45725" marR="91450" marL="91450"/>
                </a:tc>
              </a:tr>
              <a:tr h="370850">
                <a:tc rowSpan="2">
                  <a:txBody>
                    <a:bodyPr/>
                    <a:lstStyle/>
                    <a:p>
                      <a:pPr indent="0" lvl="0" marL="0" marR="0" rtl="0" algn="l">
                        <a:spcBef>
                          <a:spcPts val="0"/>
                        </a:spcBef>
                        <a:spcAft>
                          <a:spcPts val="0"/>
                        </a:spcAft>
                        <a:buNone/>
                      </a:pPr>
                      <a:r>
                        <a:rPr lang="en-US" sz="1800" u="none" cap="none" strike="noStrike"/>
                        <a:t>1</a:t>
                      </a:r>
                      <a:endParaRPr/>
                    </a:p>
                  </a:txBody>
                  <a:tcPr marT="45725" marB="45725" marR="91450" marL="91450">
                    <a:solidFill>
                      <a:srgbClr val="EAF1DD"/>
                    </a:solidFill>
                  </a:tcPr>
                </a:tc>
                <a:tc rowSpan="2">
                  <a:txBody>
                    <a:bodyPr/>
                    <a:lstStyle/>
                    <a:p>
                      <a:pPr indent="0" lvl="0" marL="0" marR="0" rtl="0" algn="l">
                        <a:spcBef>
                          <a:spcPts val="0"/>
                        </a:spcBef>
                        <a:spcAft>
                          <a:spcPts val="0"/>
                        </a:spcAft>
                        <a:buNone/>
                      </a:pPr>
                      <a:r>
                        <a:rPr lang="en-US" sz="1800"/>
                        <a:t>2019</a:t>
                      </a:r>
                      <a:endParaRPr/>
                    </a:p>
                  </a:txBody>
                  <a:tcPr marT="45725" marB="45725" marR="91450" marL="91450">
                    <a:solidFill>
                      <a:srgbClr val="EAF1DD"/>
                    </a:solidFill>
                  </a:tcPr>
                </a:tc>
                <a:tc>
                  <a:txBody>
                    <a:bodyPr/>
                    <a:lstStyle/>
                    <a:p>
                      <a:pPr indent="0" lvl="0" marL="0" marR="0" rtl="0" algn="l">
                        <a:spcBef>
                          <a:spcPts val="0"/>
                        </a:spcBef>
                        <a:spcAft>
                          <a:spcPts val="0"/>
                        </a:spcAft>
                        <a:buNone/>
                      </a:pPr>
                      <a:r>
                        <a:rPr lang="en-US" sz="1800"/>
                        <a:t>Peningkatan Pelayanan Kesehatan bagi pengungsi korban bencana</a:t>
                      </a:r>
                      <a:endParaRPr sz="1800"/>
                    </a:p>
                  </a:txBody>
                  <a:tcPr marT="45725" marB="45725" marR="91450" marL="91450">
                    <a:solidFill>
                      <a:srgbClr val="EAF1DD"/>
                    </a:solidFill>
                  </a:tcPr>
                </a:tc>
                <a:tc>
                  <a:txBody>
                    <a:bodyPr/>
                    <a:lstStyle/>
                    <a:p>
                      <a:pPr indent="0" lvl="0" marL="0" marR="0" rtl="0" algn="r">
                        <a:spcBef>
                          <a:spcPts val="0"/>
                        </a:spcBef>
                        <a:spcAft>
                          <a:spcPts val="0"/>
                        </a:spcAft>
                        <a:buNone/>
                      </a:pPr>
                      <a:r>
                        <a:rPr lang="en-US" sz="1800"/>
                        <a:t>655.500.000</a:t>
                      </a:r>
                      <a:endParaRPr/>
                    </a:p>
                  </a:txBody>
                  <a:tcPr marT="45725" marB="45725" marR="91450" marL="91450">
                    <a:solidFill>
                      <a:srgbClr val="EAF1DD"/>
                    </a:solidFill>
                  </a:tcPr>
                </a:tc>
                <a:tc>
                  <a:txBody>
                    <a:bodyPr/>
                    <a:lstStyle/>
                    <a:p>
                      <a:pPr indent="0" lvl="0" marL="0" marR="0" rtl="0" algn="l">
                        <a:spcBef>
                          <a:spcPts val="0"/>
                        </a:spcBef>
                        <a:spcAft>
                          <a:spcPts val="0"/>
                        </a:spcAft>
                        <a:buNone/>
                      </a:pPr>
                      <a:r>
                        <a:t/>
                      </a:r>
                      <a:endParaRPr sz="1800"/>
                    </a:p>
                  </a:txBody>
                  <a:tcPr marT="45725" marB="45725" marR="91450" marL="91450">
                    <a:solidFill>
                      <a:srgbClr val="EAF1DD"/>
                    </a:solidFill>
                  </a:tcPr>
                </a:tc>
              </a:tr>
              <a:tr h="370850">
                <a:tc vMerge="1"/>
                <a:tc vMerge="1"/>
                <a:tc>
                  <a:txBody>
                    <a:bodyPr/>
                    <a:lstStyle/>
                    <a:p>
                      <a:pPr indent="0" lvl="0" marL="0" marR="0" rtl="0" algn="l">
                        <a:spcBef>
                          <a:spcPts val="0"/>
                        </a:spcBef>
                        <a:spcAft>
                          <a:spcPts val="0"/>
                        </a:spcAft>
                        <a:buNone/>
                      </a:pPr>
                      <a:r>
                        <a:rPr lang="en-US" sz="1800"/>
                        <a:t>Peningkatan Surveilan Epidemiologi dan Penanggulangan Wabah</a:t>
                      </a:r>
                      <a:endParaRPr sz="1800"/>
                    </a:p>
                  </a:txBody>
                  <a:tcPr marT="45725" marB="45725" marR="91450" marL="91450">
                    <a:solidFill>
                      <a:srgbClr val="EAF1DD"/>
                    </a:solidFill>
                  </a:tcPr>
                </a:tc>
                <a:tc>
                  <a:txBody>
                    <a:bodyPr/>
                    <a:lstStyle/>
                    <a:p>
                      <a:pPr indent="0" lvl="0" marL="0" marR="0" rtl="0" algn="r">
                        <a:spcBef>
                          <a:spcPts val="0"/>
                        </a:spcBef>
                        <a:spcAft>
                          <a:spcPts val="0"/>
                        </a:spcAft>
                        <a:buNone/>
                      </a:pPr>
                      <a:r>
                        <a:rPr lang="en-US" sz="1800"/>
                        <a:t>111.415.000</a:t>
                      </a:r>
                      <a:endParaRPr/>
                    </a:p>
                  </a:txBody>
                  <a:tcPr marT="45725" marB="45725" marR="91450" marL="91450">
                    <a:solidFill>
                      <a:srgbClr val="EAF1DD"/>
                    </a:solidFill>
                  </a:tcPr>
                </a:tc>
                <a:tc>
                  <a:txBody>
                    <a:bodyPr/>
                    <a:lstStyle/>
                    <a:p>
                      <a:pPr indent="0" lvl="0" marL="0" marR="0" rtl="0" algn="l">
                        <a:spcBef>
                          <a:spcPts val="0"/>
                        </a:spcBef>
                        <a:spcAft>
                          <a:spcPts val="0"/>
                        </a:spcAft>
                        <a:buNone/>
                      </a:pPr>
                      <a:r>
                        <a:t/>
                      </a:r>
                      <a:endParaRPr sz="1800"/>
                    </a:p>
                  </a:txBody>
                  <a:tcPr marT="45725" marB="45725" marR="91450" marL="91450">
                    <a:solidFill>
                      <a:srgbClr val="EAF1DD"/>
                    </a:solidFill>
                  </a:tcPr>
                </a:tc>
              </a:tr>
              <a:tr h="370850">
                <a:tc rowSpan="2">
                  <a:txBody>
                    <a:bodyPr/>
                    <a:lstStyle/>
                    <a:p>
                      <a:pPr indent="0" lvl="0" marL="0" marR="0" rtl="0" algn="l">
                        <a:spcBef>
                          <a:spcPts val="0"/>
                        </a:spcBef>
                        <a:spcAft>
                          <a:spcPts val="0"/>
                        </a:spcAft>
                        <a:buNone/>
                      </a:pPr>
                      <a:r>
                        <a:rPr lang="en-US" sz="1800"/>
                        <a:t>2</a:t>
                      </a:r>
                      <a:endParaRPr/>
                    </a:p>
                  </a:txBody>
                  <a:tcPr marT="45725" marB="45725" marR="91450" marL="91450">
                    <a:solidFill>
                      <a:srgbClr val="FDE9D8"/>
                    </a:solidFill>
                  </a:tcPr>
                </a:tc>
                <a:tc rowSpan="2">
                  <a:txBody>
                    <a:bodyPr/>
                    <a:lstStyle/>
                    <a:p>
                      <a:pPr indent="0" lvl="0" marL="0" marR="0" rtl="0" algn="l">
                        <a:spcBef>
                          <a:spcPts val="0"/>
                        </a:spcBef>
                        <a:spcAft>
                          <a:spcPts val="0"/>
                        </a:spcAft>
                        <a:buNone/>
                      </a:pPr>
                      <a:r>
                        <a:rPr lang="en-US" sz="1800"/>
                        <a:t>2020</a:t>
                      </a:r>
                      <a:endParaRPr/>
                    </a:p>
                  </a:txBody>
                  <a:tcPr marT="45725" marB="45725" marR="91450" marL="91450">
                    <a:solidFill>
                      <a:srgbClr val="FDE9D8"/>
                    </a:solidFill>
                  </a:tcPr>
                </a:tc>
                <a:tc>
                  <a:txBody>
                    <a:bodyPr/>
                    <a:lstStyle/>
                    <a:p>
                      <a:pPr indent="0" lvl="0" marL="0" marR="0" rtl="0" algn="l">
                        <a:spcBef>
                          <a:spcPts val="0"/>
                        </a:spcBef>
                        <a:spcAft>
                          <a:spcPts val="0"/>
                        </a:spcAft>
                        <a:buNone/>
                      </a:pPr>
                      <a:r>
                        <a:rPr lang="en-US" sz="1800"/>
                        <a:t>Peningkatan Pelayanan Kesehatan bagi pengungsi korban bencana</a:t>
                      </a:r>
                      <a:endParaRPr sz="1800"/>
                    </a:p>
                  </a:txBody>
                  <a:tcPr marT="45725" marB="45725" marR="91450" marL="91450">
                    <a:solidFill>
                      <a:srgbClr val="FDE9D8"/>
                    </a:solidFill>
                  </a:tcPr>
                </a:tc>
                <a:tc>
                  <a:txBody>
                    <a:bodyPr/>
                    <a:lstStyle/>
                    <a:p>
                      <a:pPr indent="0" lvl="0" marL="0" marR="0" rtl="0" algn="r">
                        <a:spcBef>
                          <a:spcPts val="0"/>
                        </a:spcBef>
                        <a:spcAft>
                          <a:spcPts val="0"/>
                        </a:spcAft>
                        <a:buNone/>
                      </a:pPr>
                      <a:r>
                        <a:rPr lang="en-US" sz="1800"/>
                        <a:t>66.400.000</a:t>
                      </a:r>
                      <a:endParaRPr/>
                    </a:p>
                  </a:txBody>
                  <a:tcPr marT="45725" marB="45725" marR="91450" marL="91450">
                    <a:solidFill>
                      <a:srgbClr val="FDE9D8"/>
                    </a:solidFill>
                  </a:tcPr>
                </a:tc>
                <a:tc>
                  <a:txBody>
                    <a:bodyPr/>
                    <a:lstStyle/>
                    <a:p>
                      <a:pPr indent="0" lvl="0" marL="0" marR="0" rtl="0" algn="l">
                        <a:spcBef>
                          <a:spcPts val="0"/>
                        </a:spcBef>
                        <a:spcAft>
                          <a:spcPts val="0"/>
                        </a:spcAft>
                        <a:buNone/>
                      </a:pPr>
                      <a:r>
                        <a:t/>
                      </a:r>
                      <a:endParaRPr sz="1800"/>
                    </a:p>
                  </a:txBody>
                  <a:tcPr marT="45725" marB="45725" marR="91450" marL="91450">
                    <a:solidFill>
                      <a:srgbClr val="FDE9D8"/>
                    </a:solidFill>
                  </a:tcPr>
                </a:tc>
              </a:tr>
              <a:tr h="370850">
                <a:tc vMerge="1"/>
                <a:tc vMerge="1"/>
                <a:tc>
                  <a:txBody>
                    <a:bodyPr/>
                    <a:lstStyle/>
                    <a:p>
                      <a:pPr indent="0" lvl="0" marL="0" marR="0" rtl="0" algn="l">
                        <a:spcBef>
                          <a:spcPts val="0"/>
                        </a:spcBef>
                        <a:spcAft>
                          <a:spcPts val="0"/>
                        </a:spcAft>
                        <a:buNone/>
                      </a:pPr>
                      <a:r>
                        <a:rPr lang="en-US" sz="1800"/>
                        <a:t>Peningkatan Surveilan Epidemiologi dan Penanggulangan Wabah</a:t>
                      </a:r>
                      <a:endParaRPr sz="1800"/>
                    </a:p>
                  </a:txBody>
                  <a:tcPr marT="45725" marB="45725" marR="91450" marL="91450">
                    <a:solidFill>
                      <a:srgbClr val="FDE9D8"/>
                    </a:solidFill>
                  </a:tcPr>
                </a:tc>
                <a:tc>
                  <a:txBody>
                    <a:bodyPr/>
                    <a:lstStyle/>
                    <a:p>
                      <a:pPr indent="0" lvl="0" marL="0" marR="0" rtl="0" algn="r">
                        <a:spcBef>
                          <a:spcPts val="0"/>
                        </a:spcBef>
                        <a:spcAft>
                          <a:spcPts val="0"/>
                        </a:spcAft>
                        <a:buNone/>
                      </a:pPr>
                      <a:r>
                        <a:rPr lang="en-US" sz="1800"/>
                        <a:t>47.460.000</a:t>
                      </a:r>
                      <a:endParaRPr/>
                    </a:p>
                  </a:txBody>
                  <a:tcPr marT="45725" marB="45725" marR="91450" marL="91450">
                    <a:solidFill>
                      <a:srgbClr val="FDE9D8"/>
                    </a:solidFill>
                  </a:tcPr>
                </a:tc>
                <a:tc>
                  <a:txBody>
                    <a:bodyPr/>
                    <a:lstStyle/>
                    <a:p>
                      <a:pPr indent="0" lvl="0" marL="0" marR="0" rtl="0" algn="l">
                        <a:spcBef>
                          <a:spcPts val="0"/>
                        </a:spcBef>
                        <a:spcAft>
                          <a:spcPts val="0"/>
                        </a:spcAft>
                        <a:buNone/>
                      </a:pPr>
                      <a:r>
                        <a:t/>
                      </a:r>
                      <a:endParaRPr sz="1800"/>
                    </a:p>
                  </a:txBody>
                  <a:tcPr marT="45725" marB="45725" marR="91450" marL="91450">
                    <a:solidFill>
                      <a:srgbClr val="FDE9D8"/>
                    </a:solidFill>
                  </a:tcPr>
                </a:tc>
              </a:tr>
              <a:tr h="370850">
                <a:tc rowSpan="2">
                  <a:txBody>
                    <a:bodyPr/>
                    <a:lstStyle/>
                    <a:p>
                      <a:pPr indent="0" lvl="0" marL="0" marR="0" rtl="0" algn="l">
                        <a:spcBef>
                          <a:spcPts val="0"/>
                        </a:spcBef>
                        <a:spcAft>
                          <a:spcPts val="0"/>
                        </a:spcAft>
                        <a:buNone/>
                      </a:pPr>
                      <a:r>
                        <a:rPr lang="en-US" sz="1800"/>
                        <a:t>3</a:t>
                      </a:r>
                      <a:endParaRPr/>
                    </a:p>
                  </a:txBody>
                  <a:tcPr marT="45725" marB="45725" marR="91450" marL="91450">
                    <a:solidFill>
                      <a:srgbClr val="B7CCE4"/>
                    </a:solidFill>
                  </a:tcPr>
                </a:tc>
                <a:tc rowSpan="2">
                  <a:txBody>
                    <a:bodyPr/>
                    <a:lstStyle/>
                    <a:p>
                      <a:pPr indent="0" lvl="0" marL="0" marR="0" rtl="0" algn="l">
                        <a:lnSpc>
                          <a:spcPct val="100000"/>
                        </a:lnSpc>
                        <a:spcBef>
                          <a:spcPts val="0"/>
                        </a:spcBef>
                        <a:spcAft>
                          <a:spcPts val="0"/>
                        </a:spcAft>
                        <a:buSzPts val="1800"/>
                        <a:buFont typeface="Calibri"/>
                        <a:buNone/>
                      </a:pPr>
                      <a:r>
                        <a:rPr lang="en-US" sz="1800"/>
                        <a:t>2021</a:t>
                      </a:r>
                      <a:endParaRPr/>
                    </a:p>
                    <a:p>
                      <a:pPr indent="0" lvl="0" marL="0" marR="0" rtl="0" algn="l">
                        <a:spcBef>
                          <a:spcPts val="0"/>
                        </a:spcBef>
                        <a:spcAft>
                          <a:spcPts val="0"/>
                        </a:spcAft>
                        <a:buNone/>
                      </a:pPr>
                      <a:r>
                        <a:t/>
                      </a:r>
                      <a:endParaRPr sz="1800"/>
                    </a:p>
                  </a:txBody>
                  <a:tcPr marT="45725" marB="45725" marR="91450" marL="91450">
                    <a:solidFill>
                      <a:srgbClr val="B7CCE4"/>
                    </a:solidFill>
                  </a:tcPr>
                </a:tc>
                <a:tc>
                  <a:txBody>
                    <a:bodyPr/>
                    <a:lstStyle/>
                    <a:p>
                      <a:pPr indent="0" lvl="0" marL="0" marR="0" rtl="0" algn="l">
                        <a:spcBef>
                          <a:spcPts val="0"/>
                        </a:spcBef>
                        <a:spcAft>
                          <a:spcPts val="0"/>
                        </a:spcAft>
                        <a:buNone/>
                      </a:pPr>
                      <a:r>
                        <a:rPr lang="en-US" sz="1800"/>
                        <a:t>Pengelolaan Pelayanan Kesehatan bagi penduduk terdampak krisis Kesehatan akibat bencana dan/atau berpotensi bencana provinsi</a:t>
                      </a:r>
                      <a:endParaRPr sz="1800"/>
                    </a:p>
                  </a:txBody>
                  <a:tcPr marT="45725" marB="45725" marR="91450" marL="91450">
                    <a:solidFill>
                      <a:srgbClr val="B7CCE4"/>
                    </a:solidFill>
                  </a:tcPr>
                </a:tc>
                <a:tc>
                  <a:txBody>
                    <a:bodyPr/>
                    <a:lstStyle/>
                    <a:p>
                      <a:pPr indent="0" lvl="0" marL="0" marR="0" rtl="0" algn="r">
                        <a:spcBef>
                          <a:spcPts val="0"/>
                        </a:spcBef>
                        <a:spcAft>
                          <a:spcPts val="0"/>
                        </a:spcAft>
                        <a:buNone/>
                      </a:pPr>
                      <a:r>
                        <a:rPr lang="en-US" sz="1800"/>
                        <a:t>2.182.230.400</a:t>
                      </a:r>
                      <a:endParaRPr/>
                    </a:p>
                  </a:txBody>
                  <a:tcPr marT="45725" marB="45725" marR="91450" marL="91450">
                    <a:solidFill>
                      <a:srgbClr val="B7CCE4"/>
                    </a:solidFill>
                  </a:tcPr>
                </a:tc>
                <a:tc>
                  <a:txBody>
                    <a:bodyPr/>
                    <a:lstStyle/>
                    <a:p>
                      <a:pPr indent="0" lvl="0" marL="0" marR="0" rtl="0" algn="l">
                        <a:spcBef>
                          <a:spcPts val="0"/>
                        </a:spcBef>
                        <a:spcAft>
                          <a:spcPts val="0"/>
                        </a:spcAft>
                        <a:buNone/>
                      </a:pPr>
                      <a:r>
                        <a:t/>
                      </a:r>
                      <a:endParaRPr sz="1800"/>
                    </a:p>
                  </a:txBody>
                  <a:tcPr marT="45725" marB="45725" marR="91450" marL="91450">
                    <a:solidFill>
                      <a:srgbClr val="B7CCE4"/>
                    </a:solidFill>
                  </a:tcPr>
                </a:tc>
              </a:tr>
              <a:tr h="370850">
                <a:tc vMerge="1"/>
                <a:tc vMerge="1"/>
                <a:tc>
                  <a:txBody>
                    <a:bodyPr/>
                    <a:lstStyle/>
                    <a:p>
                      <a:pPr indent="0" lvl="0" marL="0" marR="0" rtl="0" algn="l">
                        <a:spcBef>
                          <a:spcPts val="0"/>
                        </a:spcBef>
                        <a:spcAft>
                          <a:spcPts val="0"/>
                        </a:spcAft>
                        <a:buNone/>
                      </a:pPr>
                      <a:r>
                        <a:rPr lang="en-US" sz="1800"/>
                        <a:t>Pengelolaan pelayanan Kesehatan bagi penduduk pada kondisi kejadian luar biasa (KLB) provinsi</a:t>
                      </a:r>
                      <a:endParaRPr sz="1800"/>
                    </a:p>
                  </a:txBody>
                  <a:tcPr marT="45725" marB="45725" marR="91450" marL="91450">
                    <a:solidFill>
                      <a:srgbClr val="B7CCE4"/>
                    </a:solidFill>
                  </a:tcPr>
                </a:tc>
                <a:tc>
                  <a:txBody>
                    <a:bodyPr/>
                    <a:lstStyle/>
                    <a:p>
                      <a:pPr indent="0" lvl="0" marL="0" marR="0" rtl="0" algn="r">
                        <a:spcBef>
                          <a:spcPts val="0"/>
                        </a:spcBef>
                        <a:spcAft>
                          <a:spcPts val="0"/>
                        </a:spcAft>
                        <a:buNone/>
                      </a:pPr>
                      <a:r>
                        <a:rPr lang="en-US" sz="1800"/>
                        <a:t>219.046.300</a:t>
                      </a:r>
                      <a:endParaRPr/>
                    </a:p>
                  </a:txBody>
                  <a:tcPr marT="45725" marB="45725" marR="91450" marL="91450">
                    <a:solidFill>
                      <a:srgbClr val="B7CCE4"/>
                    </a:solidFill>
                  </a:tcPr>
                </a:tc>
                <a:tc>
                  <a:txBody>
                    <a:bodyPr/>
                    <a:lstStyle/>
                    <a:p>
                      <a:pPr indent="0" lvl="0" marL="0" marR="0" rtl="0" algn="l">
                        <a:spcBef>
                          <a:spcPts val="0"/>
                        </a:spcBef>
                        <a:spcAft>
                          <a:spcPts val="0"/>
                        </a:spcAft>
                        <a:buNone/>
                      </a:pPr>
                      <a:r>
                        <a:t/>
                      </a:r>
                      <a:endParaRPr sz="1800"/>
                    </a:p>
                  </a:txBody>
                  <a:tcPr marT="45725" marB="45725" marR="91450" marL="91450">
                    <a:solidFill>
                      <a:srgbClr val="B7CCE4"/>
                    </a:solidFill>
                  </a:tcPr>
                </a:tc>
              </a:tr>
            </a:tbl>
          </a:graphicData>
        </a:graphic>
      </p:graphicFrame>
      <p:sp>
        <p:nvSpPr>
          <p:cNvPr id="313" name="Google Shape;313;p25"/>
          <p:cNvSpPr txBox="1"/>
          <p:nvPr/>
        </p:nvSpPr>
        <p:spPr>
          <a:xfrm>
            <a:off x="395128" y="436918"/>
            <a:ext cx="11401744" cy="497765"/>
          </a:xfrm>
          <a:prstGeom prst="rect">
            <a:avLst/>
          </a:prstGeom>
          <a:noFill/>
          <a:ln>
            <a:noFill/>
          </a:ln>
        </p:spPr>
        <p:txBody>
          <a:bodyPr anchorCtr="0" anchor="t" bIns="0" lIns="0" spcFirstLastPara="1" rIns="0" wrap="square" tIns="59675">
            <a:spAutoFit/>
          </a:bodyPr>
          <a:lstStyle/>
          <a:p>
            <a:pPr indent="-279400" lvl="0" marL="241300" marR="5080" rtl="0" algn="l">
              <a:lnSpc>
                <a:spcPct val="68863"/>
              </a:lnSpc>
              <a:spcBef>
                <a:spcPts val="0"/>
              </a:spcBef>
              <a:spcAft>
                <a:spcPts val="0"/>
              </a:spcAft>
              <a:buClr>
                <a:schemeClr val="dk1"/>
              </a:buClr>
              <a:buSzPts val="4400"/>
              <a:buFont typeface="Arial"/>
              <a:buChar char="•"/>
            </a:pPr>
            <a:r>
              <a:rPr i="1" lang="en-US" sz="4400">
                <a:solidFill>
                  <a:schemeClr val="dk1"/>
                </a:solidFill>
                <a:latin typeface="Calibri"/>
                <a:ea typeface="Calibri"/>
                <a:cs typeface="Calibri"/>
                <a:sym typeface="Calibri"/>
              </a:rPr>
              <a:t>Dukungan Anggaran</a:t>
            </a:r>
            <a:endParaRPr sz="44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8"/>
          <p:cNvSpPr/>
          <p:nvPr/>
        </p:nvSpPr>
        <p:spPr>
          <a:xfrm>
            <a:off x="1066800" y="2116454"/>
            <a:ext cx="9677400" cy="830997"/>
          </a:xfrm>
          <a:prstGeom prst="rect">
            <a:avLst/>
          </a:prstGeom>
          <a:solidFill>
            <a:srgbClr val="00B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 name="Google Shape;60;p8"/>
          <p:cNvSpPr txBox="1"/>
          <p:nvPr>
            <p:ph type="ctrTitle"/>
          </p:nvPr>
        </p:nvSpPr>
        <p:spPr>
          <a:xfrm>
            <a:off x="914400" y="2321277"/>
            <a:ext cx="10014284" cy="830997"/>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US" sz="5400">
                <a:solidFill>
                  <a:schemeClr val="lt1"/>
                </a:solidFill>
                <a:latin typeface="Arial Black"/>
                <a:ea typeface="Arial Black"/>
                <a:cs typeface="Arial Black"/>
                <a:sym typeface="Arial Black"/>
              </a:rPr>
              <a:t>SPM BIDANG KESEHATAN</a:t>
            </a:r>
            <a:endParaRPr sz="5400">
              <a:solidFill>
                <a:schemeClr val="lt1"/>
              </a:solidFill>
              <a:latin typeface="Arial Black"/>
              <a:ea typeface="Arial Black"/>
              <a:cs typeface="Arial Black"/>
              <a:sym typeface="Arial Black"/>
            </a:endParaRPr>
          </a:p>
        </p:txBody>
      </p:sp>
      <p:sp>
        <p:nvSpPr>
          <p:cNvPr id="61" name="Google Shape;61;p8"/>
          <p:cNvSpPr txBox="1"/>
          <p:nvPr>
            <p:ph idx="1" type="subTitle"/>
          </p:nvPr>
        </p:nvSpPr>
        <p:spPr>
          <a:xfrm>
            <a:off x="3272089" y="2678580"/>
            <a:ext cx="8534400" cy="1477328"/>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US" sz="9600">
                <a:solidFill>
                  <a:srgbClr val="00B050"/>
                </a:solidFill>
                <a:latin typeface="Arial Black"/>
                <a:ea typeface="Arial Black"/>
                <a:cs typeface="Arial Black"/>
                <a:sym typeface="Arial Black"/>
              </a:rPr>
              <a:t>PROVINSI</a:t>
            </a:r>
            <a:endParaRPr sz="9600">
              <a:solidFill>
                <a:srgbClr val="00B050"/>
              </a:solidFill>
              <a:latin typeface="Arial Black"/>
              <a:ea typeface="Arial Black"/>
              <a:cs typeface="Arial Black"/>
              <a:sym typeface="Arial Black"/>
            </a:endParaRPr>
          </a:p>
        </p:txBody>
      </p:sp>
      <p:grpSp>
        <p:nvGrpSpPr>
          <p:cNvPr id="62" name="Google Shape;62;p8"/>
          <p:cNvGrpSpPr/>
          <p:nvPr/>
        </p:nvGrpSpPr>
        <p:grpSpPr>
          <a:xfrm>
            <a:off x="20454" y="0"/>
            <a:ext cx="12192000" cy="6858000"/>
            <a:chOff x="0" y="0"/>
            <a:chExt cx="12192000" cy="6858000"/>
          </a:xfrm>
        </p:grpSpPr>
        <p:sp>
          <p:nvSpPr>
            <p:cNvPr id="63" name="Google Shape;63;p8"/>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 name="Google Shape;64;p8"/>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17" name="Shape 317"/>
        <p:cNvGrpSpPr/>
        <p:nvPr/>
      </p:nvGrpSpPr>
      <p:grpSpPr>
        <a:xfrm>
          <a:off x="0" y="0"/>
          <a:ext cx="0" cy="0"/>
          <a:chOff x="0" y="0"/>
          <a:chExt cx="0" cy="0"/>
        </a:xfrm>
      </p:grpSpPr>
      <p:sp>
        <p:nvSpPr>
          <p:cNvPr id="318" name="Google Shape;318;p26"/>
          <p:cNvSpPr txBox="1"/>
          <p:nvPr/>
        </p:nvSpPr>
        <p:spPr>
          <a:xfrm>
            <a:off x="648969" y="1905000"/>
            <a:ext cx="10894061" cy="4076700"/>
          </a:xfrm>
          <a:prstGeom prst="rect">
            <a:avLst/>
          </a:prstGeom>
          <a:noFill/>
          <a:ln>
            <a:noFill/>
          </a:ln>
        </p:spPr>
        <p:txBody>
          <a:bodyPr anchorCtr="0" anchor="t" bIns="0" lIns="0" spcFirstLastPara="1" rIns="0" wrap="square" tIns="93975">
            <a:spAutoFit/>
          </a:bodyPr>
          <a:lstStyle/>
          <a:p>
            <a:pPr indent="-229234" lvl="0" marL="241300" marR="5080" rtl="0" algn="l">
              <a:lnSpc>
                <a:spcPct val="96071"/>
              </a:lnSpc>
              <a:spcBef>
                <a:spcPts val="0"/>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Capaian SPM Bidang Kesehatan Kabupaten/Kota	sebagian besar  belum memenuhi target 100 %.</a:t>
            </a:r>
            <a:endParaRPr sz="2800">
              <a:solidFill>
                <a:schemeClr val="dk1"/>
              </a:solidFill>
              <a:latin typeface="Calibri"/>
              <a:ea typeface="Calibri"/>
              <a:cs typeface="Calibri"/>
              <a:sym typeface="Calibri"/>
            </a:endParaRPr>
          </a:p>
          <a:p>
            <a:pPr indent="-229234" lvl="0" marL="241300" marR="0" rtl="0" algn="l">
              <a:lnSpc>
                <a:spcPct val="100000"/>
              </a:lnSpc>
              <a:spcBef>
                <a:spcPts val="345"/>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Ketersediaan data sasaran	(ril; proyeksi; sumber data)</a:t>
            </a:r>
            <a:endParaRPr sz="2800">
              <a:solidFill>
                <a:schemeClr val="dk1"/>
              </a:solidFill>
              <a:latin typeface="Calibri"/>
              <a:ea typeface="Calibri"/>
              <a:cs typeface="Calibri"/>
              <a:sym typeface="Calibri"/>
            </a:endParaRPr>
          </a:p>
          <a:p>
            <a:pPr indent="-229234" lvl="0" marL="241300" marR="0" rtl="0" algn="l">
              <a:lnSpc>
                <a:spcPct val="118750"/>
              </a:lnSpc>
              <a:spcBef>
                <a:spcPts val="340"/>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Pelaporan belum optimal :</a:t>
            </a:r>
            <a:endParaRPr sz="2800">
              <a:solidFill>
                <a:schemeClr val="dk1"/>
              </a:solidFill>
              <a:latin typeface="Calibri"/>
              <a:ea typeface="Calibri"/>
              <a:cs typeface="Calibri"/>
              <a:sym typeface="Calibri"/>
            </a:endParaRPr>
          </a:p>
          <a:p>
            <a:pPr indent="-229234" lvl="1" marL="698500" marR="0" rtl="0" algn="l">
              <a:lnSpc>
                <a:spcPct val="117083"/>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tidak tepat waktu (triwulan, tahunan);</a:t>
            </a:r>
            <a:endParaRPr b="0" i="0" sz="2400" u="none" cap="none" strike="noStrike">
              <a:solidFill>
                <a:schemeClr val="dk1"/>
              </a:solidFill>
              <a:latin typeface="Calibri"/>
              <a:ea typeface="Calibri"/>
              <a:cs typeface="Calibri"/>
              <a:sym typeface="Calibri"/>
            </a:endParaRPr>
          </a:p>
          <a:p>
            <a:pPr indent="-229234" lvl="1" marL="698500" marR="0" rtl="0" algn="l">
              <a:lnSpc>
                <a:spcPct val="117083"/>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belum sepenuhnya valid (beda data dengan pengelola program)</a:t>
            </a:r>
            <a:endParaRPr b="0" i="0" sz="2400" u="none" cap="none" strike="noStrike">
              <a:solidFill>
                <a:schemeClr val="dk1"/>
              </a:solidFill>
              <a:latin typeface="Calibri"/>
              <a:ea typeface="Calibri"/>
              <a:cs typeface="Calibri"/>
              <a:sym typeface="Calibri"/>
            </a:endParaRPr>
          </a:p>
          <a:p>
            <a:pPr indent="-229234" lvl="1" marL="698500" marR="0" rtl="0" algn="l">
              <a:lnSpc>
                <a:spcPct val="118541"/>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Sistem pelaporan lemah/ belum berjalan optimal</a:t>
            </a:r>
            <a:endParaRPr b="0" i="0" sz="2400" u="none" cap="none" strike="noStrike">
              <a:solidFill>
                <a:schemeClr val="dk1"/>
              </a:solidFill>
              <a:latin typeface="Calibri"/>
              <a:ea typeface="Calibri"/>
              <a:cs typeface="Calibri"/>
              <a:sym typeface="Calibri"/>
            </a:endParaRPr>
          </a:p>
          <a:p>
            <a:pPr indent="-229234" lvl="0" marL="241300" marR="54610" rtl="0" algn="l">
              <a:lnSpc>
                <a:spcPct val="80000"/>
              </a:lnSpc>
              <a:spcBef>
                <a:spcPts val="980"/>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Belum bisa sepenuhnya menerapkan costing SPM untuk menghitung  kebutuhan anggaran;</a:t>
            </a:r>
            <a:endParaRPr sz="2800">
              <a:solidFill>
                <a:schemeClr val="dk1"/>
              </a:solidFill>
              <a:latin typeface="Calibri"/>
              <a:ea typeface="Calibri"/>
              <a:cs typeface="Calibri"/>
              <a:sym typeface="Calibri"/>
            </a:endParaRPr>
          </a:p>
          <a:p>
            <a:pPr indent="-229234" lvl="0" marL="241300" marR="0" rtl="0" algn="l">
              <a:lnSpc>
                <a:spcPct val="100000"/>
              </a:lnSpc>
              <a:spcBef>
                <a:spcPts val="325"/>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Integrasi SPM ke dalam Dokren (RPJMD) masih kurang</a:t>
            </a:r>
            <a:endParaRPr sz="2800">
              <a:solidFill>
                <a:schemeClr val="dk1"/>
              </a:solidFill>
              <a:latin typeface="Calibri"/>
              <a:ea typeface="Calibri"/>
              <a:cs typeface="Calibri"/>
              <a:sym typeface="Calibri"/>
            </a:endParaRPr>
          </a:p>
        </p:txBody>
      </p:sp>
      <p:sp>
        <p:nvSpPr>
          <p:cNvPr id="319" name="Google Shape;319;p26"/>
          <p:cNvSpPr txBox="1"/>
          <p:nvPr>
            <p:ph type="title"/>
          </p:nvPr>
        </p:nvSpPr>
        <p:spPr>
          <a:xfrm>
            <a:off x="762000" y="273049"/>
            <a:ext cx="6638925" cy="1183640"/>
          </a:xfrm>
          <a:prstGeom prst="rect">
            <a:avLst/>
          </a:prstGeom>
          <a:noFill/>
          <a:ln>
            <a:noFill/>
          </a:ln>
        </p:spPr>
        <p:txBody>
          <a:bodyPr anchorCtr="0" anchor="t" bIns="0" lIns="0" spcFirstLastPara="1" rIns="0" wrap="square" tIns="81275">
            <a:spAutoFit/>
          </a:bodyPr>
          <a:lstStyle/>
          <a:p>
            <a:pPr indent="0" lvl="0" marL="12700" marR="5080" rtl="0" algn="l">
              <a:lnSpc>
                <a:spcPct val="108000"/>
              </a:lnSpc>
              <a:spcBef>
                <a:spcPts val="0"/>
              </a:spcBef>
              <a:spcAft>
                <a:spcPts val="0"/>
              </a:spcAft>
              <a:buNone/>
            </a:pPr>
            <a:r>
              <a:rPr lang="en-US" sz="4000">
                <a:latin typeface="Calibri"/>
                <a:ea typeface="Calibri"/>
                <a:cs typeface="Calibri"/>
                <a:sym typeface="Calibri"/>
              </a:rPr>
              <a:t>Permasalahan Pelaksanaan SPM  di Bidang Kesehatan</a:t>
            </a:r>
            <a:endParaRPr sz="4000">
              <a:latin typeface="Calibri"/>
              <a:ea typeface="Calibri"/>
              <a:cs typeface="Calibri"/>
              <a:sym typeface="Calibri"/>
            </a:endParaRPr>
          </a:p>
        </p:txBody>
      </p:sp>
      <p:grpSp>
        <p:nvGrpSpPr>
          <p:cNvPr id="320" name="Google Shape;320;p26"/>
          <p:cNvGrpSpPr/>
          <p:nvPr/>
        </p:nvGrpSpPr>
        <p:grpSpPr>
          <a:xfrm>
            <a:off x="0" y="0"/>
            <a:ext cx="12192000" cy="6858000"/>
            <a:chOff x="0" y="0"/>
            <a:chExt cx="12192000" cy="6858000"/>
          </a:xfrm>
        </p:grpSpPr>
        <p:sp>
          <p:nvSpPr>
            <p:cNvPr id="321" name="Google Shape;321;p26"/>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2" name="Google Shape;322;p26"/>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27" name="Shape 327"/>
        <p:cNvGrpSpPr/>
        <p:nvPr/>
      </p:nvGrpSpPr>
      <p:grpSpPr>
        <a:xfrm>
          <a:off x="0" y="0"/>
          <a:ext cx="0" cy="0"/>
          <a:chOff x="0" y="0"/>
          <a:chExt cx="0" cy="0"/>
        </a:xfrm>
      </p:grpSpPr>
      <p:sp>
        <p:nvSpPr>
          <p:cNvPr id="328" name="Google Shape;328;p27"/>
          <p:cNvSpPr txBox="1"/>
          <p:nvPr>
            <p:ph type="title"/>
          </p:nvPr>
        </p:nvSpPr>
        <p:spPr>
          <a:xfrm>
            <a:off x="624012" y="217730"/>
            <a:ext cx="11189000" cy="633507"/>
          </a:xfrm>
          <a:prstGeom prst="rect">
            <a:avLst/>
          </a:prstGeom>
          <a:noFill/>
          <a:ln>
            <a:noFill/>
          </a:ln>
        </p:spPr>
        <p:txBody>
          <a:bodyPr anchorCtr="0" anchor="t" bIns="0" lIns="0" spcFirstLastPara="1" rIns="0" wrap="square" tIns="81275">
            <a:spAutoFit/>
          </a:bodyPr>
          <a:lstStyle/>
          <a:p>
            <a:pPr indent="0" lvl="0" marL="12700" marR="5080" rtl="0" algn="l">
              <a:lnSpc>
                <a:spcPct val="108000"/>
              </a:lnSpc>
              <a:spcBef>
                <a:spcPts val="0"/>
              </a:spcBef>
              <a:spcAft>
                <a:spcPts val="0"/>
              </a:spcAft>
              <a:buNone/>
            </a:pPr>
            <a:r>
              <a:rPr lang="en-US" sz="4000">
                <a:latin typeface="Calibri"/>
                <a:ea typeface="Calibri"/>
                <a:cs typeface="Calibri"/>
                <a:sym typeface="Calibri"/>
              </a:rPr>
              <a:t>Upaya/Strategi Pelaksanaan SPM  di Bidang Kesehatan</a:t>
            </a:r>
            <a:endParaRPr sz="4000">
              <a:latin typeface="Calibri"/>
              <a:ea typeface="Calibri"/>
              <a:cs typeface="Calibri"/>
              <a:sym typeface="Calibri"/>
            </a:endParaRPr>
          </a:p>
        </p:txBody>
      </p:sp>
      <p:sp>
        <p:nvSpPr>
          <p:cNvPr id="329" name="Google Shape;329;p27"/>
          <p:cNvSpPr txBox="1"/>
          <p:nvPr/>
        </p:nvSpPr>
        <p:spPr>
          <a:xfrm>
            <a:off x="609724" y="1080921"/>
            <a:ext cx="11217575" cy="5209118"/>
          </a:xfrm>
          <a:prstGeom prst="rect">
            <a:avLst/>
          </a:prstGeom>
          <a:noFill/>
          <a:ln>
            <a:noFill/>
          </a:ln>
        </p:spPr>
        <p:txBody>
          <a:bodyPr anchorCtr="0" anchor="t" bIns="0" lIns="0" spcFirstLastPara="1" rIns="0" wrap="square" tIns="60950">
            <a:spAutoFit/>
          </a:bodyPr>
          <a:lstStyle/>
          <a:p>
            <a:pPr indent="-229234" lvl="0" marL="241300" marR="354965" rtl="0" algn="l">
              <a:lnSpc>
                <a:spcPct val="107857"/>
              </a:lnSpc>
              <a:spcBef>
                <a:spcPts val="0"/>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Penyusunan Pergub Penerapan SPM di Provinsi NTB</a:t>
            </a:r>
            <a:endParaRPr/>
          </a:p>
          <a:p>
            <a:pPr indent="-229234" lvl="0" marL="241300" marR="354965" rtl="0" algn="l">
              <a:lnSpc>
                <a:spcPct val="107857"/>
              </a:lnSpc>
              <a:spcBef>
                <a:spcPts val="480"/>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Membentuk Tim Penerapan SPM Provinsi NTB</a:t>
            </a:r>
            <a:endParaRPr/>
          </a:p>
          <a:p>
            <a:pPr indent="-229234" lvl="0" marL="241300" marR="354965" rtl="0" algn="l">
              <a:lnSpc>
                <a:spcPct val="107857"/>
              </a:lnSpc>
              <a:spcBef>
                <a:spcPts val="480"/>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Membentuk Tim Pelaksana SPM di Dinas Kesehatan Provinsi dan  Kabupaten/Kota</a:t>
            </a:r>
            <a:endParaRPr sz="2800">
              <a:solidFill>
                <a:schemeClr val="dk1"/>
              </a:solidFill>
              <a:latin typeface="Calibri"/>
              <a:ea typeface="Calibri"/>
              <a:cs typeface="Calibri"/>
              <a:sym typeface="Calibri"/>
            </a:endParaRPr>
          </a:p>
          <a:p>
            <a:pPr indent="-229234" lvl="0" marL="241300" marR="1835785" rtl="0" algn="l">
              <a:lnSpc>
                <a:spcPct val="108214"/>
              </a:lnSpc>
              <a:spcBef>
                <a:spcPts val="1005"/>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Program Unggulan : POSYANDU KELUARGA</a:t>
            </a:r>
            <a:endParaRPr/>
          </a:p>
          <a:p>
            <a:pPr indent="-229234" lvl="0" marL="241300" marR="1835785" rtl="0" algn="l">
              <a:lnSpc>
                <a:spcPct val="108214"/>
              </a:lnSpc>
              <a:spcBef>
                <a:spcPts val="1005"/>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Rapat Koordinasi pengelola Program SPM Provinsi dan  Kabupaten/Kota</a:t>
            </a:r>
            <a:endParaRPr sz="2800">
              <a:solidFill>
                <a:schemeClr val="dk1"/>
              </a:solidFill>
              <a:latin typeface="Calibri"/>
              <a:ea typeface="Calibri"/>
              <a:cs typeface="Calibri"/>
              <a:sym typeface="Calibri"/>
            </a:endParaRPr>
          </a:p>
          <a:p>
            <a:pPr indent="-229234" lvl="0" marL="241300" marR="0" rtl="0" algn="l">
              <a:lnSpc>
                <a:spcPct val="100000"/>
              </a:lnSpc>
              <a:spcBef>
                <a:spcPts val="610"/>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Penguatan </a:t>
            </a:r>
            <a:r>
              <a:rPr i="1" lang="en-US" sz="2800">
                <a:solidFill>
                  <a:schemeClr val="dk1"/>
                </a:solidFill>
                <a:latin typeface="Calibri"/>
                <a:ea typeface="Calibri"/>
                <a:cs typeface="Calibri"/>
                <a:sym typeface="Calibri"/>
              </a:rPr>
              <a:t>costing </a:t>
            </a:r>
            <a:r>
              <a:rPr lang="en-US" sz="2800">
                <a:solidFill>
                  <a:schemeClr val="dk1"/>
                </a:solidFill>
                <a:latin typeface="Calibri"/>
                <a:ea typeface="Calibri"/>
                <a:cs typeface="Calibri"/>
                <a:sym typeface="Calibri"/>
              </a:rPr>
              <a:t>SPM</a:t>
            </a:r>
            <a:endParaRPr sz="2800">
              <a:solidFill>
                <a:schemeClr val="dk1"/>
              </a:solidFill>
              <a:latin typeface="Calibri"/>
              <a:ea typeface="Calibri"/>
              <a:cs typeface="Calibri"/>
              <a:sym typeface="Calibri"/>
            </a:endParaRPr>
          </a:p>
          <a:p>
            <a:pPr indent="-229234" lvl="0" marL="241300" marR="0" rtl="0" algn="l">
              <a:lnSpc>
                <a:spcPct val="100000"/>
              </a:lnSpc>
              <a:spcBef>
                <a:spcPts val="660"/>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Bimbingan Teknis berjenjang ke Kabupaten/Kota dan ke Puskesmas</a:t>
            </a:r>
            <a:endParaRPr sz="2800">
              <a:solidFill>
                <a:schemeClr val="dk1"/>
              </a:solidFill>
              <a:latin typeface="Calibri"/>
              <a:ea typeface="Calibri"/>
              <a:cs typeface="Calibri"/>
              <a:sym typeface="Calibri"/>
            </a:endParaRPr>
          </a:p>
          <a:p>
            <a:pPr indent="-229234" lvl="0" marL="241300" marR="0" rtl="0" algn="l">
              <a:lnSpc>
                <a:spcPct val="100000"/>
              </a:lnSpc>
              <a:spcBef>
                <a:spcPts val="675"/>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Umpan Balik Pelaporan Tiap Triwulan</a:t>
            </a:r>
            <a:endParaRPr sz="2800">
              <a:solidFill>
                <a:schemeClr val="dk1"/>
              </a:solidFill>
              <a:latin typeface="Calibri"/>
              <a:ea typeface="Calibri"/>
              <a:cs typeface="Calibri"/>
              <a:sym typeface="Calibri"/>
            </a:endParaRPr>
          </a:p>
          <a:p>
            <a:pPr indent="-229234" lvl="0" marL="241300" marR="0" rtl="0" algn="l">
              <a:lnSpc>
                <a:spcPct val="100000"/>
              </a:lnSpc>
              <a:spcBef>
                <a:spcPts val="660"/>
              </a:spcBef>
              <a:spcAft>
                <a:spcPts val="0"/>
              </a:spcAft>
              <a:buClr>
                <a:schemeClr val="dk1"/>
              </a:buClr>
              <a:buSzPts val="2800"/>
              <a:buFont typeface="Arial"/>
              <a:buChar char="•"/>
            </a:pPr>
            <a:r>
              <a:rPr lang="en-US" sz="2800">
                <a:solidFill>
                  <a:schemeClr val="dk1"/>
                </a:solidFill>
                <a:latin typeface="Calibri"/>
                <a:ea typeface="Calibri"/>
                <a:cs typeface="Calibri"/>
                <a:sym typeface="Calibri"/>
              </a:rPr>
              <a:t>Validasi Data SPM Provinsi dan Kabupaten/Kota</a:t>
            </a:r>
            <a:endParaRPr sz="2800">
              <a:solidFill>
                <a:schemeClr val="dk1"/>
              </a:solidFill>
              <a:latin typeface="Calibri"/>
              <a:ea typeface="Calibri"/>
              <a:cs typeface="Calibri"/>
              <a:sym typeface="Calibri"/>
            </a:endParaRPr>
          </a:p>
        </p:txBody>
      </p:sp>
      <p:grpSp>
        <p:nvGrpSpPr>
          <p:cNvPr id="330" name="Google Shape;330;p27"/>
          <p:cNvGrpSpPr/>
          <p:nvPr/>
        </p:nvGrpSpPr>
        <p:grpSpPr>
          <a:xfrm>
            <a:off x="0" y="0"/>
            <a:ext cx="12192000" cy="6858000"/>
            <a:chOff x="0" y="0"/>
            <a:chExt cx="12192000" cy="6858000"/>
          </a:xfrm>
        </p:grpSpPr>
        <p:sp>
          <p:nvSpPr>
            <p:cNvPr id="331" name="Google Shape;331;p27"/>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2" name="Google Shape;332;p27"/>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28"/>
          <p:cNvSpPr/>
          <p:nvPr/>
        </p:nvSpPr>
        <p:spPr>
          <a:xfrm>
            <a:off x="3553326" y="2029727"/>
            <a:ext cx="4752474" cy="1303021"/>
          </a:xfrm>
          <a:prstGeom prst="rect">
            <a:avLst/>
          </a:prstGeom>
          <a:solidFill>
            <a:srgbClr val="00B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 name="Google Shape;338;p28"/>
          <p:cNvSpPr txBox="1"/>
          <p:nvPr>
            <p:ph type="ctrTitle"/>
          </p:nvPr>
        </p:nvSpPr>
        <p:spPr>
          <a:xfrm>
            <a:off x="912675" y="2311913"/>
            <a:ext cx="10014284" cy="1354217"/>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US" sz="8800">
                <a:solidFill>
                  <a:schemeClr val="lt1"/>
                </a:solidFill>
                <a:latin typeface="Arial Black"/>
                <a:ea typeface="Arial Black"/>
                <a:cs typeface="Arial Black"/>
                <a:sym typeface="Arial Black"/>
              </a:rPr>
              <a:t>TERIMA</a:t>
            </a:r>
            <a:endParaRPr sz="8800">
              <a:solidFill>
                <a:schemeClr val="lt1"/>
              </a:solidFill>
              <a:latin typeface="Arial Black"/>
              <a:ea typeface="Arial Black"/>
              <a:cs typeface="Arial Black"/>
              <a:sym typeface="Arial Black"/>
            </a:endParaRPr>
          </a:p>
        </p:txBody>
      </p:sp>
      <p:sp>
        <p:nvSpPr>
          <p:cNvPr id="339" name="Google Shape;339;p28"/>
          <p:cNvSpPr txBox="1"/>
          <p:nvPr>
            <p:ph idx="1" type="subTitle"/>
          </p:nvPr>
        </p:nvSpPr>
        <p:spPr>
          <a:xfrm>
            <a:off x="1971675" y="3057024"/>
            <a:ext cx="8534400" cy="1477328"/>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US" sz="9600">
                <a:solidFill>
                  <a:srgbClr val="00B050"/>
                </a:solidFill>
                <a:latin typeface="Arial Black"/>
                <a:ea typeface="Arial Black"/>
                <a:cs typeface="Arial Black"/>
                <a:sym typeface="Arial Black"/>
              </a:rPr>
              <a:t>KASIH</a:t>
            </a:r>
            <a:endParaRPr sz="9600">
              <a:solidFill>
                <a:srgbClr val="00B050"/>
              </a:solidFill>
              <a:latin typeface="Arial Black"/>
              <a:ea typeface="Arial Black"/>
              <a:cs typeface="Arial Black"/>
              <a:sym typeface="Arial Black"/>
            </a:endParaRPr>
          </a:p>
        </p:txBody>
      </p:sp>
      <p:grpSp>
        <p:nvGrpSpPr>
          <p:cNvPr id="340" name="Google Shape;340;p28"/>
          <p:cNvGrpSpPr/>
          <p:nvPr/>
        </p:nvGrpSpPr>
        <p:grpSpPr>
          <a:xfrm>
            <a:off x="20454" y="0"/>
            <a:ext cx="12192000" cy="6858000"/>
            <a:chOff x="0" y="0"/>
            <a:chExt cx="12192000" cy="6858000"/>
          </a:xfrm>
        </p:grpSpPr>
        <p:sp>
          <p:nvSpPr>
            <p:cNvPr id="341" name="Google Shape;341;p28"/>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2" name="Google Shape;342;p28"/>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29"/>
          <p:cNvSpPr/>
          <p:nvPr/>
        </p:nvSpPr>
        <p:spPr>
          <a:xfrm>
            <a:off x="4114800" y="3810503"/>
            <a:ext cx="6638924" cy="837698"/>
          </a:xfrm>
          <a:prstGeom prst="rect">
            <a:avLst/>
          </a:prstGeom>
          <a:solidFill>
            <a:srgbClr val="00B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 name="Google Shape;348;p29"/>
          <p:cNvSpPr/>
          <p:nvPr/>
        </p:nvSpPr>
        <p:spPr>
          <a:xfrm>
            <a:off x="1066800" y="2116454"/>
            <a:ext cx="9677400" cy="830997"/>
          </a:xfrm>
          <a:prstGeom prst="rect">
            <a:avLst/>
          </a:prstGeom>
          <a:solidFill>
            <a:srgbClr val="00B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 name="Google Shape;349;p29"/>
          <p:cNvSpPr txBox="1"/>
          <p:nvPr>
            <p:ph type="ctrTitle"/>
          </p:nvPr>
        </p:nvSpPr>
        <p:spPr>
          <a:xfrm>
            <a:off x="914400" y="2321277"/>
            <a:ext cx="10014284" cy="830997"/>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US" sz="5400">
                <a:solidFill>
                  <a:schemeClr val="lt1"/>
                </a:solidFill>
                <a:latin typeface="Arial Black"/>
                <a:ea typeface="Arial Black"/>
                <a:cs typeface="Arial Black"/>
                <a:sym typeface="Arial Black"/>
              </a:rPr>
              <a:t>SPM BIDANG KESEHATAN</a:t>
            </a:r>
            <a:endParaRPr sz="5400">
              <a:solidFill>
                <a:schemeClr val="lt1"/>
              </a:solidFill>
              <a:latin typeface="Arial Black"/>
              <a:ea typeface="Arial Black"/>
              <a:cs typeface="Arial Black"/>
              <a:sym typeface="Arial Black"/>
            </a:endParaRPr>
          </a:p>
        </p:txBody>
      </p:sp>
      <p:sp>
        <p:nvSpPr>
          <p:cNvPr id="350" name="Google Shape;350;p29"/>
          <p:cNvSpPr txBox="1"/>
          <p:nvPr>
            <p:ph idx="1" type="subTitle"/>
          </p:nvPr>
        </p:nvSpPr>
        <p:spPr>
          <a:xfrm>
            <a:off x="0" y="2669055"/>
            <a:ext cx="11796964" cy="1477328"/>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US" sz="9600">
                <a:solidFill>
                  <a:srgbClr val="00B050"/>
                </a:solidFill>
                <a:latin typeface="Arial Black"/>
                <a:ea typeface="Arial Black"/>
                <a:cs typeface="Arial Black"/>
                <a:sym typeface="Arial Black"/>
              </a:rPr>
              <a:t>PROVINSI NTB</a:t>
            </a:r>
            <a:endParaRPr sz="9600">
              <a:solidFill>
                <a:srgbClr val="00B050"/>
              </a:solidFill>
              <a:latin typeface="Arial Black"/>
              <a:ea typeface="Arial Black"/>
              <a:cs typeface="Arial Black"/>
              <a:sym typeface="Arial Black"/>
            </a:endParaRPr>
          </a:p>
        </p:txBody>
      </p:sp>
      <p:grpSp>
        <p:nvGrpSpPr>
          <p:cNvPr id="351" name="Google Shape;351;p29"/>
          <p:cNvGrpSpPr/>
          <p:nvPr/>
        </p:nvGrpSpPr>
        <p:grpSpPr>
          <a:xfrm>
            <a:off x="20454" y="0"/>
            <a:ext cx="12192000" cy="6858000"/>
            <a:chOff x="0" y="0"/>
            <a:chExt cx="12192000" cy="6858000"/>
          </a:xfrm>
        </p:grpSpPr>
        <p:sp>
          <p:nvSpPr>
            <p:cNvPr id="352" name="Google Shape;352;p29"/>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3" name="Google Shape;353;p29"/>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54" name="Google Shape;354;p29"/>
          <p:cNvSpPr txBox="1"/>
          <p:nvPr/>
        </p:nvSpPr>
        <p:spPr>
          <a:xfrm>
            <a:off x="164031" y="973243"/>
            <a:ext cx="8534400" cy="1477328"/>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i="0" lang="en-US" sz="9600">
                <a:solidFill>
                  <a:srgbClr val="00B050"/>
                </a:solidFill>
                <a:latin typeface="Arial Black"/>
                <a:ea typeface="Arial Black"/>
                <a:cs typeface="Arial Black"/>
                <a:sym typeface="Arial Black"/>
              </a:rPr>
              <a:t>EVALUASI</a:t>
            </a:r>
            <a:endParaRPr b="1" i="0" sz="9600">
              <a:solidFill>
                <a:srgbClr val="00B050"/>
              </a:solidFill>
              <a:latin typeface="Arial Black"/>
              <a:ea typeface="Arial Black"/>
              <a:cs typeface="Arial Black"/>
              <a:sym typeface="Arial Black"/>
            </a:endParaRPr>
          </a:p>
        </p:txBody>
      </p:sp>
      <p:sp>
        <p:nvSpPr>
          <p:cNvPr id="355" name="Google Shape;355;p29"/>
          <p:cNvSpPr txBox="1"/>
          <p:nvPr/>
        </p:nvSpPr>
        <p:spPr>
          <a:xfrm>
            <a:off x="3248025" y="3551872"/>
            <a:ext cx="8534400" cy="1477328"/>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b="1" i="0" lang="en-US" sz="9600">
                <a:solidFill>
                  <a:schemeClr val="lt1"/>
                </a:solidFill>
                <a:latin typeface="Arial Black"/>
                <a:ea typeface="Arial Black"/>
                <a:cs typeface="Arial Black"/>
                <a:sym typeface="Arial Black"/>
              </a:rPr>
              <a:t>2019-2021</a:t>
            </a:r>
            <a:endParaRPr b="1" i="0" sz="9600">
              <a:solidFill>
                <a:schemeClr val="lt1"/>
              </a:solidFill>
              <a:latin typeface="Arial Black"/>
              <a:ea typeface="Arial Black"/>
              <a:cs typeface="Arial Black"/>
              <a:sym typeface="Arial Black"/>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9"/>
          <p:cNvSpPr txBox="1"/>
          <p:nvPr/>
        </p:nvSpPr>
        <p:spPr>
          <a:xfrm>
            <a:off x="2603091" y="1004775"/>
            <a:ext cx="9372600" cy="1307409"/>
          </a:xfrm>
          <a:prstGeom prst="rect">
            <a:avLst/>
          </a:prstGeom>
          <a:noFill/>
          <a:ln>
            <a:noFill/>
          </a:ln>
        </p:spPr>
        <p:txBody>
          <a:bodyPr anchorCtr="0" anchor="t" bIns="0" lIns="0" spcFirstLastPara="1" rIns="0" wrap="square" tIns="12050">
            <a:spAutoFit/>
          </a:bodyPr>
          <a:lstStyle/>
          <a:p>
            <a:pPr indent="-254000" lvl="0" marL="241300" marR="0" rtl="0" algn="l">
              <a:lnSpc>
                <a:spcPct val="81875"/>
              </a:lnSpc>
              <a:spcBef>
                <a:spcPts val="0"/>
              </a:spcBef>
              <a:spcAft>
                <a:spcPts val="0"/>
              </a:spcAft>
              <a:buClr>
                <a:schemeClr val="dk1"/>
              </a:buClr>
              <a:buSzPts val="4000"/>
              <a:buFont typeface="Arial"/>
              <a:buChar char="•"/>
            </a:pPr>
            <a:r>
              <a:rPr i="1" lang="en-US" sz="4000">
                <a:solidFill>
                  <a:schemeClr val="dk1"/>
                </a:solidFill>
                <a:latin typeface="Calibri"/>
                <a:ea typeface="Calibri"/>
                <a:cs typeface="Calibri"/>
                <a:sym typeface="Calibri"/>
              </a:rPr>
              <a:t>Layanan Dasar 1 </a:t>
            </a:r>
            <a:r>
              <a:rPr lang="en-US" sz="4000">
                <a:solidFill>
                  <a:schemeClr val="dk1"/>
                </a:solidFill>
                <a:latin typeface="Calibri"/>
                <a:ea typeface="Calibri"/>
                <a:cs typeface="Calibri"/>
                <a:sym typeface="Calibri"/>
              </a:rPr>
              <a:t>: </a:t>
            </a:r>
            <a:r>
              <a:rPr lang="en-US" sz="3200">
                <a:solidFill>
                  <a:schemeClr val="dk1"/>
                </a:solidFill>
                <a:latin typeface="Trebuchet MS"/>
                <a:ea typeface="Trebuchet MS"/>
                <a:cs typeface="Trebuchet MS"/>
                <a:sym typeface="Trebuchet MS"/>
              </a:rPr>
              <a:t>Pelayanan kesehatan bagi </a:t>
            </a:r>
            <a:endParaRPr sz="3200">
              <a:solidFill>
                <a:schemeClr val="dk1"/>
              </a:solidFill>
              <a:latin typeface="Trebuchet MS"/>
              <a:ea typeface="Trebuchet MS"/>
              <a:cs typeface="Trebuchet MS"/>
              <a:sym typeface="Trebuchet MS"/>
            </a:endParaRPr>
          </a:p>
          <a:p>
            <a:pPr indent="0" lvl="0" marL="12065" marR="0" rtl="0" algn="l">
              <a:lnSpc>
                <a:spcPct val="102343"/>
              </a:lnSpc>
              <a:spcBef>
                <a:spcPts val="95"/>
              </a:spcBef>
              <a:spcAft>
                <a:spcPts val="0"/>
              </a:spcAft>
              <a:buNone/>
            </a:pPr>
            <a:r>
              <a:rPr lang="en-US" sz="3200">
                <a:solidFill>
                  <a:schemeClr val="dk1"/>
                </a:solidFill>
                <a:latin typeface="Trebuchet MS"/>
                <a:ea typeface="Trebuchet MS"/>
                <a:cs typeface="Trebuchet MS"/>
                <a:sym typeface="Trebuchet MS"/>
              </a:rPr>
              <a:t>  penduduk terdampak krisis kesehatan akibat bencana </a:t>
            </a:r>
            <a:endParaRPr sz="3200">
              <a:solidFill>
                <a:schemeClr val="dk1"/>
              </a:solidFill>
              <a:latin typeface="Trebuchet MS"/>
              <a:ea typeface="Trebuchet MS"/>
              <a:cs typeface="Trebuchet MS"/>
              <a:sym typeface="Trebuchet MS"/>
            </a:endParaRPr>
          </a:p>
          <a:p>
            <a:pPr indent="0" lvl="0" marL="12065" marR="0" rtl="0" algn="l">
              <a:lnSpc>
                <a:spcPct val="102343"/>
              </a:lnSpc>
              <a:spcBef>
                <a:spcPts val="95"/>
              </a:spcBef>
              <a:spcAft>
                <a:spcPts val="0"/>
              </a:spcAft>
              <a:buNone/>
            </a:pPr>
            <a:r>
              <a:rPr lang="en-US" sz="3200">
                <a:solidFill>
                  <a:schemeClr val="dk1"/>
                </a:solidFill>
                <a:latin typeface="Trebuchet MS"/>
                <a:ea typeface="Trebuchet MS"/>
                <a:cs typeface="Trebuchet MS"/>
                <a:sym typeface="Trebuchet MS"/>
              </a:rPr>
              <a:t>  dan/atau berpotensi bencana provinsi</a:t>
            </a:r>
            <a:endParaRPr sz="3200">
              <a:solidFill>
                <a:schemeClr val="dk1"/>
              </a:solidFill>
              <a:latin typeface="Trebuchet MS"/>
              <a:ea typeface="Trebuchet MS"/>
              <a:cs typeface="Trebuchet MS"/>
              <a:sym typeface="Trebuchet MS"/>
            </a:endParaRPr>
          </a:p>
        </p:txBody>
      </p:sp>
      <p:grpSp>
        <p:nvGrpSpPr>
          <p:cNvPr id="71" name="Google Shape;71;p9"/>
          <p:cNvGrpSpPr/>
          <p:nvPr/>
        </p:nvGrpSpPr>
        <p:grpSpPr>
          <a:xfrm>
            <a:off x="-7374" y="35128"/>
            <a:ext cx="12192000" cy="6858000"/>
            <a:chOff x="0" y="0"/>
            <a:chExt cx="12192000" cy="6858000"/>
          </a:xfrm>
        </p:grpSpPr>
        <p:sp>
          <p:nvSpPr>
            <p:cNvPr id="72" name="Google Shape;72;p9"/>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 name="Google Shape;73;p9"/>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aphicFrame>
        <p:nvGraphicFramePr>
          <p:cNvPr id="74" name="Google Shape;74;p9"/>
          <p:cNvGraphicFramePr/>
          <p:nvPr/>
        </p:nvGraphicFramePr>
        <p:xfrm>
          <a:off x="696874" y="3278032"/>
          <a:ext cx="3000000" cy="3000000"/>
        </p:xfrm>
        <a:graphic>
          <a:graphicData uri="http://schemas.openxmlformats.org/drawingml/2006/table">
            <a:tbl>
              <a:tblPr bandRow="1" firstRow="1">
                <a:noFill/>
                <a:tableStyleId>{814275C8-A387-46B2-9304-391CCF0A4AF4}</a:tableStyleId>
              </a:tblPr>
              <a:tblGrid>
                <a:gridCol w="841125"/>
                <a:gridCol w="1991975"/>
                <a:gridCol w="3048000"/>
                <a:gridCol w="2819400"/>
                <a:gridCol w="2202175"/>
              </a:tblGrid>
              <a:tr h="720525">
                <a:tc>
                  <a:txBody>
                    <a:bodyPr/>
                    <a:lstStyle/>
                    <a:p>
                      <a:pPr indent="0" lvl="0" marL="0" marR="0" rtl="0" algn="ctr">
                        <a:spcBef>
                          <a:spcPts val="0"/>
                        </a:spcBef>
                        <a:spcAft>
                          <a:spcPts val="0"/>
                        </a:spcAft>
                        <a:buNone/>
                      </a:pPr>
                      <a:r>
                        <a:rPr lang="en-US" sz="2400" u="none" cap="none" strike="noStrike"/>
                        <a:t>NO</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TAHUN</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SASARAN</a:t>
                      </a:r>
                      <a:endParaRPr/>
                    </a:p>
                    <a:p>
                      <a:pPr indent="0" lvl="0" marL="0" marR="0" rtl="0" algn="ctr">
                        <a:spcBef>
                          <a:spcPts val="0"/>
                        </a:spcBef>
                        <a:spcAft>
                          <a:spcPts val="0"/>
                        </a:spcAft>
                        <a:buNone/>
                      </a:pPr>
                      <a:r>
                        <a:rPr lang="en-US" sz="2400" u="none" cap="none" strike="noStrike"/>
                        <a:t>(Org)</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TERLAYANI</a:t>
                      </a:r>
                      <a:endParaRPr/>
                    </a:p>
                    <a:p>
                      <a:pPr indent="0" lvl="0" marL="0" marR="0" rtl="0" algn="ctr">
                        <a:spcBef>
                          <a:spcPts val="0"/>
                        </a:spcBef>
                        <a:spcAft>
                          <a:spcPts val="0"/>
                        </a:spcAft>
                        <a:buNone/>
                      </a:pPr>
                      <a:r>
                        <a:rPr lang="en-US" sz="2400" u="none" cap="none" strike="noStrike"/>
                        <a:t>(Org)</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CAPAIAN </a:t>
                      </a:r>
                      <a:endParaRPr/>
                    </a:p>
                    <a:p>
                      <a:pPr indent="0" lvl="0" marL="0" marR="0" rtl="0" algn="ctr">
                        <a:spcBef>
                          <a:spcPts val="0"/>
                        </a:spcBef>
                        <a:spcAft>
                          <a:spcPts val="0"/>
                        </a:spcAft>
                        <a:buNone/>
                      </a:pPr>
                      <a:r>
                        <a:rPr lang="en-US" sz="2400" u="none" cap="none" strike="noStrike"/>
                        <a:t>(%)</a:t>
                      </a:r>
                      <a:endParaRPr sz="2400" u="none" cap="none" strike="noStrike"/>
                    </a:p>
                  </a:txBody>
                  <a:tcPr marT="45725" marB="45725" marR="91450" marL="91450"/>
                </a:tc>
              </a:tr>
              <a:tr h="702200">
                <a:tc>
                  <a:txBody>
                    <a:bodyPr/>
                    <a:lstStyle/>
                    <a:p>
                      <a:pPr indent="0" lvl="0" marL="0" marR="0" rtl="0" algn="ctr">
                        <a:spcBef>
                          <a:spcPts val="0"/>
                        </a:spcBef>
                        <a:spcAft>
                          <a:spcPts val="0"/>
                        </a:spcAft>
                        <a:buNone/>
                      </a:pPr>
                      <a:r>
                        <a:rPr lang="en-US" sz="2400" u="none" cap="none" strike="noStrike"/>
                        <a:t>1</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2019</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50.698</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50.698</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100</a:t>
                      </a:r>
                      <a:endParaRPr sz="2400" u="none" cap="none" strike="noStrike"/>
                    </a:p>
                  </a:txBody>
                  <a:tcPr marT="45725" marB="45725" marR="91450" marL="91450"/>
                </a:tc>
              </a:tr>
              <a:tr h="702200">
                <a:tc>
                  <a:txBody>
                    <a:bodyPr/>
                    <a:lstStyle/>
                    <a:p>
                      <a:pPr indent="0" lvl="0" marL="0" marR="0" rtl="0" algn="ctr">
                        <a:spcBef>
                          <a:spcPts val="0"/>
                        </a:spcBef>
                        <a:spcAft>
                          <a:spcPts val="0"/>
                        </a:spcAft>
                        <a:buNone/>
                      </a:pPr>
                      <a:r>
                        <a:rPr lang="en-US" sz="2400" u="none" cap="none" strike="noStrike"/>
                        <a:t>2</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2020</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27.370</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27.370</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100</a:t>
                      </a:r>
                      <a:endParaRPr sz="2400" u="none" cap="none" strike="noStrike"/>
                    </a:p>
                  </a:txBody>
                  <a:tcPr marT="45725" marB="45725" marR="91450" marL="91450"/>
                </a:tc>
              </a:tr>
              <a:tr h="702200">
                <a:tc>
                  <a:txBody>
                    <a:bodyPr/>
                    <a:lstStyle/>
                    <a:p>
                      <a:pPr indent="0" lvl="0" marL="0" marR="0" rtl="0" algn="ctr">
                        <a:spcBef>
                          <a:spcPts val="0"/>
                        </a:spcBef>
                        <a:spcAft>
                          <a:spcPts val="0"/>
                        </a:spcAft>
                        <a:buNone/>
                      </a:pPr>
                      <a:r>
                        <a:rPr lang="en-US" sz="2400" u="none" cap="none" strike="noStrike"/>
                        <a:t>3</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2021</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27.370</a:t>
                      </a:r>
                      <a:endParaRPr/>
                    </a:p>
                  </a:txBody>
                  <a:tcPr marT="45725" marB="45725" marR="91450" marL="91450"/>
                </a:tc>
                <a:tc>
                  <a:txBody>
                    <a:bodyPr/>
                    <a:lstStyle/>
                    <a:p>
                      <a:pPr indent="0" lvl="0" marL="0" marR="0" rtl="0" algn="ctr">
                        <a:spcBef>
                          <a:spcPts val="0"/>
                        </a:spcBef>
                        <a:spcAft>
                          <a:spcPts val="0"/>
                        </a:spcAft>
                        <a:buNone/>
                      </a:pPr>
                      <a:r>
                        <a:rPr lang="en-US" sz="2400" u="none" cap="none" strike="noStrike"/>
                        <a:t>109.830</a:t>
                      </a:r>
                      <a:endParaRPr/>
                    </a:p>
                  </a:txBody>
                  <a:tcPr marT="45725" marB="45725" marR="91450" marL="91450"/>
                </a:tc>
                <a:tc>
                  <a:txBody>
                    <a:bodyPr/>
                    <a:lstStyle/>
                    <a:p>
                      <a:pPr indent="0" lvl="0" marL="0" marR="0" rtl="0" algn="ctr">
                        <a:spcBef>
                          <a:spcPts val="0"/>
                        </a:spcBef>
                        <a:spcAft>
                          <a:spcPts val="0"/>
                        </a:spcAft>
                        <a:buNone/>
                      </a:pPr>
                      <a:r>
                        <a:rPr lang="en-US" sz="2400" u="none" cap="none" strike="noStrike"/>
                        <a:t>396</a:t>
                      </a:r>
                      <a:endParaRPr/>
                    </a:p>
                  </a:txBody>
                  <a:tcPr marT="45725" marB="45725" marR="91450" marL="91450"/>
                </a:tc>
              </a:tr>
            </a:tbl>
          </a:graphicData>
        </a:graphic>
      </p:graphicFrame>
      <p:pic>
        <p:nvPicPr>
          <p:cNvPr id="75" name="Google Shape;75;p9"/>
          <p:cNvPicPr preferRelativeResize="0"/>
          <p:nvPr/>
        </p:nvPicPr>
        <p:blipFill rotWithShape="1">
          <a:blip r:embed="rId3">
            <a:alphaModFix/>
          </a:blip>
          <a:srcRect b="0" l="0" r="0" t="0"/>
          <a:stretch/>
        </p:blipFill>
        <p:spPr>
          <a:xfrm rot="-412330">
            <a:off x="328464" y="913844"/>
            <a:ext cx="2414671" cy="2019642"/>
          </a:xfrm>
          <a:prstGeom prst="rect">
            <a:avLst/>
          </a:prstGeom>
          <a:noFill/>
          <a:ln>
            <a:noFill/>
          </a:ln>
        </p:spPr>
      </p:pic>
      <p:sp>
        <p:nvSpPr>
          <p:cNvPr id="76" name="Google Shape;76;p9"/>
          <p:cNvSpPr txBox="1"/>
          <p:nvPr/>
        </p:nvSpPr>
        <p:spPr>
          <a:xfrm>
            <a:off x="762000" y="6248400"/>
            <a:ext cx="4953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*Semester I Tahun 2021</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grpSp>
        <p:nvGrpSpPr>
          <p:cNvPr id="82" name="Google Shape;82;p10"/>
          <p:cNvGrpSpPr/>
          <p:nvPr/>
        </p:nvGrpSpPr>
        <p:grpSpPr>
          <a:xfrm>
            <a:off x="-7374" y="35128"/>
            <a:ext cx="12192000" cy="6858000"/>
            <a:chOff x="0" y="0"/>
            <a:chExt cx="12192000" cy="6858000"/>
          </a:xfrm>
        </p:grpSpPr>
        <p:sp>
          <p:nvSpPr>
            <p:cNvPr id="83" name="Google Shape;83;p10"/>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 name="Google Shape;84;p10"/>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aphicFrame>
        <p:nvGraphicFramePr>
          <p:cNvPr id="85" name="Google Shape;85;p10"/>
          <p:cNvGraphicFramePr/>
          <p:nvPr/>
        </p:nvGraphicFramePr>
        <p:xfrm>
          <a:off x="645922" y="3276600"/>
          <a:ext cx="3000000" cy="3000000"/>
        </p:xfrm>
        <a:graphic>
          <a:graphicData uri="http://schemas.openxmlformats.org/drawingml/2006/table">
            <a:tbl>
              <a:tblPr bandRow="1" firstRow="1">
                <a:noFill/>
                <a:tableStyleId>{814275C8-A387-46B2-9304-391CCF0A4AF4}</a:tableStyleId>
              </a:tblPr>
              <a:tblGrid>
                <a:gridCol w="840950"/>
                <a:gridCol w="1687375"/>
                <a:gridCol w="2801125"/>
                <a:gridCol w="2785350"/>
                <a:gridCol w="2785350"/>
              </a:tblGrid>
              <a:tr h="720525">
                <a:tc>
                  <a:txBody>
                    <a:bodyPr/>
                    <a:lstStyle/>
                    <a:p>
                      <a:pPr indent="0" lvl="0" marL="0" marR="0" rtl="0" algn="ctr">
                        <a:spcBef>
                          <a:spcPts val="0"/>
                        </a:spcBef>
                        <a:spcAft>
                          <a:spcPts val="0"/>
                        </a:spcAft>
                        <a:buNone/>
                      </a:pPr>
                      <a:r>
                        <a:rPr lang="en-US" sz="2400" u="none" cap="none" strike="noStrike"/>
                        <a:t>NO</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TAHUN</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SASARAN</a:t>
                      </a:r>
                      <a:endParaRPr/>
                    </a:p>
                    <a:p>
                      <a:pPr indent="0" lvl="0" marL="0" marR="0" rtl="0" algn="ctr">
                        <a:spcBef>
                          <a:spcPts val="0"/>
                        </a:spcBef>
                        <a:spcAft>
                          <a:spcPts val="0"/>
                        </a:spcAft>
                        <a:buNone/>
                      </a:pPr>
                      <a:r>
                        <a:rPr lang="en-US" sz="2400" u="none" cap="none" strike="noStrike"/>
                        <a:t>(Org)</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TERLAYANI </a:t>
                      </a:r>
                      <a:endParaRPr/>
                    </a:p>
                    <a:p>
                      <a:pPr indent="0" lvl="0" marL="0" marR="0" rtl="0" algn="ctr">
                        <a:spcBef>
                          <a:spcPts val="0"/>
                        </a:spcBef>
                        <a:spcAft>
                          <a:spcPts val="0"/>
                        </a:spcAft>
                        <a:buNone/>
                      </a:pPr>
                      <a:r>
                        <a:rPr lang="en-US" sz="2400" u="none" cap="none" strike="noStrike"/>
                        <a:t>(Org)</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CAPAIAN </a:t>
                      </a:r>
                      <a:endParaRPr/>
                    </a:p>
                    <a:p>
                      <a:pPr indent="0" lvl="0" marL="0" marR="0" rtl="0" algn="ctr">
                        <a:spcBef>
                          <a:spcPts val="0"/>
                        </a:spcBef>
                        <a:spcAft>
                          <a:spcPts val="0"/>
                        </a:spcAft>
                        <a:buNone/>
                      </a:pPr>
                      <a:r>
                        <a:rPr lang="en-US" sz="2400" u="none" cap="none" strike="noStrike"/>
                        <a:t>(%)</a:t>
                      </a:r>
                      <a:endParaRPr sz="2400" u="none" cap="none" strike="noStrike"/>
                    </a:p>
                  </a:txBody>
                  <a:tcPr marT="45725" marB="45725" marR="91450" marL="91450"/>
                </a:tc>
              </a:tr>
              <a:tr h="702200">
                <a:tc>
                  <a:txBody>
                    <a:bodyPr/>
                    <a:lstStyle/>
                    <a:p>
                      <a:pPr indent="0" lvl="0" marL="0" marR="0" rtl="0" algn="ctr">
                        <a:spcBef>
                          <a:spcPts val="0"/>
                        </a:spcBef>
                        <a:spcAft>
                          <a:spcPts val="0"/>
                        </a:spcAft>
                        <a:buNone/>
                      </a:pPr>
                      <a:r>
                        <a:rPr lang="en-US" sz="2400" u="none" cap="none" strike="noStrike"/>
                        <a:t>1</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2019</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3.900</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3.900</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100</a:t>
                      </a:r>
                      <a:endParaRPr sz="2400" u="none" cap="none" strike="noStrike"/>
                    </a:p>
                  </a:txBody>
                  <a:tcPr marT="45725" marB="45725" marR="91450" marL="91450"/>
                </a:tc>
              </a:tr>
              <a:tr h="702200">
                <a:tc>
                  <a:txBody>
                    <a:bodyPr/>
                    <a:lstStyle/>
                    <a:p>
                      <a:pPr indent="0" lvl="0" marL="0" marR="0" rtl="0" algn="ctr">
                        <a:spcBef>
                          <a:spcPts val="0"/>
                        </a:spcBef>
                        <a:spcAft>
                          <a:spcPts val="0"/>
                        </a:spcAft>
                        <a:buNone/>
                      </a:pPr>
                      <a:r>
                        <a:rPr lang="en-US" sz="2400" u="none" cap="none" strike="noStrike"/>
                        <a:t>2</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2020</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4.200</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4.200</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100</a:t>
                      </a:r>
                      <a:endParaRPr sz="2400" u="none" cap="none" strike="noStrike"/>
                    </a:p>
                  </a:txBody>
                  <a:tcPr marT="45725" marB="45725" marR="91450" marL="91450"/>
                </a:tc>
              </a:tr>
              <a:tr h="702200">
                <a:tc>
                  <a:txBody>
                    <a:bodyPr/>
                    <a:lstStyle/>
                    <a:p>
                      <a:pPr indent="0" lvl="0" marL="0" marR="0" rtl="0" algn="ctr">
                        <a:spcBef>
                          <a:spcPts val="0"/>
                        </a:spcBef>
                        <a:spcAft>
                          <a:spcPts val="0"/>
                        </a:spcAft>
                        <a:buNone/>
                      </a:pPr>
                      <a:r>
                        <a:rPr lang="en-US" sz="2400" u="none" cap="none" strike="noStrike"/>
                        <a:t>3</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2021</a:t>
                      </a:r>
                      <a:endParaRPr sz="2400" u="none" cap="none" strike="noStrike"/>
                    </a:p>
                  </a:txBody>
                  <a:tcPr marT="45725" marB="45725" marR="91450" marL="91450"/>
                </a:tc>
                <a:tc>
                  <a:txBody>
                    <a:bodyPr/>
                    <a:lstStyle/>
                    <a:p>
                      <a:pPr indent="0" lvl="0" marL="0" marR="0" rtl="0" algn="ctr">
                        <a:spcBef>
                          <a:spcPts val="0"/>
                        </a:spcBef>
                        <a:spcAft>
                          <a:spcPts val="0"/>
                        </a:spcAft>
                        <a:buNone/>
                      </a:pPr>
                      <a:r>
                        <a:rPr lang="en-US" sz="2400" u="none" cap="none" strike="noStrike"/>
                        <a:t>4.200</a:t>
                      </a:r>
                      <a:endParaRPr/>
                    </a:p>
                  </a:txBody>
                  <a:tcPr marT="45725" marB="45725" marR="91450" marL="91450"/>
                </a:tc>
                <a:tc>
                  <a:txBody>
                    <a:bodyPr/>
                    <a:lstStyle/>
                    <a:p>
                      <a:pPr indent="0" lvl="0" marL="0" marR="0" rtl="0" algn="ctr">
                        <a:spcBef>
                          <a:spcPts val="0"/>
                        </a:spcBef>
                        <a:spcAft>
                          <a:spcPts val="0"/>
                        </a:spcAft>
                        <a:buNone/>
                      </a:pPr>
                      <a:r>
                        <a:rPr lang="en-US" sz="2400" u="none" cap="none" strike="noStrike"/>
                        <a:t>2.000</a:t>
                      </a:r>
                      <a:endParaRPr/>
                    </a:p>
                  </a:txBody>
                  <a:tcPr marT="45725" marB="45725" marR="91450" marL="91450"/>
                </a:tc>
                <a:tc>
                  <a:txBody>
                    <a:bodyPr/>
                    <a:lstStyle/>
                    <a:p>
                      <a:pPr indent="0" lvl="0" marL="0" marR="0" rtl="0" algn="ctr">
                        <a:spcBef>
                          <a:spcPts val="0"/>
                        </a:spcBef>
                        <a:spcAft>
                          <a:spcPts val="0"/>
                        </a:spcAft>
                        <a:buNone/>
                      </a:pPr>
                      <a:r>
                        <a:rPr lang="en-US" sz="2400" u="none" cap="none" strike="noStrike"/>
                        <a:t>48</a:t>
                      </a:r>
                      <a:endParaRPr/>
                    </a:p>
                  </a:txBody>
                  <a:tcPr marT="45725" marB="45725" marR="91450" marL="91450"/>
                </a:tc>
              </a:tr>
            </a:tbl>
          </a:graphicData>
        </a:graphic>
      </p:graphicFrame>
      <p:sp>
        <p:nvSpPr>
          <p:cNvPr id="86" name="Google Shape;86;p10"/>
          <p:cNvSpPr txBox="1"/>
          <p:nvPr/>
        </p:nvSpPr>
        <p:spPr>
          <a:xfrm>
            <a:off x="2976378" y="1023914"/>
            <a:ext cx="8534398" cy="1330685"/>
          </a:xfrm>
          <a:prstGeom prst="rect">
            <a:avLst/>
          </a:prstGeom>
          <a:noFill/>
          <a:ln>
            <a:noFill/>
          </a:ln>
        </p:spPr>
        <p:txBody>
          <a:bodyPr anchorCtr="0" anchor="t" bIns="0" lIns="0" spcFirstLastPara="1" rIns="0" wrap="square" tIns="92075">
            <a:spAutoFit/>
          </a:bodyPr>
          <a:lstStyle/>
          <a:p>
            <a:pPr indent="-254000" lvl="0" marL="241300" marR="5080" rtl="0" algn="l">
              <a:lnSpc>
                <a:spcPct val="67750"/>
              </a:lnSpc>
              <a:spcBef>
                <a:spcPts val="0"/>
              </a:spcBef>
              <a:spcAft>
                <a:spcPts val="0"/>
              </a:spcAft>
              <a:buClr>
                <a:schemeClr val="dk1"/>
              </a:buClr>
              <a:buSzPts val="4000"/>
              <a:buFont typeface="Arial"/>
              <a:buChar char="•"/>
            </a:pPr>
            <a:r>
              <a:rPr i="1" lang="en-US" sz="4000">
                <a:solidFill>
                  <a:schemeClr val="dk1"/>
                </a:solidFill>
                <a:latin typeface="Calibri"/>
                <a:ea typeface="Calibri"/>
                <a:cs typeface="Calibri"/>
                <a:sym typeface="Calibri"/>
              </a:rPr>
              <a:t>Layanan Dasar 2 </a:t>
            </a:r>
            <a:r>
              <a:rPr lang="en-US" sz="4000">
                <a:solidFill>
                  <a:schemeClr val="dk1"/>
                </a:solidFill>
                <a:latin typeface="Calibri"/>
                <a:ea typeface="Calibri"/>
                <a:cs typeface="Calibri"/>
                <a:sym typeface="Calibri"/>
              </a:rPr>
              <a:t>: </a:t>
            </a:r>
            <a:r>
              <a:rPr lang="en-US" sz="3600">
                <a:solidFill>
                  <a:schemeClr val="dk1"/>
                </a:solidFill>
                <a:latin typeface="Trebuchet MS"/>
                <a:ea typeface="Trebuchet MS"/>
                <a:cs typeface="Trebuchet MS"/>
                <a:sym typeface="Trebuchet MS"/>
              </a:rPr>
              <a:t>Pelayanan kesehatan </a:t>
            </a:r>
            <a:endParaRPr sz="3600">
              <a:solidFill>
                <a:schemeClr val="dk1"/>
              </a:solidFill>
              <a:latin typeface="Trebuchet MS"/>
              <a:ea typeface="Trebuchet MS"/>
              <a:cs typeface="Trebuchet MS"/>
              <a:sym typeface="Trebuchet MS"/>
            </a:endParaRPr>
          </a:p>
          <a:p>
            <a:pPr indent="0" lvl="0" marL="12065" marR="5080" rtl="0" algn="l">
              <a:lnSpc>
                <a:spcPct val="75277"/>
              </a:lnSpc>
              <a:spcBef>
                <a:spcPts val="725"/>
              </a:spcBef>
              <a:spcAft>
                <a:spcPts val="0"/>
              </a:spcAft>
              <a:buNone/>
            </a:pPr>
            <a:r>
              <a:rPr lang="en-US" sz="3600">
                <a:solidFill>
                  <a:schemeClr val="dk1"/>
                </a:solidFill>
                <a:latin typeface="Trebuchet MS"/>
                <a:ea typeface="Trebuchet MS"/>
                <a:cs typeface="Trebuchet MS"/>
                <a:sym typeface="Trebuchet MS"/>
              </a:rPr>
              <a:t>  bagi penduduk  pada kondisi kejadian luar </a:t>
            </a:r>
            <a:endParaRPr sz="3600">
              <a:solidFill>
                <a:schemeClr val="dk1"/>
              </a:solidFill>
              <a:latin typeface="Trebuchet MS"/>
              <a:ea typeface="Trebuchet MS"/>
              <a:cs typeface="Trebuchet MS"/>
              <a:sym typeface="Trebuchet MS"/>
            </a:endParaRPr>
          </a:p>
          <a:p>
            <a:pPr indent="0" lvl="0" marL="12065" marR="5080" rtl="0" algn="l">
              <a:lnSpc>
                <a:spcPct val="75277"/>
              </a:lnSpc>
              <a:spcBef>
                <a:spcPts val="725"/>
              </a:spcBef>
              <a:spcAft>
                <a:spcPts val="0"/>
              </a:spcAft>
              <a:buNone/>
            </a:pPr>
            <a:r>
              <a:rPr lang="en-US" sz="3600">
                <a:solidFill>
                  <a:schemeClr val="dk1"/>
                </a:solidFill>
                <a:latin typeface="Trebuchet MS"/>
                <a:ea typeface="Trebuchet MS"/>
                <a:cs typeface="Trebuchet MS"/>
                <a:sym typeface="Trebuchet MS"/>
              </a:rPr>
              <a:t>  biasa provinsi</a:t>
            </a:r>
            <a:endParaRPr sz="3200">
              <a:solidFill>
                <a:schemeClr val="dk1"/>
              </a:solidFill>
              <a:latin typeface="Trebuchet MS"/>
              <a:ea typeface="Trebuchet MS"/>
              <a:cs typeface="Trebuchet MS"/>
              <a:sym typeface="Trebuchet MS"/>
            </a:endParaRPr>
          </a:p>
        </p:txBody>
      </p:sp>
      <p:pic>
        <p:nvPicPr>
          <p:cNvPr id="87" name="Google Shape;87;p10"/>
          <p:cNvPicPr preferRelativeResize="0"/>
          <p:nvPr/>
        </p:nvPicPr>
        <p:blipFill rotWithShape="1">
          <a:blip r:embed="rId3">
            <a:alphaModFix/>
          </a:blip>
          <a:srcRect b="0" l="0" r="0" t="0"/>
          <a:stretch/>
        </p:blipFill>
        <p:spPr>
          <a:xfrm rot="-701160">
            <a:off x="731858" y="862032"/>
            <a:ext cx="2025142" cy="2106430"/>
          </a:xfrm>
          <a:prstGeom prst="rect">
            <a:avLst/>
          </a:prstGeom>
          <a:noFill/>
          <a:ln>
            <a:noFill/>
          </a:ln>
        </p:spPr>
      </p:pic>
      <p:sp>
        <p:nvSpPr>
          <p:cNvPr id="88" name="Google Shape;88;p10"/>
          <p:cNvSpPr txBox="1"/>
          <p:nvPr/>
        </p:nvSpPr>
        <p:spPr>
          <a:xfrm>
            <a:off x="762000" y="6248400"/>
            <a:ext cx="4953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*Semester I Tahun 2021</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1"/>
          <p:cNvSpPr/>
          <p:nvPr/>
        </p:nvSpPr>
        <p:spPr>
          <a:xfrm>
            <a:off x="1066800" y="2116454"/>
            <a:ext cx="9677400" cy="830997"/>
          </a:xfrm>
          <a:prstGeom prst="rect">
            <a:avLst/>
          </a:prstGeom>
          <a:solidFill>
            <a:srgbClr val="00B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 name="Google Shape;94;p11"/>
          <p:cNvSpPr txBox="1"/>
          <p:nvPr>
            <p:ph type="ctrTitle"/>
          </p:nvPr>
        </p:nvSpPr>
        <p:spPr>
          <a:xfrm>
            <a:off x="914400" y="2321277"/>
            <a:ext cx="10014284" cy="830997"/>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US" sz="5400">
                <a:solidFill>
                  <a:schemeClr val="lt1"/>
                </a:solidFill>
                <a:latin typeface="Arial Black"/>
                <a:ea typeface="Arial Black"/>
                <a:cs typeface="Arial Black"/>
                <a:sym typeface="Arial Black"/>
              </a:rPr>
              <a:t>SPM BIDANG KESEHATAN</a:t>
            </a:r>
            <a:endParaRPr sz="5400">
              <a:solidFill>
                <a:schemeClr val="lt1"/>
              </a:solidFill>
              <a:latin typeface="Arial Black"/>
              <a:ea typeface="Arial Black"/>
              <a:cs typeface="Arial Black"/>
              <a:sym typeface="Arial Black"/>
            </a:endParaRPr>
          </a:p>
        </p:txBody>
      </p:sp>
      <p:sp>
        <p:nvSpPr>
          <p:cNvPr id="95" name="Google Shape;95;p11"/>
          <p:cNvSpPr txBox="1"/>
          <p:nvPr>
            <p:ph idx="1" type="subTitle"/>
          </p:nvPr>
        </p:nvSpPr>
        <p:spPr>
          <a:xfrm>
            <a:off x="3173990" y="2680811"/>
            <a:ext cx="8534400" cy="1477328"/>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US" sz="9600">
                <a:solidFill>
                  <a:srgbClr val="00B050"/>
                </a:solidFill>
                <a:latin typeface="Arial Black"/>
                <a:ea typeface="Arial Black"/>
                <a:cs typeface="Arial Black"/>
                <a:sym typeface="Arial Black"/>
              </a:rPr>
              <a:t>KAB/KOTA</a:t>
            </a:r>
            <a:endParaRPr sz="9600">
              <a:solidFill>
                <a:srgbClr val="00B050"/>
              </a:solidFill>
              <a:latin typeface="Arial Black"/>
              <a:ea typeface="Arial Black"/>
              <a:cs typeface="Arial Black"/>
              <a:sym typeface="Arial Black"/>
            </a:endParaRPr>
          </a:p>
        </p:txBody>
      </p:sp>
      <p:grpSp>
        <p:nvGrpSpPr>
          <p:cNvPr id="96" name="Google Shape;96;p11"/>
          <p:cNvGrpSpPr/>
          <p:nvPr/>
        </p:nvGrpSpPr>
        <p:grpSpPr>
          <a:xfrm>
            <a:off x="20454" y="0"/>
            <a:ext cx="12192000" cy="6858000"/>
            <a:chOff x="0" y="0"/>
            <a:chExt cx="12192000" cy="6858000"/>
          </a:xfrm>
        </p:grpSpPr>
        <p:sp>
          <p:nvSpPr>
            <p:cNvPr id="97" name="Google Shape;97;p11"/>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 name="Google Shape;98;p11"/>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grpSp>
        <p:nvGrpSpPr>
          <p:cNvPr id="104" name="Google Shape;104;p12"/>
          <p:cNvGrpSpPr/>
          <p:nvPr/>
        </p:nvGrpSpPr>
        <p:grpSpPr>
          <a:xfrm>
            <a:off x="0" y="0"/>
            <a:ext cx="12192000" cy="6858000"/>
            <a:chOff x="0" y="0"/>
            <a:chExt cx="12192000" cy="6858000"/>
          </a:xfrm>
        </p:grpSpPr>
        <p:sp>
          <p:nvSpPr>
            <p:cNvPr id="105" name="Google Shape;105;p12"/>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 name="Google Shape;106;p12"/>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07" name="Google Shape;107;p12"/>
          <p:cNvSpPr txBox="1"/>
          <p:nvPr>
            <p:ph type="title"/>
          </p:nvPr>
        </p:nvSpPr>
        <p:spPr>
          <a:xfrm>
            <a:off x="2334107" y="254200"/>
            <a:ext cx="7523785" cy="504625"/>
          </a:xfrm>
          <a:prstGeom prst="rect">
            <a:avLst/>
          </a:prstGeom>
          <a:noFill/>
          <a:ln>
            <a:noFill/>
          </a:ln>
        </p:spPr>
        <p:txBody>
          <a:bodyPr anchorCtr="0" anchor="t" bIns="0" lIns="0" spcFirstLastPara="1" rIns="0" wrap="square" tIns="12050">
            <a:spAutoFit/>
          </a:bodyPr>
          <a:lstStyle/>
          <a:p>
            <a:pPr indent="0" lvl="0" marL="12700" rtl="0" algn="l">
              <a:lnSpc>
                <a:spcPct val="100000"/>
              </a:lnSpc>
              <a:spcBef>
                <a:spcPts val="0"/>
              </a:spcBef>
              <a:spcAft>
                <a:spcPts val="0"/>
              </a:spcAft>
              <a:buNone/>
            </a:pPr>
            <a:r>
              <a:rPr b="1" lang="en-US" sz="3200"/>
              <a:t>Capaian SPM Kabupaten/Kota di Provinsi NTB</a:t>
            </a:r>
            <a:endParaRPr b="1" sz="3200"/>
          </a:p>
        </p:txBody>
      </p:sp>
      <p:sp>
        <p:nvSpPr>
          <p:cNvPr id="108" name="Google Shape;108;p12"/>
          <p:cNvSpPr txBox="1"/>
          <p:nvPr/>
        </p:nvSpPr>
        <p:spPr>
          <a:xfrm>
            <a:off x="914400" y="904761"/>
            <a:ext cx="8523605" cy="452120"/>
          </a:xfrm>
          <a:prstGeom prst="rect">
            <a:avLst/>
          </a:prstGeom>
          <a:noFill/>
          <a:ln>
            <a:noFill/>
          </a:ln>
        </p:spPr>
        <p:txBody>
          <a:bodyPr anchorCtr="0" anchor="t" bIns="0" lIns="0" spcFirstLastPara="1" rIns="0" wrap="square" tIns="12050">
            <a:spAutoFit/>
          </a:bodyPr>
          <a:lstStyle/>
          <a:p>
            <a:pPr indent="0" lvl="0" marL="12700" marR="0" rtl="0" algn="l">
              <a:lnSpc>
                <a:spcPct val="100000"/>
              </a:lnSpc>
              <a:spcBef>
                <a:spcPts val="0"/>
              </a:spcBef>
              <a:spcAft>
                <a:spcPts val="0"/>
              </a:spcAft>
              <a:buNone/>
            </a:pPr>
            <a:r>
              <a:rPr lang="en-US" sz="2800" u="sng">
                <a:solidFill>
                  <a:schemeClr val="dk1"/>
                </a:solidFill>
                <a:latin typeface="Calibri"/>
                <a:ea typeface="Calibri"/>
                <a:cs typeface="Calibri"/>
                <a:sym typeface="Calibri"/>
              </a:rPr>
              <a:t> 	Tahun 2019 - 2021	</a:t>
            </a:r>
            <a:endParaRPr sz="2800">
              <a:solidFill>
                <a:schemeClr val="dk1"/>
              </a:solidFill>
              <a:latin typeface="Calibri"/>
              <a:ea typeface="Calibri"/>
              <a:cs typeface="Calibri"/>
              <a:sym typeface="Calibri"/>
            </a:endParaRPr>
          </a:p>
        </p:txBody>
      </p:sp>
      <p:pic>
        <p:nvPicPr>
          <p:cNvPr id="109" name="Google Shape;109;p12"/>
          <p:cNvPicPr preferRelativeResize="0"/>
          <p:nvPr/>
        </p:nvPicPr>
        <p:blipFill rotWithShape="1">
          <a:blip r:embed="rId3">
            <a:alphaModFix/>
          </a:blip>
          <a:srcRect b="0" l="0" r="0" t="0"/>
          <a:stretch/>
        </p:blipFill>
        <p:spPr>
          <a:xfrm>
            <a:off x="517398" y="657108"/>
            <a:ext cx="9922002" cy="607540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14" name="Shape 114"/>
        <p:cNvGrpSpPr/>
        <p:nvPr/>
      </p:nvGrpSpPr>
      <p:grpSpPr>
        <a:xfrm>
          <a:off x="0" y="0"/>
          <a:ext cx="0" cy="0"/>
          <a:chOff x="0" y="0"/>
          <a:chExt cx="0" cy="0"/>
        </a:xfrm>
      </p:grpSpPr>
      <p:sp>
        <p:nvSpPr>
          <p:cNvPr id="115" name="Google Shape;115;p13"/>
          <p:cNvSpPr txBox="1"/>
          <p:nvPr/>
        </p:nvSpPr>
        <p:spPr>
          <a:xfrm>
            <a:off x="914400" y="609599"/>
            <a:ext cx="7558405" cy="452120"/>
          </a:xfrm>
          <a:prstGeom prst="rect">
            <a:avLst/>
          </a:prstGeom>
          <a:noFill/>
          <a:ln>
            <a:noFill/>
          </a:ln>
        </p:spPr>
        <p:txBody>
          <a:bodyPr anchorCtr="0" anchor="t" bIns="0" lIns="0" spcFirstLastPara="1" rIns="0" wrap="square" tIns="12050">
            <a:spAutoFit/>
          </a:bodyPr>
          <a:lstStyle/>
          <a:p>
            <a:pPr indent="-229234" lvl="0" marL="241300" marR="0" rtl="0" algn="l">
              <a:lnSpc>
                <a:spcPct val="100000"/>
              </a:lnSpc>
              <a:spcBef>
                <a:spcPts val="0"/>
              </a:spcBef>
              <a:spcAft>
                <a:spcPts val="0"/>
              </a:spcAft>
              <a:buClr>
                <a:schemeClr val="dk1"/>
              </a:buClr>
              <a:buSzPts val="2800"/>
              <a:buFont typeface="Arial"/>
              <a:buChar char="•"/>
            </a:pPr>
            <a:r>
              <a:rPr i="1" lang="en-US" sz="2800">
                <a:solidFill>
                  <a:schemeClr val="dk1"/>
                </a:solidFill>
                <a:latin typeface="Calibri"/>
                <a:ea typeface="Calibri"/>
                <a:cs typeface="Calibri"/>
                <a:sym typeface="Calibri"/>
              </a:rPr>
              <a:t>Layanan Dasar 1 </a:t>
            </a:r>
            <a:r>
              <a:rPr lang="en-US" sz="2800">
                <a:solidFill>
                  <a:schemeClr val="dk1"/>
                </a:solidFill>
                <a:latin typeface="Calibri"/>
                <a:ea typeface="Calibri"/>
                <a:cs typeface="Calibri"/>
                <a:sym typeface="Calibri"/>
              </a:rPr>
              <a:t>: </a:t>
            </a:r>
            <a:r>
              <a:rPr b="1" lang="en-US" sz="2800">
                <a:solidFill>
                  <a:schemeClr val="dk1"/>
                </a:solidFill>
                <a:latin typeface="Calibri"/>
                <a:ea typeface="Calibri"/>
                <a:cs typeface="Calibri"/>
                <a:sym typeface="Calibri"/>
              </a:rPr>
              <a:t>Pelayanan Kesehatan Ibu Hamil</a:t>
            </a:r>
            <a:endParaRPr sz="2800">
              <a:solidFill>
                <a:schemeClr val="dk1"/>
              </a:solidFill>
              <a:latin typeface="Calibri"/>
              <a:ea typeface="Calibri"/>
              <a:cs typeface="Calibri"/>
              <a:sym typeface="Calibri"/>
            </a:endParaRPr>
          </a:p>
        </p:txBody>
      </p:sp>
      <p:sp>
        <p:nvSpPr>
          <p:cNvPr id="116" name="Google Shape;116;p13"/>
          <p:cNvSpPr txBox="1"/>
          <p:nvPr/>
        </p:nvSpPr>
        <p:spPr>
          <a:xfrm>
            <a:off x="1219200" y="1094096"/>
            <a:ext cx="5206493" cy="289823"/>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None/>
            </a:pPr>
            <a:r>
              <a:rPr lang="en-US" sz="1800">
                <a:solidFill>
                  <a:schemeClr val="dk1"/>
                </a:solidFill>
                <a:latin typeface="Trebuchet MS"/>
                <a:ea typeface="Trebuchet MS"/>
                <a:cs typeface="Trebuchet MS"/>
                <a:sym typeface="Trebuchet MS"/>
              </a:rPr>
              <a:t>Capaian Kab/Kota di Provinsi NTB Tahun 2019 -2021</a:t>
            </a:r>
            <a:endParaRPr sz="1800">
              <a:solidFill>
                <a:schemeClr val="dk1"/>
              </a:solidFill>
              <a:latin typeface="Trebuchet MS"/>
              <a:ea typeface="Trebuchet MS"/>
              <a:cs typeface="Trebuchet MS"/>
              <a:sym typeface="Trebuchet MS"/>
            </a:endParaRPr>
          </a:p>
        </p:txBody>
      </p:sp>
      <p:sp>
        <p:nvSpPr>
          <p:cNvPr id="117" name="Google Shape;117;p13"/>
          <p:cNvSpPr txBox="1"/>
          <p:nvPr/>
        </p:nvSpPr>
        <p:spPr>
          <a:xfrm>
            <a:off x="8382000" y="3324331"/>
            <a:ext cx="3579495" cy="1736373"/>
          </a:xfrm>
          <a:prstGeom prst="rect">
            <a:avLst/>
          </a:prstGeom>
          <a:noFill/>
          <a:ln>
            <a:noFill/>
          </a:ln>
        </p:spPr>
        <p:txBody>
          <a:bodyPr anchorCtr="0" anchor="t" bIns="0" lIns="0" spcFirstLastPara="1" rIns="0" wrap="square" tIns="12700">
            <a:spAutoFit/>
          </a:bodyPr>
          <a:lstStyle/>
          <a:p>
            <a:pPr indent="-287019" lvl="0" marL="299085" marR="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Capaian Rata-rata tertinggi : 98.23% (tahun 2019)</a:t>
            </a:r>
            <a:endParaRPr sz="16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Kab/Kota yg mencapai target 100%</a:t>
            </a:r>
            <a:endParaRPr/>
          </a:p>
          <a:p>
            <a:pPr indent="0" lvl="0" marL="299085" marR="382905" rtl="0" algn="l">
              <a:lnSpc>
                <a:spcPct val="100000"/>
              </a:lnSpc>
              <a:spcBef>
                <a:spcPts val="0"/>
              </a:spcBef>
              <a:spcAft>
                <a:spcPts val="0"/>
              </a:spcAft>
              <a:buNone/>
            </a:pPr>
            <a:r>
              <a:rPr lang="en-US" sz="1600">
                <a:solidFill>
                  <a:schemeClr val="dk1"/>
                </a:solidFill>
                <a:latin typeface="Calibri"/>
                <a:ea typeface="Calibri"/>
                <a:cs typeface="Calibri"/>
                <a:sym typeface="Calibri"/>
              </a:rPr>
              <a:t>: Lombok Barat, Lombok Timur,  Lombok Utara</a:t>
            </a:r>
            <a:endParaRPr sz="1600">
              <a:solidFill>
                <a:schemeClr val="dk1"/>
              </a:solidFill>
              <a:latin typeface="Calibri"/>
              <a:ea typeface="Calibri"/>
              <a:cs typeface="Calibri"/>
              <a:sym typeface="Calibri"/>
            </a:endParaRPr>
          </a:p>
          <a:p>
            <a:pPr indent="-287019" lvl="0" marL="299085" marR="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Capaian terendah : Sumbawa Barat</a:t>
            </a:r>
            <a:endParaRPr sz="1600">
              <a:solidFill>
                <a:schemeClr val="dk1"/>
              </a:solidFill>
              <a:latin typeface="Calibri"/>
              <a:ea typeface="Calibri"/>
              <a:cs typeface="Calibri"/>
              <a:sym typeface="Calibri"/>
            </a:endParaRPr>
          </a:p>
          <a:p>
            <a:pPr indent="0" lvl="0" marL="299085" marR="0" rtl="0" algn="l">
              <a:lnSpc>
                <a:spcPct val="100000"/>
              </a:lnSpc>
              <a:spcBef>
                <a:spcPts val="0"/>
              </a:spcBef>
              <a:spcAft>
                <a:spcPts val="0"/>
              </a:spcAft>
              <a:buNone/>
            </a:pPr>
            <a:r>
              <a:rPr lang="en-US" sz="1600">
                <a:solidFill>
                  <a:schemeClr val="dk1"/>
                </a:solidFill>
                <a:latin typeface="Calibri"/>
                <a:ea typeface="Calibri"/>
                <a:cs typeface="Calibri"/>
                <a:sym typeface="Calibri"/>
              </a:rPr>
              <a:t>(67% tahun 2020)</a:t>
            </a:r>
            <a:endParaRPr sz="1600">
              <a:solidFill>
                <a:schemeClr val="dk1"/>
              </a:solidFill>
              <a:latin typeface="Calibri"/>
              <a:ea typeface="Calibri"/>
              <a:cs typeface="Calibri"/>
              <a:sym typeface="Calibri"/>
            </a:endParaRPr>
          </a:p>
        </p:txBody>
      </p:sp>
      <p:grpSp>
        <p:nvGrpSpPr>
          <p:cNvPr id="118" name="Google Shape;118;p13"/>
          <p:cNvGrpSpPr/>
          <p:nvPr/>
        </p:nvGrpSpPr>
        <p:grpSpPr>
          <a:xfrm>
            <a:off x="0" y="0"/>
            <a:ext cx="12192000" cy="6858000"/>
            <a:chOff x="0" y="0"/>
            <a:chExt cx="12192000" cy="6858000"/>
          </a:xfrm>
        </p:grpSpPr>
        <p:sp>
          <p:nvSpPr>
            <p:cNvPr id="119" name="Google Shape;119;p13"/>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13"/>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21" name="Google Shape;121;p13"/>
            <p:cNvPicPr preferRelativeResize="0"/>
            <p:nvPr/>
          </p:nvPicPr>
          <p:blipFill rotWithShape="1">
            <a:blip r:embed="rId3">
              <a:alphaModFix/>
            </a:blip>
            <a:srcRect b="0" l="0" r="0" t="0"/>
            <a:stretch/>
          </p:blipFill>
          <p:spPr>
            <a:xfrm>
              <a:off x="8862722" y="819789"/>
              <a:ext cx="2049117" cy="2011411"/>
            </a:xfrm>
            <a:prstGeom prst="rect">
              <a:avLst/>
            </a:prstGeom>
            <a:noFill/>
            <a:ln>
              <a:noFill/>
            </a:ln>
          </p:spPr>
        </p:pic>
      </p:grpSp>
      <p:pic>
        <p:nvPicPr>
          <p:cNvPr id="122" name="Google Shape;122;p13"/>
          <p:cNvPicPr preferRelativeResize="0"/>
          <p:nvPr/>
        </p:nvPicPr>
        <p:blipFill rotWithShape="1">
          <a:blip r:embed="rId4">
            <a:alphaModFix/>
          </a:blip>
          <a:srcRect b="0" l="0" r="0" t="0"/>
          <a:stretch/>
        </p:blipFill>
        <p:spPr>
          <a:xfrm>
            <a:off x="155815" y="1524000"/>
            <a:ext cx="8316990" cy="513826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27" name="Shape 127"/>
        <p:cNvGrpSpPr/>
        <p:nvPr/>
      </p:nvGrpSpPr>
      <p:grpSpPr>
        <a:xfrm>
          <a:off x="0" y="0"/>
          <a:ext cx="0" cy="0"/>
          <a:chOff x="0" y="0"/>
          <a:chExt cx="0" cy="0"/>
        </a:xfrm>
      </p:grpSpPr>
      <p:sp>
        <p:nvSpPr>
          <p:cNvPr id="128" name="Google Shape;128;p14"/>
          <p:cNvSpPr txBox="1"/>
          <p:nvPr/>
        </p:nvSpPr>
        <p:spPr>
          <a:xfrm>
            <a:off x="877252" y="645146"/>
            <a:ext cx="7337425" cy="422275"/>
          </a:xfrm>
          <a:prstGeom prst="rect">
            <a:avLst/>
          </a:prstGeom>
          <a:noFill/>
          <a:ln>
            <a:noFill/>
          </a:ln>
        </p:spPr>
        <p:txBody>
          <a:bodyPr anchorCtr="0" anchor="t" bIns="0" lIns="0" spcFirstLastPara="1" rIns="0" wrap="square" tIns="13325">
            <a:spAutoFit/>
          </a:bodyPr>
          <a:lstStyle/>
          <a:p>
            <a:pPr indent="-229234" lvl="0" marL="241300" marR="0" rtl="0" algn="l">
              <a:lnSpc>
                <a:spcPct val="100000"/>
              </a:lnSpc>
              <a:spcBef>
                <a:spcPts val="0"/>
              </a:spcBef>
              <a:spcAft>
                <a:spcPts val="0"/>
              </a:spcAft>
              <a:buClr>
                <a:schemeClr val="dk1"/>
              </a:buClr>
              <a:buSzPts val="2600"/>
              <a:buFont typeface="Arial"/>
              <a:buChar char="•"/>
            </a:pPr>
            <a:r>
              <a:rPr i="1" lang="en-US" sz="2600">
                <a:solidFill>
                  <a:schemeClr val="dk1"/>
                </a:solidFill>
                <a:latin typeface="Calibri"/>
                <a:ea typeface="Calibri"/>
                <a:cs typeface="Calibri"/>
                <a:sym typeface="Calibri"/>
              </a:rPr>
              <a:t>Layanan Dasar 2 </a:t>
            </a:r>
            <a:r>
              <a:rPr lang="en-US" sz="2600">
                <a:solidFill>
                  <a:schemeClr val="dk1"/>
                </a:solidFill>
                <a:latin typeface="Calibri"/>
                <a:ea typeface="Calibri"/>
                <a:cs typeface="Calibri"/>
                <a:sym typeface="Calibri"/>
              </a:rPr>
              <a:t>: </a:t>
            </a:r>
            <a:r>
              <a:rPr b="1" lang="en-US" sz="2600">
                <a:solidFill>
                  <a:schemeClr val="dk1"/>
                </a:solidFill>
                <a:latin typeface="Calibri"/>
                <a:ea typeface="Calibri"/>
                <a:cs typeface="Calibri"/>
                <a:sym typeface="Calibri"/>
              </a:rPr>
              <a:t>Pelayanan Kesehatan Ibu Bersalin</a:t>
            </a:r>
            <a:endParaRPr sz="2600">
              <a:solidFill>
                <a:schemeClr val="dk1"/>
              </a:solidFill>
              <a:latin typeface="Calibri"/>
              <a:ea typeface="Calibri"/>
              <a:cs typeface="Calibri"/>
              <a:sym typeface="Calibri"/>
            </a:endParaRPr>
          </a:p>
        </p:txBody>
      </p:sp>
      <p:sp>
        <p:nvSpPr>
          <p:cNvPr id="129" name="Google Shape;129;p14"/>
          <p:cNvSpPr txBox="1"/>
          <p:nvPr/>
        </p:nvSpPr>
        <p:spPr>
          <a:xfrm>
            <a:off x="1066800" y="1207557"/>
            <a:ext cx="5632566" cy="289823"/>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None/>
            </a:pPr>
            <a:r>
              <a:rPr lang="en-US" sz="1800">
                <a:solidFill>
                  <a:schemeClr val="dk1"/>
                </a:solidFill>
                <a:latin typeface="Trebuchet MS"/>
                <a:ea typeface="Trebuchet MS"/>
                <a:cs typeface="Trebuchet MS"/>
                <a:sym typeface="Trebuchet MS"/>
              </a:rPr>
              <a:t>Capaian Kab/Kota di Provinsi NTB Tahun 2019-2021</a:t>
            </a:r>
            <a:endParaRPr sz="1800">
              <a:solidFill>
                <a:schemeClr val="dk1"/>
              </a:solidFill>
              <a:latin typeface="Trebuchet MS"/>
              <a:ea typeface="Trebuchet MS"/>
              <a:cs typeface="Trebuchet MS"/>
              <a:sym typeface="Trebuchet MS"/>
            </a:endParaRPr>
          </a:p>
        </p:txBody>
      </p:sp>
      <p:grpSp>
        <p:nvGrpSpPr>
          <p:cNvPr id="130" name="Google Shape;130;p14"/>
          <p:cNvGrpSpPr/>
          <p:nvPr/>
        </p:nvGrpSpPr>
        <p:grpSpPr>
          <a:xfrm>
            <a:off x="8475694" y="557713"/>
            <a:ext cx="2325006" cy="1840747"/>
            <a:chOff x="8456676" y="1388097"/>
            <a:chExt cx="2325006" cy="1840747"/>
          </a:xfrm>
        </p:grpSpPr>
        <p:pic>
          <p:nvPicPr>
            <p:cNvPr id="131" name="Google Shape;131;p14"/>
            <p:cNvPicPr preferRelativeResize="0"/>
            <p:nvPr/>
          </p:nvPicPr>
          <p:blipFill rotWithShape="1">
            <a:blip r:embed="rId3">
              <a:alphaModFix/>
            </a:blip>
            <a:srcRect b="0" l="0" r="0" t="0"/>
            <a:stretch/>
          </p:blipFill>
          <p:spPr>
            <a:xfrm>
              <a:off x="8497667" y="1388097"/>
              <a:ext cx="2284015" cy="1840747"/>
            </a:xfrm>
            <a:prstGeom prst="rect">
              <a:avLst/>
            </a:prstGeom>
            <a:noFill/>
            <a:ln>
              <a:noFill/>
            </a:ln>
          </p:spPr>
        </p:pic>
        <p:pic>
          <p:nvPicPr>
            <p:cNvPr id="132" name="Google Shape;132;p14"/>
            <p:cNvPicPr preferRelativeResize="0"/>
            <p:nvPr/>
          </p:nvPicPr>
          <p:blipFill rotWithShape="1">
            <a:blip r:embed="rId4">
              <a:alphaModFix/>
            </a:blip>
            <a:srcRect b="0" l="0" r="0" t="0"/>
            <a:stretch/>
          </p:blipFill>
          <p:spPr>
            <a:xfrm>
              <a:off x="8485632" y="1837918"/>
              <a:ext cx="493814" cy="513613"/>
            </a:xfrm>
            <a:prstGeom prst="rect">
              <a:avLst/>
            </a:prstGeom>
            <a:noFill/>
            <a:ln>
              <a:noFill/>
            </a:ln>
          </p:spPr>
        </p:pic>
        <p:pic>
          <p:nvPicPr>
            <p:cNvPr id="133" name="Google Shape;133;p14"/>
            <p:cNvPicPr preferRelativeResize="0"/>
            <p:nvPr/>
          </p:nvPicPr>
          <p:blipFill rotWithShape="1">
            <a:blip r:embed="rId5">
              <a:alphaModFix/>
            </a:blip>
            <a:srcRect b="0" l="0" r="0" t="0"/>
            <a:stretch/>
          </p:blipFill>
          <p:spPr>
            <a:xfrm>
              <a:off x="8456676" y="1805965"/>
              <a:ext cx="548678" cy="647674"/>
            </a:xfrm>
            <a:prstGeom prst="rect">
              <a:avLst/>
            </a:prstGeom>
            <a:noFill/>
            <a:ln>
              <a:noFill/>
            </a:ln>
          </p:spPr>
        </p:pic>
        <p:pic>
          <p:nvPicPr>
            <p:cNvPr id="134" name="Google Shape;134;p14"/>
            <p:cNvPicPr preferRelativeResize="0"/>
            <p:nvPr/>
          </p:nvPicPr>
          <p:blipFill rotWithShape="1">
            <a:blip r:embed="rId6">
              <a:alphaModFix/>
            </a:blip>
            <a:srcRect b="0" l="0" r="0" t="0"/>
            <a:stretch/>
          </p:blipFill>
          <p:spPr>
            <a:xfrm>
              <a:off x="8545068" y="1877568"/>
              <a:ext cx="379475" cy="400812"/>
            </a:xfrm>
            <a:prstGeom prst="rect">
              <a:avLst/>
            </a:prstGeom>
            <a:noFill/>
            <a:ln>
              <a:noFill/>
            </a:ln>
          </p:spPr>
        </p:pic>
      </p:grpSp>
      <p:sp>
        <p:nvSpPr>
          <p:cNvPr id="135" name="Google Shape;135;p14"/>
          <p:cNvSpPr txBox="1"/>
          <p:nvPr/>
        </p:nvSpPr>
        <p:spPr>
          <a:xfrm>
            <a:off x="8545068" y="1877567"/>
            <a:ext cx="379730" cy="401320"/>
          </a:xfrm>
          <a:prstGeom prst="rect">
            <a:avLst/>
          </a:prstGeom>
          <a:noFill/>
          <a:ln>
            <a:noFill/>
          </a:ln>
        </p:spPr>
        <p:txBody>
          <a:bodyPr anchorCtr="0" anchor="t" bIns="0" lIns="0" spcFirstLastPara="1" rIns="0" wrap="square" tIns="29200">
            <a:spAutoFit/>
          </a:bodyPr>
          <a:lstStyle/>
          <a:p>
            <a:pPr indent="0" lvl="0" marL="125095" marR="0" rtl="0" algn="l">
              <a:lnSpc>
                <a:spcPct val="100000"/>
              </a:lnSpc>
              <a:spcBef>
                <a:spcPts val="0"/>
              </a:spcBef>
              <a:spcAft>
                <a:spcPts val="0"/>
              </a:spcAft>
              <a:buNone/>
            </a:pPr>
            <a:r>
              <a:rPr b="1" lang="en-US" sz="2000">
                <a:solidFill>
                  <a:srgbClr val="FFFFFF"/>
                </a:solidFill>
                <a:latin typeface="Calibri"/>
                <a:ea typeface="Calibri"/>
                <a:cs typeface="Calibri"/>
                <a:sym typeface="Calibri"/>
              </a:rPr>
              <a:t>2</a:t>
            </a:r>
            <a:endParaRPr sz="2000">
              <a:solidFill>
                <a:schemeClr val="dk1"/>
              </a:solidFill>
              <a:latin typeface="Calibri"/>
              <a:ea typeface="Calibri"/>
              <a:cs typeface="Calibri"/>
              <a:sym typeface="Calibri"/>
            </a:endParaRPr>
          </a:p>
        </p:txBody>
      </p:sp>
      <p:sp>
        <p:nvSpPr>
          <p:cNvPr id="136" name="Google Shape;136;p14"/>
          <p:cNvSpPr txBox="1"/>
          <p:nvPr/>
        </p:nvSpPr>
        <p:spPr>
          <a:xfrm>
            <a:off x="8282159" y="4005930"/>
            <a:ext cx="3629025" cy="1735732"/>
          </a:xfrm>
          <a:prstGeom prst="rect">
            <a:avLst/>
          </a:prstGeom>
          <a:noFill/>
          <a:ln>
            <a:noFill/>
          </a:ln>
        </p:spPr>
        <p:txBody>
          <a:bodyPr anchorCtr="0" anchor="t" bIns="0" lIns="0" spcFirstLastPara="1" rIns="0" wrap="square" tIns="12050">
            <a:spAutoFit/>
          </a:bodyPr>
          <a:lstStyle/>
          <a:p>
            <a:pPr indent="-287019" lvl="0" marL="299085" marR="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Capaian Rata-rata tertinggi  : 96% ditahun 2020</a:t>
            </a:r>
            <a:endParaRPr sz="1600">
              <a:solidFill>
                <a:schemeClr val="dk1"/>
              </a:solidFill>
              <a:latin typeface="Calibri"/>
              <a:ea typeface="Calibri"/>
              <a:cs typeface="Calibri"/>
              <a:sym typeface="Calibri"/>
            </a:endParaRPr>
          </a:p>
          <a:p>
            <a:pPr indent="-287019" lvl="0" marL="299085" marR="5080" rtl="0" algn="l">
              <a:lnSpc>
                <a:spcPct val="100000"/>
              </a:lnSpc>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Kab/Kota yg mencapai target 100% :  Lombok Tengah, Lombok Timur, Lombok  Utara</a:t>
            </a:r>
            <a:endParaRPr sz="1600">
              <a:solidFill>
                <a:schemeClr val="dk1"/>
              </a:solidFill>
              <a:latin typeface="Calibri"/>
              <a:ea typeface="Calibri"/>
              <a:cs typeface="Calibri"/>
              <a:sym typeface="Calibri"/>
            </a:endParaRPr>
          </a:p>
          <a:p>
            <a:pPr indent="-287019" lvl="0" marL="299085" marR="0" rtl="0" algn="l">
              <a:lnSpc>
                <a:spcPct val="100000"/>
              </a:lnSpc>
              <a:spcBef>
                <a:spcPts val="5"/>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Capaian terendah : Mataram (79%)tahun 2020</a:t>
            </a:r>
            <a:endParaRPr sz="1600">
              <a:solidFill>
                <a:schemeClr val="dk1"/>
              </a:solidFill>
              <a:latin typeface="Calibri"/>
              <a:ea typeface="Calibri"/>
              <a:cs typeface="Calibri"/>
              <a:sym typeface="Calibri"/>
            </a:endParaRPr>
          </a:p>
        </p:txBody>
      </p:sp>
      <p:grpSp>
        <p:nvGrpSpPr>
          <p:cNvPr id="137" name="Google Shape;137;p14"/>
          <p:cNvGrpSpPr/>
          <p:nvPr/>
        </p:nvGrpSpPr>
        <p:grpSpPr>
          <a:xfrm>
            <a:off x="0" y="0"/>
            <a:ext cx="12192000" cy="6858000"/>
            <a:chOff x="0" y="0"/>
            <a:chExt cx="12192000" cy="6858000"/>
          </a:xfrm>
        </p:grpSpPr>
        <p:sp>
          <p:nvSpPr>
            <p:cNvPr id="138" name="Google Shape;138;p14"/>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9" name="Google Shape;139;p14"/>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140" name="Google Shape;140;p14"/>
          <p:cNvPicPr preferRelativeResize="0"/>
          <p:nvPr/>
        </p:nvPicPr>
        <p:blipFill rotWithShape="1">
          <a:blip r:embed="rId7">
            <a:alphaModFix/>
          </a:blip>
          <a:srcRect b="0" l="0" r="0" t="0"/>
          <a:stretch/>
        </p:blipFill>
        <p:spPr>
          <a:xfrm>
            <a:off x="152400" y="1637516"/>
            <a:ext cx="8018620" cy="505300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45" name="Shape 145"/>
        <p:cNvGrpSpPr/>
        <p:nvPr/>
      </p:nvGrpSpPr>
      <p:grpSpPr>
        <a:xfrm>
          <a:off x="0" y="0"/>
          <a:ext cx="0" cy="0"/>
          <a:chOff x="0" y="0"/>
          <a:chExt cx="0" cy="0"/>
        </a:xfrm>
      </p:grpSpPr>
      <p:sp>
        <p:nvSpPr>
          <p:cNvPr id="146" name="Google Shape;146;p15"/>
          <p:cNvSpPr txBox="1"/>
          <p:nvPr/>
        </p:nvSpPr>
        <p:spPr>
          <a:xfrm>
            <a:off x="882966" y="547757"/>
            <a:ext cx="9785033" cy="1022075"/>
          </a:xfrm>
          <a:prstGeom prst="rect">
            <a:avLst/>
          </a:prstGeom>
          <a:noFill/>
          <a:ln>
            <a:noFill/>
          </a:ln>
        </p:spPr>
        <p:txBody>
          <a:bodyPr anchorCtr="0" anchor="t" bIns="0" lIns="0" spcFirstLastPara="1" rIns="0" wrap="square" tIns="59675">
            <a:spAutoFit/>
          </a:bodyPr>
          <a:lstStyle/>
          <a:p>
            <a:pPr indent="-229234" lvl="0" marL="241300" marR="5080" rtl="0" algn="l">
              <a:lnSpc>
                <a:spcPct val="108214"/>
              </a:lnSpc>
              <a:spcBef>
                <a:spcPts val="0"/>
              </a:spcBef>
              <a:spcAft>
                <a:spcPts val="0"/>
              </a:spcAft>
              <a:buClr>
                <a:schemeClr val="dk1"/>
              </a:buClr>
              <a:buSzPts val="2800"/>
              <a:buFont typeface="Arial"/>
              <a:buChar char="•"/>
            </a:pPr>
            <a:r>
              <a:rPr i="1" lang="en-US" sz="2800">
                <a:solidFill>
                  <a:schemeClr val="dk1"/>
                </a:solidFill>
                <a:latin typeface="Calibri"/>
                <a:ea typeface="Calibri"/>
                <a:cs typeface="Calibri"/>
                <a:sym typeface="Calibri"/>
              </a:rPr>
              <a:t>Layanan Dasar 3 </a:t>
            </a:r>
            <a:r>
              <a:rPr lang="en-US" sz="2800">
                <a:solidFill>
                  <a:schemeClr val="dk1"/>
                </a:solidFill>
                <a:latin typeface="Calibri"/>
                <a:ea typeface="Calibri"/>
                <a:cs typeface="Calibri"/>
                <a:sym typeface="Calibri"/>
              </a:rPr>
              <a:t>: </a:t>
            </a:r>
            <a:r>
              <a:rPr b="1" lang="en-US" sz="2800">
                <a:solidFill>
                  <a:schemeClr val="dk1"/>
                </a:solidFill>
                <a:latin typeface="Calibri"/>
                <a:ea typeface="Calibri"/>
                <a:cs typeface="Calibri"/>
                <a:sym typeface="Calibri"/>
              </a:rPr>
              <a:t>Pelayanan Kesehatan pada Bayi  Baru Lahir</a:t>
            </a:r>
            <a:endParaRPr sz="2800">
              <a:solidFill>
                <a:schemeClr val="dk1"/>
              </a:solidFill>
              <a:latin typeface="Calibri"/>
              <a:ea typeface="Calibri"/>
              <a:cs typeface="Calibri"/>
              <a:sym typeface="Calibri"/>
            </a:endParaRPr>
          </a:p>
          <a:p>
            <a:pPr indent="0" lvl="0" marL="626745" marR="0" rtl="0" algn="l">
              <a:lnSpc>
                <a:spcPct val="100000"/>
              </a:lnSpc>
              <a:spcBef>
                <a:spcPts val="2090"/>
              </a:spcBef>
              <a:spcAft>
                <a:spcPts val="0"/>
              </a:spcAft>
              <a:buNone/>
            </a:pPr>
            <a:r>
              <a:rPr lang="en-US" sz="2000">
                <a:solidFill>
                  <a:schemeClr val="dk1"/>
                </a:solidFill>
                <a:latin typeface="Trebuchet MS"/>
                <a:ea typeface="Trebuchet MS"/>
                <a:cs typeface="Trebuchet MS"/>
                <a:sym typeface="Trebuchet MS"/>
              </a:rPr>
              <a:t>Capaian Kab/Kota di Provinsi NTB Tahun 2019-2021</a:t>
            </a:r>
            <a:endParaRPr sz="2000">
              <a:solidFill>
                <a:schemeClr val="dk1"/>
              </a:solidFill>
              <a:latin typeface="Trebuchet MS"/>
              <a:ea typeface="Trebuchet MS"/>
              <a:cs typeface="Trebuchet MS"/>
              <a:sym typeface="Trebuchet MS"/>
            </a:endParaRPr>
          </a:p>
        </p:txBody>
      </p:sp>
      <p:grpSp>
        <p:nvGrpSpPr>
          <p:cNvPr id="147" name="Google Shape;147;p15"/>
          <p:cNvGrpSpPr/>
          <p:nvPr/>
        </p:nvGrpSpPr>
        <p:grpSpPr>
          <a:xfrm>
            <a:off x="8740072" y="1377447"/>
            <a:ext cx="2116208" cy="1947418"/>
            <a:chOff x="8740072" y="1377447"/>
            <a:chExt cx="2116208" cy="1947418"/>
          </a:xfrm>
        </p:grpSpPr>
        <p:pic>
          <p:nvPicPr>
            <p:cNvPr id="148" name="Google Shape;148;p15"/>
            <p:cNvPicPr preferRelativeResize="0"/>
            <p:nvPr/>
          </p:nvPicPr>
          <p:blipFill rotWithShape="1">
            <a:blip r:embed="rId3">
              <a:alphaModFix/>
            </a:blip>
            <a:srcRect b="0" l="0" r="0" t="0"/>
            <a:stretch/>
          </p:blipFill>
          <p:spPr>
            <a:xfrm>
              <a:off x="8740072" y="1377447"/>
              <a:ext cx="2116208" cy="1947418"/>
            </a:xfrm>
            <a:prstGeom prst="rect">
              <a:avLst/>
            </a:prstGeom>
            <a:noFill/>
            <a:ln>
              <a:noFill/>
            </a:ln>
          </p:spPr>
        </p:pic>
        <p:pic>
          <p:nvPicPr>
            <p:cNvPr id="149" name="Google Shape;149;p15"/>
            <p:cNvPicPr preferRelativeResize="0"/>
            <p:nvPr/>
          </p:nvPicPr>
          <p:blipFill rotWithShape="1">
            <a:blip r:embed="rId4">
              <a:alphaModFix/>
            </a:blip>
            <a:srcRect b="0" l="0" r="0" t="0"/>
            <a:stretch/>
          </p:blipFill>
          <p:spPr>
            <a:xfrm>
              <a:off x="9172955" y="1978190"/>
              <a:ext cx="422186" cy="428205"/>
            </a:xfrm>
            <a:prstGeom prst="rect">
              <a:avLst/>
            </a:prstGeom>
            <a:noFill/>
            <a:ln>
              <a:noFill/>
            </a:ln>
          </p:spPr>
        </p:pic>
        <p:pic>
          <p:nvPicPr>
            <p:cNvPr id="150" name="Google Shape;150;p15"/>
            <p:cNvPicPr preferRelativeResize="0"/>
            <p:nvPr/>
          </p:nvPicPr>
          <p:blipFill rotWithShape="1">
            <a:blip r:embed="rId5">
              <a:alphaModFix/>
            </a:blip>
            <a:srcRect b="0" l="0" r="0" t="0"/>
            <a:stretch/>
          </p:blipFill>
          <p:spPr>
            <a:xfrm>
              <a:off x="9110471" y="1946173"/>
              <a:ext cx="548678" cy="647674"/>
            </a:xfrm>
            <a:prstGeom prst="rect">
              <a:avLst/>
            </a:prstGeom>
            <a:noFill/>
            <a:ln>
              <a:noFill/>
            </a:ln>
          </p:spPr>
        </p:pic>
        <p:pic>
          <p:nvPicPr>
            <p:cNvPr id="151" name="Google Shape;151;p15"/>
            <p:cNvPicPr preferRelativeResize="0"/>
            <p:nvPr/>
          </p:nvPicPr>
          <p:blipFill rotWithShape="1">
            <a:blip r:embed="rId6">
              <a:alphaModFix/>
            </a:blip>
            <a:srcRect b="0" l="0" r="0" t="0"/>
            <a:stretch/>
          </p:blipFill>
          <p:spPr>
            <a:xfrm>
              <a:off x="9232391" y="2017776"/>
              <a:ext cx="307848" cy="315467"/>
            </a:xfrm>
            <a:prstGeom prst="rect">
              <a:avLst/>
            </a:prstGeom>
            <a:noFill/>
            <a:ln>
              <a:noFill/>
            </a:ln>
          </p:spPr>
        </p:pic>
      </p:grpSp>
      <p:sp>
        <p:nvSpPr>
          <p:cNvPr id="152" name="Google Shape;152;p15"/>
          <p:cNvSpPr txBox="1"/>
          <p:nvPr/>
        </p:nvSpPr>
        <p:spPr>
          <a:xfrm>
            <a:off x="9232392" y="2017776"/>
            <a:ext cx="307975" cy="315595"/>
          </a:xfrm>
          <a:prstGeom prst="rect">
            <a:avLst/>
          </a:prstGeom>
          <a:noFill/>
          <a:ln>
            <a:noFill/>
          </a:ln>
        </p:spPr>
        <p:txBody>
          <a:bodyPr anchorCtr="0" anchor="t" bIns="0" lIns="0" spcFirstLastPara="1" rIns="0" wrap="square" tIns="29825">
            <a:spAutoFit/>
          </a:bodyPr>
          <a:lstStyle/>
          <a:p>
            <a:pPr indent="0" lvl="0" marL="90170" marR="0" rtl="0" algn="l">
              <a:lnSpc>
                <a:spcPct val="112500"/>
              </a:lnSpc>
              <a:spcBef>
                <a:spcPts val="0"/>
              </a:spcBef>
              <a:spcAft>
                <a:spcPts val="0"/>
              </a:spcAft>
              <a:buNone/>
            </a:pPr>
            <a:r>
              <a:rPr b="1" lang="en-US" sz="2000">
                <a:solidFill>
                  <a:srgbClr val="FFFFFF"/>
                </a:solidFill>
                <a:latin typeface="Calibri"/>
                <a:ea typeface="Calibri"/>
                <a:cs typeface="Calibri"/>
                <a:sym typeface="Calibri"/>
              </a:rPr>
              <a:t>3</a:t>
            </a:r>
            <a:endParaRPr sz="2000">
              <a:solidFill>
                <a:schemeClr val="dk1"/>
              </a:solidFill>
              <a:latin typeface="Calibri"/>
              <a:ea typeface="Calibri"/>
              <a:cs typeface="Calibri"/>
              <a:sym typeface="Calibri"/>
            </a:endParaRPr>
          </a:p>
        </p:txBody>
      </p:sp>
      <p:sp>
        <p:nvSpPr>
          <p:cNvPr id="153" name="Google Shape;153;p15"/>
          <p:cNvSpPr txBox="1"/>
          <p:nvPr/>
        </p:nvSpPr>
        <p:spPr>
          <a:xfrm>
            <a:off x="8459150" y="3942968"/>
            <a:ext cx="3539490" cy="1306830"/>
          </a:xfrm>
          <a:prstGeom prst="rect">
            <a:avLst/>
          </a:prstGeom>
          <a:noFill/>
          <a:ln>
            <a:noFill/>
          </a:ln>
        </p:spPr>
        <p:txBody>
          <a:bodyPr anchorCtr="0" anchor="t" bIns="0" lIns="0" spcFirstLastPara="1" rIns="0" wrap="square" tIns="12700">
            <a:spAutoFit/>
          </a:bodyPr>
          <a:lstStyle/>
          <a:p>
            <a:pPr indent="-287019" lvl="0" marL="299085" marR="0" rtl="0" algn="just">
              <a:lnSpc>
                <a:spcPct val="100000"/>
              </a:lnSpc>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Capaian Rata-rata : 100% di tahun 2020</a:t>
            </a:r>
            <a:endParaRPr sz="1400">
              <a:solidFill>
                <a:schemeClr val="dk1"/>
              </a:solidFill>
              <a:latin typeface="Calibri"/>
              <a:ea typeface="Calibri"/>
              <a:cs typeface="Calibri"/>
              <a:sym typeface="Calibri"/>
            </a:endParaRPr>
          </a:p>
          <a:p>
            <a:pPr indent="-287019" lvl="0" marL="299085" marR="5080" rtl="0" algn="just">
              <a:lnSpc>
                <a:spcPct val="100000"/>
              </a:lnSpc>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Kab/Kota yg mencapai target 100% : Lombok  Barat, Lombok Tengah, Lombok Timur, Bima,  Lombok Utara</a:t>
            </a:r>
            <a:endParaRPr sz="1400">
              <a:solidFill>
                <a:schemeClr val="dk1"/>
              </a:solidFill>
              <a:latin typeface="Calibri"/>
              <a:ea typeface="Calibri"/>
              <a:cs typeface="Calibri"/>
              <a:sym typeface="Calibri"/>
            </a:endParaRPr>
          </a:p>
          <a:p>
            <a:pPr indent="-287019" lvl="0" marL="299085" marR="530225" rtl="0" algn="just">
              <a:lnSpc>
                <a:spcPct val="100000"/>
              </a:lnSpc>
              <a:spcBef>
                <a:spcPts val="5"/>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Capaian terendah : Sumbawa Barat &amp;  Mataram (81%) di tahun 2020</a:t>
            </a:r>
            <a:endParaRPr sz="1400">
              <a:solidFill>
                <a:schemeClr val="dk1"/>
              </a:solidFill>
              <a:latin typeface="Calibri"/>
              <a:ea typeface="Calibri"/>
              <a:cs typeface="Calibri"/>
              <a:sym typeface="Calibri"/>
            </a:endParaRPr>
          </a:p>
        </p:txBody>
      </p:sp>
      <p:grpSp>
        <p:nvGrpSpPr>
          <p:cNvPr id="154" name="Google Shape;154;p15"/>
          <p:cNvGrpSpPr/>
          <p:nvPr/>
        </p:nvGrpSpPr>
        <p:grpSpPr>
          <a:xfrm>
            <a:off x="0" y="0"/>
            <a:ext cx="12192000" cy="6858000"/>
            <a:chOff x="0" y="0"/>
            <a:chExt cx="12192000" cy="6858000"/>
          </a:xfrm>
        </p:grpSpPr>
        <p:sp>
          <p:nvSpPr>
            <p:cNvPr id="155" name="Google Shape;155;p15"/>
            <p:cNvSpPr/>
            <p:nvPr/>
          </p:nvSpPr>
          <p:spPr>
            <a:xfrm>
              <a:off x="0" y="0"/>
              <a:ext cx="12192000" cy="6858000"/>
            </a:xfrm>
            <a:custGeom>
              <a:rect b="b" l="l" r="r" t="t"/>
              <a:pathLst>
                <a:path extrusionOk="0" h="6858000" w="12192000">
                  <a:moveTo>
                    <a:pt x="12192000" y="63627"/>
                  </a:moveTo>
                  <a:lnTo>
                    <a:pt x="12128373" y="63627"/>
                  </a:lnTo>
                  <a:lnTo>
                    <a:pt x="12128373" y="6794360"/>
                  </a:lnTo>
                  <a:lnTo>
                    <a:pt x="12192000" y="6794373"/>
                  </a:lnTo>
                  <a:lnTo>
                    <a:pt x="12192000" y="63627"/>
                  </a:lnTo>
                  <a:close/>
                </a:path>
                <a:path extrusionOk="0" h="6858000" w="12192000">
                  <a:moveTo>
                    <a:pt x="12192000" y="0"/>
                  </a:moveTo>
                  <a:lnTo>
                    <a:pt x="0" y="0"/>
                  </a:lnTo>
                  <a:lnTo>
                    <a:pt x="0" y="63500"/>
                  </a:lnTo>
                  <a:lnTo>
                    <a:pt x="0" y="6794500"/>
                  </a:lnTo>
                  <a:lnTo>
                    <a:pt x="0" y="6858000"/>
                  </a:lnTo>
                  <a:lnTo>
                    <a:pt x="12192000" y="6858000"/>
                  </a:lnTo>
                  <a:lnTo>
                    <a:pt x="12192000" y="6794500"/>
                  </a:lnTo>
                  <a:lnTo>
                    <a:pt x="63639" y="6794500"/>
                  </a:lnTo>
                  <a:lnTo>
                    <a:pt x="63639" y="63500"/>
                  </a:lnTo>
                  <a:lnTo>
                    <a:pt x="12192000" y="63500"/>
                  </a:lnTo>
                  <a:lnTo>
                    <a:pt x="12192000" y="0"/>
                  </a:lnTo>
                  <a:close/>
                </a:path>
              </a:pathLst>
            </a:custGeom>
            <a:solidFill>
              <a:srgbClr val="C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6" name="Google Shape;156;p15"/>
            <p:cNvSpPr/>
            <p:nvPr/>
          </p:nvSpPr>
          <p:spPr>
            <a:xfrm>
              <a:off x="0" y="0"/>
              <a:ext cx="12192000" cy="6858000"/>
            </a:xfrm>
            <a:custGeom>
              <a:rect b="b" l="l" r="r" t="t"/>
              <a:pathLst>
                <a:path extrusionOk="0" h="6858000" w="12192000">
                  <a:moveTo>
                    <a:pt x="0" y="0"/>
                  </a:moveTo>
                  <a:lnTo>
                    <a:pt x="12192000" y="0"/>
                  </a:lnTo>
                  <a:lnTo>
                    <a:pt x="12192000" y="6857999"/>
                  </a:lnTo>
                  <a:lnTo>
                    <a:pt x="0" y="6857999"/>
                  </a:lnTo>
                  <a:lnTo>
                    <a:pt x="0" y="0"/>
                  </a:lnTo>
                  <a:close/>
                </a:path>
                <a:path extrusionOk="0" h="6858000" w="12192000">
                  <a:moveTo>
                    <a:pt x="63639" y="63626"/>
                  </a:moveTo>
                  <a:lnTo>
                    <a:pt x="63639" y="6794360"/>
                  </a:lnTo>
                  <a:lnTo>
                    <a:pt x="12128373" y="6794360"/>
                  </a:lnTo>
                  <a:lnTo>
                    <a:pt x="12128373" y="63626"/>
                  </a:lnTo>
                  <a:lnTo>
                    <a:pt x="63639" y="63626"/>
                  </a:lnTo>
                  <a:close/>
                </a:path>
              </a:pathLst>
            </a:custGeom>
            <a:noFill/>
            <a:ln cap="flat" cmpd="sng" w="12175">
              <a:solidFill>
                <a:srgbClr val="2E528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157" name="Google Shape;157;p15"/>
          <p:cNvPicPr preferRelativeResize="0"/>
          <p:nvPr/>
        </p:nvPicPr>
        <p:blipFill rotWithShape="1">
          <a:blip r:embed="rId7">
            <a:alphaModFix/>
          </a:blip>
          <a:srcRect b="0" l="0" r="0" t="0"/>
          <a:stretch/>
        </p:blipFill>
        <p:spPr>
          <a:xfrm>
            <a:off x="152399" y="1597154"/>
            <a:ext cx="8306751" cy="511693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