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y="6858000" cx="12192000"/>
  <p:notesSz cx="6858000" cy="9144000"/>
  <p:embeddedFontLst>
    <p:embeddedFont>
      <p:font typeface="Arial Black"/>
      <p:regular r:id="rId27"/>
    </p:embeddedFont>
    <p:embeddedFont>
      <p:font typeface="Gill Sans"/>
      <p:regular r:id="rId28"/>
      <p:bold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820DE00-3407-477A-B48B-F2A9EF6B9BCF}">
  <a:tblStyle styleId="{A820DE00-3407-477A-B48B-F2A9EF6B9BCF}" styleName="Table_0">
    <a:wholeTbl>
      <a:tcTxStyle b="off" i="off">
        <a:font>
          <a:latin typeface="Gill Sans MT"/>
          <a:ea typeface="Gill Sans MT"/>
          <a:cs typeface="Gill Sans M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E7E8"/>
          </a:solidFill>
        </a:fill>
      </a:tcStyle>
    </a:wholeTbl>
    <a:band1H>
      <a:tcTxStyle/>
      <a:tcStyle>
        <a:fill>
          <a:solidFill>
            <a:srgbClr val="E5CBCD"/>
          </a:solidFill>
        </a:fill>
      </a:tcStyle>
    </a:band1H>
    <a:band2H>
      <a:tcTxStyle/>
    </a:band2H>
    <a:band1V>
      <a:tcTxStyle/>
      <a:tcStyle>
        <a:fill>
          <a:solidFill>
            <a:srgbClr val="E5CBCD"/>
          </a:solidFill>
        </a:fill>
      </a:tcStyle>
    </a:band1V>
    <a:band2V>
      <a:tcTxStyle/>
    </a:band2V>
    <a:lastCol>
      <a:tcTxStyle b="on" i="off">
        <a:font>
          <a:latin typeface="Gill Sans MT"/>
          <a:ea typeface="Gill Sans MT"/>
          <a:cs typeface="Gill Sans MT"/>
        </a:font>
        <a:schemeClr val="lt1"/>
      </a:tcTxStyle>
      <a:tcStyle>
        <a:fill>
          <a:solidFill>
            <a:schemeClr val="accent1"/>
          </a:solidFill>
        </a:fill>
      </a:tcStyle>
    </a:lastCol>
    <a:firstCol>
      <a:tcTxStyle b="on" i="off">
        <a:font>
          <a:latin typeface="Gill Sans MT"/>
          <a:ea typeface="Gill Sans MT"/>
          <a:cs typeface="Gill Sans MT"/>
        </a:font>
        <a:schemeClr val="lt1"/>
      </a:tcTxStyle>
      <a:tcStyle>
        <a:fill>
          <a:solidFill>
            <a:schemeClr val="accent1"/>
          </a:solidFill>
        </a:fill>
      </a:tcStyle>
    </a:firstCol>
    <a:lastRow>
      <a:tcTxStyle b="on" i="off">
        <a:font>
          <a:latin typeface="Gill Sans MT"/>
          <a:ea typeface="Gill Sans MT"/>
          <a:cs typeface="Gill Sans MT"/>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Gill Sans MT"/>
          <a:ea typeface="Gill Sans MT"/>
          <a:cs typeface="Gill Sans MT"/>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font" Target="fonts/GillSans-regular.fntdata"/><Relationship Id="rId27" Type="http://schemas.openxmlformats.org/officeDocument/2006/relationships/font" Target="fonts/ArialBlack-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GillSans-bold.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notes"/>
          <p:cNvSpPr/>
          <p:nvPr>
            <p:ph idx="2" type="sldImg"/>
          </p:nvPr>
        </p:nvSpPr>
        <p:spPr>
          <a:xfrm>
            <a:off x="323850" y="698500"/>
            <a:ext cx="6210300" cy="3492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7" name="Google Shape;17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 name="Google Shape;32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2" name="Google Shape;34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7" name="Google Shape;35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3" name="Google Shape;36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4" name="Google Shape;384;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Demikian Bapak/Ibu yang saya hormati beberapa hal yang terkait dengan SPM bidang kesehatan yang sesuai PP nomor 2 tahun 2018 harus   segera   kita   kerjakan   mulai   1 Januari 2019.</a:t>
            </a:r>
            <a:endParaRPr/>
          </a:p>
          <a:p>
            <a:pPr indent="0" lvl="0" marL="0" rtl="0" algn="l">
              <a:spcBef>
                <a:spcPts val="0"/>
              </a:spcBef>
              <a:spcAft>
                <a:spcPts val="0"/>
              </a:spcAft>
              <a:buNone/>
            </a:pPr>
            <a:r>
              <a:rPr lang="en-US"/>
              <a:t>Semoga pelaksanaan SPM bidang kesehatan memberikan dampak yang baik terhadap peningkatan mutu pelayanan kesehatan di seluruh wilayah Indonesia.</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Wassalamualaikum. Wr.Wb</a:t>
            </a:r>
            <a:endParaRPr/>
          </a:p>
        </p:txBody>
      </p:sp>
      <p:sp>
        <p:nvSpPr>
          <p:cNvPr id="385" name="Google Shape;385;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2:notes"/>
          <p:cNvSpPr txBox="1"/>
          <p:nvPr>
            <p:ph idx="1" type="body"/>
          </p:nvPr>
        </p:nvSpPr>
        <p:spPr>
          <a:xfrm>
            <a:off x="685801" y="4400550"/>
            <a:ext cx="5486400" cy="448211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Bapak/Ibu yang saya hormati, </a:t>
            </a:r>
            <a:endParaRPr/>
          </a:p>
          <a:p>
            <a:pPr indent="-227960" lvl="0" marL="227960" rtl="0" algn="l">
              <a:spcBef>
                <a:spcPts val="0"/>
              </a:spcBef>
              <a:spcAft>
                <a:spcPts val="0"/>
              </a:spcAft>
              <a:buClr>
                <a:schemeClr val="dk1"/>
              </a:buClr>
              <a:buSzPts val="1200"/>
              <a:buFont typeface="Calibri"/>
              <a:buAutoNum type="arabicPeriod"/>
            </a:pPr>
            <a:r>
              <a:rPr lang="en-US"/>
              <a:t>sesuai dengan UU Nomor 23 Tahun 2014 khususnya pada Pasal 12, Pasal 18 dan Pasal 298 terdapat 6 urusan wajib pelayanan dasar yang harus dilaksanakan oleh pemerintah daerah dan menjadi prioritas dalam perencanaan dan penganggaran pembangunan di daerah yaitu (Pendidikan, </a:t>
            </a:r>
            <a:r>
              <a:rPr b="1" lang="en-US"/>
              <a:t>Kesehatan</a:t>
            </a:r>
            <a:r>
              <a:rPr lang="en-US"/>
              <a:t>, sosial, perumahan rakyat, pekerjaan umum, Trantibumlinmas (ketentraman kekertiban umum perlindungan masyarakat).</a:t>
            </a:r>
            <a:endParaRPr/>
          </a:p>
          <a:p>
            <a:pPr indent="-151760" lvl="0" marL="227960" rtl="0" algn="l">
              <a:spcBef>
                <a:spcPts val="0"/>
              </a:spcBef>
              <a:spcAft>
                <a:spcPts val="0"/>
              </a:spcAft>
              <a:buClr>
                <a:schemeClr val="dk1"/>
              </a:buClr>
              <a:buSzPts val="1200"/>
              <a:buFont typeface="Calibri"/>
              <a:buNone/>
            </a:pPr>
            <a:r>
              <a:t/>
            </a:r>
            <a:endParaRPr/>
          </a:p>
          <a:p>
            <a:pPr indent="-227960" lvl="0" marL="227960" rtl="0" algn="l">
              <a:spcBef>
                <a:spcPts val="0"/>
              </a:spcBef>
              <a:spcAft>
                <a:spcPts val="0"/>
              </a:spcAft>
              <a:buClr>
                <a:schemeClr val="dk1"/>
              </a:buClr>
              <a:buSzPts val="1200"/>
              <a:buFont typeface="Calibri"/>
              <a:buAutoNum type="arabicPeriod"/>
            </a:pPr>
            <a:r>
              <a:rPr lang="en-US"/>
              <a:t>Dan dalam PP Nomor 2 Tahun 2018 tentang </a:t>
            </a:r>
            <a:r>
              <a:rPr b="1" lang="en-US"/>
              <a:t>Standar Pelayanan Minimal</a:t>
            </a:r>
            <a:r>
              <a:rPr lang="en-US"/>
              <a:t> yang didalamnya mengatur tentang  pelaksanaan SPM antara lain meliputi jenis layanan, mutu layanan dan penerima pelayanan dasar serta strategi penerapannya.</a:t>
            </a:r>
            <a:endParaRPr/>
          </a:p>
          <a:p>
            <a:pPr indent="-151760" lvl="0" marL="227960" rtl="0" algn="l">
              <a:spcBef>
                <a:spcPts val="0"/>
              </a:spcBef>
              <a:spcAft>
                <a:spcPts val="0"/>
              </a:spcAft>
              <a:buClr>
                <a:schemeClr val="dk1"/>
              </a:buClr>
              <a:buSzPts val="1200"/>
              <a:buFont typeface="Calibri"/>
              <a:buNone/>
            </a:pPr>
            <a:r>
              <a:t/>
            </a:r>
            <a:endParaRPr/>
          </a:p>
          <a:p>
            <a:pPr indent="-227960" lvl="0" marL="227960" rtl="0" algn="l">
              <a:spcBef>
                <a:spcPts val="0"/>
              </a:spcBef>
              <a:spcAft>
                <a:spcPts val="0"/>
              </a:spcAft>
              <a:buClr>
                <a:schemeClr val="dk1"/>
              </a:buClr>
              <a:buSzPts val="1200"/>
              <a:buFont typeface="Calibri"/>
              <a:buAutoNum type="arabicPeriod"/>
            </a:pPr>
            <a:r>
              <a:rPr lang="en-US"/>
              <a:t>Sedangkan didalam Permendagri No. 100 Tahun 2018 tentang penerapan SPM secara teknis memuat tentang mekanisme dan strategi penerapan SPM yang dimulai dari pengumpulan data, penghitungan pemenuhan kebutuhan dasar, perencanaan SPM yang harus masuk ke dalam dokumen perencanaan pembangunan daerah, pelaksanaan SPM, pelaporan dan evaluasi.</a:t>
            </a:r>
            <a:endParaRPr/>
          </a:p>
          <a:p>
            <a:pPr indent="-151760" lvl="0" marL="227960" rtl="0" algn="l">
              <a:spcBef>
                <a:spcPts val="0"/>
              </a:spcBef>
              <a:spcAft>
                <a:spcPts val="0"/>
              </a:spcAft>
              <a:buClr>
                <a:schemeClr val="dk1"/>
              </a:buClr>
              <a:buSzPts val="1200"/>
              <a:buFont typeface="Calibri"/>
              <a:buNone/>
            </a:pPr>
            <a:r>
              <a:t/>
            </a:r>
            <a:endParaRPr/>
          </a:p>
          <a:p>
            <a:pPr indent="-227960" lvl="0" marL="227960" rtl="0" algn="l">
              <a:spcBef>
                <a:spcPts val="0"/>
              </a:spcBef>
              <a:spcAft>
                <a:spcPts val="0"/>
              </a:spcAft>
              <a:buClr>
                <a:schemeClr val="dk1"/>
              </a:buClr>
              <a:buSzPts val="1200"/>
              <a:buFont typeface="Calibri"/>
              <a:buAutoNum type="arabicPeriod"/>
            </a:pPr>
            <a:r>
              <a:rPr b="0" i="0" lang="en-US"/>
              <a:t>Sementara itu dalam Permenkes Nomor 4 Tahun 2019 tentang </a:t>
            </a:r>
            <a:r>
              <a:rPr lang="en-US"/>
              <a:t>standar teknis pemenuhan mutu pelayanan dasar pada spm bidang kesehatan </a:t>
            </a:r>
            <a:r>
              <a:rPr b="0" i="0" lang="en-US"/>
              <a:t>memuat tentang mekanisme pemenuhan mutu pelayanan dasar pada SPM bidang kesehatan</a:t>
            </a:r>
            <a:endParaRPr b="0" i="0"/>
          </a:p>
          <a:p>
            <a:pPr indent="0" lvl="0" marL="0" rtl="0" algn="l">
              <a:spcBef>
                <a:spcPts val="0"/>
              </a:spcBef>
              <a:spcAft>
                <a:spcPts val="0"/>
              </a:spcAft>
              <a:buNone/>
            </a:pPr>
            <a:r>
              <a:t/>
            </a:r>
            <a:endParaRPr b="0" i="0"/>
          </a:p>
          <a:p>
            <a:pPr indent="0" lvl="0" marL="0" rtl="0" algn="l">
              <a:spcBef>
                <a:spcPts val="0"/>
              </a:spcBef>
              <a:spcAft>
                <a:spcPts val="0"/>
              </a:spcAft>
              <a:buNone/>
            </a:pPr>
            <a:r>
              <a:t/>
            </a:r>
            <a:endParaRPr/>
          </a:p>
        </p:txBody>
      </p:sp>
      <p:sp>
        <p:nvSpPr>
          <p:cNvPr id="199" name="Google Shape;199;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4:notes"/>
          <p:cNvSpPr/>
          <p:nvPr>
            <p:ph idx="2" type="sldImg"/>
          </p:nvPr>
        </p:nvSpPr>
        <p:spPr>
          <a:xfrm>
            <a:off x="685800" y="677863"/>
            <a:ext cx="5486400" cy="3087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4:notes"/>
          <p:cNvSpPr txBox="1"/>
          <p:nvPr>
            <p:ph idx="1" type="body"/>
          </p:nvPr>
        </p:nvSpPr>
        <p:spPr>
          <a:xfrm>
            <a:off x="323297" y="3850672"/>
            <a:ext cx="6217234" cy="512286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Sedangkan jenis layanan dan mutu sebagaimana tampak dalam slide berikut ini yaitu:</a:t>
            </a:r>
            <a:endParaRPr/>
          </a:p>
          <a:p>
            <a:pPr indent="-228600" lvl="0" marL="228600" marR="0" rtl="0" algn="l">
              <a:lnSpc>
                <a:spcPct val="100000"/>
              </a:lnSpc>
              <a:spcBef>
                <a:spcPts val="0"/>
              </a:spcBef>
              <a:spcAft>
                <a:spcPts val="0"/>
              </a:spcAft>
              <a:buClr>
                <a:schemeClr val="dk1"/>
              </a:buClr>
              <a:buSzPts val="1200"/>
              <a:buFont typeface="Calibri"/>
              <a:buAutoNum type="arabicPeriod"/>
            </a:pPr>
            <a:r>
              <a:rPr lang="en-US"/>
              <a:t>Tingkat Provinsi terdiri dari 2 jenis layanan dan mutu yaitu:</a:t>
            </a:r>
            <a:endParaRPr/>
          </a:p>
          <a:p>
            <a:pPr indent="-308372" lvl="1" marL="765572" rtl="0" algn="l">
              <a:spcBef>
                <a:spcPts val="0"/>
              </a:spcBef>
              <a:spcAft>
                <a:spcPts val="0"/>
              </a:spcAft>
              <a:buClr>
                <a:schemeClr val="dk1"/>
              </a:buClr>
              <a:buSzPts val="1200"/>
              <a:buFont typeface="Calibri"/>
              <a:buAutoNum type="alphaLcPeriod"/>
            </a:pPr>
            <a:r>
              <a:rPr b="1" lang="en-US" sz="1200">
                <a:latin typeface="Arial Rounded"/>
                <a:ea typeface="Arial Rounded"/>
                <a:cs typeface="Arial Rounded"/>
                <a:sym typeface="Arial Rounded"/>
              </a:rPr>
              <a:t>Pelayanan kesehatan bagi penduduk terdampak krisis kesehatan akibat bencana dan/atau berpotensi bencana provinsi.</a:t>
            </a:r>
            <a:endParaRPr/>
          </a:p>
          <a:p>
            <a:pPr indent="-308372" lvl="1" marL="765572" rtl="0" algn="l">
              <a:spcBef>
                <a:spcPts val="0"/>
              </a:spcBef>
              <a:spcAft>
                <a:spcPts val="0"/>
              </a:spcAft>
              <a:buClr>
                <a:schemeClr val="dk1"/>
              </a:buClr>
              <a:buSzPts val="1200"/>
              <a:buFont typeface="Calibri"/>
              <a:buAutoNum type="alphaLcPeriod"/>
            </a:pPr>
            <a:r>
              <a:rPr b="1" lang="en-US" sz="1200">
                <a:latin typeface="Arial Rounded"/>
                <a:ea typeface="Arial Rounded"/>
                <a:cs typeface="Arial Rounded"/>
                <a:sym typeface="Arial Rounded"/>
              </a:rPr>
              <a:t>Pelayanan kesehatan bagi penduduk pada kondisi kejadian luar biasa provinsi.</a:t>
            </a:r>
            <a:endParaRPr/>
          </a:p>
          <a:p>
            <a:pPr indent="0" lvl="0" marL="0" marR="0" rtl="0" algn="l">
              <a:lnSpc>
                <a:spcPct val="100000"/>
              </a:lnSpc>
              <a:spcBef>
                <a:spcPts val="0"/>
              </a:spcBef>
              <a:spcAft>
                <a:spcPts val="0"/>
              </a:spcAft>
              <a:buClr>
                <a:schemeClr val="dk1"/>
              </a:buClr>
              <a:buSzPts val="1200"/>
              <a:buFont typeface="Calibri"/>
              <a:buNone/>
            </a:pPr>
            <a:r>
              <a:rPr lang="en-US"/>
              <a:t>        KLB maupun bencana dinyatakan sebagai SPM tingkat provinsi apabila :</a:t>
            </a:r>
            <a:endParaRPr/>
          </a:p>
          <a:p>
            <a:pPr indent="-228600" lvl="1" marL="685800" marR="0" rtl="0" algn="l">
              <a:lnSpc>
                <a:spcPct val="100000"/>
              </a:lnSpc>
              <a:spcBef>
                <a:spcPts val="0"/>
              </a:spcBef>
              <a:spcAft>
                <a:spcPts val="0"/>
              </a:spcAft>
              <a:buClr>
                <a:schemeClr val="dk1"/>
              </a:buClr>
              <a:buSzPts val="1200"/>
              <a:buFont typeface="Calibri"/>
              <a:buAutoNum type="alphaLcPeriod"/>
            </a:pPr>
            <a:r>
              <a:rPr lang="en-US" sz="1200">
                <a:solidFill>
                  <a:schemeClr val="dk1"/>
                </a:solidFill>
                <a:latin typeface="Calibri"/>
                <a:ea typeface="Calibri"/>
                <a:cs typeface="Calibri"/>
                <a:sym typeface="Calibri"/>
              </a:rPr>
              <a:t>Terjadi pada suatu wilayah Kabupaten/Kota di satu provinsi yang meluas ke Kabupaten/kota lainnya dan memiliki hubungan epidemiologi pada provinsi yang sama berdasarkan kajian epidemiologi oleh Dinas Kesehatan Provinsi</a:t>
            </a:r>
            <a:endParaRPr sz="1200">
              <a:solidFill>
                <a:schemeClr val="dk1"/>
              </a:solidFill>
              <a:latin typeface="Calibri"/>
              <a:ea typeface="Calibri"/>
              <a:cs typeface="Calibri"/>
              <a:sym typeface="Calibri"/>
            </a:endParaRPr>
          </a:p>
          <a:p>
            <a:pPr indent="-228600" lvl="1" marL="685800" marR="0" rtl="0" algn="l">
              <a:lnSpc>
                <a:spcPct val="100000"/>
              </a:lnSpc>
              <a:spcBef>
                <a:spcPts val="0"/>
              </a:spcBef>
              <a:spcAft>
                <a:spcPts val="0"/>
              </a:spcAft>
              <a:buClr>
                <a:schemeClr val="dk1"/>
              </a:buClr>
              <a:buSzPts val="1200"/>
              <a:buFont typeface="Calibri"/>
              <a:buAutoNum type="alphaLcPeriod"/>
            </a:pPr>
            <a:r>
              <a:rPr lang="en-US" sz="1200">
                <a:solidFill>
                  <a:schemeClr val="dk1"/>
                </a:solidFill>
                <a:latin typeface="Calibri"/>
                <a:ea typeface="Calibri"/>
                <a:cs typeface="Calibri"/>
                <a:sym typeface="Calibri"/>
              </a:rPr>
              <a:t>Terjadi pada suatu wilayah Kabupaten/Kota di satu provinsi berpotensi meluas ke Kabupaten/Kota lainnya berdasarkan hasil analisis dan evaluasi oleh Dinas Kesehatan Provinsi</a:t>
            </a:r>
            <a:endParaRPr sz="1200">
              <a:solidFill>
                <a:schemeClr val="dk1"/>
              </a:solidFill>
              <a:latin typeface="Calibri"/>
              <a:ea typeface="Calibri"/>
              <a:cs typeface="Calibri"/>
              <a:sym typeface="Calibri"/>
            </a:endParaRPr>
          </a:p>
          <a:p>
            <a:pPr indent="-185738" lvl="0" marL="185738" marR="0" rtl="0" algn="l">
              <a:lnSpc>
                <a:spcPct val="100000"/>
              </a:lnSpc>
              <a:spcBef>
                <a:spcPts val="0"/>
              </a:spcBef>
              <a:spcAft>
                <a:spcPts val="0"/>
              </a:spcAft>
              <a:buClr>
                <a:schemeClr val="dk1"/>
              </a:buClr>
              <a:buSzPts val="1200"/>
              <a:buFont typeface="Calibri"/>
              <a:buNone/>
            </a:pPr>
            <a:r>
              <a:rPr lang="en-US"/>
              <a:t>2. Tingkat Kabupaten/Kota terdapat 12 jenis layanan dan mutu SPM bidang    kesehatan yaitu :</a:t>
            </a:r>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ibu hamil</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ibu bersalin</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bayi baru lahir</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balita</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pada usia pendidikan dasar</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pada usia produktif</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pada usia lanjut</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penderita hipertensi</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penderita diabetes  melitus</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orang dengan gangguan jiwa berat</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orang terduga tuberculosis</a:t>
            </a:r>
            <a:endParaRPr b="1" sz="1000">
              <a:latin typeface="Arial Rounded"/>
              <a:ea typeface="Arial Rounded"/>
              <a:cs typeface="Arial Rounded"/>
              <a:sym typeface="Arial Rounded"/>
            </a:endParaRPr>
          </a:p>
          <a:p>
            <a:pPr indent="-228600" lvl="2" marL="764382" rtl="0" algn="l">
              <a:spcBef>
                <a:spcPts val="0"/>
              </a:spcBef>
              <a:spcAft>
                <a:spcPts val="0"/>
              </a:spcAft>
              <a:buClr>
                <a:schemeClr val="dk1"/>
              </a:buClr>
              <a:buSzPts val="1000"/>
              <a:buFont typeface="Calibri"/>
              <a:buAutoNum type="alphaLcPeriod"/>
            </a:pPr>
            <a:r>
              <a:rPr b="1" lang="en-US" sz="1000">
                <a:latin typeface="Arial Rounded"/>
                <a:ea typeface="Arial Rounded"/>
                <a:cs typeface="Arial Rounded"/>
                <a:sym typeface="Arial Rounded"/>
              </a:rPr>
              <a:t>Pelayanan kesehatan orang dengan risiko terinfeksi virus yang melemahkan daya tahan tubuh manusia (Human Immunodeficiency Virus)</a:t>
            </a:r>
            <a:endParaRPr b="1" sz="1000">
              <a:latin typeface="Arial Rounded"/>
              <a:ea typeface="Arial Rounded"/>
              <a:cs typeface="Arial Rounded"/>
              <a:sym typeface="Arial Rounded"/>
            </a:endParaRPr>
          </a:p>
          <a:p>
            <a:pPr indent="0" lvl="2" marL="535782" rtl="0" algn="l">
              <a:spcBef>
                <a:spcPts val="0"/>
              </a:spcBef>
              <a:spcAft>
                <a:spcPts val="0"/>
              </a:spcAft>
              <a:buClr>
                <a:schemeClr val="dk1"/>
              </a:buClr>
              <a:buSzPts val="1200"/>
              <a:buFont typeface="Calibri"/>
              <a:buNone/>
            </a:pPr>
            <a:r>
              <a:t/>
            </a:r>
            <a:endParaRPr b="1" sz="1200">
              <a:latin typeface="Arial Rounded"/>
              <a:ea typeface="Arial Rounded"/>
              <a:cs typeface="Arial Rounded"/>
              <a:sym typeface="Arial Rounded"/>
            </a:endParaRPr>
          </a:p>
          <a:p>
            <a:pPr indent="0" lvl="2" marL="535782" rtl="0" algn="l">
              <a:spcBef>
                <a:spcPts val="0"/>
              </a:spcBef>
              <a:spcAft>
                <a:spcPts val="0"/>
              </a:spcAft>
              <a:buClr>
                <a:schemeClr val="dk1"/>
              </a:buClr>
              <a:buSzPts val="1200"/>
              <a:buFont typeface="Calibri"/>
              <a:buNone/>
            </a:pPr>
            <a:r>
              <a:rPr b="1" lang="en-US" sz="1200">
                <a:latin typeface="Arial Rounded"/>
                <a:ea typeface="Arial Rounded"/>
                <a:cs typeface="Arial Rounded"/>
                <a:sym typeface="Arial Rounded"/>
              </a:rPr>
              <a:t>Berdasarkan PP nomor 2 tahun 2018 BAB 2 Pasal 6 menyatakan bahwa pelayanan spm bidang kesehatan bersifat Peningkatan/promotif dan Pencegahan/preventif </a:t>
            </a:r>
            <a:endParaRPr b="1" sz="1200">
              <a:latin typeface="Arial Rounded"/>
              <a:ea typeface="Arial Rounded"/>
              <a:cs typeface="Arial Rounded"/>
              <a:sym typeface="Arial Rounded"/>
            </a:endParaRPr>
          </a:p>
        </p:txBody>
      </p:sp>
      <p:sp>
        <p:nvSpPr>
          <p:cNvPr id="245" name="Google Shape;24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8" name="Google Shape;27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5" name="Google Shape;29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6" name="Google Shape;30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
        <p:nvSpPr>
          <p:cNvPr id="19" name="Google Shape;19;p2"/>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6" name="Shape 86"/>
        <p:cNvGrpSpPr/>
        <p:nvPr/>
      </p:nvGrpSpPr>
      <p:grpSpPr>
        <a:xfrm>
          <a:off x="0" y="0"/>
          <a:ext cx="0" cy="0"/>
          <a:chOff x="0" y="0"/>
          <a:chExt cx="0" cy="0"/>
        </a:xfrm>
      </p:grpSpPr>
      <p:sp>
        <p:nvSpPr>
          <p:cNvPr id="87" name="Google Shape;87;p11"/>
          <p:cNvSpPr txBox="1"/>
          <p:nvPr>
            <p:ph type="title"/>
          </p:nvPr>
        </p:nvSpPr>
        <p:spPr>
          <a:xfrm>
            <a:off x="1451579" y="804519"/>
            <a:ext cx="9603275" cy="1049235"/>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11"/>
          <p:cNvSpPr txBox="1"/>
          <p:nvPr>
            <p:ph idx="1" type="body"/>
          </p:nvPr>
        </p:nvSpPr>
        <p:spPr>
          <a:xfrm rot="5400000">
            <a:off x="4527910" y="-1060599"/>
            <a:ext cx="3450613" cy="9603275"/>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89" name="Google Shape;89;p11"/>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1"/>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1"/>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92" name="Google Shape;92;p11"/>
          <p:cNvCxnSpPr/>
          <p:nvPr/>
        </p:nvCxnSpPr>
        <p:spPr>
          <a:xfrm>
            <a:off x="1453896" y="1847088"/>
            <a:ext cx="960752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3" name="Shape 93"/>
        <p:cNvGrpSpPr/>
        <p:nvPr/>
      </p:nvGrpSpPr>
      <p:grpSpPr>
        <a:xfrm>
          <a:off x="0" y="0"/>
          <a:ext cx="0" cy="0"/>
          <a:chOff x="0" y="0"/>
          <a:chExt cx="0" cy="0"/>
        </a:xfrm>
      </p:grpSpPr>
      <p:sp>
        <p:nvSpPr>
          <p:cNvPr id="94" name="Google Shape;94;p12"/>
          <p:cNvSpPr txBox="1"/>
          <p:nvPr>
            <p:ph type="title"/>
          </p:nvPr>
        </p:nvSpPr>
        <p:spPr>
          <a:xfrm rot="5400000">
            <a:off x="7917038" y="2321047"/>
            <a:ext cx="4659889" cy="1615742"/>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200"/>
              <a:buFont typeface="Gill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12"/>
          <p:cNvSpPr txBox="1"/>
          <p:nvPr>
            <p:ph idx="1" type="body"/>
          </p:nvPr>
        </p:nvSpPr>
        <p:spPr>
          <a:xfrm rot="5400000">
            <a:off x="3029143" y="-785498"/>
            <a:ext cx="4659889" cy="7828830"/>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96" name="Google Shape;96;p12"/>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2"/>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2"/>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99" name="Google Shape;99;p12"/>
          <p:cNvCxnSpPr/>
          <p:nvPr/>
        </p:nvCxnSpPr>
        <p:spPr>
          <a:xfrm>
            <a:off x="9439111" y="798973"/>
            <a:ext cx="0" cy="4659889"/>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6" name="Shape 106"/>
        <p:cNvGrpSpPr/>
        <p:nvPr/>
      </p:nvGrpSpPr>
      <p:grpSpPr>
        <a:xfrm>
          <a:off x="0" y="0"/>
          <a:ext cx="0" cy="0"/>
          <a:chOff x="0" y="0"/>
          <a:chExt cx="0" cy="0"/>
        </a:xfrm>
      </p:grpSpPr>
      <p:sp>
        <p:nvSpPr>
          <p:cNvPr id="107" name="Google Shape;107;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9" name="Google Shape;109;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2" name="Shape 112"/>
        <p:cNvGrpSpPr/>
        <p:nvPr/>
      </p:nvGrpSpPr>
      <p:grpSpPr>
        <a:xfrm>
          <a:off x="0" y="0"/>
          <a:ext cx="0" cy="0"/>
          <a:chOff x="0" y="0"/>
          <a:chExt cx="0" cy="0"/>
        </a:xfrm>
      </p:grpSpPr>
      <p:sp>
        <p:nvSpPr>
          <p:cNvPr id="113" name="Google Shape;113;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4" name="Google Shape;114;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5" name="Google Shape;115;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8" name="Shape 118"/>
        <p:cNvGrpSpPr/>
        <p:nvPr/>
      </p:nvGrpSpPr>
      <p:grpSpPr>
        <a:xfrm>
          <a:off x="0" y="0"/>
          <a:ext cx="0" cy="0"/>
          <a:chOff x="0" y="0"/>
          <a:chExt cx="0" cy="0"/>
        </a:xfrm>
      </p:grpSpPr>
      <p:sp>
        <p:nvSpPr>
          <p:cNvPr id="119" name="Google Shape;119;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0" name="Google Shape;120;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21" name="Google Shape;121;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4" name="Shape 124"/>
        <p:cNvGrpSpPr/>
        <p:nvPr/>
      </p:nvGrpSpPr>
      <p:grpSpPr>
        <a:xfrm>
          <a:off x="0" y="0"/>
          <a:ext cx="0" cy="0"/>
          <a:chOff x="0" y="0"/>
          <a:chExt cx="0" cy="0"/>
        </a:xfrm>
      </p:grpSpPr>
      <p:sp>
        <p:nvSpPr>
          <p:cNvPr id="125" name="Google Shape;125;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1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1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8" name="Google Shape;128;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31" name="Shape 131"/>
        <p:cNvGrpSpPr/>
        <p:nvPr/>
      </p:nvGrpSpPr>
      <p:grpSpPr>
        <a:xfrm>
          <a:off x="0" y="0"/>
          <a:ext cx="0" cy="0"/>
          <a:chOff x="0" y="0"/>
          <a:chExt cx="0" cy="0"/>
        </a:xfrm>
      </p:grpSpPr>
      <p:sp>
        <p:nvSpPr>
          <p:cNvPr id="132" name="Google Shape;132;p1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1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4" name="Google Shape;134;p1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5" name="Google Shape;135;p1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6" name="Google Shape;136;p1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7" name="Google Shape;137;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40" name="Shape 140"/>
        <p:cNvGrpSpPr/>
        <p:nvPr/>
      </p:nvGrpSpPr>
      <p:grpSpPr>
        <a:xfrm>
          <a:off x="0" y="0"/>
          <a:ext cx="0" cy="0"/>
          <a:chOff x="0" y="0"/>
          <a:chExt cx="0" cy="0"/>
        </a:xfrm>
      </p:grpSpPr>
      <p:sp>
        <p:nvSpPr>
          <p:cNvPr id="141" name="Google Shape;141;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2" name="Google Shape;142;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5" name="Shape 145"/>
        <p:cNvGrpSpPr/>
        <p:nvPr/>
      </p:nvGrpSpPr>
      <p:grpSpPr>
        <a:xfrm>
          <a:off x="0" y="0"/>
          <a:ext cx="0" cy="0"/>
          <a:chOff x="0" y="0"/>
          <a:chExt cx="0" cy="0"/>
        </a:xfrm>
      </p:grpSpPr>
      <p:sp>
        <p:nvSpPr>
          <p:cNvPr id="146" name="Google Shape;146;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49" name="Shape 149"/>
        <p:cNvGrpSpPr/>
        <p:nvPr/>
      </p:nvGrpSpPr>
      <p:grpSpPr>
        <a:xfrm>
          <a:off x="0" y="0"/>
          <a:ext cx="0" cy="0"/>
          <a:chOff x="0" y="0"/>
          <a:chExt cx="0" cy="0"/>
        </a:xfrm>
      </p:grpSpPr>
      <p:sp>
        <p:nvSpPr>
          <p:cNvPr id="150" name="Google Shape;150;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52" name="Google Shape;152;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53" name="Google Shape;153;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2" name="Shape 22"/>
        <p:cNvGrpSpPr/>
        <p:nvPr/>
      </p:nvGrpSpPr>
      <p:grpSpPr>
        <a:xfrm>
          <a:off x="0" y="0"/>
          <a:ext cx="0" cy="0"/>
          <a:chOff x="0" y="0"/>
          <a:chExt cx="0" cy="0"/>
        </a:xfrm>
      </p:grpSpPr>
      <p:sp>
        <p:nvSpPr>
          <p:cNvPr id="23" name="Google Shape;23;p3"/>
          <p:cNvSpPr txBox="1"/>
          <p:nvPr>
            <p:ph type="ctrTitle"/>
          </p:nvPr>
        </p:nvSpPr>
        <p:spPr>
          <a:xfrm>
            <a:off x="2417779" y="802298"/>
            <a:ext cx="8637073" cy="2541431"/>
          </a:xfrm>
          <a:prstGeom prst="rect">
            <a:avLst/>
          </a:prstGeom>
          <a:noFill/>
          <a:ln>
            <a:noFill/>
          </a:ln>
        </p:spPr>
        <p:txBody>
          <a:bodyPr anchorCtr="0" anchor="b" bIns="0" lIns="91425" spcFirstLastPara="1" rIns="91425" wrap="square" tIns="45700">
            <a:normAutofit/>
          </a:bodyPr>
          <a:lstStyle>
            <a:lvl1pPr lvl="0" algn="l">
              <a:lnSpc>
                <a:spcPct val="90000"/>
              </a:lnSpc>
              <a:spcBef>
                <a:spcPts val="0"/>
              </a:spcBef>
              <a:spcAft>
                <a:spcPts val="0"/>
              </a:spcAft>
              <a:buClr>
                <a:schemeClr val="dk1"/>
              </a:buClr>
              <a:buSzPts val="6600"/>
              <a:buFont typeface="Gill Sans"/>
              <a:buNone/>
              <a:defRPr sz="6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 type="subTitle"/>
          </p:nvPr>
        </p:nvSpPr>
        <p:spPr>
          <a:xfrm>
            <a:off x="2417780" y="3531204"/>
            <a:ext cx="8637072" cy="977621"/>
          </a:xfrm>
          <a:prstGeom prst="rect">
            <a:avLst/>
          </a:prstGeom>
          <a:noFill/>
          <a:ln>
            <a:noFill/>
          </a:ln>
        </p:spPr>
        <p:txBody>
          <a:bodyPr anchorCtr="0" anchor="t" bIns="91425" lIns="91425" spcFirstLastPara="1" rIns="91425" wrap="square" tIns="91425">
            <a:normAutofit/>
          </a:bodyPr>
          <a:lstStyle>
            <a:lvl1pPr lvl="0" algn="l">
              <a:lnSpc>
                <a:spcPct val="120000"/>
              </a:lnSpc>
              <a:spcBef>
                <a:spcPts val="1000"/>
              </a:spcBef>
              <a:spcAft>
                <a:spcPts val="0"/>
              </a:spcAft>
              <a:buSzPts val="1800"/>
              <a:buNone/>
              <a:defRPr b="0" sz="1800" cap="none">
                <a:solidFill>
                  <a:schemeClr val="dk1"/>
                </a:solidFill>
              </a:defRPr>
            </a:lvl1pPr>
            <a:lvl2pPr lvl="1" algn="ctr">
              <a:lnSpc>
                <a:spcPct val="120000"/>
              </a:lnSpc>
              <a:spcBef>
                <a:spcPts val="500"/>
              </a:spcBef>
              <a:spcAft>
                <a:spcPts val="0"/>
              </a:spcAft>
              <a:buSzPts val="1800"/>
              <a:buNone/>
              <a:defRPr sz="1800"/>
            </a:lvl2pPr>
            <a:lvl3pPr lvl="2" algn="ctr">
              <a:lnSpc>
                <a:spcPct val="120000"/>
              </a:lnSpc>
              <a:spcBef>
                <a:spcPts val="500"/>
              </a:spcBef>
              <a:spcAft>
                <a:spcPts val="0"/>
              </a:spcAft>
              <a:buSzPts val="1800"/>
              <a:buNone/>
              <a:defRPr sz="1800"/>
            </a:lvl3pPr>
            <a:lvl4pPr lvl="3" algn="ctr">
              <a:lnSpc>
                <a:spcPct val="120000"/>
              </a:lnSpc>
              <a:spcBef>
                <a:spcPts val="500"/>
              </a:spcBef>
              <a:spcAft>
                <a:spcPts val="0"/>
              </a:spcAft>
              <a:buSzPts val="1600"/>
              <a:buNone/>
              <a:defRPr sz="1600"/>
            </a:lvl4pPr>
            <a:lvl5pPr lvl="4" algn="ctr">
              <a:lnSpc>
                <a:spcPct val="120000"/>
              </a:lnSpc>
              <a:spcBef>
                <a:spcPts val="500"/>
              </a:spcBef>
              <a:spcAft>
                <a:spcPts val="0"/>
              </a:spcAft>
              <a:buSzPts val="1600"/>
              <a:buNone/>
              <a:defRPr sz="1600"/>
            </a:lvl5pPr>
            <a:lvl6pPr lvl="5" algn="ctr">
              <a:lnSpc>
                <a:spcPct val="120000"/>
              </a:lnSpc>
              <a:spcBef>
                <a:spcPts val="500"/>
              </a:spcBef>
              <a:spcAft>
                <a:spcPts val="0"/>
              </a:spcAft>
              <a:buSzPts val="1600"/>
              <a:buNone/>
              <a:defRPr sz="1600"/>
            </a:lvl6pPr>
            <a:lvl7pPr lvl="6" algn="ctr">
              <a:lnSpc>
                <a:spcPct val="120000"/>
              </a:lnSpc>
              <a:spcBef>
                <a:spcPts val="500"/>
              </a:spcBef>
              <a:spcAft>
                <a:spcPts val="0"/>
              </a:spcAft>
              <a:buSzPts val="1600"/>
              <a:buNone/>
              <a:defRPr sz="1600"/>
            </a:lvl7pPr>
            <a:lvl8pPr lvl="7" algn="ctr">
              <a:lnSpc>
                <a:spcPct val="120000"/>
              </a:lnSpc>
              <a:spcBef>
                <a:spcPts val="500"/>
              </a:spcBef>
              <a:spcAft>
                <a:spcPts val="0"/>
              </a:spcAft>
              <a:buSzPts val="1600"/>
              <a:buNone/>
              <a:defRPr sz="1600"/>
            </a:lvl8pPr>
            <a:lvl9pPr lvl="8" algn="ctr">
              <a:lnSpc>
                <a:spcPct val="120000"/>
              </a:lnSpc>
              <a:spcBef>
                <a:spcPts val="500"/>
              </a:spcBef>
              <a:spcAft>
                <a:spcPts val="0"/>
              </a:spcAft>
              <a:buSzPts val="1600"/>
              <a:buNone/>
              <a:defRPr sz="1600"/>
            </a:lvl9pPr>
          </a:lstStyle>
          <a:p/>
        </p:txBody>
      </p:sp>
      <p:sp>
        <p:nvSpPr>
          <p:cNvPr id="25" name="Google Shape;25;p3"/>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1" type="ftr"/>
          </p:nvPr>
        </p:nvSpPr>
        <p:spPr>
          <a:xfrm>
            <a:off x="2416500" y="329307"/>
            <a:ext cx="4973915"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2" type="sldNum"/>
          </p:nvPr>
        </p:nvSpPr>
        <p:spPr>
          <a:xfrm>
            <a:off x="1437664"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8" name="Google Shape;28;p3"/>
          <p:cNvCxnSpPr/>
          <p:nvPr/>
        </p:nvCxnSpPr>
        <p:spPr>
          <a:xfrm>
            <a:off x="2417780" y="3528542"/>
            <a:ext cx="863707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56" name="Shape 156"/>
        <p:cNvGrpSpPr/>
        <p:nvPr/>
      </p:nvGrpSpPr>
      <p:grpSpPr>
        <a:xfrm>
          <a:off x="0" y="0"/>
          <a:ext cx="0" cy="0"/>
          <a:chOff x="0" y="0"/>
          <a:chExt cx="0" cy="0"/>
        </a:xfrm>
      </p:grpSpPr>
      <p:sp>
        <p:nvSpPr>
          <p:cNvPr id="157" name="Google Shape;157;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22"/>
          <p:cNvSpPr/>
          <p:nvPr>
            <p:ph idx="2" type="pic"/>
          </p:nvPr>
        </p:nvSpPr>
        <p:spPr>
          <a:xfrm>
            <a:off x="5183188" y="987425"/>
            <a:ext cx="6172200" cy="4873625"/>
          </a:xfrm>
          <a:prstGeom prst="rect">
            <a:avLst/>
          </a:prstGeom>
          <a:noFill/>
          <a:ln>
            <a:noFill/>
          </a:ln>
        </p:spPr>
      </p:sp>
      <p:sp>
        <p:nvSpPr>
          <p:cNvPr id="159" name="Google Shape;159;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60" name="Google Shape;160;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63" name="Shape 163"/>
        <p:cNvGrpSpPr/>
        <p:nvPr/>
      </p:nvGrpSpPr>
      <p:grpSpPr>
        <a:xfrm>
          <a:off x="0" y="0"/>
          <a:ext cx="0" cy="0"/>
          <a:chOff x="0" y="0"/>
          <a:chExt cx="0" cy="0"/>
        </a:xfrm>
      </p:grpSpPr>
      <p:sp>
        <p:nvSpPr>
          <p:cNvPr id="164" name="Google Shape;164;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5" name="Google Shape;165;p2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6" name="Google Shape;166;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69" name="Shape 169"/>
        <p:cNvGrpSpPr/>
        <p:nvPr/>
      </p:nvGrpSpPr>
      <p:grpSpPr>
        <a:xfrm>
          <a:off x="0" y="0"/>
          <a:ext cx="0" cy="0"/>
          <a:chOff x="0" y="0"/>
          <a:chExt cx="0" cy="0"/>
        </a:xfrm>
      </p:grpSpPr>
      <p:sp>
        <p:nvSpPr>
          <p:cNvPr id="170" name="Google Shape;170;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1" name="Google Shape;171;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2" name="Google Shape;17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3" name="Google Shape;17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9" name="Shape 29"/>
        <p:cNvGrpSpPr/>
        <p:nvPr/>
      </p:nvGrpSpPr>
      <p:grpSpPr>
        <a:xfrm>
          <a:off x="0" y="0"/>
          <a:ext cx="0" cy="0"/>
          <a:chOff x="0" y="0"/>
          <a:chExt cx="0" cy="0"/>
        </a:xfrm>
      </p:grpSpPr>
      <p:sp>
        <p:nvSpPr>
          <p:cNvPr id="30" name="Google Shape;30;p4"/>
          <p:cNvSpPr txBox="1"/>
          <p:nvPr>
            <p:ph type="title"/>
          </p:nvPr>
        </p:nvSpPr>
        <p:spPr>
          <a:xfrm>
            <a:off x="1451579" y="804519"/>
            <a:ext cx="9603275" cy="1049235"/>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
          <p:cNvSpPr txBox="1"/>
          <p:nvPr>
            <p:ph idx="1" type="body"/>
          </p:nvPr>
        </p:nvSpPr>
        <p:spPr>
          <a:xfrm>
            <a:off x="1451579" y="2015732"/>
            <a:ext cx="9603275" cy="3450613"/>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32" name="Google Shape;32;p4"/>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35" name="Google Shape;35;p4"/>
          <p:cNvCxnSpPr/>
          <p:nvPr/>
        </p:nvCxnSpPr>
        <p:spPr>
          <a:xfrm>
            <a:off x="1453896" y="1847088"/>
            <a:ext cx="960752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5"/>
          <p:cNvSpPr txBox="1"/>
          <p:nvPr>
            <p:ph type="title"/>
          </p:nvPr>
        </p:nvSpPr>
        <p:spPr>
          <a:xfrm>
            <a:off x="1447191" y="804163"/>
            <a:ext cx="9607661" cy="1056319"/>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5"/>
          <p:cNvSpPr txBox="1"/>
          <p:nvPr>
            <p:ph idx="1" type="body"/>
          </p:nvPr>
        </p:nvSpPr>
        <p:spPr>
          <a:xfrm>
            <a:off x="1447191" y="2019549"/>
            <a:ext cx="4645152" cy="801943"/>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000"/>
              </a:spcBef>
              <a:spcAft>
                <a:spcPts val="0"/>
              </a:spcAft>
              <a:buSzPts val="2200"/>
              <a:buNone/>
              <a:defRPr b="0" sz="2200" cap="none">
                <a:solidFill>
                  <a:schemeClr val="accent1"/>
                </a:solidFill>
              </a:defRPr>
            </a:lvl1pPr>
            <a:lvl2pPr indent="-228600" lvl="1" marL="914400" algn="l">
              <a:lnSpc>
                <a:spcPct val="120000"/>
              </a:lnSpc>
              <a:spcBef>
                <a:spcPts val="500"/>
              </a:spcBef>
              <a:spcAft>
                <a:spcPts val="0"/>
              </a:spcAft>
              <a:buSzPts val="2000"/>
              <a:buNone/>
              <a:defRPr b="1" sz="2000"/>
            </a:lvl2pPr>
            <a:lvl3pPr indent="-228600" lvl="2" marL="1371600" algn="l">
              <a:lnSpc>
                <a:spcPct val="120000"/>
              </a:lnSpc>
              <a:spcBef>
                <a:spcPts val="500"/>
              </a:spcBef>
              <a:spcAft>
                <a:spcPts val="0"/>
              </a:spcAft>
              <a:buSzPts val="1800"/>
              <a:buNone/>
              <a:defRPr b="1" sz="1800"/>
            </a:lvl3pPr>
            <a:lvl4pPr indent="-228600" lvl="3" marL="1828800" algn="l">
              <a:lnSpc>
                <a:spcPct val="120000"/>
              </a:lnSpc>
              <a:spcBef>
                <a:spcPts val="500"/>
              </a:spcBef>
              <a:spcAft>
                <a:spcPts val="0"/>
              </a:spcAft>
              <a:buSzPts val="1600"/>
              <a:buNone/>
              <a:defRPr b="1" sz="1600"/>
            </a:lvl4pPr>
            <a:lvl5pPr indent="-228600" lvl="4" marL="2286000" algn="l">
              <a:lnSpc>
                <a:spcPct val="120000"/>
              </a:lnSpc>
              <a:spcBef>
                <a:spcPts val="500"/>
              </a:spcBef>
              <a:spcAft>
                <a:spcPts val="0"/>
              </a:spcAft>
              <a:buSzPts val="1600"/>
              <a:buNone/>
              <a:defRPr b="1" sz="1600"/>
            </a:lvl5pPr>
            <a:lvl6pPr indent="-228600" lvl="5" marL="2743200" algn="l">
              <a:lnSpc>
                <a:spcPct val="120000"/>
              </a:lnSpc>
              <a:spcBef>
                <a:spcPts val="500"/>
              </a:spcBef>
              <a:spcAft>
                <a:spcPts val="0"/>
              </a:spcAft>
              <a:buSzPts val="1600"/>
              <a:buNone/>
              <a:defRPr b="1" sz="1600"/>
            </a:lvl6pPr>
            <a:lvl7pPr indent="-228600" lvl="6" marL="3200400" algn="l">
              <a:lnSpc>
                <a:spcPct val="120000"/>
              </a:lnSpc>
              <a:spcBef>
                <a:spcPts val="500"/>
              </a:spcBef>
              <a:spcAft>
                <a:spcPts val="0"/>
              </a:spcAft>
              <a:buSzPts val="1600"/>
              <a:buNone/>
              <a:defRPr b="1" sz="1600"/>
            </a:lvl7pPr>
            <a:lvl8pPr indent="-228600" lvl="7" marL="3657600" algn="l">
              <a:lnSpc>
                <a:spcPct val="120000"/>
              </a:lnSpc>
              <a:spcBef>
                <a:spcPts val="500"/>
              </a:spcBef>
              <a:spcAft>
                <a:spcPts val="0"/>
              </a:spcAft>
              <a:buSzPts val="1600"/>
              <a:buNone/>
              <a:defRPr b="1" sz="1600"/>
            </a:lvl8pPr>
            <a:lvl9pPr indent="-228600" lvl="8" marL="4114800" algn="l">
              <a:lnSpc>
                <a:spcPct val="120000"/>
              </a:lnSpc>
              <a:spcBef>
                <a:spcPts val="500"/>
              </a:spcBef>
              <a:spcAft>
                <a:spcPts val="0"/>
              </a:spcAft>
              <a:buSzPts val="1600"/>
              <a:buNone/>
              <a:defRPr b="1" sz="1600"/>
            </a:lvl9pPr>
          </a:lstStyle>
          <a:p/>
        </p:txBody>
      </p:sp>
      <p:sp>
        <p:nvSpPr>
          <p:cNvPr id="39" name="Google Shape;39;p5"/>
          <p:cNvSpPr txBox="1"/>
          <p:nvPr>
            <p:ph idx="2" type="body"/>
          </p:nvPr>
        </p:nvSpPr>
        <p:spPr>
          <a:xfrm>
            <a:off x="1447191" y="2824269"/>
            <a:ext cx="4645152" cy="2644457"/>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40" name="Google Shape;40;p5"/>
          <p:cNvSpPr txBox="1"/>
          <p:nvPr>
            <p:ph idx="3" type="body"/>
          </p:nvPr>
        </p:nvSpPr>
        <p:spPr>
          <a:xfrm>
            <a:off x="6412362" y="2023003"/>
            <a:ext cx="4645152" cy="80223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000"/>
              </a:spcBef>
              <a:spcAft>
                <a:spcPts val="0"/>
              </a:spcAft>
              <a:buSzPts val="2200"/>
              <a:buNone/>
              <a:defRPr b="0" sz="2200" cap="none">
                <a:solidFill>
                  <a:schemeClr val="accent1"/>
                </a:solidFill>
              </a:defRPr>
            </a:lvl1pPr>
            <a:lvl2pPr indent="-228600" lvl="1" marL="914400" algn="l">
              <a:lnSpc>
                <a:spcPct val="120000"/>
              </a:lnSpc>
              <a:spcBef>
                <a:spcPts val="500"/>
              </a:spcBef>
              <a:spcAft>
                <a:spcPts val="0"/>
              </a:spcAft>
              <a:buSzPts val="2000"/>
              <a:buNone/>
              <a:defRPr b="1" sz="2000"/>
            </a:lvl2pPr>
            <a:lvl3pPr indent="-228600" lvl="2" marL="1371600" algn="l">
              <a:lnSpc>
                <a:spcPct val="120000"/>
              </a:lnSpc>
              <a:spcBef>
                <a:spcPts val="500"/>
              </a:spcBef>
              <a:spcAft>
                <a:spcPts val="0"/>
              </a:spcAft>
              <a:buSzPts val="1800"/>
              <a:buNone/>
              <a:defRPr b="1" sz="1800"/>
            </a:lvl3pPr>
            <a:lvl4pPr indent="-228600" lvl="3" marL="1828800" algn="l">
              <a:lnSpc>
                <a:spcPct val="120000"/>
              </a:lnSpc>
              <a:spcBef>
                <a:spcPts val="500"/>
              </a:spcBef>
              <a:spcAft>
                <a:spcPts val="0"/>
              </a:spcAft>
              <a:buSzPts val="1600"/>
              <a:buNone/>
              <a:defRPr b="1" sz="1600"/>
            </a:lvl4pPr>
            <a:lvl5pPr indent="-228600" lvl="4" marL="2286000" algn="l">
              <a:lnSpc>
                <a:spcPct val="120000"/>
              </a:lnSpc>
              <a:spcBef>
                <a:spcPts val="500"/>
              </a:spcBef>
              <a:spcAft>
                <a:spcPts val="0"/>
              </a:spcAft>
              <a:buSzPts val="1600"/>
              <a:buNone/>
              <a:defRPr b="1" sz="1600"/>
            </a:lvl5pPr>
            <a:lvl6pPr indent="-228600" lvl="5" marL="2743200" algn="l">
              <a:lnSpc>
                <a:spcPct val="120000"/>
              </a:lnSpc>
              <a:spcBef>
                <a:spcPts val="500"/>
              </a:spcBef>
              <a:spcAft>
                <a:spcPts val="0"/>
              </a:spcAft>
              <a:buSzPts val="1600"/>
              <a:buNone/>
              <a:defRPr b="1" sz="1600"/>
            </a:lvl6pPr>
            <a:lvl7pPr indent="-228600" lvl="6" marL="3200400" algn="l">
              <a:lnSpc>
                <a:spcPct val="120000"/>
              </a:lnSpc>
              <a:spcBef>
                <a:spcPts val="500"/>
              </a:spcBef>
              <a:spcAft>
                <a:spcPts val="0"/>
              </a:spcAft>
              <a:buSzPts val="1600"/>
              <a:buNone/>
              <a:defRPr b="1" sz="1600"/>
            </a:lvl7pPr>
            <a:lvl8pPr indent="-228600" lvl="7" marL="3657600" algn="l">
              <a:lnSpc>
                <a:spcPct val="120000"/>
              </a:lnSpc>
              <a:spcBef>
                <a:spcPts val="500"/>
              </a:spcBef>
              <a:spcAft>
                <a:spcPts val="0"/>
              </a:spcAft>
              <a:buSzPts val="1600"/>
              <a:buNone/>
              <a:defRPr b="1" sz="1600"/>
            </a:lvl8pPr>
            <a:lvl9pPr indent="-228600" lvl="8" marL="4114800" algn="l">
              <a:lnSpc>
                <a:spcPct val="120000"/>
              </a:lnSpc>
              <a:spcBef>
                <a:spcPts val="500"/>
              </a:spcBef>
              <a:spcAft>
                <a:spcPts val="0"/>
              </a:spcAft>
              <a:buSzPts val="1600"/>
              <a:buNone/>
              <a:defRPr b="1" sz="1600"/>
            </a:lvl9pPr>
          </a:lstStyle>
          <a:p/>
        </p:txBody>
      </p:sp>
      <p:sp>
        <p:nvSpPr>
          <p:cNvPr id="41" name="Google Shape;41;p5"/>
          <p:cNvSpPr txBox="1"/>
          <p:nvPr>
            <p:ph idx="4" type="body"/>
          </p:nvPr>
        </p:nvSpPr>
        <p:spPr>
          <a:xfrm>
            <a:off x="6412362" y="2821491"/>
            <a:ext cx="4645152" cy="2637371"/>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42" name="Google Shape;42;p5"/>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5"/>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5"/>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45" name="Google Shape;45;p5"/>
          <p:cNvCxnSpPr/>
          <p:nvPr/>
        </p:nvCxnSpPr>
        <p:spPr>
          <a:xfrm>
            <a:off x="1453896" y="1847088"/>
            <a:ext cx="960752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6" name="Shape 46"/>
        <p:cNvGrpSpPr/>
        <p:nvPr/>
      </p:nvGrpSpPr>
      <p:grpSpPr>
        <a:xfrm>
          <a:off x="0" y="0"/>
          <a:ext cx="0" cy="0"/>
          <a:chOff x="0" y="0"/>
          <a:chExt cx="0" cy="0"/>
        </a:xfrm>
      </p:grpSpPr>
      <p:sp>
        <p:nvSpPr>
          <p:cNvPr id="47" name="Google Shape;47;p6"/>
          <p:cNvSpPr txBox="1"/>
          <p:nvPr>
            <p:ph type="title"/>
          </p:nvPr>
        </p:nvSpPr>
        <p:spPr>
          <a:xfrm>
            <a:off x="1454239" y="1756130"/>
            <a:ext cx="8643154" cy="18879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6"/>
          <p:cNvSpPr txBox="1"/>
          <p:nvPr>
            <p:ph idx="1" type="body"/>
          </p:nvPr>
        </p:nvSpPr>
        <p:spPr>
          <a:xfrm>
            <a:off x="1454239" y="3806195"/>
            <a:ext cx="8630446" cy="1012929"/>
          </a:xfrm>
          <a:prstGeom prst="rect">
            <a:avLst/>
          </a:prstGeom>
          <a:noFill/>
          <a:ln>
            <a:noFill/>
          </a:ln>
        </p:spPr>
        <p:txBody>
          <a:bodyPr anchorCtr="0" anchor="t" bIns="45700" lIns="91425" spcFirstLastPara="1" rIns="91425" wrap="square" tIns="91425">
            <a:normAutofit/>
          </a:bodyPr>
          <a:lstStyle>
            <a:lvl1pPr indent="-228600" lvl="0" marL="457200" algn="l">
              <a:lnSpc>
                <a:spcPct val="120000"/>
              </a:lnSpc>
              <a:spcBef>
                <a:spcPts val="1000"/>
              </a:spcBef>
              <a:spcAft>
                <a:spcPts val="0"/>
              </a:spcAft>
              <a:buSzPts val="1800"/>
              <a:buNone/>
              <a:defRPr sz="1800">
                <a:solidFill>
                  <a:schemeClr val="dk1"/>
                </a:solidFill>
              </a:defRPr>
            </a:lvl1pPr>
            <a:lvl2pPr indent="-228600" lvl="1" marL="914400" algn="l">
              <a:lnSpc>
                <a:spcPct val="120000"/>
              </a:lnSpc>
              <a:spcBef>
                <a:spcPts val="500"/>
              </a:spcBef>
              <a:spcAft>
                <a:spcPts val="0"/>
              </a:spcAft>
              <a:buSzPts val="1800"/>
              <a:buNone/>
              <a:defRPr sz="1800">
                <a:solidFill>
                  <a:srgbClr val="888888"/>
                </a:solidFill>
              </a:defRPr>
            </a:lvl2pPr>
            <a:lvl3pPr indent="-228600" lvl="2" marL="1371600" algn="l">
              <a:lnSpc>
                <a:spcPct val="120000"/>
              </a:lnSpc>
              <a:spcBef>
                <a:spcPts val="500"/>
              </a:spcBef>
              <a:spcAft>
                <a:spcPts val="0"/>
              </a:spcAft>
              <a:buSzPts val="1800"/>
              <a:buNone/>
              <a:defRPr sz="1800">
                <a:solidFill>
                  <a:srgbClr val="888888"/>
                </a:solidFill>
              </a:defRPr>
            </a:lvl3pPr>
            <a:lvl4pPr indent="-228600" lvl="3" marL="1828800" algn="l">
              <a:lnSpc>
                <a:spcPct val="120000"/>
              </a:lnSpc>
              <a:spcBef>
                <a:spcPts val="500"/>
              </a:spcBef>
              <a:spcAft>
                <a:spcPts val="0"/>
              </a:spcAft>
              <a:buSzPts val="1600"/>
              <a:buNone/>
              <a:defRPr sz="1600">
                <a:solidFill>
                  <a:srgbClr val="888888"/>
                </a:solidFill>
              </a:defRPr>
            </a:lvl4pPr>
            <a:lvl5pPr indent="-228600" lvl="4" marL="2286000" algn="l">
              <a:lnSpc>
                <a:spcPct val="120000"/>
              </a:lnSpc>
              <a:spcBef>
                <a:spcPts val="500"/>
              </a:spcBef>
              <a:spcAft>
                <a:spcPts val="0"/>
              </a:spcAft>
              <a:buSzPts val="1600"/>
              <a:buNone/>
              <a:defRPr sz="1600">
                <a:solidFill>
                  <a:srgbClr val="888888"/>
                </a:solidFill>
              </a:defRPr>
            </a:lvl5pPr>
            <a:lvl6pPr indent="-228600" lvl="5" marL="2743200" algn="l">
              <a:lnSpc>
                <a:spcPct val="120000"/>
              </a:lnSpc>
              <a:spcBef>
                <a:spcPts val="500"/>
              </a:spcBef>
              <a:spcAft>
                <a:spcPts val="0"/>
              </a:spcAft>
              <a:buSzPts val="1600"/>
              <a:buNone/>
              <a:defRPr sz="1600">
                <a:solidFill>
                  <a:srgbClr val="888888"/>
                </a:solidFill>
              </a:defRPr>
            </a:lvl6pPr>
            <a:lvl7pPr indent="-228600" lvl="6" marL="3200400" algn="l">
              <a:lnSpc>
                <a:spcPct val="120000"/>
              </a:lnSpc>
              <a:spcBef>
                <a:spcPts val="500"/>
              </a:spcBef>
              <a:spcAft>
                <a:spcPts val="0"/>
              </a:spcAft>
              <a:buSzPts val="1600"/>
              <a:buNone/>
              <a:defRPr sz="1600">
                <a:solidFill>
                  <a:srgbClr val="888888"/>
                </a:solidFill>
              </a:defRPr>
            </a:lvl7pPr>
            <a:lvl8pPr indent="-228600" lvl="7" marL="3657600" algn="l">
              <a:lnSpc>
                <a:spcPct val="120000"/>
              </a:lnSpc>
              <a:spcBef>
                <a:spcPts val="500"/>
              </a:spcBef>
              <a:spcAft>
                <a:spcPts val="0"/>
              </a:spcAft>
              <a:buSzPts val="1600"/>
              <a:buNone/>
              <a:defRPr sz="1600">
                <a:solidFill>
                  <a:srgbClr val="888888"/>
                </a:solidFill>
              </a:defRPr>
            </a:lvl8pPr>
            <a:lvl9pPr indent="-228600" lvl="8" marL="4114800" algn="l">
              <a:lnSpc>
                <a:spcPct val="120000"/>
              </a:lnSpc>
              <a:spcBef>
                <a:spcPts val="500"/>
              </a:spcBef>
              <a:spcAft>
                <a:spcPts val="0"/>
              </a:spcAft>
              <a:buSzPts val="1600"/>
              <a:buNone/>
              <a:defRPr sz="1600">
                <a:solidFill>
                  <a:srgbClr val="888888"/>
                </a:solidFill>
              </a:defRPr>
            </a:lvl9pPr>
          </a:lstStyle>
          <a:p/>
        </p:txBody>
      </p:sp>
      <p:sp>
        <p:nvSpPr>
          <p:cNvPr id="49" name="Google Shape;49;p6"/>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6"/>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6"/>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52" name="Google Shape;52;p6"/>
          <p:cNvCxnSpPr/>
          <p:nvPr/>
        </p:nvCxnSpPr>
        <p:spPr>
          <a:xfrm>
            <a:off x="1454239" y="3804985"/>
            <a:ext cx="8630446"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3" name="Shape 53"/>
        <p:cNvGrpSpPr/>
        <p:nvPr/>
      </p:nvGrpSpPr>
      <p:grpSpPr>
        <a:xfrm>
          <a:off x="0" y="0"/>
          <a:ext cx="0" cy="0"/>
          <a:chOff x="0" y="0"/>
          <a:chExt cx="0" cy="0"/>
        </a:xfrm>
      </p:grpSpPr>
      <p:sp>
        <p:nvSpPr>
          <p:cNvPr id="54" name="Google Shape;54;p7"/>
          <p:cNvSpPr txBox="1"/>
          <p:nvPr>
            <p:ph type="title"/>
          </p:nvPr>
        </p:nvSpPr>
        <p:spPr>
          <a:xfrm>
            <a:off x="1449217" y="804889"/>
            <a:ext cx="9605635" cy="1059305"/>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7"/>
          <p:cNvSpPr txBox="1"/>
          <p:nvPr>
            <p:ph idx="1" type="body"/>
          </p:nvPr>
        </p:nvSpPr>
        <p:spPr>
          <a:xfrm>
            <a:off x="1447331" y="2010878"/>
            <a:ext cx="4645152" cy="3448595"/>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56" name="Google Shape;56;p7"/>
          <p:cNvSpPr txBox="1"/>
          <p:nvPr>
            <p:ph idx="2" type="body"/>
          </p:nvPr>
        </p:nvSpPr>
        <p:spPr>
          <a:xfrm>
            <a:off x="6413771" y="2017343"/>
            <a:ext cx="4645152" cy="3441520"/>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57" name="Google Shape;57;p7"/>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7"/>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7"/>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60" name="Google Shape;60;p7"/>
          <p:cNvCxnSpPr/>
          <p:nvPr/>
        </p:nvCxnSpPr>
        <p:spPr>
          <a:xfrm>
            <a:off x="1453896" y="1847088"/>
            <a:ext cx="960752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8"/>
          <p:cNvSpPr txBox="1"/>
          <p:nvPr>
            <p:ph type="title"/>
          </p:nvPr>
        </p:nvSpPr>
        <p:spPr>
          <a:xfrm>
            <a:off x="1451579" y="804519"/>
            <a:ext cx="9603275" cy="1049235"/>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8"/>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8"/>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66" name="Google Shape;66;p8"/>
          <p:cNvCxnSpPr/>
          <p:nvPr/>
        </p:nvCxnSpPr>
        <p:spPr>
          <a:xfrm>
            <a:off x="1453896" y="1847088"/>
            <a:ext cx="960752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7" name="Shape 67"/>
        <p:cNvGrpSpPr/>
        <p:nvPr/>
      </p:nvGrpSpPr>
      <p:grpSpPr>
        <a:xfrm>
          <a:off x="0" y="0"/>
          <a:ext cx="0" cy="0"/>
          <a:chOff x="0" y="0"/>
          <a:chExt cx="0" cy="0"/>
        </a:xfrm>
      </p:grpSpPr>
      <p:sp>
        <p:nvSpPr>
          <p:cNvPr id="68" name="Google Shape;68;p9"/>
          <p:cNvSpPr txBox="1"/>
          <p:nvPr>
            <p:ph type="title"/>
          </p:nvPr>
        </p:nvSpPr>
        <p:spPr>
          <a:xfrm>
            <a:off x="1444671" y="798973"/>
            <a:ext cx="3273099" cy="224711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Gill San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9"/>
          <p:cNvSpPr txBox="1"/>
          <p:nvPr>
            <p:ph idx="1" type="body"/>
          </p:nvPr>
        </p:nvSpPr>
        <p:spPr>
          <a:xfrm>
            <a:off x="5043714" y="798974"/>
            <a:ext cx="6012470" cy="4658826"/>
          </a:xfrm>
          <a:prstGeom prst="rect">
            <a:avLst/>
          </a:prstGeom>
          <a:noFill/>
          <a:ln>
            <a:noFill/>
          </a:ln>
        </p:spPr>
        <p:txBody>
          <a:bodyPr anchorCtr="0" anchor="ctr" bIns="45700" lIns="91425" spcFirstLastPara="1" rIns="91425" wrap="square" tIns="45700">
            <a:normAutofit/>
          </a:bodyPr>
          <a:lstStyle>
            <a:lvl1pPr indent="-342900" lvl="0" marL="457200" algn="l">
              <a:lnSpc>
                <a:spcPct val="120000"/>
              </a:lnSpc>
              <a:spcBef>
                <a:spcPts val="1000"/>
              </a:spcBef>
              <a:spcAft>
                <a:spcPts val="0"/>
              </a:spcAft>
              <a:buSzPts val="1800"/>
              <a:buChar char="•"/>
              <a:defRPr/>
            </a:lvl1pPr>
            <a:lvl2pPr indent="-342900" lvl="1" marL="914400" algn="l">
              <a:lnSpc>
                <a:spcPct val="120000"/>
              </a:lnSpc>
              <a:spcBef>
                <a:spcPts val="500"/>
              </a:spcBef>
              <a:spcAft>
                <a:spcPts val="0"/>
              </a:spcAft>
              <a:buSzPts val="1800"/>
              <a:buChar char="•"/>
              <a:defRPr/>
            </a:lvl2pPr>
            <a:lvl3pPr indent="-342900" lvl="2" marL="1371600" algn="l">
              <a:lnSpc>
                <a:spcPct val="120000"/>
              </a:lnSpc>
              <a:spcBef>
                <a:spcPts val="500"/>
              </a:spcBef>
              <a:spcAft>
                <a:spcPts val="0"/>
              </a:spcAft>
              <a:buSzPts val="1800"/>
              <a:buChar char="•"/>
              <a:defRPr/>
            </a:lvl3pPr>
            <a:lvl4pPr indent="-342900" lvl="3" marL="1828800" algn="l">
              <a:lnSpc>
                <a:spcPct val="120000"/>
              </a:lnSpc>
              <a:spcBef>
                <a:spcPts val="500"/>
              </a:spcBef>
              <a:spcAft>
                <a:spcPts val="0"/>
              </a:spcAft>
              <a:buSzPts val="1800"/>
              <a:buChar char="•"/>
              <a:defRPr/>
            </a:lvl4pPr>
            <a:lvl5pPr indent="-342900" lvl="4" marL="2286000" algn="l">
              <a:lnSpc>
                <a:spcPct val="120000"/>
              </a:lnSpc>
              <a:spcBef>
                <a:spcPts val="500"/>
              </a:spcBef>
              <a:spcAft>
                <a:spcPts val="0"/>
              </a:spcAft>
              <a:buSzPts val="1800"/>
              <a:buChar char="•"/>
              <a:defRPr/>
            </a:lvl5pPr>
            <a:lvl6pPr indent="-342900" lvl="5" marL="2743200" algn="l">
              <a:lnSpc>
                <a:spcPct val="120000"/>
              </a:lnSpc>
              <a:spcBef>
                <a:spcPts val="500"/>
              </a:spcBef>
              <a:spcAft>
                <a:spcPts val="0"/>
              </a:spcAft>
              <a:buSzPts val="1800"/>
              <a:buChar char="•"/>
              <a:defRPr/>
            </a:lvl6pPr>
            <a:lvl7pPr indent="-342900" lvl="6" marL="3200400" algn="l">
              <a:lnSpc>
                <a:spcPct val="120000"/>
              </a:lnSpc>
              <a:spcBef>
                <a:spcPts val="500"/>
              </a:spcBef>
              <a:spcAft>
                <a:spcPts val="0"/>
              </a:spcAft>
              <a:buSzPts val="1800"/>
              <a:buChar char="•"/>
              <a:defRPr/>
            </a:lvl7pPr>
            <a:lvl8pPr indent="-342900" lvl="7" marL="3657600" algn="l">
              <a:lnSpc>
                <a:spcPct val="120000"/>
              </a:lnSpc>
              <a:spcBef>
                <a:spcPts val="500"/>
              </a:spcBef>
              <a:spcAft>
                <a:spcPts val="0"/>
              </a:spcAft>
              <a:buSzPts val="1800"/>
              <a:buChar char="•"/>
              <a:defRPr/>
            </a:lvl8pPr>
            <a:lvl9pPr indent="-342900" lvl="8" marL="4114800" algn="l">
              <a:lnSpc>
                <a:spcPct val="120000"/>
              </a:lnSpc>
              <a:spcBef>
                <a:spcPts val="500"/>
              </a:spcBef>
              <a:spcAft>
                <a:spcPts val="0"/>
              </a:spcAft>
              <a:buSzPts val="1800"/>
              <a:buChar char="•"/>
              <a:defRPr/>
            </a:lvl9pPr>
          </a:lstStyle>
          <a:p/>
        </p:txBody>
      </p:sp>
      <p:sp>
        <p:nvSpPr>
          <p:cNvPr id="70" name="Google Shape;70;p9"/>
          <p:cNvSpPr txBox="1"/>
          <p:nvPr>
            <p:ph idx="2" type="body"/>
          </p:nvPr>
        </p:nvSpPr>
        <p:spPr>
          <a:xfrm>
            <a:off x="1444671" y="3205491"/>
            <a:ext cx="3275013" cy="2248181"/>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SzPts val="1600"/>
              <a:buNone/>
              <a:defRPr sz="1600"/>
            </a:lvl1pPr>
            <a:lvl2pPr indent="-228600" lvl="1" marL="914400" algn="l">
              <a:lnSpc>
                <a:spcPct val="120000"/>
              </a:lnSpc>
              <a:spcBef>
                <a:spcPts val="500"/>
              </a:spcBef>
              <a:spcAft>
                <a:spcPts val="0"/>
              </a:spcAft>
              <a:buSzPts val="1400"/>
              <a:buNone/>
              <a:defRPr sz="1400"/>
            </a:lvl2pPr>
            <a:lvl3pPr indent="-228600" lvl="2" marL="1371600" algn="l">
              <a:lnSpc>
                <a:spcPct val="120000"/>
              </a:lnSpc>
              <a:spcBef>
                <a:spcPts val="500"/>
              </a:spcBef>
              <a:spcAft>
                <a:spcPts val="0"/>
              </a:spcAft>
              <a:buSzPts val="1200"/>
              <a:buNone/>
              <a:defRPr sz="1200"/>
            </a:lvl3pPr>
            <a:lvl4pPr indent="-228600" lvl="3" marL="1828800" algn="l">
              <a:lnSpc>
                <a:spcPct val="120000"/>
              </a:lnSpc>
              <a:spcBef>
                <a:spcPts val="500"/>
              </a:spcBef>
              <a:spcAft>
                <a:spcPts val="0"/>
              </a:spcAft>
              <a:buSzPts val="1000"/>
              <a:buNone/>
              <a:defRPr sz="1000"/>
            </a:lvl4pPr>
            <a:lvl5pPr indent="-228600" lvl="4" marL="2286000" algn="l">
              <a:lnSpc>
                <a:spcPct val="120000"/>
              </a:lnSpc>
              <a:spcBef>
                <a:spcPts val="500"/>
              </a:spcBef>
              <a:spcAft>
                <a:spcPts val="0"/>
              </a:spcAft>
              <a:buSzPts val="1000"/>
              <a:buNone/>
              <a:defRPr sz="1000"/>
            </a:lvl5pPr>
            <a:lvl6pPr indent="-228600" lvl="5" marL="2743200" algn="l">
              <a:lnSpc>
                <a:spcPct val="120000"/>
              </a:lnSpc>
              <a:spcBef>
                <a:spcPts val="500"/>
              </a:spcBef>
              <a:spcAft>
                <a:spcPts val="0"/>
              </a:spcAft>
              <a:buSzPts val="1000"/>
              <a:buNone/>
              <a:defRPr sz="1000"/>
            </a:lvl6pPr>
            <a:lvl7pPr indent="-228600" lvl="6" marL="3200400" algn="l">
              <a:lnSpc>
                <a:spcPct val="120000"/>
              </a:lnSpc>
              <a:spcBef>
                <a:spcPts val="500"/>
              </a:spcBef>
              <a:spcAft>
                <a:spcPts val="0"/>
              </a:spcAft>
              <a:buSzPts val="1000"/>
              <a:buNone/>
              <a:defRPr sz="1000"/>
            </a:lvl7pPr>
            <a:lvl8pPr indent="-228600" lvl="7" marL="3657600" algn="l">
              <a:lnSpc>
                <a:spcPct val="120000"/>
              </a:lnSpc>
              <a:spcBef>
                <a:spcPts val="500"/>
              </a:spcBef>
              <a:spcAft>
                <a:spcPts val="0"/>
              </a:spcAft>
              <a:buSzPts val="1000"/>
              <a:buNone/>
              <a:defRPr sz="1000"/>
            </a:lvl8pPr>
            <a:lvl9pPr indent="-228600" lvl="8" marL="4114800" algn="l">
              <a:lnSpc>
                <a:spcPct val="120000"/>
              </a:lnSpc>
              <a:spcBef>
                <a:spcPts val="500"/>
              </a:spcBef>
              <a:spcAft>
                <a:spcPts val="0"/>
              </a:spcAft>
              <a:buSzPts val="1000"/>
              <a:buNone/>
              <a:defRPr sz="1000"/>
            </a:lvl9pPr>
          </a:lstStyle>
          <a:p/>
        </p:txBody>
      </p:sp>
      <p:sp>
        <p:nvSpPr>
          <p:cNvPr id="71" name="Google Shape;71;p9"/>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74" name="Google Shape;74;p9"/>
          <p:cNvCxnSpPr/>
          <p:nvPr/>
        </p:nvCxnSpPr>
        <p:spPr>
          <a:xfrm>
            <a:off x="1448280" y="3205491"/>
            <a:ext cx="3269490"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5" name="Shape 75"/>
        <p:cNvGrpSpPr/>
        <p:nvPr/>
      </p:nvGrpSpPr>
      <p:grpSpPr>
        <a:xfrm>
          <a:off x="0" y="0"/>
          <a:ext cx="0" cy="0"/>
          <a:chOff x="0" y="0"/>
          <a:chExt cx="0" cy="0"/>
        </a:xfrm>
      </p:grpSpPr>
      <p:grpSp>
        <p:nvGrpSpPr>
          <p:cNvPr id="76" name="Google Shape;76;p10"/>
          <p:cNvGrpSpPr/>
          <p:nvPr/>
        </p:nvGrpSpPr>
        <p:grpSpPr>
          <a:xfrm>
            <a:off x="7477387" y="482170"/>
            <a:ext cx="4074533" cy="5149101"/>
            <a:chOff x="7477387" y="482170"/>
            <a:chExt cx="4074533" cy="5149101"/>
          </a:xfrm>
        </p:grpSpPr>
        <p:sp>
          <p:nvSpPr>
            <p:cNvPr id="77" name="Google Shape;77;p10"/>
            <p:cNvSpPr/>
            <p:nvPr/>
          </p:nvSpPr>
          <p:spPr>
            <a:xfrm>
              <a:off x="7477387" y="482170"/>
              <a:ext cx="4074533" cy="5149101"/>
            </a:xfrm>
            <a:prstGeom prst="rect">
              <a:avLst/>
            </a:prstGeom>
            <a:gradFill>
              <a:gsLst>
                <a:gs pos="0">
                  <a:srgbClr val="000001"/>
                </a:gs>
                <a:gs pos="100000">
                  <a:srgbClr val="191919"/>
                </a:gs>
              </a:gsLst>
              <a:lin ang="5400000" scaled="0"/>
            </a:gradFill>
            <a:ln>
              <a:noFill/>
            </a:ln>
            <a:effectLst>
              <a:outerShdw blurRad="127000" sx="98000" rotWithShape="0" algn="tl" dir="4740000" dist="228600" sy="98000">
                <a:srgbClr val="000000">
                  <a:alpha val="3372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0"/>
            <p:cNvSpPr/>
            <p:nvPr/>
          </p:nvSpPr>
          <p:spPr>
            <a:xfrm>
              <a:off x="7790446" y="812506"/>
              <a:ext cx="3450289" cy="4466452"/>
            </a:xfrm>
            <a:prstGeom prst="rect">
              <a:avLst/>
            </a:prstGeom>
            <a:gradFill>
              <a:gsLst>
                <a:gs pos="0">
                  <a:srgbClr val="DADADA"/>
                </a:gs>
                <a:gs pos="100000">
                  <a:srgbClr val="FFFFFE"/>
                </a:gs>
              </a:gsLst>
              <a:lin ang="16200000" scaled="0"/>
            </a:gradFill>
            <a:ln cap="flat" cmpd="sng" w="50800">
              <a:solidFill>
                <a:srgbClr val="191919"/>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9" name="Google Shape;79;p10"/>
          <p:cNvSpPr txBox="1"/>
          <p:nvPr>
            <p:ph type="title"/>
          </p:nvPr>
        </p:nvSpPr>
        <p:spPr>
          <a:xfrm>
            <a:off x="1451206" y="1129513"/>
            <a:ext cx="5532328" cy="183058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0"/>
          <p:cNvSpPr/>
          <p:nvPr>
            <p:ph idx="2" type="pic"/>
          </p:nvPr>
        </p:nvSpPr>
        <p:spPr>
          <a:xfrm>
            <a:off x="8124389" y="1122542"/>
            <a:ext cx="2791171" cy="3866327"/>
          </a:xfrm>
          <a:prstGeom prst="rect">
            <a:avLst/>
          </a:prstGeom>
          <a:solidFill>
            <a:srgbClr val="D8D8D8"/>
          </a:solidFill>
          <a:ln>
            <a:noFill/>
          </a:ln>
        </p:spPr>
      </p:sp>
      <p:sp>
        <p:nvSpPr>
          <p:cNvPr id="81" name="Google Shape;81;p10"/>
          <p:cNvSpPr txBox="1"/>
          <p:nvPr>
            <p:ph idx="1" type="body"/>
          </p:nvPr>
        </p:nvSpPr>
        <p:spPr>
          <a:xfrm>
            <a:off x="1450329" y="3145992"/>
            <a:ext cx="5524404" cy="2003742"/>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SzPts val="1800"/>
              <a:buNone/>
              <a:defRPr sz="1800"/>
            </a:lvl1pPr>
            <a:lvl2pPr indent="-228600" lvl="1" marL="914400" algn="l">
              <a:lnSpc>
                <a:spcPct val="120000"/>
              </a:lnSpc>
              <a:spcBef>
                <a:spcPts val="500"/>
              </a:spcBef>
              <a:spcAft>
                <a:spcPts val="0"/>
              </a:spcAft>
              <a:buSzPts val="1400"/>
              <a:buNone/>
              <a:defRPr sz="1400"/>
            </a:lvl2pPr>
            <a:lvl3pPr indent="-228600" lvl="2" marL="1371600" algn="l">
              <a:lnSpc>
                <a:spcPct val="120000"/>
              </a:lnSpc>
              <a:spcBef>
                <a:spcPts val="500"/>
              </a:spcBef>
              <a:spcAft>
                <a:spcPts val="0"/>
              </a:spcAft>
              <a:buSzPts val="1200"/>
              <a:buNone/>
              <a:defRPr sz="1200"/>
            </a:lvl3pPr>
            <a:lvl4pPr indent="-228600" lvl="3" marL="1828800" algn="l">
              <a:lnSpc>
                <a:spcPct val="120000"/>
              </a:lnSpc>
              <a:spcBef>
                <a:spcPts val="500"/>
              </a:spcBef>
              <a:spcAft>
                <a:spcPts val="0"/>
              </a:spcAft>
              <a:buSzPts val="1000"/>
              <a:buNone/>
              <a:defRPr sz="1000"/>
            </a:lvl4pPr>
            <a:lvl5pPr indent="-228600" lvl="4" marL="2286000" algn="l">
              <a:lnSpc>
                <a:spcPct val="120000"/>
              </a:lnSpc>
              <a:spcBef>
                <a:spcPts val="500"/>
              </a:spcBef>
              <a:spcAft>
                <a:spcPts val="0"/>
              </a:spcAft>
              <a:buSzPts val="1000"/>
              <a:buNone/>
              <a:defRPr sz="1000"/>
            </a:lvl5pPr>
            <a:lvl6pPr indent="-228600" lvl="5" marL="2743200" algn="l">
              <a:lnSpc>
                <a:spcPct val="120000"/>
              </a:lnSpc>
              <a:spcBef>
                <a:spcPts val="500"/>
              </a:spcBef>
              <a:spcAft>
                <a:spcPts val="0"/>
              </a:spcAft>
              <a:buSzPts val="1000"/>
              <a:buNone/>
              <a:defRPr sz="1000"/>
            </a:lvl6pPr>
            <a:lvl7pPr indent="-228600" lvl="6" marL="3200400" algn="l">
              <a:lnSpc>
                <a:spcPct val="120000"/>
              </a:lnSpc>
              <a:spcBef>
                <a:spcPts val="500"/>
              </a:spcBef>
              <a:spcAft>
                <a:spcPts val="0"/>
              </a:spcAft>
              <a:buSzPts val="1000"/>
              <a:buNone/>
              <a:defRPr sz="1000"/>
            </a:lvl7pPr>
            <a:lvl8pPr indent="-228600" lvl="7" marL="3657600" algn="l">
              <a:lnSpc>
                <a:spcPct val="120000"/>
              </a:lnSpc>
              <a:spcBef>
                <a:spcPts val="500"/>
              </a:spcBef>
              <a:spcAft>
                <a:spcPts val="0"/>
              </a:spcAft>
              <a:buSzPts val="1000"/>
              <a:buNone/>
              <a:defRPr sz="1000"/>
            </a:lvl8pPr>
            <a:lvl9pPr indent="-228600" lvl="8" marL="4114800" algn="l">
              <a:lnSpc>
                <a:spcPct val="120000"/>
              </a:lnSpc>
              <a:spcBef>
                <a:spcPts val="500"/>
              </a:spcBef>
              <a:spcAft>
                <a:spcPts val="0"/>
              </a:spcAft>
              <a:buSzPts val="1000"/>
              <a:buNone/>
              <a:defRPr sz="1000"/>
            </a:lvl9pPr>
          </a:lstStyle>
          <a:p/>
        </p:txBody>
      </p:sp>
      <p:sp>
        <p:nvSpPr>
          <p:cNvPr id="82" name="Google Shape;82;p10"/>
          <p:cNvSpPr txBox="1"/>
          <p:nvPr>
            <p:ph idx="10" type="dt"/>
          </p:nvPr>
        </p:nvSpPr>
        <p:spPr>
          <a:xfrm>
            <a:off x="1447382" y="5469856"/>
            <a:ext cx="5527351" cy="32012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0"/>
          <p:cNvSpPr txBox="1"/>
          <p:nvPr>
            <p:ph idx="11" type="ftr"/>
          </p:nvPr>
        </p:nvSpPr>
        <p:spPr>
          <a:xfrm>
            <a:off x="1447382" y="318640"/>
            <a:ext cx="5541004" cy="32093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0"/>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85" name="Google Shape;85;p10"/>
          <p:cNvCxnSpPr/>
          <p:nvPr/>
        </p:nvCxnSpPr>
        <p:spPr>
          <a:xfrm>
            <a:off x="1447382" y="3143605"/>
            <a:ext cx="5527351"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3.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EBE9E6"/>
            </a:gs>
            <a:gs pos="100000">
              <a:srgbClr val="C9C5C0"/>
            </a:gs>
          </a:gsLst>
          <a:path path="circle">
            <a:fillToRect b="50%" l="50%" r="50%" t="50%"/>
          </a:path>
          <a:tileRect/>
        </a:gradFill>
      </p:bgPr>
    </p:bg>
    <p:spTree>
      <p:nvGrpSpPr>
        <p:cNvPr id="9" name="Shape 9"/>
        <p:cNvGrpSpPr/>
        <p:nvPr/>
      </p:nvGrpSpPr>
      <p:grpSpPr>
        <a:xfrm>
          <a:off x="0" y="0"/>
          <a:ext cx="0" cy="0"/>
          <a:chOff x="0" y="0"/>
          <a:chExt cx="0" cy="0"/>
        </a:xfrm>
      </p:grpSpPr>
      <p:sp>
        <p:nvSpPr>
          <p:cNvPr id="10" name="Google Shape;10;p1"/>
          <p:cNvSpPr/>
          <p:nvPr/>
        </p:nvSpPr>
        <p:spPr>
          <a:xfrm>
            <a:off x="0" y="2019476"/>
            <a:ext cx="12192000" cy="4105941"/>
          </a:xfrm>
          <a:prstGeom prst="rect">
            <a:avLst/>
          </a:prstGeom>
          <a:gradFill>
            <a:gsLst>
              <a:gs pos="0">
                <a:srgbClr val="DFDBD5">
                  <a:alpha val="0"/>
                </a:srgbClr>
              </a:gs>
              <a:gs pos="100000">
                <a:schemeClr val="lt2"/>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 name="Google Shape;11;p1"/>
          <p:cNvPicPr preferRelativeResize="0"/>
          <p:nvPr/>
        </p:nvPicPr>
        <p:blipFill rotWithShape="1">
          <a:blip r:embed="rId1">
            <a:alphaModFix/>
          </a:blip>
          <a:srcRect b="-1538" l="0" r="0" t="1538"/>
          <a:stretch/>
        </p:blipFill>
        <p:spPr>
          <a:xfrm>
            <a:off x="0" y="6126480"/>
            <a:ext cx="12192000" cy="742950"/>
          </a:xfrm>
          <a:prstGeom prst="rect">
            <a:avLst/>
          </a:prstGeom>
          <a:noFill/>
          <a:ln>
            <a:noFill/>
          </a:ln>
        </p:spPr>
      </p:pic>
      <p:sp>
        <p:nvSpPr>
          <p:cNvPr id="12" name="Google Shape;12;p1"/>
          <p:cNvSpPr txBox="1"/>
          <p:nvPr>
            <p:ph type="title"/>
          </p:nvPr>
        </p:nvSpPr>
        <p:spPr>
          <a:xfrm>
            <a:off x="1451579" y="804519"/>
            <a:ext cx="9603275" cy="104923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Gill Sans"/>
              <a:buNone/>
              <a:defRPr b="0" i="0" sz="3200" u="none" cap="none" strike="noStrike">
                <a:solidFill>
                  <a:schemeClr val="dk1"/>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1"/>
          <p:cNvSpPr txBox="1"/>
          <p:nvPr>
            <p:ph idx="1" type="body"/>
          </p:nvPr>
        </p:nvSpPr>
        <p:spPr>
          <a:xfrm>
            <a:off x="1451579" y="2015732"/>
            <a:ext cx="9603275" cy="3450613"/>
          </a:xfrm>
          <a:prstGeom prst="rect">
            <a:avLst/>
          </a:prstGeom>
          <a:noFill/>
          <a:ln>
            <a:noFill/>
          </a:ln>
        </p:spPr>
        <p:txBody>
          <a:bodyPr anchorCtr="0" anchor="t" bIns="45700" lIns="91425" spcFirstLastPara="1" rIns="91425" wrap="square" tIns="45700">
            <a:normAutofit/>
          </a:bodyPr>
          <a:lstStyle>
            <a:lvl1pPr indent="-355600" lvl="0" marL="457200" marR="0" rtl="0" algn="l">
              <a:lnSpc>
                <a:spcPct val="120000"/>
              </a:lnSpc>
              <a:spcBef>
                <a:spcPts val="1000"/>
              </a:spcBef>
              <a:spcAft>
                <a:spcPts val="0"/>
              </a:spcAft>
              <a:buClr>
                <a:schemeClr val="accent1"/>
              </a:buClr>
              <a:buSzPts val="2000"/>
              <a:buFont typeface="Arial"/>
              <a:buChar char="•"/>
              <a:defRPr b="0" i="0" sz="2000" u="none" cap="none" strike="noStrike">
                <a:solidFill>
                  <a:schemeClr val="dk1"/>
                </a:solidFill>
                <a:latin typeface="Gill Sans"/>
                <a:ea typeface="Gill Sans"/>
                <a:cs typeface="Gill Sans"/>
                <a:sym typeface="Gill Sans"/>
              </a:defRPr>
            </a:lvl1pPr>
            <a:lvl2pPr indent="-342900" lvl="1" marL="914400" marR="0" rtl="0" algn="l">
              <a:lnSpc>
                <a:spcPct val="120000"/>
              </a:lnSpc>
              <a:spcBef>
                <a:spcPts val="500"/>
              </a:spcBef>
              <a:spcAft>
                <a:spcPts val="0"/>
              </a:spcAft>
              <a:buClr>
                <a:schemeClr val="accent1"/>
              </a:buClr>
              <a:buSzPts val="1800"/>
              <a:buFont typeface="Arial"/>
              <a:buChar char="•"/>
              <a:defRPr b="0" i="0" sz="1800" u="none" cap="none" strike="noStrike">
                <a:solidFill>
                  <a:schemeClr val="dk1"/>
                </a:solidFill>
                <a:latin typeface="Gill Sans"/>
                <a:ea typeface="Gill Sans"/>
                <a:cs typeface="Gill Sans"/>
                <a:sym typeface="Gill Sans"/>
              </a:defRPr>
            </a:lvl2pPr>
            <a:lvl3pPr indent="-330200" lvl="2" marL="1371600" marR="0" rtl="0" algn="l">
              <a:lnSpc>
                <a:spcPct val="120000"/>
              </a:lnSpc>
              <a:spcBef>
                <a:spcPts val="500"/>
              </a:spcBef>
              <a:spcAft>
                <a:spcPts val="0"/>
              </a:spcAft>
              <a:buClr>
                <a:schemeClr val="accent1"/>
              </a:buClr>
              <a:buSzPts val="1600"/>
              <a:buFont typeface="Arial"/>
              <a:buChar char="•"/>
              <a:defRPr b="0" i="0" sz="1600" u="none" cap="none" strike="noStrike">
                <a:solidFill>
                  <a:schemeClr val="dk1"/>
                </a:solidFill>
                <a:latin typeface="Gill Sans"/>
                <a:ea typeface="Gill Sans"/>
                <a:cs typeface="Gill Sans"/>
                <a:sym typeface="Gill Sans"/>
              </a:defRPr>
            </a:lvl3pPr>
            <a:lvl4pPr indent="-317500" lvl="3" marL="1828800" marR="0" rtl="0" algn="l">
              <a:lnSpc>
                <a:spcPct val="120000"/>
              </a:lnSpc>
              <a:spcBef>
                <a:spcPts val="500"/>
              </a:spcBef>
              <a:spcAft>
                <a:spcPts val="0"/>
              </a:spcAft>
              <a:buClr>
                <a:schemeClr val="accent1"/>
              </a:buClr>
              <a:buSzPts val="1400"/>
              <a:buFont typeface="Arial"/>
              <a:buChar char="•"/>
              <a:defRPr b="0" i="0" sz="1400" u="none" cap="none" strike="noStrike">
                <a:solidFill>
                  <a:schemeClr val="dk1"/>
                </a:solidFill>
                <a:latin typeface="Gill Sans"/>
                <a:ea typeface="Gill Sans"/>
                <a:cs typeface="Gill Sans"/>
                <a:sym typeface="Gill Sans"/>
              </a:defRPr>
            </a:lvl4pPr>
            <a:lvl5pPr indent="-304800" lvl="4" marL="2286000" marR="0" rtl="0" algn="l">
              <a:lnSpc>
                <a:spcPct val="120000"/>
              </a:lnSpc>
              <a:spcBef>
                <a:spcPts val="500"/>
              </a:spcBef>
              <a:spcAft>
                <a:spcPts val="0"/>
              </a:spcAft>
              <a:buClr>
                <a:schemeClr val="accent1"/>
              </a:buClr>
              <a:buSzPts val="1200"/>
              <a:buFont typeface="Arial"/>
              <a:buChar char="•"/>
              <a:defRPr b="0" i="0" sz="1200" u="none" cap="none" strike="noStrike">
                <a:solidFill>
                  <a:schemeClr val="dk1"/>
                </a:solidFill>
                <a:latin typeface="Gill Sans"/>
                <a:ea typeface="Gill Sans"/>
                <a:cs typeface="Gill Sans"/>
                <a:sym typeface="Gill Sans"/>
              </a:defRPr>
            </a:lvl5pPr>
            <a:lvl6pPr indent="-304800" lvl="5" marL="2743200" marR="0" rtl="0" algn="l">
              <a:lnSpc>
                <a:spcPct val="120000"/>
              </a:lnSpc>
              <a:spcBef>
                <a:spcPts val="500"/>
              </a:spcBef>
              <a:spcAft>
                <a:spcPts val="0"/>
              </a:spcAft>
              <a:buClr>
                <a:schemeClr val="accent1"/>
              </a:buClr>
              <a:buSzPts val="1200"/>
              <a:buFont typeface="Arial"/>
              <a:buChar char="•"/>
              <a:defRPr b="0" i="0" sz="1200" u="none" cap="none" strike="noStrike">
                <a:solidFill>
                  <a:schemeClr val="dk1"/>
                </a:solidFill>
                <a:latin typeface="Gill Sans"/>
                <a:ea typeface="Gill Sans"/>
                <a:cs typeface="Gill Sans"/>
                <a:sym typeface="Gill Sans"/>
              </a:defRPr>
            </a:lvl6pPr>
            <a:lvl7pPr indent="-304800" lvl="6" marL="3200400" marR="0" rtl="0" algn="l">
              <a:lnSpc>
                <a:spcPct val="120000"/>
              </a:lnSpc>
              <a:spcBef>
                <a:spcPts val="500"/>
              </a:spcBef>
              <a:spcAft>
                <a:spcPts val="0"/>
              </a:spcAft>
              <a:buClr>
                <a:schemeClr val="accent1"/>
              </a:buClr>
              <a:buSzPts val="1200"/>
              <a:buFont typeface="Arial"/>
              <a:buChar char="•"/>
              <a:defRPr b="0" i="0" sz="1200" u="none" cap="none" strike="noStrike">
                <a:solidFill>
                  <a:schemeClr val="dk1"/>
                </a:solidFill>
                <a:latin typeface="Gill Sans"/>
                <a:ea typeface="Gill Sans"/>
                <a:cs typeface="Gill Sans"/>
                <a:sym typeface="Gill Sans"/>
              </a:defRPr>
            </a:lvl7pPr>
            <a:lvl8pPr indent="-304800" lvl="7" marL="3657600" marR="0" rtl="0" algn="l">
              <a:lnSpc>
                <a:spcPct val="120000"/>
              </a:lnSpc>
              <a:spcBef>
                <a:spcPts val="500"/>
              </a:spcBef>
              <a:spcAft>
                <a:spcPts val="0"/>
              </a:spcAft>
              <a:buClr>
                <a:schemeClr val="accent1"/>
              </a:buClr>
              <a:buSzPts val="1200"/>
              <a:buFont typeface="Arial"/>
              <a:buChar char="•"/>
              <a:defRPr b="0" i="0" sz="1200" u="none" cap="none" strike="noStrike">
                <a:solidFill>
                  <a:schemeClr val="dk1"/>
                </a:solidFill>
                <a:latin typeface="Gill Sans"/>
                <a:ea typeface="Gill Sans"/>
                <a:cs typeface="Gill Sans"/>
                <a:sym typeface="Gill Sans"/>
              </a:defRPr>
            </a:lvl8pPr>
            <a:lvl9pPr indent="-304800" lvl="8" marL="4114800" marR="0" rtl="0" algn="l">
              <a:lnSpc>
                <a:spcPct val="120000"/>
              </a:lnSpc>
              <a:spcBef>
                <a:spcPts val="500"/>
              </a:spcBef>
              <a:spcAft>
                <a:spcPts val="0"/>
              </a:spcAft>
              <a:buClr>
                <a:schemeClr val="accent1"/>
              </a:buClr>
              <a:buSzPts val="1200"/>
              <a:buFont typeface="Arial"/>
              <a:buChar char="•"/>
              <a:defRPr b="0" i="0" sz="1200" u="none" cap="none" strike="noStrike">
                <a:solidFill>
                  <a:schemeClr val="dk1"/>
                </a:solidFill>
                <a:latin typeface="Gill Sans"/>
                <a:ea typeface="Gill Sans"/>
                <a:cs typeface="Gill Sans"/>
                <a:sym typeface="Gill Sans"/>
              </a:defRPr>
            </a:lvl9pPr>
          </a:lstStyle>
          <a:p/>
        </p:txBody>
      </p:sp>
      <p:sp>
        <p:nvSpPr>
          <p:cNvPr id="14" name="Google Shape;14;p1"/>
          <p:cNvSpPr txBox="1"/>
          <p:nvPr>
            <p:ph idx="10" type="dt"/>
          </p:nvPr>
        </p:nvSpPr>
        <p:spPr>
          <a:xfrm>
            <a:off x="7554138" y="330370"/>
            <a:ext cx="3500715" cy="309201"/>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00" u="none" cap="none" strike="noStrike">
                <a:solidFill>
                  <a:srgbClr val="888888"/>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5" name="Google Shape;15;p1"/>
          <p:cNvSpPr txBox="1"/>
          <p:nvPr>
            <p:ph idx="11" type="ftr"/>
          </p:nvPr>
        </p:nvSpPr>
        <p:spPr>
          <a:xfrm>
            <a:off x="1451579" y="329307"/>
            <a:ext cx="5938836" cy="309201"/>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00" u="none" cap="none" strike="noStrike">
                <a:solidFill>
                  <a:srgbClr val="888888"/>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6" name="Google Shape;16;p1"/>
          <p:cNvSpPr txBox="1"/>
          <p:nvPr>
            <p:ph idx="12" type="sldNum"/>
          </p:nvPr>
        </p:nvSpPr>
        <p:spPr>
          <a:xfrm>
            <a:off x="480060" y="798973"/>
            <a:ext cx="811019" cy="503578"/>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2800" u="none" cap="none" strike="noStrike">
                <a:solidFill>
                  <a:schemeClr val="accent1"/>
                </a:solidFill>
                <a:latin typeface="Gill Sans"/>
                <a:ea typeface="Gill Sans"/>
                <a:cs typeface="Gill Sans"/>
                <a:sym typeface="Gill Sans"/>
              </a:defRPr>
            </a:lvl1pPr>
            <a:lvl2pPr indent="0" lvl="1" marL="0" marR="0" rtl="0" algn="r">
              <a:spcBef>
                <a:spcPts val="0"/>
              </a:spcBef>
              <a:buNone/>
              <a:defRPr b="0" i="0" sz="2800" u="none" cap="none" strike="noStrike">
                <a:solidFill>
                  <a:schemeClr val="accent1"/>
                </a:solidFill>
                <a:latin typeface="Gill Sans"/>
                <a:ea typeface="Gill Sans"/>
                <a:cs typeface="Gill Sans"/>
                <a:sym typeface="Gill Sans"/>
              </a:defRPr>
            </a:lvl2pPr>
            <a:lvl3pPr indent="0" lvl="2" marL="0" marR="0" rtl="0" algn="r">
              <a:spcBef>
                <a:spcPts val="0"/>
              </a:spcBef>
              <a:buNone/>
              <a:defRPr b="0" i="0" sz="2800" u="none" cap="none" strike="noStrike">
                <a:solidFill>
                  <a:schemeClr val="accent1"/>
                </a:solidFill>
                <a:latin typeface="Gill Sans"/>
                <a:ea typeface="Gill Sans"/>
                <a:cs typeface="Gill Sans"/>
                <a:sym typeface="Gill Sans"/>
              </a:defRPr>
            </a:lvl3pPr>
            <a:lvl4pPr indent="0" lvl="3" marL="0" marR="0" rtl="0" algn="r">
              <a:spcBef>
                <a:spcPts val="0"/>
              </a:spcBef>
              <a:buNone/>
              <a:defRPr b="0" i="0" sz="2800" u="none" cap="none" strike="noStrike">
                <a:solidFill>
                  <a:schemeClr val="accent1"/>
                </a:solidFill>
                <a:latin typeface="Gill Sans"/>
                <a:ea typeface="Gill Sans"/>
                <a:cs typeface="Gill Sans"/>
                <a:sym typeface="Gill Sans"/>
              </a:defRPr>
            </a:lvl4pPr>
            <a:lvl5pPr indent="0" lvl="4" marL="0" marR="0" rtl="0" algn="r">
              <a:spcBef>
                <a:spcPts val="0"/>
              </a:spcBef>
              <a:buNone/>
              <a:defRPr b="0" i="0" sz="2800" u="none" cap="none" strike="noStrike">
                <a:solidFill>
                  <a:schemeClr val="accent1"/>
                </a:solidFill>
                <a:latin typeface="Gill Sans"/>
                <a:ea typeface="Gill Sans"/>
                <a:cs typeface="Gill Sans"/>
                <a:sym typeface="Gill Sans"/>
              </a:defRPr>
            </a:lvl5pPr>
            <a:lvl6pPr indent="0" lvl="5" marL="0" marR="0" rtl="0" algn="r">
              <a:spcBef>
                <a:spcPts val="0"/>
              </a:spcBef>
              <a:buNone/>
              <a:defRPr b="0" i="0" sz="2800" u="none" cap="none" strike="noStrike">
                <a:solidFill>
                  <a:schemeClr val="accent1"/>
                </a:solidFill>
                <a:latin typeface="Gill Sans"/>
                <a:ea typeface="Gill Sans"/>
                <a:cs typeface="Gill Sans"/>
                <a:sym typeface="Gill Sans"/>
              </a:defRPr>
            </a:lvl6pPr>
            <a:lvl7pPr indent="0" lvl="6" marL="0" marR="0" rtl="0" algn="r">
              <a:spcBef>
                <a:spcPts val="0"/>
              </a:spcBef>
              <a:buNone/>
              <a:defRPr b="0" i="0" sz="2800" u="none" cap="none" strike="noStrike">
                <a:solidFill>
                  <a:schemeClr val="accent1"/>
                </a:solidFill>
                <a:latin typeface="Gill Sans"/>
                <a:ea typeface="Gill Sans"/>
                <a:cs typeface="Gill Sans"/>
                <a:sym typeface="Gill Sans"/>
              </a:defRPr>
            </a:lvl7pPr>
            <a:lvl8pPr indent="0" lvl="7" marL="0" marR="0" rtl="0" algn="r">
              <a:spcBef>
                <a:spcPts val="0"/>
              </a:spcBef>
              <a:buNone/>
              <a:defRPr b="0" i="0" sz="2800" u="none" cap="none" strike="noStrike">
                <a:solidFill>
                  <a:schemeClr val="accent1"/>
                </a:solidFill>
                <a:latin typeface="Gill Sans"/>
                <a:ea typeface="Gill Sans"/>
                <a:cs typeface="Gill Sans"/>
                <a:sym typeface="Gill Sans"/>
              </a:defRPr>
            </a:lvl8pPr>
            <a:lvl9pPr indent="0" lvl="8" marL="0" marR="0" rtl="0" algn="r">
              <a:spcBef>
                <a:spcPts val="0"/>
              </a:spcBef>
              <a:buNone/>
              <a:defRPr b="0" i="0" sz="2800" u="none" cap="none" strike="noStrike">
                <a:solidFill>
                  <a:schemeClr val="accen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cxnSp>
        <p:nvCxnSpPr>
          <p:cNvPr id="17" name="Google Shape;17;p1"/>
          <p:cNvCxnSpPr/>
          <p:nvPr/>
        </p:nvCxnSpPr>
        <p:spPr>
          <a:xfrm>
            <a:off x="0" y="6128413"/>
            <a:ext cx="12192000" cy="0"/>
          </a:xfrm>
          <a:prstGeom prst="straightConnector1">
            <a:avLst/>
          </a:prstGeom>
          <a:noFill/>
          <a:ln cap="flat" cmpd="sng" w="12700">
            <a:solidFill>
              <a:srgbClr val="000001">
                <a:alpha val="20000"/>
              </a:srgbClr>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0" name="Shape 100"/>
        <p:cNvGrpSpPr/>
        <p:nvPr/>
      </p:nvGrpSpPr>
      <p:grpSpPr>
        <a:xfrm>
          <a:off x="0" y="0"/>
          <a:ext cx="0" cy="0"/>
          <a:chOff x="0" y="0"/>
          <a:chExt cx="0" cy="0"/>
        </a:xfrm>
      </p:grpSpPr>
      <p:sp>
        <p:nvSpPr>
          <p:cNvPr id="101" name="Google Shape;101;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2" name="Google Shape;102;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3" name="Google Shape;103;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4" name="Google Shape;104;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5" name="Google Shape;105;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jpg"/><Relationship Id="rId10" Type="http://schemas.openxmlformats.org/officeDocument/2006/relationships/image" Target="../media/image6.jpg"/><Relationship Id="rId13" Type="http://schemas.openxmlformats.org/officeDocument/2006/relationships/image" Target="../media/image15.jpg"/><Relationship Id="rId12"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jpg"/><Relationship Id="rId9" Type="http://schemas.openxmlformats.org/officeDocument/2006/relationships/image" Target="../media/image7.png"/><Relationship Id="rId5" Type="http://schemas.openxmlformats.org/officeDocument/2006/relationships/image" Target="../media/image9.jpg"/><Relationship Id="rId6" Type="http://schemas.openxmlformats.org/officeDocument/2006/relationships/image" Target="../media/image8.jpg"/><Relationship Id="rId7" Type="http://schemas.openxmlformats.org/officeDocument/2006/relationships/image" Target="../media/image5.jpg"/><Relationship Id="rId8"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23.jpg"/><Relationship Id="rId13" Type="http://schemas.openxmlformats.org/officeDocument/2006/relationships/image" Target="../media/image25.png"/><Relationship Id="rId12" Type="http://schemas.openxmlformats.org/officeDocument/2006/relationships/image" Target="../media/image20.jpg"/><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21.png"/><Relationship Id="rId4" Type="http://schemas.openxmlformats.org/officeDocument/2006/relationships/image" Target="../media/image17.png"/><Relationship Id="rId9" Type="http://schemas.openxmlformats.org/officeDocument/2006/relationships/image" Target="../media/image26.jpg"/><Relationship Id="rId5" Type="http://schemas.openxmlformats.org/officeDocument/2006/relationships/image" Target="../media/image18.jpg"/><Relationship Id="rId6" Type="http://schemas.openxmlformats.org/officeDocument/2006/relationships/image" Target="../media/image24.jpg"/><Relationship Id="rId7" Type="http://schemas.openxmlformats.org/officeDocument/2006/relationships/image" Target="../media/image22.jpg"/><Relationship Id="rId8" Type="http://schemas.openxmlformats.org/officeDocument/2006/relationships/image" Target="../media/image2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14.png"/><Relationship Id="rId5" Type="http://schemas.openxmlformats.org/officeDocument/2006/relationships/image" Target="../media/image13.png"/><Relationship Id="rId6"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5"/>
          <p:cNvSpPr txBox="1"/>
          <p:nvPr/>
        </p:nvSpPr>
        <p:spPr>
          <a:xfrm>
            <a:off x="1848643" y="237051"/>
            <a:ext cx="10156116" cy="103795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FFFF00"/>
              </a:buClr>
              <a:buSzPts val="2800"/>
              <a:buFont typeface="Arial Black"/>
              <a:buNone/>
            </a:pPr>
            <a:r>
              <a:rPr b="1" i="0" lang="en-US" sz="2800" u="none" cap="none" strike="noStrike">
                <a:solidFill>
                  <a:srgbClr val="FFFF00"/>
                </a:solidFill>
                <a:latin typeface="Arial Black"/>
                <a:ea typeface="Arial Black"/>
                <a:cs typeface="Arial Black"/>
                <a:sym typeface="Arial Black"/>
              </a:rPr>
              <a:t>SITUASI DAN TANTANGAN PELAKSANAAN SPM BIDANG KESEHATAN PROVINSI KALTENG</a:t>
            </a:r>
            <a:endParaRPr b="1" i="0" sz="2800" u="none" cap="none" strike="noStrike">
              <a:solidFill>
                <a:srgbClr val="FFFF00"/>
              </a:solidFill>
              <a:latin typeface="Arial Black"/>
              <a:ea typeface="Arial Black"/>
              <a:cs typeface="Arial Black"/>
              <a:sym typeface="Arial Black"/>
            </a:endParaRPr>
          </a:p>
        </p:txBody>
      </p:sp>
      <p:pic>
        <p:nvPicPr>
          <p:cNvPr id="181" name="Google Shape;181;p25"/>
          <p:cNvPicPr preferRelativeResize="0"/>
          <p:nvPr/>
        </p:nvPicPr>
        <p:blipFill rotWithShape="1">
          <a:blip r:embed="rId3">
            <a:alphaModFix/>
          </a:blip>
          <a:srcRect b="0" l="0" r="0" t="0"/>
          <a:stretch/>
        </p:blipFill>
        <p:spPr>
          <a:xfrm>
            <a:off x="-69850" y="63500"/>
            <a:ext cx="1917701" cy="1709738"/>
          </a:xfrm>
          <a:prstGeom prst="rect">
            <a:avLst/>
          </a:prstGeom>
          <a:noFill/>
          <a:ln>
            <a:noFill/>
          </a:ln>
        </p:spPr>
      </p:pic>
      <p:pic>
        <p:nvPicPr>
          <p:cNvPr id="182" name="Google Shape;182;p25"/>
          <p:cNvPicPr preferRelativeResize="0"/>
          <p:nvPr/>
        </p:nvPicPr>
        <p:blipFill rotWithShape="1">
          <a:blip r:embed="rId4">
            <a:alphaModFix/>
          </a:blip>
          <a:srcRect b="0" l="0" r="0" t="0"/>
          <a:stretch/>
        </p:blipFill>
        <p:spPr>
          <a:xfrm>
            <a:off x="-69851" y="2624138"/>
            <a:ext cx="4440768" cy="4049712"/>
          </a:xfrm>
          <a:prstGeom prst="rect">
            <a:avLst/>
          </a:prstGeom>
          <a:noFill/>
          <a:ln>
            <a:noFill/>
          </a:ln>
        </p:spPr>
      </p:pic>
      <p:pic>
        <p:nvPicPr>
          <p:cNvPr id="183" name="Google Shape;183;p25"/>
          <p:cNvPicPr preferRelativeResize="0"/>
          <p:nvPr/>
        </p:nvPicPr>
        <p:blipFill rotWithShape="1">
          <a:blip r:embed="rId5">
            <a:alphaModFix/>
          </a:blip>
          <a:srcRect b="0" l="0" r="0" t="0"/>
          <a:stretch/>
        </p:blipFill>
        <p:spPr>
          <a:xfrm>
            <a:off x="7840134" y="2738438"/>
            <a:ext cx="4229100" cy="3719512"/>
          </a:xfrm>
          <a:prstGeom prst="rect">
            <a:avLst/>
          </a:prstGeom>
          <a:noFill/>
          <a:ln>
            <a:noFill/>
          </a:ln>
        </p:spPr>
      </p:pic>
      <p:pic>
        <p:nvPicPr>
          <p:cNvPr id="184" name="Google Shape;184;p25"/>
          <p:cNvPicPr preferRelativeResize="0"/>
          <p:nvPr/>
        </p:nvPicPr>
        <p:blipFill rotWithShape="1">
          <a:blip r:embed="rId6">
            <a:alphaModFix/>
          </a:blip>
          <a:srcRect b="0" l="0" r="0" t="0"/>
          <a:stretch/>
        </p:blipFill>
        <p:spPr>
          <a:xfrm>
            <a:off x="4140201" y="1482340"/>
            <a:ext cx="3655484" cy="5264536"/>
          </a:xfrm>
          <a:prstGeom prst="rect">
            <a:avLst/>
          </a:prstGeom>
          <a:noFill/>
          <a:ln>
            <a:noFill/>
          </a:ln>
        </p:spPr>
      </p:pic>
      <p:pic>
        <p:nvPicPr>
          <p:cNvPr id="185" name="Google Shape;185;p25"/>
          <p:cNvPicPr preferRelativeResize="0"/>
          <p:nvPr/>
        </p:nvPicPr>
        <p:blipFill rotWithShape="1">
          <a:blip r:embed="rId7">
            <a:alphaModFix/>
          </a:blip>
          <a:srcRect b="0" l="0" r="0" t="0"/>
          <a:stretch/>
        </p:blipFill>
        <p:spPr>
          <a:xfrm>
            <a:off x="-150285" y="1928949"/>
            <a:ext cx="1998135" cy="1555750"/>
          </a:xfrm>
          <a:prstGeom prst="rect">
            <a:avLst/>
          </a:prstGeom>
          <a:noFill/>
          <a:ln>
            <a:noFill/>
          </a:ln>
        </p:spPr>
      </p:pic>
      <p:pic>
        <p:nvPicPr>
          <p:cNvPr descr="ikon stunting.png" id="186" name="Google Shape;186;p25"/>
          <p:cNvPicPr preferRelativeResize="0"/>
          <p:nvPr/>
        </p:nvPicPr>
        <p:blipFill rotWithShape="1">
          <a:blip r:embed="rId8">
            <a:alphaModFix/>
          </a:blip>
          <a:srcRect b="0" l="18855" r="17634" t="0"/>
          <a:stretch/>
        </p:blipFill>
        <p:spPr>
          <a:xfrm>
            <a:off x="1993899" y="1834357"/>
            <a:ext cx="2233083" cy="1579562"/>
          </a:xfrm>
          <a:prstGeom prst="rect">
            <a:avLst/>
          </a:prstGeom>
          <a:noFill/>
          <a:ln>
            <a:noFill/>
          </a:ln>
        </p:spPr>
      </p:pic>
      <p:pic>
        <p:nvPicPr>
          <p:cNvPr id="187" name="Google Shape;187;p25"/>
          <p:cNvPicPr preferRelativeResize="0"/>
          <p:nvPr/>
        </p:nvPicPr>
        <p:blipFill rotWithShape="1">
          <a:blip r:embed="rId9">
            <a:alphaModFix/>
          </a:blip>
          <a:srcRect b="0" l="0" r="0" t="0"/>
          <a:stretch/>
        </p:blipFill>
        <p:spPr>
          <a:xfrm>
            <a:off x="-69850" y="5445125"/>
            <a:ext cx="3753208" cy="1301750"/>
          </a:xfrm>
          <a:prstGeom prst="rect">
            <a:avLst/>
          </a:prstGeom>
          <a:solidFill>
            <a:srgbClr val="D9D9D9"/>
          </a:solidFill>
          <a:ln>
            <a:noFill/>
          </a:ln>
        </p:spPr>
      </p:pic>
      <p:sp>
        <p:nvSpPr>
          <p:cNvPr id="188" name="Google Shape;188;p25"/>
          <p:cNvSpPr/>
          <p:nvPr/>
        </p:nvSpPr>
        <p:spPr>
          <a:xfrm>
            <a:off x="10236950" y="1773238"/>
            <a:ext cx="2006600" cy="1382712"/>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pic>
        <p:nvPicPr>
          <p:cNvPr descr="A close up of a logo&#10;&#10;Description generated with very high confidence" id="189" name="Google Shape;189;p25"/>
          <p:cNvPicPr preferRelativeResize="0"/>
          <p:nvPr/>
        </p:nvPicPr>
        <p:blipFill rotWithShape="1">
          <a:blip r:embed="rId11">
            <a:alphaModFix/>
          </a:blip>
          <a:srcRect b="0" l="0" r="0" t="0"/>
          <a:stretch/>
        </p:blipFill>
        <p:spPr>
          <a:xfrm>
            <a:off x="7917438" y="5537915"/>
            <a:ext cx="2267962" cy="1320085"/>
          </a:xfrm>
          <a:prstGeom prst="rect">
            <a:avLst/>
          </a:prstGeom>
          <a:noFill/>
          <a:ln>
            <a:noFill/>
          </a:ln>
        </p:spPr>
      </p:pic>
      <p:sp>
        <p:nvSpPr>
          <p:cNvPr id="190" name="Google Shape;190;p25"/>
          <p:cNvSpPr/>
          <p:nvPr/>
        </p:nvSpPr>
        <p:spPr>
          <a:xfrm>
            <a:off x="3794771" y="5969000"/>
            <a:ext cx="4301470" cy="777875"/>
          </a:xfrm>
          <a:prstGeom prst="rect">
            <a:avLst/>
          </a:prstGeom>
          <a:solidFill>
            <a:srgbClr val="002060"/>
          </a:solidFill>
          <a:ln cap="flat" cmpd="sng" w="15875">
            <a:solidFill>
              <a:srgbClr val="85153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Gill Sans"/>
                <a:ea typeface="Gill Sans"/>
                <a:cs typeface="Gill Sans"/>
                <a:sym typeface="Gill Sans"/>
              </a:rPr>
              <a:t>Oleh :</a:t>
            </a:r>
            <a:endParaRPr/>
          </a:p>
          <a:p>
            <a:pPr indent="0" lvl="0" marL="0" marR="0" rtl="0" algn="ctr">
              <a:spcBef>
                <a:spcPts val="0"/>
              </a:spcBef>
              <a:spcAft>
                <a:spcPts val="0"/>
              </a:spcAft>
              <a:buNone/>
            </a:pPr>
            <a:r>
              <a:rPr b="1" lang="en-US" sz="2000">
                <a:solidFill>
                  <a:schemeClr val="lt1"/>
                </a:solidFill>
                <a:latin typeface="Gill Sans"/>
                <a:ea typeface="Gill Sans"/>
                <a:cs typeface="Gill Sans"/>
                <a:sym typeface="Gill Sans"/>
              </a:rPr>
              <a:t>Dr. dr. SUYUTI SYAMSUL, MPPM. </a:t>
            </a:r>
            <a:endParaRPr b="1" sz="2000">
              <a:solidFill>
                <a:schemeClr val="lt1"/>
              </a:solidFill>
              <a:latin typeface="Gill Sans"/>
              <a:ea typeface="Gill Sans"/>
              <a:cs typeface="Gill Sans"/>
              <a:sym typeface="Gill Sans"/>
            </a:endParaRPr>
          </a:p>
        </p:txBody>
      </p:sp>
      <p:grpSp>
        <p:nvGrpSpPr>
          <p:cNvPr id="191" name="Google Shape;191;p25"/>
          <p:cNvGrpSpPr/>
          <p:nvPr/>
        </p:nvGrpSpPr>
        <p:grpSpPr>
          <a:xfrm>
            <a:off x="7617884" y="1482339"/>
            <a:ext cx="2867069" cy="1584570"/>
            <a:chOff x="-4467" y="3911096"/>
            <a:chExt cx="1203685" cy="1020875"/>
          </a:xfrm>
        </p:grpSpPr>
        <p:pic>
          <p:nvPicPr>
            <p:cNvPr id="192" name="Google Shape;192;p25"/>
            <p:cNvPicPr preferRelativeResize="0"/>
            <p:nvPr/>
          </p:nvPicPr>
          <p:blipFill rotWithShape="1">
            <a:blip r:embed="rId12">
              <a:alphaModFix/>
            </a:blip>
            <a:srcRect b="0" l="0" r="0" t="0"/>
            <a:stretch/>
          </p:blipFill>
          <p:spPr>
            <a:xfrm>
              <a:off x="152748" y="4091371"/>
              <a:ext cx="895978" cy="738661"/>
            </a:xfrm>
            <a:prstGeom prst="rect">
              <a:avLst/>
            </a:prstGeom>
            <a:noFill/>
            <a:ln>
              <a:noFill/>
            </a:ln>
          </p:spPr>
        </p:pic>
        <p:sp>
          <p:nvSpPr>
            <p:cNvPr id="193" name="Google Shape;193;p25"/>
            <p:cNvSpPr txBox="1"/>
            <p:nvPr/>
          </p:nvSpPr>
          <p:spPr>
            <a:xfrm>
              <a:off x="219519" y="3911096"/>
              <a:ext cx="726710" cy="2242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62">
                  <a:solidFill>
                    <a:schemeClr val="dk1"/>
                  </a:solidFill>
                  <a:latin typeface="Gill Sans"/>
                  <a:ea typeface="Gill Sans"/>
                  <a:cs typeface="Gill Sans"/>
                  <a:sym typeface="Gill Sans"/>
                </a:rPr>
                <a:t>SPM</a:t>
              </a:r>
              <a:endParaRPr/>
            </a:p>
          </p:txBody>
        </p:sp>
        <p:sp>
          <p:nvSpPr>
            <p:cNvPr id="194" name="Google Shape;194;p25"/>
            <p:cNvSpPr txBox="1"/>
            <p:nvPr/>
          </p:nvSpPr>
          <p:spPr>
            <a:xfrm>
              <a:off x="-4467" y="4753512"/>
              <a:ext cx="1203685" cy="1784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200">
                  <a:solidFill>
                    <a:schemeClr val="dk1"/>
                  </a:solidFill>
                  <a:latin typeface="Gill Sans"/>
                  <a:ea typeface="Gill Sans"/>
                  <a:cs typeface="Gill Sans"/>
                  <a:sym typeface="Gill Sans"/>
                </a:rPr>
                <a:t>KESEHATAN</a:t>
              </a:r>
              <a:endParaRPr/>
            </a:p>
          </p:txBody>
        </p:sp>
      </p:grpSp>
      <p:pic>
        <p:nvPicPr>
          <p:cNvPr descr="Image result for lambang germas" id="195" name="Google Shape;195;p25"/>
          <p:cNvPicPr preferRelativeResize="0"/>
          <p:nvPr/>
        </p:nvPicPr>
        <p:blipFill rotWithShape="1">
          <a:blip r:embed="rId13">
            <a:alphaModFix/>
          </a:blip>
          <a:srcRect b="0" l="0" r="0" t="0"/>
          <a:stretch/>
        </p:blipFill>
        <p:spPr>
          <a:xfrm>
            <a:off x="10230380" y="5537915"/>
            <a:ext cx="1961620" cy="142088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4"/>
          <p:cNvSpPr/>
          <p:nvPr/>
        </p:nvSpPr>
        <p:spPr>
          <a:xfrm>
            <a:off x="399245" y="1104808"/>
            <a:ext cx="11436440" cy="5829481"/>
          </a:xfrm>
          <a:prstGeom prst="rect">
            <a:avLst/>
          </a:prstGeom>
          <a:noFill/>
          <a:ln>
            <a:noFill/>
          </a:ln>
        </p:spPr>
        <p:txBody>
          <a:bodyPr anchorCtr="0" anchor="t" bIns="45700" lIns="91425" spcFirstLastPara="1" rIns="91425" wrap="square" tIns="45700">
            <a:noAutofit/>
          </a:bodyPr>
          <a:lstStyle/>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Pencatatan dan pelaporan serta pendokumentasian hasil kegiatan untuk pencapaian SPM belum maksimal.</a:t>
            </a:r>
            <a:endParaRPr/>
          </a:p>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Laporan capaian hasil untuk indikator SPM belum maksimal</a:t>
            </a:r>
            <a:endParaRPr/>
          </a:p>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Koordinasi antar bidang terkait dengan capaian SPM belum maksimal</a:t>
            </a:r>
            <a:endParaRPr/>
          </a:p>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Data sering kali kurang update dan sering kali berbeda dengan data yang bersumber dari kabupaten/kota.</a:t>
            </a:r>
            <a:endParaRPr/>
          </a:p>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Masih kurangnya budaya </a:t>
            </a:r>
            <a:r>
              <a:rPr b="1" i="1" lang="en-US" sz="2800">
                <a:solidFill>
                  <a:schemeClr val="dk1"/>
                </a:solidFill>
                <a:latin typeface="Arial"/>
                <a:ea typeface="Arial"/>
                <a:cs typeface="Arial"/>
                <a:sym typeface="Arial"/>
              </a:rPr>
              <a:t>feedback</a:t>
            </a:r>
            <a:r>
              <a:rPr lang="en-US" sz="2800">
                <a:solidFill>
                  <a:schemeClr val="dk1"/>
                </a:solidFill>
                <a:latin typeface="Arial"/>
                <a:ea typeface="Arial"/>
                <a:cs typeface="Arial"/>
                <a:sym typeface="Arial"/>
              </a:rPr>
              <a:t> terkait data dengan kab/kota </a:t>
            </a:r>
            <a:endParaRPr/>
          </a:p>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Validitas data masih relatif rendah </a:t>
            </a:r>
            <a:endParaRPr/>
          </a:p>
        </p:txBody>
      </p:sp>
      <p:sp>
        <p:nvSpPr>
          <p:cNvPr id="315" name="Google Shape;315;p34"/>
          <p:cNvSpPr/>
          <p:nvPr/>
        </p:nvSpPr>
        <p:spPr>
          <a:xfrm>
            <a:off x="199623" y="9659"/>
            <a:ext cx="11835684" cy="1077218"/>
          </a:xfrm>
          <a:prstGeom prst="rect">
            <a:avLst/>
          </a:prstGeom>
          <a:noFill/>
          <a:ln>
            <a:noFill/>
          </a:ln>
        </p:spPr>
        <p:txBody>
          <a:bodyPr anchorCtr="0" anchor="t" bIns="45700" lIns="91425" spcFirstLastPara="1" rIns="91425" wrap="square" tIns="45700">
            <a:noAutofit/>
          </a:bodyPr>
          <a:lstStyle/>
          <a:p>
            <a:pPr indent="-536575" lvl="0" marL="536575" marR="0" rtl="0" algn="ctr">
              <a:spcBef>
                <a:spcPts val="0"/>
              </a:spcBef>
              <a:spcAft>
                <a:spcPts val="0"/>
              </a:spcAft>
              <a:buNone/>
            </a:pPr>
            <a:r>
              <a:rPr b="1" lang="en-US" sz="3200">
                <a:solidFill>
                  <a:schemeClr val="dk1"/>
                </a:solidFill>
                <a:latin typeface="Arial"/>
                <a:ea typeface="Arial"/>
                <a:cs typeface="Arial"/>
                <a:sym typeface="Arial"/>
              </a:rPr>
              <a:t>3. Pencatatan, Pelaporan dan Pendokumentasian pelaksanaan kegiatan dan capaian hasil SPM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5"/>
          <p:cNvSpPr/>
          <p:nvPr/>
        </p:nvSpPr>
        <p:spPr>
          <a:xfrm>
            <a:off x="502276" y="1215650"/>
            <a:ext cx="11075831" cy="5133713"/>
          </a:xfrm>
          <a:prstGeom prst="rect">
            <a:avLst/>
          </a:prstGeom>
          <a:noFill/>
          <a:ln>
            <a:noFill/>
          </a:ln>
        </p:spPr>
        <p:txBody>
          <a:bodyPr anchorCtr="0" anchor="t" bIns="45700" lIns="91425" spcFirstLastPara="1" rIns="91425" wrap="square" tIns="45700">
            <a:noAutofit/>
          </a:bodyPr>
          <a:lstStyle/>
          <a:p>
            <a:pPr indent="-536575" lvl="0" marL="536575" marR="0" rtl="0" algn="just">
              <a:lnSpc>
                <a:spcPct val="13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Program dan kegiatan yang mendukung tercapainya target SPM perlu di perhatikan.</a:t>
            </a:r>
            <a:endParaRPr/>
          </a:p>
          <a:p>
            <a:pPr indent="-536575" lvl="0" marL="536575" marR="0" rtl="0" algn="just">
              <a:lnSpc>
                <a:spcPct val="13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Mengharmonisasikan program-program yang dibuat dalam RPJMD dan Renstra dikaitkan dengan program dan kegiatan yang dibuat khusus untuk mengimplementasikan SPM provinsi.</a:t>
            </a:r>
            <a:endParaRPr/>
          </a:p>
          <a:p>
            <a:pPr indent="-536575" lvl="0" marL="536575" marR="0" rtl="0" algn="just">
              <a:lnSpc>
                <a:spcPct val="13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Pembiayaan program dan kegiatan yang terkait dengan SPM harus menjadi prioritas utama.</a:t>
            </a:r>
            <a:endParaRPr/>
          </a:p>
          <a:p>
            <a:pPr indent="-536575" lvl="0" marL="536575" marR="0" rtl="0" algn="just">
              <a:lnSpc>
                <a:spcPct val="13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Belum adanya Rencana Aksi Daerah (RAD) untuk Implementasi pelaksanaan SPM</a:t>
            </a:r>
            <a:endParaRPr/>
          </a:p>
        </p:txBody>
      </p:sp>
      <p:sp>
        <p:nvSpPr>
          <p:cNvPr id="321" name="Google Shape;321;p35"/>
          <p:cNvSpPr/>
          <p:nvPr/>
        </p:nvSpPr>
        <p:spPr>
          <a:xfrm>
            <a:off x="289775" y="302046"/>
            <a:ext cx="11835684"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rgbClr val="000000"/>
                </a:solidFill>
                <a:latin typeface="Arial"/>
                <a:ea typeface="Arial"/>
                <a:cs typeface="Arial"/>
                <a:sym typeface="Arial"/>
              </a:rPr>
              <a:t>4. Perumusan Program, Kegiatan dan Anggaran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6"/>
          <p:cNvSpPr/>
          <p:nvPr/>
        </p:nvSpPr>
        <p:spPr>
          <a:xfrm>
            <a:off x="302652" y="1001213"/>
            <a:ext cx="11372046" cy="5183150"/>
          </a:xfrm>
          <a:prstGeom prst="rect">
            <a:avLst/>
          </a:prstGeom>
          <a:noFill/>
          <a:ln>
            <a:noFill/>
          </a:ln>
        </p:spPr>
        <p:txBody>
          <a:bodyPr anchorCtr="0" anchor="t" bIns="45700" lIns="91425" spcFirstLastPara="1" rIns="91425" wrap="square" tIns="45700">
            <a:noAutofit/>
          </a:bodyPr>
          <a:lstStyle/>
          <a:p>
            <a:pPr indent="-536575" lvl="0" marL="536575" marR="0" rtl="0" algn="just">
              <a:lnSpc>
                <a:spcPct val="150000"/>
              </a:lnSpc>
              <a:spcBef>
                <a:spcPts val="0"/>
              </a:spcBef>
              <a:spcAft>
                <a:spcPts val="0"/>
              </a:spcAft>
              <a:buClr>
                <a:schemeClr val="dk1"/>
              </a:buClr>
              <a:buSzPts val="2800"/>
              <a:buFont typeface="Noto Sans Symbols"/>
              <a:buChar char="❑"/>
            </a:pPr>
            <a:r>
              <a:rPr lang="en-US" sz="2800">
                <a:solidFill>
                  <a:schemeClr val="dk1"/>
                </a:solidFill>
                <a:latin typeface="Arial"/>
                <a:ea typeface="Arial"/>
                <a:cs typeface="Arial"/>
                <a:sym typeface="Arial"/>
              </a:rPr>
              <a:t>SPM belum semua terintegrasi kedalam seluruh dokumen, dimulai dari RPJMD dan Renstra, RKPD dan Renja. </a:t>
            </a:r>
            <a:endParaRPr/>
          </a:p>
          <a:p>
            <a:pPr indent="-536575" lvl="0" marL="536575" marR="0" rtl="0" algn="just">
              <a:lnSpc>
                <a:spcPct val="150000"/>
              </a:lnSpc>
              <a:spcBef>
                <a:spcPts val="0"/>
              </a:spcBef>
              <a:spcAft>
                <a:spcPts val="0"/>
              </a:spcAft>
              <a:buClr>
                <a:srgbClr val="000000"/>
              </a:buClr>
              <a:buSzPts val="2800"/>
              <a:buFont typeface="Noto Sans Symbols"/>
              <a:buChar char="❑"/>
            </a:pPr>
            <a:r>
              <a:rPr lang="en-US" sz="2800">
                <a:solidFill>
                  <a:srgbClr val="000000"/>
                </a:solidFill>
                <a:latin typeface="Arial"/>
                <a:ea typeface="Arial"/>
                <a:cs typeface="Arial"/>
                <a:sym typeface="Arial"/>
              </a:rPr>
              <a:t>Sikronisasi SPM dengan Dokumen perencanaan &amp; Penganggaran belum bisa dilakukan secara maksimal karena terkait dengan waktu review dokumen perencanaan yang sempit.</a:t>
            </a:r>
            <a:endParaRPr/>
          </a:p>
          <a:p>
            <a:pPr indent="-536575" lvl="0" marL="536575" marR="0" rtl="0" algn="just">
              <a:lnSpc>
                <a:spcPct val="150000"/>
              </a:lnSpc>
              <a:spcBef>
                <a:spcPts val="0"/>
              </a:spcBef>
              <a:spcAft>
                <a:spcPts val="0"/>
              </a:spcAft>
              <a:buClr>
                <a:srgbClr val="000000"/>
              </a:buClr>
              <a:buSzPts val="2800"/>
              <a:buFont typeface="Noto Sans Symbols"/>
              <a:buChar char="❑"/>
            </a:pPr>
            <a:r>
              <a:rPr lang="en-US" sz="2800">
                <a:solidFill>
                  <a:srgbClr val="000000"/>
                </a:solidFill>
                <a:latin typeface="Arial"/>
                <a:ea typeface="Arial"/>
                <a:cs typeface="Arial"/>
                <a:sym typeface="Arial"/>
              </a:rPr>
              <a:t>Komitmen pimpinan dalam pengintegrasian SPM ke dalam dokumen Perencanaan dan Penganggaran (RPJMD, Renstra, RKPD, Renja, KUA-PPAS, RKA, dan DPA)</a:t>
            </a:r>
            <a:endParaRPr sz="2800">
              <a:solidFill>
                <a:srgbClr val="000000"/>
              </a:solidFill>
              <a:latin typeface="Arial"/>
              <a:ea typeface="Arial"/>
              <a:cs typeface="Arial"/>
              <a:sym typeface="Arial"/>
            </a:endParaRPr>
          </a:p>
        </p:txBody>
      </p:sp>
      <p:sp>
        <p:nvSpPr>
          <p:cNvPr id="327" name="Google Shape;327;p36"/>
          <p:cNvSpPr/>
          <p:nvPr/>
        </p:nvSpPr>
        <p:spPr>
          <a:xfrm>
            <a:off x="244698" y="216657"/>
            <a:ext cx="11487955"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rgbClr val="000000"/>
                </a:solidFill>
                <a:latin typeface="Arial"/>
                <a:ea typeface="Arial"/>
                <a:cs typeface="Arial"/>
                <a:sym typeface="Arial"/>
              </a:rPr>
              <a:t>5. Integrasi SPM dalam Dokumen Perencanaan &amp; Penganggaran </a:t>
            </a:r>
            <a:endParaRPr b="1" sz="280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7"/>
          <p:cNvSpPr/>
          <p:nvPr/>
        </p:nvSpPr>
        <p:spPr>
          <a:xfrm>
            <a:off x="257578" y="1068668"/>
            <a:ext cx="11629622" cy="4524315"/>
          </a:xfrm>
          <a:prstGeom prst="rect">
            <a:avLst/>
          </a:prstGeom>
          <a:noFill/>
          <a:ln>
            <a:noFill/>
          </a:ln>
        </p:spPr>
        <p:txBody>
          <a:bodyPr anchorCtr="0" anchor="t" bIns="45700" lIns="91425" spcFirstLastPara="1" rIns="91425" wrap="square" tIns="45700">
            <a:noAutofit/>
          </a:bodyPr>
          <a:lstStyle/>
          <a:p>
            <a:pPr indent="-449263" lvl="0" marL="449263" marR="0" rtl="0" algn="just">
              <a:lnSpc>
                <a:spcPct val="150000"/>
              </a:lnSpc>
              <a:spcBef>
                <a:spcPts val="0"/>
              </a:spcBef>
              <a:spcAft>
                <a:spcPts val="0"/>
              </a:spcAft>
              <a:buClr>
                <a:schemeClr val="dk1"/>
              </a:buClr>
              <a:buSzPts val="3200"/>
              <a:buFont typeface="Noto Sans Symbols"/>
              <a:buChar char="❑"/>
            </a:pPr>
            <a:r>
              <a:rPr lang="en-US" sz="3200">
                <a:solidFill>
                  <a:schemeClr val="dk1"/>
                </a:solidFill>
                <a:latin typeface="Arial"/>
                <a:ea typeface="Arial"/>
                <a:cs typeface="Arial"/>
                <a:sym typeface="Arial"/>
              </a:rPr>
              <a:t>Lemahnya koordinasi antar OPD dalam pelaksanaan SPM di daerah</a:t>
            </a:r>
            <a:endParaRPr/>
          </a:p>
          <a:p>
            <a:pPr indent="-449263" lvl="0" marL="449263" marR="0" rtl="0" algn="just">
              <a:lnSpc>
                <a:spcPct val="150000"/>
              </a:lnSpc>
              <a:spcBef>
                <a:spcPts val="0"/>
              </a:spcBef>
              <a:spcAft>
                <a:spcPts val="0"/>
              </a:spcAft>
              <a:buClr>
                <a:schemeClr val="dk1"/>
              </a:buClr>
              <a:buSzPts val="3200"/>
              <a:buFont typeface="Noto Sans Symbols"/>
              <a:buChar char="❑"/>
            </a:pPr>
            <a:r>
              <a:rPr lang="en-US" sz="3200">
                <a:solidFill>
                  <a:schemeClr val="dk1"/>
                </a:solidFill>
                <a:latin typeface="Arial"/>
                <a:ea typeface="Arial"/>
                <a:cs typeface="Arial"/>
                <a:sym typeface="Arial"/>
              </a:rPr>
              <a:t>Pelaksanaan kegiatan untuk memenuhi indikator SPM, dibutuhkan koordinasi lintas instansi.</a:t>
            </a:r>
            <a:endParaRPr/>
          </a:p>
          <a:p>
            <a:pPr indent="-449263" lvl="0" marL="449263" marR="0" rtl="0" algn="just">
              <a:lnSpc>
                <a:spcPct val="150000"/>
              </a:lnSpc>
              <a:spcBef>
                <a:spcPts val="0"/>
              </a:spcBef>
              <a:spcAft>
                <a:spcPts val="0"/>
              </a:spcAft>
              <a:buClr>
                <a:schemeClr val="dk1"/>
              </a:buClr>
              <a:buSzPts val="3200"/>
              <a:buFont typeface="Noto Sans Symbols"/>
              <a:buChar char="❑"/>
            </a:pPr>
            <a:r>
              <a:rPr lang="en-US" sz="3200">
                <a:solidFill>
                  <a:schemeClr val="dk1"/>
                </a:solidFill>
                <a:latin typeface="Arial"/>
                <a:ea typeface="Arial"/>
                <a:cs typeface="Arial"/>
                <a:sym typeface="Arial"/>
              </a:rPr>
              <a:t>Pentingnya peningkatan koodinasi antar OPD terkait dalam pelaksanaan SPM.</a:t>
            </a:r>
            <a:endParaRPr b="1" sz="3200">
              <a:solidFill>
                <a:srgbClr val="000000"/>
              </a:solidFill>
              <a:latin typeface="Arial"/>
              <a:ea typeface="Arial"/>
              <a:cs typeface="Arial"/>
              <a:sym typeface="Arial"/>
            </a:endParaRPr>
          </a:p>
        </p:txBody>
      </p:sp>
      <p:sp>
        <p:nvSpPr>
          <p:cNvPr id="333" name="Google Shape;333;p37"/>
          <p:cNvSpPr/>
          <p:nvPr/>
        </p:nvSpPr>
        <p:spPr>
          <a:xfrm>
            <a:off x="-309092" y="216657"/>
            <a:ext cx="12501092" cy="55399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000">
                <a:solidFill>
                  <a:srgbClr val="000000"/>
                </a:solidFill>
                <a:latin typeface="Arial"/>
                <a:ea typeface="Arial"/>
                <a:cs typeface="Arial"/>
                <a:sym typeface="Arial"/>
              </a:rPr>
              <a:t>6. Koordinasi Antar Pemegang Kepentingan Di Daerah utk SPM</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38"/>
          <p:cNvSpPr/>
          <p:nvPr/>
        </p:nvSpPr>
        <p:spPr>
          <a:xfrm>
            <a:off x="437882" y="1546085"/>
            <a:ext cx="11500833" cy="3785652"/>
          </a:xfrm>
          <a:prstGeom prst="rect">
            <a:avLst/>
          </a:prstGeom>
          <a:noFill/>
          <a:ln>
            <a:noFill/>
          </a:ln>
        </p:spPr>
        <p:txBody>
          <a:bodyPr anchorCtr="0" anchor="t" bIns="45700" lIns="91425" spcFirstLastPara="1" rIns="91425" wrap="square" tIns="45700">
            <a:noAutofit/>
          </a:bodyPr>
          <a:lstStyle/>
          <a:p>
            <a:pPr indent="-363538" lvl="0" marL="363538" marR="0" rtl="0" algn="just">
              <a:lnSpc>
                <a:spcPct val="150000"/>
              </a:lnSpc>
              <a:spcBef>
                <a:spcPts val="0"/>
              </a:spcBef>
              <a:spcAft>
                <a:spcPts val="0"/>
              </a:spcAft>
              <a:buClr>
                <a:srgbClr val="000000"/>
              </a:buClr>
              <a:buSzPts val="3200"/>
              <a:buFont typeface="Noto Sans Symbols"/>
              <a:buChar char="⮚"/>
            </a:pPr>
            <a:r>
              <a:rPr lang="en-US" sz="3200">
                <a:solidFill>
                  <a:srgbClr val="000000"/>
                </a:solidFill>
                <a:latin typeface="Arial"/>
                <a:ea typeface="Arial"/>
                <a:cs typeface="Arial"/>
                <a:sym typeface="Arial"/>
              </a:rPr>
              <a:t>Pembinaan Kementerian/Lembaga terkait seharusnya dilaksanakan secara rutin</a:t>
            </a:r>
            <a:endParaRPr sz="3200">
              <a:solidFill>
                <a:srgbClr val="000000"/>
              </a:solidFill>
              <a:latin typeface="Arial"/>
              <a:ea typeface="Arial"/>
              <a:cs typeface="Arial"/>
              <a:sym typeface="Arial"/>
            </a:endParaRPr>
          </a:p>
          <a:p>
            <a:pPr indent="0" lvl="0" marL="0" marR="0" rtl="0" algn="just">
              <a:lnSpc>
                <a:spcPct val="150000"/>
              </a:lnSpc>
              <a:spcBef>
                <a:spcPts val="0"/>
              </a:spcBef>
              <a:spcAft>
                <a:spcPts val="0"/>
              </a:spcAft>
              <a:buNone/>
            </a:pPr>
            <a:r>
              <a:t/>
            </a:r>
            <a:endParaRPr sz="3200">
              <a:solidFill>
                <a:srgbClr val="000000"/>
              </a:solidFill>
              <a:latin typeface="Arial"/>
              <a:ea typeface="Arial"/>
              <a:cs typeface="Arial"/>
              <a:sym typeface="Arial"/>
            </a:endParaRPr>
          </a:p>
          <a:p>
            <a:pPr indent="-363538" lvl="0" marL="363538" marR="0" rtl="0" algn="just">
              <a:lnSpc>
                <a:spcPct val="150000"/>
              </a:lnSpc>
              <a:spcBef>
                <a:spcPts val="0"/>
              </a:spcBef>
              <a:spcAft>
                <a:spcPts val="0"/>
              </a:spcAft>
              <a:buClr>
                <a:schemeClr val="dk1"/>
              </a:buClr>
              <a:buSzPts val="3200"/>
              <a:buFont typeface="Noto Sans Symbols"/>
              <a:buChar char="⮚"/>
            </a:pPr>
            <a:r>
              <a:rPr lang="en-US" sz="3200">
                <a:solidFill>
                  <a:schemeClr val="dk1"/>
                </a:solidFill>
                <a:latin typeface="Arial"/>
                <a:ea typeface="Arial"/>
                <a:cs typeface="Arial"/>
                <a:sym typeface="Arial"/>
              </a:rPr>
              <a:t>OPD pelaksana SPM idealnya pro aktif dan rajin untuk berkomunikasi dengan Kementerian yang menangani SPM</a:t>
            </a:r>
            <a:endParaRPr/>
          </a:p>
        </p:txBody>
      </p:sp>
      <p:sp>
        <p:nvSpPr>
          <p:cNvPr id="339" name="Google Shape;339;p38"/>
          <p:cNvSpPr/>
          <p:nvPr/>
        </p:nvSpPr>
        <p:spPr>
          <a:xfrm>
            <a:off x="257577" y="345756"/>
            <a:ext cx="11578108"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3600">
                <a:solidFill>
                  <a:srgbClr val="000000"/>
                </a:solidFill>
                <a:latin typeface="Arial"/>
                <a:ea typeface="Arial"/>
                <a:cs typeface="Arial"/>
                <a:sym typeface="Arial"/>
              </a:rPr>
              <a:t>7. Pembinaan dari Kementerian/Lembaga</a:t>
            </a:r>
            <a:endParaRPr b="1" sz="360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39"/>
          <p:cNvSpPr/>
          <p:nvPr/>
        </p:nvSpPr>
        <p:spPr>
          <a:xfrm rot="5400000">
            <a:off x="-4053840" y="4808220"/>
            <a:ext cx="9921240" cy="76200"/>
          </a:xfrm>
          <a:prstGeom prst="rect">
            <a:avLst/>
          </a:prstGeom>
          <a:solidFill>
            <a:srgbClr val="E1EF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45" name="Google Shape;345;p39"/>
          <p:cNvGrpSpPr/>
          <p:nvPr/>
        </p:nvGrpSpPr>
        <p:grpSpPr>
          <a:xfrm>
            <a:off x="0" y="0"/>
            <a:ext cx="12045395" cy="6989172"/>
            <a:chOff x="0" y="0"/>
            <a:chExt cx="12045395" cy="6989172"/>
          </a:xfrm>
        </p:grpSpPr>
        <p:sp>
          <p:nvSpPr>
            <p:cNvPr id="346" name="Google Shape;346;p39"/>
            <p:cNvSpPr/>
            <p:nvPr/>
          </p:nvSpPr>
          <p:spPr>
            <a:xfrm>
              <a:off x="746760" y="764699"/>
              <a:ext cx="9921240" cy="76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Google Shape;347;p39"/>
            <p:cNvSpPr/>
            <p:nvPr/>
          </p:nvSpPr>
          <p:spPr>
            <a:xfrm>
              <a:off x="0" y="0"/>
              <a:ext cx="1889760" cy="1764030"/>
            </a:xfrm>
            <a:prstGeom prst="flowChartConnector">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39"/>
            <p:cNvSpPr/>
            <p:nvPr/>
          </p:nvSpPr>
          <p:spPr>
            <a:xfrm>
              <a:off x="1524000" y="228600"/>
              <a:ext cx="9921240" cy="76200"/>
            </a:xfrm>
            <a:prstGeom prst="rect">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 name="Google Shape;349;p39"/>
            <p:cNvSpPr/>
            <p:nvPr/>
          </p:nvSpPr>
          <p:spPr>
            <a:xfrm>
              <a:off x="11323320" y="36750"/>
              <a:ext cx="472440" cy="459899"/>
            </a:xfrm>
            <a:prstGeom prst="flowChartConnector">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 name="Google Shape;350;p39"/>
            <p:cNvSpPr/>
            <p:nvPr/>
          </p:nvSpPr>
          <p:spPr>
            <a:xfrm>
              <a:off x="10553700" y="542370"/>
              <a:ext cx="472440" cy="459899"/>
            </a:xfrm>
            <a:prstGeom prst="flowChartConnector">
              <a:avLst/>
            </a:prstGeom>
            <a:solidFill>
              <a:srgbClr val="DDEAF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 name="Google Shape;351;p39"/>
            <p:cNvSpPr/>
            <p:nvPr/>
          </p:nvSpPr>
          <p:spPr>
            <a:xfrm>
              <a:off x="632460" y="6380956"/>
              <a:ext cx="472440" cy="459899"/>
            </a:xfrm>
            <a:prstGeom prst="flowChartConnector">
              <a:avLst/>
            </a:prstGeom>
            <a:solidFill>
              <a:srgbClr val="E1EF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 name="Google Shape;352;p39"/>
            <p:cNvSpPr/>
            <p:nvPr/>
          </p:nvSpPr>
          <p:spPr>
            <a:xfrm rot="5400000">
              <a:off x="10252098" y="5195874"/>
              <a:ext cx="3479208" cy="107387"/>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353" name="Google Shape;353;p39"/>
          <p:cNvSpPr/>
          <p:nvPr/>
        </p:nvSpPr>
        <p:spPr>
          <a:xfrm>
            <a:off x="0" y="85046"/>
            <a:ext cx="12045396" cy="132343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chemeClr val="dk1"/>
                </a:solidFill>
                <a:latin typeface="Calibri"/>
                <a:ea typeface="Calibri"/>
                <a:cs typeface="Calibri"/>
                <a:sym typeface="Calibri"/>
              </a:rPr>
              <a:t>8. Pengisian Aplikasi Penghitungan Pemenuhan SPM Bidang  Kesehatan</a:t>
            </a:r>
            <a:endParaRPr b="1" sz="4000">
              <a:solidFill>
                <a:schemeClr val="dk1"/>
              </a:solidFill>
              <a:latin typeface="Calibri"/>
              <a:ea typeface="Calibri"/>
              <a:cs typeface="Calibri"/>
              <a:sym typeface="Calibri"/>
            </a:endParaRPr>
          </a:p>
        </p:txBody>
      </p:sp>
      <p:sp>
        <p:nvSpPr>
          <p:cNvPr id="354" name="Google Shape;354;p39"/>
          <p:cNvSpPr txBox="1"/>
          <p:nvPr/>
        </p:nvSpPr>
        <p:spPr>
          <a:xfrm>
            <a:off x="201705" y="1961863"/>
            <a:ext cx="11736303" cy="5383259"/>
          </a:xfrm>
          <a:prstGeom prst="rect">
            <a:avLst/>
          </a:prstGeom>
          <a:noFill/>
          <a:ln>
            <a:noFill/>
          </a:ln>
        </p:spPr>
        <p:txBody>
          <a:bodyPr anchorCtr="0" anchor="t" bIns="45700" lIns="91425" spcFirstLastPara="1" rIns="91425" wrap="square" tIns="45700">
            <a:noAutofit/>
          </a:bodyPr>
          <a:lstStyle/>
          <a:p>
            <a:pPr indent="-457200" lvl="0" marL="457200" marR="0" rtl="0" algn="just">
              <a:lnSpc>
                <a:spcPct val="90000"/>
              </a:lnSpc>
              <a:spcBef>
                <a:spcPts val="0"/>
              </a:spcBef>
              <a:spcAft>
                <a:spcPts val="0"/>
              </a:spcAft>
              <a:buClr>
                <a:schemeClr val="dk1"/>
              </a:buClr>
              <a:buSzPts val="4000"/>
              <a:buFont typeface="Calibri"/>
              <a:buAutoNum type="arabicPeriod"/>
            </a:pPr>
            <a:r>
              <a:rPr lang="en-US" sz="4000">
                <a:solidFill>
                  <a:schemeClr val="dk1"/>
                </a:solidFill>
                <a:latin typeface="Arial"/>
                <a:ea typeface="Arial"/>
                <a:cs typeface="Arial"/>
                <a:sym typeface="Arial"/>
              </a:rPr>
              <a:t>Masih ditemukan </a:t>
            </a:r>
            <a:r>
              <a:rPr b="1" lang="en-US" sz="4000">
                <a:solidFill>
                  <a:schemeClr val="dk1"/>
                </a:solidFill>
                <a:latin typeface="Arial"/>
                <a:ea typeface="Arial"/>
                <a:cs typeface="Arial"/>
                <a:sym typeface="Arial"/>
              </a:rPr>
              <a:t>pengisian tools seadanya </a:t>
            </a:r>
            <a:r>
              <a:rPr lang="en-US" sz="4000">
                <a:solidFill>
                  <a:schemeClr val="dk1"/>
                </a:solidFill>
                <a:latin typeface="Arial"/>
                <a:ea typeface="Arial"/>
                <a:cs typeface="Arial"/>
                <a:sym typeface="Arial"/>
              </a:rPr>
              <a:t>dan hanya sebagai prasyarat telah di upload ke siscobikes (Sistem Costing dan Pembiyaan Kesehatan)</a:t>
            </a:r>
            <a:endParaRPr sz="4000">
              <a:solidFill>
                <a:schemeClr val="dk1"/>
              </a:solidFill>
              <a:latin typeface="Arial"/>
              <a:ea typeface="Arial"/>
              <a:cs typeface="Arial"/>
              <a:sym typeface="Arial"/>
            </a:endParaRPr>
          </a:p>
          <a:p>
            <a:pPr indent="-457200" lvl="0" marL="457200" marR="0" rtl="0" algn="just">
              <a:lnSpc>
                <a:spcPct val="90000"/>
              </a:lnSpc>
              <a:spcBef>
                <a:spcPts val="1000"/>
              </a:spcBef>
              <a:spcAft>
                <a:spcPts val="0"/>
              </a:spcAft>
              <a:buClr>
                <a:schemeClr val="dk1"/>
              </a:buClr>
              <a:buSzPts val="4000"/>
              <a:buFont typeface="Calibri"/>
              <a:buAutoNum type="arabicPeriod"/>
            </a:pPr>
            <a:r>
              <a:rPr lang="en-US" sz="4000">
                <a:solidFill>
                  <a:schemeClr val="dk1"/>
                </a:solidFill>
                <a:latin typeface="Arial"/>
                <a:ea typeface="Arial"/>
                <a:cs typeface="Arial"/>
                <a:sym typeface="Arial"/>
              </a:rPr>
              <a:t>Masih ada yang </a:t>
            </a:r>
            <a:r>
              <a:rPr b="1" lang="en-US" sz="4000">
                <a:solidFill>
                  <a:schemeClr val="dk1"/>
                </a:solidFill>
                <a:latin typeface="Arial"/>
                <a:ea typeface="Arial"/>
                <a:cs typeface="Arial"/>
                <a:sym typeface="Arial"/>
              </a:rPr>
              <a:t>belum paham </a:t>
            </a:r>
            <a:r>
              <a:rPr lang="en-US" sz="4000">
                <a:solidFill>
                  <a:schemeClr val="dk1"/>
                </a:solidFill>
                <a:latin typeface="Arial"/>
                <a:ea typeface="Arial"/>
                <a:cs typeface="Arial"/>
                <a:sym typeface="Arial"/>
              </a:rPr>
              <a:t>dalam pengisian tools</a:t>
            </a:r>
            <a:endParaRPr/>
          </a:p>
          <a:p>
            <a:pPr indent="-203200" lvl="0" marL="457200" marR="0" rtl="0" algn="just">
              <a:lnSpc>
                <a:spcPct val="90000"/>
              </a:lnSpc>
              <a:spcBef>
                <a:spcPts val="1000"/>
              </a:spcBef>
              <a:spcAft>
                <a:spcPts val="0"/>
              </a:spcAft>
              <a:buClr>
                <a:schemeClr val="dk1"/>
              </a:buClr>
              <a:buSzPts val="4000"/>
              <a:buFont typeface="Calibri"/>
              <a:buNone/>
            </a:pPr>
            <a:r>
              <a:t/>
            </a:r>
            <a:endParaRPr sz="400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40"/>
          <p:cNvSpPr/>
          <p:nvPr/>
        </p:nvSpPr>
        <p:spPr>
          <a:xfrm>
            <a:off x="257577" y="856357"/>
            <a:ext cx="11784169" cy="6740307"/>
          </a:xfrm>
          <a:prstGeom prst="rect">
            <a:avLst/>
          </a:prstGeom>
          <a:noFill/>
          <a:ln>
            <a:noFill/>
          </a:ln>
        </p:spPr>
        <p:txBody>
          <a:bodyPr anchorCtr="0" anchor="t" bIns="45700" lIns="91425" spcFirstLastPara="1" rIns="91425" wrap="square" tIns="45700">
            <a:noAutofit/>
          </a:bodyPr>
          <a:lstStyle/>
          <a:p>
            <a:pPr indent="-342900" lvl="0" marL="342900" marR="0" rtl="0" algn="just">
              <a:spcBef>
                <a:spcPts val="0"/>
              </a:spcBef>
              <a:spcAft>
                <a:spcPts val="0"/>
              </a:spcAft>
              <a:buClr>
                <a:schemeClr val="dk1"/>
              </a:buClr>
              <a:buSzPts val="3600"/>
              <a:buFont typeface="Arial"/>
              <a:buChar char="•"/>
            </a:pPr>
            <a:r>
              <a:rPr lang="en-US" sz="3600">
                <a:solidFill>
                  <a:schemeClr val="dk1"/>
                </a:solidFill>
                <a:latin typeface="Arial"/>
                <a:ea typeface="Arial"/>
                <a:cs typeface="Arial"/>
                <a:sym typeface="Arial"/>
              </a:rPr>
              <a:t>Kesamaan semangat dan pola pikir dari aparatur  penyelenggara SPM menjadi faktor yang sangat penting dalam menerapkan dan mencapai target SPM.</a:t>
            </a:r>
            <a:endParaRPr/>
          </a:p>
          <a:p>
            <a:pPr indent="-342900" lvl="0" marL="342900" marR="0" rtl="0" algn="just">
              <a:spcBef>
                <a:spcPts val="0"/>
              </a:spcBef>
              <a:spcAft>
                <a:spcPts val="0"/>
              </a:spcAft>
              <a:buClr>
                <a:schemeClr val="dk1"/>
              </a:buClr>
              <a:buSzPts val="3600"/>
              <a:buFont typeface="Arial"/>
              <a:buChar char="•"/>
            </a:pPr>
            <a:r>
              <a:rPr lang="en-US" sz="3600">
                <a:solidFill>
                  <a:schemeClr val="dk1"/>
                </a:solidFill>
                <a:latin typeface="Arial"/>
                <a:ea typeface="Arial"/>
                <a:cs typeface="Arial"/>
                <a:sym typeface="Arial"/>
              </a:rPr>
              <a:t>Penghitungan sasaran menggunakan sumber data pemetaan wilayah risiko bencana dari BPBD Provinsi/Kab/Kota, Dinas Sosial dan Data BPS serta data hasil dari PIS-PK (segera menyelesaikan pendataan PIS-PK)</a:t>
            </a:r>
            <a:endParaRPr sz="3600">
              <a:solidFill>
                <a:schemeClr val="dk1"/>
              </a:solidFill>
              <a:latin typeface="Arial"/>
              <a:ea typeface="Arial"/>
              <a:cs typeface="Arial"/>
              <a:sym typeface="Arial"/>
            </a:endParaRPr>
          </a:p>
          <a:p>
            <a:pPr indent="-342900" lvl="0" marL="342900" marR="0" rtl="0" algn="just">
              <a:spcBef>
                <a:spcPts val="0"/>
              </a:spcBef>
              <a:spcAft>
                <a:spcPts val="0"/>
              </a:spcAft>
              <a:buClr>
                <a:schemeClr val="dk1"/>
              </a:buClr>
              <a:buSzPts val="3600"/>
              <a:buFont typeface="Arial"/>
              <a:buChar char="•"/>
            </a:pPr>
            <a:r>
              <a:rPr lang="en-US" sz="3600">
                <a:solidFill>
                  <a:schemeClr val="dk1"/>
                </a:solidFill>
                <a:latin typeface="Arial"/>
                <a:ea typeface="Arial"/>
                <a:cs typeface="Arial"/>
                <a:sym typeface="Arial"/>
              </a:rPr>
              <a:t>Data sasaran ditetapkan oleh Kepala Daerah.</a:t>
            </a:r>
            <a:endParaRPr sz="3600">
              <a:solidFill>
                <a:schemeClr val="dk1"/>
              </a:solidFill>
              <a:latin typeface="Arial"/>
              <a:ea typeface="Arial"/>
              <a:cs typeface="Arial"/>
              <a:sym typeface="Arial"/>
            </a:endParaRPr>
          </a:p>
          <a:p>
            <a:pPr indent="-342900" lvl="0" marL="342900" marR="0" rtl="0" algn="just">
              <a:spcBef>
                <a:spcPts val="0"/>
              </a:spcBef>
              <a:spcAft>
                <a:spcPts val="0"/>
              </a:spcAft>
              <a:buClr>
                <a:schemeClr val="dk1"/>
              </a:buClr>
              <a:buSzPts val="3600"/>
              <a:buFont typeface="Arial"/>
              <a:buChar char="•"/>
            </a:pPr>
            <a:r>
              <a:rPr lang="en-US" sz="3600">
                <a:solidFill>
                  <a:schemeClr val="dk1"/>
                </a:solidFill>
                <a:latin typeface="Arial"/>
                <a:ea typeface="Arial"/>
                <a:cs typeface="Arial"/>
                <a:sym typeface="Arial"/>
              </a:rPr>
              <a:t>Pada penghitungan capaian akhir menggunakan data riil (ada proses review penyesuaian antara target &amp; capaian).</a:t>
            </a:r>
            <a:endParaRPr sz="3600">
              <a:solidFill>
                <a:schemeClr val="dk1"/>
              </a:solidFill>
              <a:latin typeface="Arial"/>
              <a:ea typeface="Arial"/>
              <a:cs typeface="Arial"/>
              <a:sym typeface="Arial"/>
            </a:endParaRPr>
          </a:p>
        </p:txBody>
      </p:sp>
      <p:sp>
        <p:nvSpPr>
          <p:cNvPr id="360" name="Google Shape;360;p40"/>
          <p:cNvSpPr/>
          <p:nvPr/>
        </p:nvSpPr>
        <p:spPr>
          <a:xfrm>
            <a:off x="257577" y="62111"/>
            <a:ext cx="11578108" cy="83099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800">
                <a:solidFill>
                  <a:srgbClr val="000000"/>
                </a:solidFill>
                <a:latin typeface="Arial"/>
                <a:ea typeface="Arial"/>
                <a:cs typeface="Arial"/>
                <a:sym typeface="Arial"/>
              </a:rPr>
              <a:t>Solusi atau Saran (1)</a:t>
            </a:r>
            <a:endParaRPr b="1" sz="480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1"/>
          <p:cNvSpPr/>
          <p:nvPr/>
        </p:nvSpPr>
        <p:spPr>
          <a:xfrm>
            <a:off x="257577" y="965637"/>
            <a:ext cx="11784169" cy="5416868"/>
          </a:xfrm>
          <a:prstGeom prst="rect">
            <a:avLst/>
          </a:prstGeom>
          <a:noFill/>
          <a:ln>
            <a:noFill/>
          </a:ln>
        </p:spPr>
        <p:txBody>
          <a:bodyPr anchorCtr="0" anchor="t" bIns="45700" lIns="91425" spcFirstLastPara="1" rIns="91425" wrap="square" tIns="45700">
            <a:noAutofit/>
          </a:bodyPr>
          <a:lstStyle/>
          <a:p>
            <a:pPr indent="-342900" lvl="0" marL="342900" marR="0" rtl="0" algn="just">
              <a:spcBef>
                <a:spcPts val="0"/>
              </a:spcBef>
              <a:spcAft>
                <a:spcPts val="0"/>
              </a:spcAft>
              <a:buClr>
                <a:schemeClr val="dk1"/>
              </a:buClr>
              <a:buSzPts val="3600"/>
              <a:buFont typeface="Arial"/>
              <a:buChar char="•"/>
            </a:pPr>
            <a:r>
              <a:rPr lang="en-US" sz="3600">
                <a:solidFill>
                  <a:schemeClr val="dk1"/>
                </a:solidFill>
                <a:latin typeface="Arial"/>
                <a:ea typeface="Arial"/>
                <a:cs typeface="Arial"/>
                <a:sym typeface="Arial"/>
              </a:rPr>
              <a:t>Salah satu dasar penentuan alokasi/pagu anggaran (Pusat dan Daerah) wajib berdasarkan capaian indikator SPM</a:t>
            </a:r>
            <a:endParaRPr/>
          </a:p>
          <a:p>
            <a:pPr indent="-342900" lvl="0" marL="342900" marR="0" rtl="0" algn="just">
              <a:spcBef>
                <a:spcPts val="0"/>
              </a:spcBef>
              <a:spcAft>
                <a:spcPts val="0"/>
              </a:spcAft>
              <a:buClr>
                <a:schemeClr val="dk1"/>
              </a:buClr>
              <a:buSzPts val="3400"/>
              <a:buFont typeface="Arial"/>
              <a:buChar char="•"/>
            </a:pPr>
            <a:r>
              <a:rPr lang="en-US" sz="3400">
                <a:solidFill>
                  <a:schemeClr val="dk1"/>
                </a:solidFill>
                <a:latin typeface="Arial"/>
                <a:ea typeface="Arial"/>
                <a:cs typeface="Arial"/>
                <a:sym typeface="Arial"/>
              </a:rPr>
              <a:t>Penguatan manajemen bencana di Provinsi/Kab/Kota</a:t>
            </a:r>
            <a:endParaRPr sz="3400">
              <a:solidFill>
                <a:schemeClr val="dk1"/>
              </a:solidFill>
              <a:latin typeface="Arial"/>
              <a:ea typeface="Arial"/>
              <a:cs typeface="Arial"/>
              <a:sym typeface="Arial"/>
            </a:endParaRPr>
          </a:p>
          <a:p>
            <a:pPr indent="-342900" lvl="0" marL="342900" marR="0" rtl="0" algn="just">
              <a:spcBef>
                <a:spcPts val="0"/>
              </a:spcBef>
              <a:spcAft>
                <a:spcPts val="0"/>
              </a:spcAft>
              <a:buClr>
                <a:schemeClr val="dk1"/>
              </a:buClr>
              <a:buSzPts val="3400"/>
              <a:buFont typeface="Arial"/>
              <a:buChar char="•"/>
            </a:pPr>
            <a:r>
              <a:rPr lang="en-US" sz="3400">
                <a:solidFill>
                  <a:schemeClr val="dk1"/>
                </a:solidFill>
                <a:latin typeface="Arial"/>
                <a:ea typeface="Arial"/>
                <a:cs typeface="Arial"/>
                <a:sym typeface="Arial"/>
              </a:rPr>
              <a:t>Fokus untuk semua sector dalam melakukan percepatan penanganan Pandemi Covid-19 serta melakukan penyesuaian dalam penganggaran dan pelaksanaan kegiatan dibuat secara terpadu dengan penganggaran dan pelaksanaan kegiatan yang mendukung SPM (PIS-PK, STBM, dll)</a:t>
            </a:r>
            <a:endParaRPr sz="3400">
              <a:solidFill>
                <a:schemeClr val="dk1"/>
              </a:solidFill>
              <a:latin typeface="Arial"/>
              <a:ea typeface="Arial"/>
              <a:cs typeface="Arial"/>
              <a:sym typeface="Arial"/>
            </a:endParaRPr>
          </a:p>
        </p:txBody>
      </p:sp>
      <p:sp>
        <p:nvSpPr>
          <p:cNvPr id="366" name="Google Shape;366;p41"/>
          <p:cNvSpPr/>
          <p:nvPr/>
        </p:nvSpPr>
        <p:spPr>
          <a:xfrm>
            <a:off x="257577" y="139384"/>
            <a:ext cx="11578108" cy="76944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400">
                <a:solidFill>
                  <a:srgbClr val="000000"/>
                </a:solidFill>
                <a:latin typeface="Arial"/>
                <a:ea typeface="Arial"/>
                <a:cs typeface="Arial"/>
                <a:sym typeface="Arial"/>
              </a:rPr>
              <a:t>Solusi atau Saran (2)</a:t>
            </a:r>
            <a:endParaRPr b="1" sz="440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42"/>
          <p:cNvSpPr/>
          <p:nvPr/>
        </p:nvSpPr>
        <p:spPr>
          <a:xfrm rot="5400000">
            <a:off x="-4053840" y="4808220"/>
            <a:ext cx="9921240" cy="76200"/>
          </a:xfrm>
          <a:prstGeom prst="rect">
            <a:avLst/>
          </a:prstGeom>
          <a:solidFill>
            <a:srgbClr val="E1EF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72" name="Google Shape;372;p42"/>
          <p:cNvGrpSpPr/>
          <p:nvPr/>
        </p:nvGrpSpPr>
        <p:grpSpPr>
          <a:xfrm>
            <a:off x="0" y="0"/>
            <a:ext cx="12045395" cy="6989172"/>
            <a:chOff x="0" y="0"/>
            <a:chExt cx="12045395" cy="6989172"/>
          </a:xfrm>
        </p:grpSpPr>
        <p:sp>
          <p:nvSpPr>
            <p:cNvPr id="373" name="Google Shape;373;p42"/>
            <p:cNvSpPr/>
            <p:nvPr/>
          </p:nvSpPr>
          <p:spPr>
            <a:xfrm>
              <a:off x="746760" y="764699"/>
              <a:ext cx="9921240" cy="76200"/>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 name="Google Shape;374;p42"/>
            <p:cNvSpPr/>
            <p:nvPr/>
          </p:nvSpPr>
          <p:spPr>
            <a:xfrm>
              <a:off x="0" y="0"/>
              <a:ext cx="1889760" cy="1764030"/>
            </a:xfrm>
            <a:prstGeom prst="flowChartConnector">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 name="Google Shape;375;p42"/>
            <p:cNvSpPr/>
            <p:nvPr/>
          </p:nvSpPr>
          <p:spPr>
            <a:xfrm>
              <a:off x="1524000" y="228600"/>
              <a:ext cx="9921240" cy="76200"/>
            </a:xfrm>
            <a:prstGeom prst="rect">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 name="Google Shape;376;p42"/>
            <p:cNvSpPr/>
            <p:nvPr/>
          </p:nvSpPr>
          <p:spPr>
            <a:xfrm>
              <a:off x="11323320" y="36750"/>
              <a:ext cx="472440" cy="459899"/>
            </a:xfrm>
            <a:prstGeom prst="flowChartConnector">
              <a:avLst/>
            </a:prstGeom>
            <a:solidFill>
              <a:srgbClr val="EDED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 name="Google Shape;377;p42"/>
            <p:cNvSpPr/>
            <p:nvPr/>
          </p:nvSpPr>
          <p:spPr>
            <a:xfrm>
              <a:off x="10553700" y="542370"/>
              <a:ext cx="472440" cy="459899"/>
            </a:xfrm>
            <a:prstGeom prst="flowChartConnector">
              <a:avLst/>
            </a:prstGeom>
            <a:solidFill>
              <a:srgbClr val="DDEAF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 name="Google Shape;378;p42"/>
            <p:cNvSpPr/>
            <p:nvPr/>
          </p:nvSpPr>
          <p:spPr>
            <a:xfrm>
              <a:off x="632460" y="6380956"/>
              <a:ext cx="472440" cy="459899"/>
            </a:xfrm>
            <a:prstGeom prst="flowChartConnector">
              <a:avLst/>
            </a:prstGeom>
            <a:solidFill>
              <a:srgbClr val="E1EF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 name="Google Shape;379;p42"/>
            <p:cNvSpPr/>
            <p:nvPr/>
          </p:nvSpPr>
          <p:spPr>
            <a:xfrm rot="5400000">
              <a:off x="10252098" y="5195874"/>
              <a:ext cx="3479208" cy="107387"/>
            </a:xfrm>
            <a:prstGeom prst="rect">
              <a:avLst/>
            </a:prstGeom>
            <a:solidFill>
              <a:srgbClr val="D8E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380" name="Google Shape;380;p42"/>
          <p:cNvSpPr/>
          <p:nvPr/>
        </p:nvSpPr>
        <p:spPr>
          <a:xfrm>
            <a:off x="0" y="85046"/>
            <a:ext cx="12045396"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rgbClr val="000000"/>
                </a:solidFill>
                <a:latin typeface="Arial"/>
                <a:ea typeface="Arial"/>
                <a:cs typeface="Arial"/>
                <a:sym typeface="Arial"/>
              </a:rPr>
              <a:t>Solusi atau Saran (3)</a:t>
            </a:r>
            <a:endParaRPr b="1" sz="4000">
              <a:solidFill>
                <a:srgbClr val="000000"/>
              </a:solidFill>
              <a:latin typeface="Arial"/>
              <a:ea typeface="Arial"/>
              <a:cs typeface="Arial"/>
              <a:sym typeface="Arial"/>
            </a:endParaRPr>
          </a:p>
        </p:txBody>
      </p:sp>
      <p:sp>
        <p:nvSpPr>
          <p:cNvPr id="381" name="Google Shape;381;p42"/>
          <p:cNvSpPr txBox="1"/>
          <p:nvPr/>
        </p:nvSpPr>
        <p:spPr>
          <a:xfrm>
            <a:off x="309093" y="764699"/>
            <a:ext cx="11736303" cy="5383259"/>
          </a:xfrm>
          <a:prstGeom prst="rect">
            <a:avLst/>
          </a:prstGeom>
          <a:noFill/>
          <a:ln>
            <a:noFill/>
          </a:ln>
        </p:spPr>
        <p:txBody>
          <a:bodyPr anchorCtr="0" anchor="t" bIns="45700" lIns="91425" spcFirstLastPara="1" rIns="91425" wrap="square" tIns="45700">
            <a:noAutofit/>
          </a:bodyPr>
          <a:lstStyle/>
          <a:p>
            <a:pPr indent="-457200" lvl="0" marL="457200" marR="0" rtl="0" algn="just">
              <a:lnSpc>
                <a:spcPct val="90000"/>
              </a:lnSpc>
              <a:spcBef>
                <a:spcPts val="0"/>
              </a:spcBef>
              <a:spcAft>
                <a:spcPts val="0"/>
              </a:spcAft>
              <a:buClr>
                <a:schemeClr val="dk1"/>
              </a:buClr>
              <a:buSzPts val="2800"/>
              <a:buFont typeface="Arial"/>
              <a:buChar char="•"/>
            </a:pPr>
            <a:r>
              <a:rPr lang="en-US" sz="2800">
                <a:solidFill>
                  <a:schemeClr val="dk1"/>
                </a:solidFill>
                <a:latin typeface="Arial"/>
                <a:ea typeface="Arial"/>
                <a:cs typeface="Arial"/>
                <a:sym typeface="Arial"/>
              </a:rPr>
              <a:t>Daerah agar </a:t>
            </a:r>
            <a:r>
              <a:rPr b="1" lang="en-US" sz="2800">
                <a:solidFill>
                  <a:schemeClr val="dk1"/>
                </a:solidFill>
                <a:latin typeface="Arial"/>
                <a:ea typeface="Arial"/>
                <a:cs typeface="Arial"/>
                <a:sym typeface="Arial"/>
              </a:rPr>
              <a:t>memperbaiki dan secara lebih serius untuk menggunakan tools SPM </a:t>
            </a:r>
            <a:r>
              <a:rPr lang="en-US" sz="2800">
                <a:solidFill>
                  <a:schemeClr val="dk1"/>
                </a:solidFill>
                <a:latin typeface="Arial"/>
                <a:ea typeface="Arial"/>
                <a:cs typeface="Arial"/>
                <a:sym typeface="Arial"/>
              </a:rPr>
              <a:t>ini untuk perencanaan layanan SPM di tahun-tahun berikutnya. </a:t>
            </a:r>
            <a:endParaRPr sz="2800">
              <a:solidFill>
                <a:schemeClr val="dk1"/>
              </a:solidFill>
              <a:latin typeface="Arial"/>
              <a:ea typeface="Arial"/>
              <a:cs typeface="Arial"/>
              <a:sym typeface="Arial"/>
            </a:endParaRPr>
          </a:p>
          <a:p>
            <a:pPr indent="-457200" lvl="0" marL="457200" marR="0" rtl="0" algn="just">
              <a:lnSpc>
                <a:spcPct val="90000"/>
              </a:lnSpc>
              <a:spcBef>
                <a:spcPts val="1000"/>
              </a:spcBef>
              <a:spcAft>
                <a:spcPts val="0"/>
              </a:spcAft>
              <a:buClr>
                <a:schemeClr val="dk1"/>
              </a:buClr>
              <a:buSzPts val="2800"/>
              <a:buFont typeface="Arial"/>
              <a:buChar char="•"/>
            </a:pPr>
            <a:r>
              <a:rPr lang="en-US" sz="2800">
                <a:solidFill>
                  <a:schemeClr val="dk1"/>
                </a:solidFill>
                <a:latin typeface="Arial"/>
                <a:ea typeface="Arial"/>
                <a:cs typeface="Arial"/>
                <a:sym typeface="Arial"/>
              </a:rPr>
              <a:t>Membuat </a:t>
            </a:r>
            <a:r>
              <a:rPr b="1" lang="en-US" sz="2800">
                <a:solidFill>
                  <a:schemeClr val="dk1"/>
                </a:solidFill>
                <a:latin typeface="Arial"/>
                <a:ea typeface="Arial"/>
                <a:cs typeface="Arial"/>
                <a:sym typeface="Arial"/>
              </a:rPr>
              <a:t>“rencana aksi”</a:t>
            </a:r>
            <a:r>
              <a:rPr lang="en-US" sz="2800">
                <a:solidFill>
                  <a:schemeClr val="dk1"/>
                </a:solidFill>
                <a:latin typeface="Arial"/>
                <a:ea typeface="Arial"/>
                <a:cs typeface="Arial"/>
                <a:sym typeface="Arial"/>
              </a:rPr>
              <a:t> khusus untuk kegiatan dan pembiyaan SPM yang melibatkan lintas sektor. </a:t>
            </a:r>
            <a:endParaRPr/>
          </a:p>
          <a:p>
            <a:pPr indent="-457200" lvl="0" marL="457200" marR="0" rtl="0" algn="just">
              <a:lnSpc>
                <a:spcPct val="90000"/>
              </a:lnSpc>
              <a:spcBef>
                <a:spcPts val="1000"/>
              </a:spcBef>
              <a:spcAft>
                <a:spcPts val="0"/>
              </a:spcAft>
              <a:buClr>
                <a:schemeClr val="dk1"/>
              </a:buClr>
              <a:buSzPts val="2800"/>
              <a:buFont typeface="Arial"/>
              <a:buChar char="•"/>
            </a:pPr>
            <a:r>
              <a:rPr lang="en-US" sz="2800">
                <a:solidFill>
                  <a:schemeClr val="dk1"/>
                </a:solidFill>
                <a:latin typeface="Arial"/>
                <a:ea typeface="Arial"/>
                <a:cs typeface="Arial"/>
                <a:sym typeface="Arial"/>
              </a:rPr>
              <a:t>L</a:t>
            </a:r>
            <a:r>
              <a:rPr b="1" lang="en-US" sz="2800">
                <a:solidFill>
                  <a:schemeClr val="dk1"/>
                </a:solidFill>
                <a:latin typeface="Arial"/>
                <a:ea typeface="Arial"/>
                <a:cs typeface="Arial"/>
                <a:sym typeface="Arial"/>
              </a:rPr>
              <a:t>akukan review terlebih dahulu</a:t>
            </a:r>
            <a:r>
              <a:rPr lang="en-US" sz="2800">
                <a:solidFill>
                  <a:schemeClr val="dk1"/>
                </a:solidFill>
                <a:latin typeface="Arial"/>
                <a:ea typeface="Arial"/>
                <a:cs typeface="Arial"/>
                <a:sym typeface="Arial"/>
              </a:rPr>
              <a:t> lihat logika dari hasilnya dan hal-hal yang mungkin terjadi karena kesalahan ketik atau diluar nalar. Review ini diharapkan sebagai </a:t>
            </a:r>
            <a:r>
              <a:rPr b="1" lang="en-US" sz="2800">
                <a:solidFill>
                  <a:schemeClr val="dk1"/>
                </a:solidFill>
                <a:latin typeface="Arial"/>
                <a:ea typeface="Arial"/>
                <a:cs typeface="Arial"/>
                <a:sym typeface="Arial"/>
              </a:rPr>
              <a:t>bagian pembelajaran </a:t>
            </a:r>
            <a:r>
              <a:rPr lang="en-US" sz="2800">
                <a:solidFill>
                  <a:schemeClr val="dk1"/>
                </a:solidFill>
                <a:latin typeface="Arial"/>
                <a:ea typeface="Arial"/>
                <a:cs typeface="Arial"/>
                <a:sym typeface="Arial"/>
              </a:rPr>
              <a:t>untuk memperbaiki kualitas </a:t>
            </a:r>
            <a:r>
              <a:rPr b="1" lang="en-US" sz="2800">
                <a:solidFill>
                  <a:schemeClr val="dk1"/>
                </a:solidFill>
                <a:latin typeface="Arial"/>
                <a:ea typeface="Arial"/>
                <a:cs typeface="Arial"/>
                <a:sym typeface="Arial"/>
              </a:rPr>
              <a:t>penajaman perencanaan </a:t>
            </a:r>
            <a:r>
              <a:rPr lang="en-US" sz="2800">
                <a:solidFill>
                  <a:schemeClr val="dk1"/>
                </a:solidFill>
                <a:latin typeface="Arial"/>
                <a:ea typeface="Arial"/>
                <a:cs typeface="Arial"/>
                <a:sym typeface="Arial"/>
              </a:rPr>
              <a:t>layanan program SPM di tahun depan, yang tercermin dalam pengisian tools SPM ini , </a:t>
            </a:r>
            <a:endParaRPr sz="2800">
              <a:solidFill>
                <a:schemeClr val="dk1"/>
              </a:solidFill>
              <a:latin typeface="Arial"/>
              <a:ea typeface="Arial"/>
              <a:cs typeface="Arial"/>
              <a:sym typeface="Arial"/>
            </a:endParaRPr>
          </a:p>
          <a:p>
            <a:pPr indent="-457200" lvl="0" marL="457200" marR="0" rtl="0" algn="just">
              <a:lnSpc>
                <a:spcPct val="90000"/>
              </a:lnSpc>
              <a:spcBef>
                <a:spcPts val="1000"/>
              </a:spcBef>
              <a:spcAft>
                <a:spcPts val="0"/>
              </a:spcAft>
              <a:buClr>
                <a:schemeClr val="dk1"/>
              </a:buClr>
              <a:buSzPts val="2800"/>
              <a:buFont typeface="Arial"/>
              <a:buChar char="•"/>
            </a:pPr>
            <a:r>
              <a:rPr b="1" lang="en-US" sz="2800">
                <a:solidFill>
                  <a:schemeClr val="dk1"/>
                </a:solidFill>
                <a:latin typeface="Arial"/>
                <a:ea typeface="Arial"/>
                <a:cs typeface="Arial"/>
                <a:sym typeface="Arial"/>
              </a:rPr>
              <a:t>lakukan pemantauan dan monev hasil capaian SPM </a:t>
            </a:r>
            <a:r>
              <a:rPr lang="en-US" sz="2800">
                <a:solidFill>
                  <a:schemeClr val="dk1"/>
                </a:solidFill>
                <a:latin typeface="Arial"/>
                <a:ea typeface="Arial"/>
                <a:cs typeface="Arial"/>
                <a:sym typeface="Arial"/>
              </a:rPr>
              <a:t>pada tahun berjalan dengan menggunakan tools ini.</a:t>
            </a:r>
            <a:endParaRPr/>
          </a:p>
          <a:p>
            <a:pPr indent="0" lvl="0" marL="0" marR="0" rtl="0" algn="just">
              <a:lnSpc>
                <a:spcPct val="90000"/>
              </a:lnSpc>
              <a:spcBef>
                <a:spcPts val="1000"/>
              </a:spcBef>
              <a:spcAft>
                <a:spcPts val="0"/>
              </a:spcAft>
              <a:buClr>
                <a:schemeClr val="dk1"/>
              </a:buClr>
              <a:buSzPts val="2800"/>
              <a:buFont typeface="Arial"/>
              <a:buNone/>
            </a:pPr>
            <a:r>
              <a:t/>
            </a:r>
            <a:endParaRPr sz="2800">
              <a:solidFill>
                <a:schemeClr val="dk1"/>
              </a:solidFill>
              <a:latin typeface="Arial"/>
              <a:ea typeface="Arial"/>
              <a:cs typeface="Arial"/>
              <a:sym typeface="Arial"/>
            </a:endParaRPr>
          </a:p>
          <a:p>
            <a:pPr indent="-279400" lvl="0" marL="457200" marR="0" rtl="0" algn="just">
              <a:lnSpc>
                <a:spcPct val="90000"/>
              </a:lnSpc>
              <a:spcBef>
                <a:spcPts val="1000"/>
              </a:spcBef>
              <a:spcAft>
                <a:spcPts val="0"/>
              </a:spcAft>
              <a:buClr>
                <a:schemeClr val="dk1"/>
              </a:buClr>
              <a:buSzPts val="2800"/>
              <a:buFont typeface="Calibri"/>
              <a:buNone/>
            </a:pPr>
            <a:r>
              <a:t/>
            </a:r>
            <a:endParaRPr sz="2800">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43"/>
          <p:cNvSpPr txBox="1"/>
          <p:nvPr>
            <p:ph type="title"/>
          </p:nvPr>
        </p:nvSpPr>
        <p:spPr>
          <a:xfrm>
            <a:off x="4375360" y="3193521"/>
            <a:ext cx="3563207" cy="1188626"/>
          </a:xfrm>
          <a:prstGeom prst="rect">
            <a:avLst/>
          </a:prstGeom>
          <a:gradFill>
            <a:gsLst>
              <a:gs pos="0">
                <a:srgbClr val="FFC647"/>
              </a:gs>
              <a:gs pos="50000">
                <a:srgbClr val="FFC600"/>
              </a:gs>
              <a:gs pos="100000">
                <a:srgbClr val="E3B400"/>
              </a:gs>
            </a:gsLst>
            <a:lin ang="5400000" scaled="0"/>
          </a:gradFill>
          <a:ln cap="flat" cmpd="sng" w="952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lt1"/>
              </a:buClr>
              <a:buSzPts val="3600"/>
              <a:buFont typeface="Arial Rounded"/>
              <a:buNone/>
            </a:pPr>
            <a:r>
              <a:rPr b="1" lang="en-US" sz="3600">
                <a:solidFill>
                  <a:schemeClr val="lt1"/>
                </a:solidFill>
                <a:latin typeface="Arial Rounded"/>
                <a:ea typeface="Arial Rounded"/>
                <a:cs typeface="Arial Rounded"/>
                <a:sym typeface="Arial Rounded"/>
              </a:rPr>
              <a:t>TERIMAKASIH</a:t>
            </a:r>
            <a:endParaRPr b="1" sz="3600">
              <a:solidFill>
                <a:schemeClr val="lt1"/>
              </a:solidFill>
              <a:latin typeface="Arial Rounded"/>
              <a:ea typeface="Arial Rounded"/>
              <a:cs typeface="Arial Rounded"/>
              <a:sym typeface="Arial Rounded"/>
            </a:endParaRPr>
          </a:p>
        </p:txBody>
      </p:sp>
      <p:grpSp>
        <p:nvGrpSpPr>
          <p:cNvPr id="388" name="Google Shape;388;p43"/>
          <p:cNvGrpSpPr/>
          <p:nvPr/>
        </p:nvGrpSpPr>
        <p:grpSpPr>
          <a:xfrm>
            <a:off x="-1" y="6640124"/>
            <a:ext cx="12192001" cy="217878"/>
            <a:chOff x="0" y="6166817"/>
            <a:chExt cx="12191999" cy="691183"/>
          </a:xfrm>
        </p:grpSpPr>
        <p:sp>
          <p:nvSpPr>
            <p:cNvPr id="389" name="Google Shape;389;p43"/>
            <p:cNvSpPr/>
            <p:nvPr/>
          </p:nvSpPr>
          <p:spPr>
            <a:xfrm flipH="1">
              <a:off x="8942088" y="6172200"/>
              <a:ext cx="3249911" cy="685800"/>
            </a:xfrm>
            <a:prstGeom prst="rtTriangle">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 name="Google Shape;390;p43"/>
            <p:cNvSpPr/>
            <p:nvPr/>
          </p:nvSpPr>
          <p:spPr>
            <a:xfrm>
              <a:off x="0" y="6166817"/>
              <a:ext cx="10401300" cy="685800"/>
            </a:xfrm>
            <a:prstGeom prst="rtTriangl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91" name="Google Shape;391;p43"/>
          <p:cNvGrpSpPr/>
          <p:nvPr/>
        </p:nvGrpSpPr>
        <p:grpSpPr>
          <a:xfrm>
            <a:off x="-1" y="6640125"/>
            <a:ext cx="12192001" cy="217877"/>
            <a:chOff x="0" y="6166817"/>
            <a:chExt cx="12191999" cy="691183"/>
          </a:xfrm>
        </p:grpSpPr>
        <p:sp>
          <p:nvSpPr>
            <p:cNvPr id="392" name="Google Shape;392;p43"/>
            <p:cNvSpPr/>
            <p:nvPr/>
          </p:nvSpPr>
          <p:spPr>
            <a:xfrm flipH="1">
              <a:off x="8942088" y="6172200"/>
              <a:ext cx="3249911" cy="685800"/>
            </a:xfrm>
            <a:prstGeom prst="rtTriangle">
              <a:avLst/>
            </a:prstGeom>
            <a:solidFill>
              <a:srgbClr val="00B05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3" name="Google Shape;393;p43"/>
            <p:cNvSpPr/>
            <p:nvPr/>
          </p:nvSpPr>
          <p:spPr>
            <a:xfrm>
              <a:off x="0" y="6166817"/>
              <a:ext cx="10401300" cy="685800"/>
            </a:xfrm>
            <a:prstGeom prst="rtTriangl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94" name="Google Shape;394;p43"/>
          <p:cNvGrpSpPr/>
          <p:nvPr/>
        </p:nvGrpSpPr>
        <p:grpSpPr>
          <a:xfrm>
            <a:off x="4824552" y="1528354"/>
            <a:ext cx="2867069" cy="1584570"/>
            <a:chOff x="-4467" y="3911096"/>
            <a:chExt cx="1203685" cy="1020875"/>
          </a:xfrm>
        </p:grpSpPr>
        <p:pic>
          <p:nvPicPr>
            <p:cNvPr id="395" name="Google Shape;395;p43"/>
            <p:cNvPicPr preferRelativeResize="0"/>
            <p:nvPr/>
          </p:nvPicPr>
          <p:blipFill rotWithShape="1">
            <a:blip r:embed="rId3">
              <a:alphaModFix/>
            </a:blip>
            <a:srcRect b="0" l="0" r="0" t="0"/>
            <a:stretch/>
          </p:blipFill>
          <p:spPr>
            <a:xfrm>
              <a:off x="152748" y="4091371"/>
              <a:ext cx="895978" cy="738661"/>
            </a:xfrm>
            <a:prstGeom prst="rect">
              <a:avLst/>
            </a:prstGeom>
            <a:noFill/>
            <a:ln>
              <a:noFill/>
            </a:ln>
          </p:spPr>
        </p:pic>
        <p:sp>
          <p:nvSpPr>
            <p:cNvPr id="396" name="Google Shape;396;p43"/>
            <p:cNvSpPr txBox="1"/>
            <p:nvPr/>
          </p:nvSpPr>
          <p:spPr>
            <a:xfrm>
              <a:off x="219519" y="3911096"/>
              <a:ext cx="726710" cy="22427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62">
                  <a:solidFill>
                    <a:schemeClr val="dk1"/>
                  </a:solidFill>
                  <a:latin typeface="Calibri"/>
                  <a:ea typeface="Calibri"/>
                  <a:cs typeface="Calibri"/>
                  <a:sym typeface="Calibri"/>
                </a:rPr>
                <a:t>SPM</a:t>
              </a:r>
              <a:endParaRPr/>
            </a:p>
          </p:txBody>
        </p:sp>
        <p:sp>
          <p:nvSpPr>
            <p:cNvPr id="397" name="Google Shape;397;p43"/>
            <p:cNvSpPr txBox="1"/>
            <p:nvPr/>
          </p:nvSpPr>
          <p:spPr>
            <a:xfrm>
              <a:off x="-4467" y="4753512"/>
              <a:ext cx="1203685" cy="1784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200">
                  <a:solidFill>
                    <a:schemeClr val="dk1"/>
                  </a:solidFill>
                  <a:latin typeface="Calibri"/>
                  <a:ea typeface="Calibri"/>
                  <a:cs typeface="Calibri"/>
                  <a:sym typeface="Calibri"/>
                </a:rPr>
                <a:t>KESEHATAN</a:t>
              </a:r>
              <a:endParaRPr/>
            </a:p>
          </p:txBody>
        </p:sp>
      </p:grpSp>
      <p:pic>
        <p:nvPicPr>
          <p:cNvPr descr="Image result for lambang germas" id="398" name="Google Shape;398;p43"/>
          <p:cNvPicPr preferRelativeResize="0"/>
          <p:nvPr/>
        </p:nvPicPr>
        <p:blipFill rotWithShape="1">
          <a:blip r:embed="rId4">
            <a:alphaModFix/>
          </a:blip>
          <a:srcRect b="0" l="0" r="0" t="0"/>
          <a:stretch/>
        </p:blipFill>
        <p:spPr>
          <a:xfrm>
            <a:off x="9169758" y="108615"/>
            <a:ext cx="2830249" cy="1226988"/>
          </a:xfrm>
          <a:prstGeom prst="rect">
            <a:avLst/>
          </a:prstGeom>
          <a:noFill/>
          <a:ln>
            <a:noFill/>
          </a:ln>
        </p:spPr>
      </p:pic>
      <p:pic>
        <p:nvPicPr>
          <p:cNvPr descr="Image result for lambang germas" id="399" name="Google Shape;399;p43"/>
          <p:cNvPicPr preferRelativeResize="0"/>
          <p:nvPr/>
        </p:nvPicPr>
        <p:blipFill rotWithShape="1">
          <a:blip r:embed="rId5">
            <a:alphaModFix/>
          </a:blip>
          <a:srcRect b="0" l="0" r="0" t="0"/>
          <a:stretch/>
        </p:blipFill>
        <p:spPr>
          <a:xfrm>
            <a:off x="6928834" y="360609"/>
            <a:ext cx="2240923" cy="1012898"/>
          </a:xfrm>
          <a:prstGeom prst="rect">
            <a:avLst/>
          </a:prstGeom>
          <a:noFill/>
          <a:ln>
            <a:noFill/>
          </a:ln>
        </p:spPr>
      </p:pic>
      <p:pic>
        <p:nvPicPr>
          <p:cNvPr descr="Image result for lambang germas" id="400" name="Google Shape;400;p43"/>
          <p:cNvPicPr preferRelativeResize="0"/>
          <p:nvPr/>
        </p:nvPicPr>
        <p:blipFill rotWithShape="1">
          <a:blip r:embed="rId6">
            <a:alphaModFix/>
          </a:blip>
          <a:srcRect b="0" l="0" r="0" t="0"/>
          <a:stretch/>
        </p:blipFill>
        <p:spPr>
          <a:xfrm>
            <a:off x="4375360" y="4499259"/>
            <a:ext cx="3758569" cy="2149525"/>
          </a:xfrm>
          <a:prstGeom prst="rect">
            <a:avLst/>
          </a:prstGeom>
          <a:noFill/>
          <a:ln>
            <a:noFill/>
          </a:ln>
        </p:spPr>
      </p:pic>
      <p:pic>
        <p:nvPicPr>
          <p:cNvPr descr="Image result for lambang germas" id="401" name="Google Shape;401;p43"/>
          <p:cNvPicPr preferRelativeResize="0"/>
          <p:nvPr/>
        </p:nvPicPr>
        <p:blipFill rotWithShape="1">
          <a:blip r:embed="rId7">
            <a:alphaModFix/>
          </a:blip>
          <a:srcRect b="0" l="0" r="0" t="0"/>
          <a:stretch/>
        </p:blipFill>
        <p:spPr>
          <a:xfrm>
            <a:off x="-1" y="4484036"/>
            <a:ext cx="4375359" cy="2156088"/>
          </a:xfrm>
          <a:prstGeom prst="rect">
            <a:avLst/>
          </a:prstGeom>
          <a:noFill/>
          <a:ln>
            <a:noFill/>
          </a:ln>
        </p:spPr>
      </p:pic>
      <p:pic>
        <p:nvPicPr>
          <p:cNvPr descr="Image result for lambang kementerian kesehatan" id="402" name="Google Shape;402;p43"/>
          <p:cNvPicPr preferRelativeResize="0"/>
          <p:nvPr/>
        </p:nvPicPr>
        <p:blipFill rotWithShape="1">
          <a:blip r:embed="rId8">
            <a:alphaModFix/>
          </a:blip>
          <a:srcRect b="0" l="0" r="0" t="0"/>
          <a:stretch/>
        </p:blipFill>
        <p:spPr>
          <a:xfrm>
            <a:off x="1" y="1989462"/>
            <a:ext cx="4375359" cy="2501537"/>
          </a:xfrm>
          <a:prstGeom prst="rect">
            <a:avLst/>
          </a:prstGeom>
          <a:noFill/>
          <a:ln>
            <a:noFill/>
          </a:ln>
        </p:spPr>
      </p:pic>
      <p:pic>
        <p:nvPicPr>
          <p:cNvPr descr="Image result for lambang kementerian kesehatan" id="403" name="Google Shape;403;p43"/>
          <p:cNvPicPr preferRelativeResize="0"/>
          <p:nvPr/>
        </p:nvPicPr>
        <p:blipFill rotWithShape="1">
          <a:blip r:embed="rId9">
            <a:alphaModFix/>
          </a:blip>
          <a:srcRect b="0" l="0" r="0" t="0"/>
          <a:stretch/>
        </p:blipFill>
        <p:spPr>
          <a:xfrm>
            <a:off x="8133928" y="1989461"/>
            <a:ext cx="4040083" cy="2501536"/>
          </a:xfrm>
          <a:prstGeom prst="rect">
            <a:avLst/>
          </a:prstGeom>
          <a:noFill/>
          <a:ln>
            <a:noFill/>
          </a:ln>
        </p:spPr>
      </p:pic>
      <p:pic>
        <p:nvPicPr>
          <p:cNvPr descr="Image result for lambang kementerian kesehatan" id="404" name="Google Shape;404;p43"/>
          <p:cNvPicPr preferRelativeResize="0"/>
          <p:nvPr/>
        </p:nvPicPr>
        <p:blipFill rotWithShape="1">
          <a:blip r:embed="rId10">
            <a:alphaModFix/>
          </a:blip>
          <a:srcRect b="0" l="0" r="0" t="0"/>
          <a:stretch/>
        </p:blipFill>
        <p:spPr>
          <a:xfrm>
            <a:off x="8133928" y="4490998"/>
            <a:ext cx="4040083" cy="2274896"/>
          </a:xfrm>
          <a:prstGeom prst="rect">
            <a:avLst/>
          </a:prstGeom>
          <a:noFill/>
          <a:ln>
            <a:noFill/>
          </a:ln>
        </p:spPr>
      </p:pic>
      <p:pic>
        <p:nvPicPr>
          <p:cNvPr descr="Image result for lambang germas" id="405" name="Google Shape;405;p43"/>
          <p:cNvPicPr preferRelativeResize="0"/>
          <p:nvPr/>
        </p:nvPicPr>
        <p:blipFill rotWithShape="1">
          <a:blip r:embed="rId11">
            <a:alphaModFix/>
          </a:blip>
          <a:srcRect b="0" l="0" r="0" t="0"/>
          <a:stretch/>
        </p:blipFill>
        <p:spPr>
          <a:xfrm>
            <a:off x="2401595" y="46046"/>
            <a:ext cx="2418004" cy="1762125"/>
          </a:xfrm>
          <a:prstGeom prst="rect">
            <a:avLst/>
          </a:prstGeom>
          <a:noFill/>
          <a:ln>
            <a:noFill/>
          </a:ln>
        </p:spPr>
      </p:pic>
      <p:pic>
        <p:nvPicPr>
          <p:cNvPr descr="Image result for lambang pis pk" id="406" name="Google Shape;406;p43"/>
          <p:cNvPicPr preferRelativeResize="0"/>
          <p:nvPr/>
        </p:nvPicPr>
        <p:blipFill rotWithShape="1">
          <a:blip r:embed="rId12">
            <a:alphaModFix/>
          </a:blip>
          <a:srcRect b="0" l="0" r="0" t="0"/>
          <a:stretch/>
        </p:blipFill>
        <p:spPr>
          <a:xfrm>
            <a:off x="4824552" y="305782"/>
            <a:ext cx="2097774" cy="1330453"/>
          </a:xfrm>
          <a:prstGeom prst="rect">
            <a:avLst/>
          </a:prstGeom>
          <a:noFill/>
          <a:ln>
            <a:noFill/>
          </a:ln>
        </p:spPr>
      </p:pic>
      <p:pic>
        <p:nvPicPr>
          <p:cNvPr id="407" name="Google Shape;407;p43"/>
          <p:cNvPicPr preferRelativeResize="0"/>
          <p:nvPr/>
        </p:nvPicPr>
        <p:blipFill rotWithShape="1">
          <a:blip r:embed="rId13">
            <a:alphaModFix/>
          </a:blip>
          <a:srcRect b="0" l="0" r="0" t="0"/>
          <a:stretch/>
        </p:blipFill>
        <p:spPr>
          <a:xfrm>
            <a:off x="471702" y="116139"/>
            <a:ext cx="1628910" cy="170973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6"/>
          <p:cNvSpPr/>
          <p:nvPr/>
        </p:nvSpPr>
        <p:spPr>
          <a:xfrm>
            <a:off x="0" y="1087356"/>
            <a:ext cx="12192000" cy="5770644"/>
          </a:xfrm>
          <a:prstGeom prst="rect">
            <a:avLst/>
          </a:prstGeom>
          <a:solidFill>
            <a:srgbClr val="002060"/>
          </a:solidFill>
          <a:ln cap="flat" cmpd="sng" w="15875">
            <a:solidFill>
              <a:srgbClr val="85153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202" name="Google Shape;202;p26"/>
          <p:cNvGrpSpPr/>
          <p:nvPr/>
        </p:nvGrpSpPr>
        <p:grpSpPr>
          <a:xfrm>
            <a:off x="744402" y="4052823"/>
            <a:ext cx="5166071" cy="1004580"/>
            <a:chOff x="644107" y="1330751"/>
            <a:chExt cx="3874553" cy="816221"/>
          </a:xfrm>
        </p:grpSpPr>
        <p:sp>
          <p:nvSpPr>
            <p:cNvPr id="203" name="Google Shape;203;p26"/>
            <p:cNvSpPr/>
            <p:nvPr/>
          </p:nvSpPr>
          <p:spPr>
            <a:xfrm>
              <a:off x="644107" y="1384863"/>
              <a:ext cx="3725972" cy="762109"/>
            </a:xfrm>
            <a:prstGeom prst="roundRect">
              <a:avLst>
                <a:gd fmla="val 50000" name="adj"/>
              </a:avLst>
            </a:prstGeom>
            <a:solidFill>
              <a:srgbClr val="FFCC6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sp>
          <p:nvSpPr>
            <p:cNvPr id="204" name="Google Shape;204;p26"/>
            <p:cNvSpPr/>
            <p:nvPr/>
          </p:nvSpPr>
          <p:spPr>
            <a:xfrm>
              <a:off x="644107" y="1330751"/>
              <a:ext cx="3725972" cy="762109"/>
            </a:xfrm>
            <a:prstGeom prst="roundRect">
              <a:avLst>
                <a:gd fmla="val 50000" name="adj"/>
              </a:avLst>
            </a:prstGeom>
            <a:solidFill>
              <a:srgbClr val="FFFF6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sp>
          <p:nvSpPr>
            <p:cNvPr id="205" name="Google Shape;205;p26"/>
            <p:cNvSpPr/>
            <p:nvPr/>
          </p:nvSpPr>
          <p:spPr>
            <a:xfrm rot="5400000">
              <a:off x="4322531" y="1607670"/>
              <a:ext cx="183987" cy="208271"/>
            </a:xfrm>
            <a:prstGeom prst="triangle">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grpSp>
      <p:sp>
        <p:nvSpPr>
          <p:cNvPr id="206" name="Google Shape;206;p26"/>
          <p:cNvSpPr txBox="1"/>
          <p:nvPr/>
        </p:nvSpPr>
        <p:spPr>
          <a:xfrm>
            <a:off x="6233255" y="1413165"/>
            <a:ext cx="5729683" cy="4970591"/>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700">
                <a:solidFill>
                  <a:schemeClr val="lt1"/>
                </a:solidFill>
                <a:latin typeface="Arial"/>
                <a:ea typeface="Arial"/>
                <a:cs typeface="Arial"/>
                <a:sym typeface="Arial"/>
              </a:rPr>
              <a:t>Terdapat 6 urusan wajib pelayananan dasar yang dilaksanakan berdasarkan SPM, SPM menjadi perioritas baik perencanaan maupun anggaran</a:t>
            </a:r>
            <a:endParaRPr/>
          </a:p>
          <a:p>
            <a:pPr indent="0" lvl="0" marL="0" marR="0" rtl="0" algn="l">
              <a:spcBef>
                <a:spcPts val="0"/>
              </a:spcBef>
              <a:spcAft>
                <a:spcPts val="0"/>
              </a:spcAft>
              <a:buNone/>
            </a:pPr>
            <a:r>
              <a:t/>
            </a:r>
            <a:endParaRPr b="1" sz="1700">
              <a:solidFill>
                <a:schemeClr val="lt1"/>
              </a:solidFill>
              <a:latin typeface="Arial"/>
              <a:ea typeface="Arial"/>
              <a:cs typeface="Arial"/>
              <a:sym typeface="Arial"/>
            </a:endParaRPr>
          </a:p>
          <a:p>
            <a:pPr indent="0" lvl="0" marL="0" marR="0" rtl="0" algn="l">
              <a:spcBef>
                <a:spcPts val="0"/>
              </a:spcBef>
              <a:spcAft>
                <a:spcPts val="0"/>
              </a:spcAft>
              <a:buNone/>
            </a:pPr>
            <a:r>
              <a:t/>
            </a:r>
            <a:endParaRPr b="1" sz="1700">
              <a:solidFill>
                <a:schemeClr val="lt1"/>
              </a:solidFill>
              <a:latin typeface="Arial"/>
              <a:ea typeface="Arial"/>
              <a:cs typeface="Arial"/>
              <a:sym typeface="Arial"/>
            </a:endParaRPr>
          </a:p>
          <a:p>
            <a:pPr indent="0" lvl="0" marL="0" marR="0" rtl="0" algn="l">
              <a:spcBef>
                <a:spcPts val="0"/>
              </a:spcBef>
              <a:spcAft>
                <a:spcPts val="0"/>
              </a:spcAft>
              <a:buNone/>
            </a:pPr>
            <a:r>
              <a:rPr b="1" lang="en-US" sz="1700">
                <a:solidFill>
                  <a:srgbClr val="FFFF00"/>
                </a:solidFill>
                <a:latin typeface="Arial"/>
                <a:ea typeface="Arial"/>
                <a:cs typeface="Arial"/>
                <a:sym typeface="Arial"/>
              </a:rPr>
              <a:t>Mengatur Pelaksanaan SPM yang terdiri dari jenis pelayanan, mutu pelayanan dan penerima pelayanan dasar dan  strategi  penerapannya</a:t>
            </a:r>
            <a:endParaRPr b="1" sz="1700">
              <a:solidFill>
                <a:srgbClr val="FFFF00"/>
              </a:solidFill>
              <a:latin typeface="Arial"/>
              <a:ea typeface="Arial"/>
              <a:cs typeface="Arial"/>
              <a:sym typeface="Arial"/>
            </a:endParaRPr>
          </a:p>
          <a:p>
            <a:pPr indent="0" lvl="0" marL="0" marR="0" rtl="0" algn="l">
              <a:spcBef>
                <a:spcPts val="0"/>
              </a:spcBef>
              <a:spcAft>
                <a:spcPts val="0"/>
              </a:spcAft>
              <a:buNone/>
            </a:pPr>
            <a:r>
              <a:t/>
            </a:r>
            <a:endParaRPr b="1" sz="1700">
              <a:solidFill>
                <a:schemeClr val="lt1"/>
              </a:solidFill>
              <a:latin typeface="Arial"/>
              <a:ea typeface="Arial"/>
              <a:cs typeface="Arial"/>
              <a:sym typeface="Arial"/>
            </a:endParaRPr>
          </a:p>
          <a:p>
            <a:pPr indent="0" lvl="0" marL="0" marR="0" rtl="0" algn="l">
              <a:spcBef>
                <a:spcPts val="0"/>
              </a:spcBef>
              <a:spcAft>
                <a:spcPts val="0"/>
              </a:spcAft>
              <a:buNone/>
            </a:pPr>
            <a:r>
              <a:t/>
            </a:r>
            <a:endParaRPr b="1" sz="1700">
              <a:solidFill>
                <a:schemeClr val="lt1"/>
              </a:solidFill>
              <a:latin typeface="Arial"/>
              <a:ea typeface="Arial"/>
              <a:cs typeface="Arial"/>
              <a:sym typeface="Arial"/>
            </a:endParaRPr>
          </a:p>
          <a:p>
            <a:pPr indent="0" lvl="0" marL="0" marR="0" rtl="0" algn="l">
              <a:spcBef>
                <a:spcPts val="0"/>
              </a:spcBef>
              <a:spcAft>
                <a:spcPts val="0"/>
              </a:spcAft>
              <a:buNone/>
            </a:pPr>
            <a:r>
              <a:rPr b="1" lang="en-US" sz="1700">
                <a:solidFill>
                  <a:schemeClr val="lt1"/>
                </a:solidFill>
                <a:latin typeface="Arial"/>
                <a:ea typeface="Arial"/>
                <a:cs typeface="Arial"/>
                <a:sym typeface="Arial"/>
              </a:rPr>
              <a:t>Secara teknis memuat tentang mekanisme dan strategi penerapan SPM mulai dari pengumpulan data, penghitungan pemenuhan kebutuhan dasar, perencanaan SPM dalam DOKREN, dan pelaksanaan SPM, pelaporan dan evaluasi.</a:t>
            </a:r>
            <a:endParaRPr/>
          </a:p>
          <a:p>
            <a:pPr indent="0" lvl="0" marL="0" marR="0" rtl="0" algn="l">
              <a:spcBef>
                <a:spcPts val="0"/>
              </a:spcBef>
              <a:spcAft>
                <a:spcPts val="0"/>
              </a:spcAft>
              <a:buNone/>
            </a:pPr>
            <a:r>
              <a:t/>
            </a:r>
            <a:endParaRPr b="1" sz="1700">
              <a:solidFill>
                <a:schemeClr val="lt1"/>
              </a:solidFill>
              <a:latin typeface="Arial"/>
              <a:ea typeface="Arial"/>
              <a:cs typeface="Arial"/>
              <a:sym typeface="Arial"/>
            </a:endParaRPr>
          </a:p>
          <a:p>
            <a:pPr indent="0" lvl="0" marL="0" marR="0" rtl="0" algn="l">
              <a:spcBef>
                <a:spcPts val="0"/>
              </a:spcBef>
              <a:spcAft>
                <a:spcPts val="0"/>
              </a:spcAft>
              <a:buNone/>
            </a:pPr>
            <a:r>
              <a:t/>
            </a:r>
            <a:endParaRPr b="1" sz="1700">
              <a:solidFill>
                <a:srgbClr val="FFFF00"/>
              </a:solidFill>
              <a:latin typeface="Arial"/>
              <a:ea typeface="Arial"/>
              <a:cs typeface="Arial"/>
              <a:sym typeface="Arial"/>
            </a:endParaRPr>
          </a:p>
          <a:p>
            <a:pPr indent="0" lvl="0" marL="0" marR="0" rtl="0" algn="l">
              <a:spcBef>
                <a:spcPts val="0"/>
              </a:spcBef>
              <a:spcAft>
                <a:spcPts val="0"/>
              </a:spcAft>
              <a:buNone/>
            </a:pPr>
            <a:r>
              <a:rPr b="1" lang="en-US" sz="1700">
                <a:solidFill>
                  <a:srgbClr val="FFFF00"/>
                </a:solidFill>
                <a:latin typeface="Arial"/>
                <a:ea typeface="Arial"/>
                <a:cs typeface="Arial"/>
                <a:sym typeface="Arial"/>
              </a:rPr>
              <a:t>Secara teknis memuat tentang mekanisme pemenuhan mutu pelayanan dasar pada SPM bidang kesehatan</a:t>
            </a:r>
            <a:endParaRPr b="1" sz="1700">
              <a:solidFill>
                <a:srgbClr val="FFFF00"/>
              </a:solidFill>
              <a:latin typeface="Arial"/>
              <a:ea typeface="Arial"/>
              <a:cs typeface="Arial"/>
              <a:sym typeface="Arial"/>
            </a:endParaRPr>
          </a:p>
        </p:txBody>
      </p:sp>
      <p:grpSp>
        <p:nvGrpSpPr>
          <p:cNvPr id="207" name="Google Shape;207;p26"/>
          <p:cNvGrpSpPr/>
          <p:nvPr/>
        </p:nvGrpSpPr>
        <p:grpSpPr>
          <a:xfrm>
            <a:off x="816174" y="1296776"/>
            <a:ext cx="5166071" cy="1004580"/>
            <a:chOff x="644107" y="1330751"/>
            <a:chExt cx="3874553" cy="816221"/>
          </a:xfrm>
        </p:grpSpPr>
        <p:sp>
          <p:nvSpPr>
            <p:cNvPr id="208" name="Google Shape;208;p26"/>
            <p:cNvSpPr/>
            <p:nvPr/>
          </p:nvSpPr>
          <p:spPr>
            <a:xfrm>
              <a:off x="644107" y="1384863"/>
              <a:ext cx="3725972" cy="762109"/>
            </a:xfrm>
            <a:prstGeom prst="roundRect">
              <a:avLst>
                <a:gd fmla="val 50000" name="adj"/>
              </a:avLst>
            </a:prstGeom>
            <a:solidFill>
              <a:srgbClr val="33CC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Arial"/>
                <a:ea typeface="Arial"/>
                <a:cs typeface="Arial"/>
                <a:sym typeface="Arial"/>
              </a:endParaRPr>
            </a:p>
          </p:txBody>
        </p:sp>
        <p:sp>
          <p:nvSpPr>
            <p:cNvPr id="209" name="Google Shape;209;p26"/>
            <p:cNvSpPr/>
            <p:nvPr/>
          </p:nvSpPr>
          <p:spPr>
            <a:xfrm>
              <a:off x="644107" y="1330751"/>
              <a:ext cx="3725972" cy="762109"/>
            </a:xfrm>
            <a:prstGeom prst="roundRect">
              <a:avLst>
                <a:gd fmla="val 50000" name="adj"/>
              </a:avLst>
            </a:prstGeom>
            <a:solidFill>
              <a:srgbClr val="00FFFF"/>
            </a:solidFill>
            <a:ln cap="flat" cmpd="sng" w="15875">
              <a:solidFill>
                <a:srgbClr val="00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Arial"/>
                <a:ea typeface="Arial"/>
                <a:cs typeface="Arial"/>
                <a:sym typeface="Arial"/>
              </a:endParaRPr>
            </a:p>
          </p:txBody>
        </p:sp>
        <p:sp>
          <p:nvSpPr>
            <p:cNvPr id="210" name="Google Shape;210;p26"/>
            <p:cNvSpPr/>
            <p:nvPr/>
          </p:nvSpPr>
          <p:spPr>
            <a:xfrm rot="5400000">
              <a:off x="4322531" y="1607670"/>
              <a:ext cx="183987" cy="208271"/>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Arial"/>
                <a:ea typeface="Arial"/>
                <a:cs typeface="Arial"/>
                <a:sym typeface="Arial"/>
              </a:endParaRPr>
            </a:p>
          </p:txBody>
        </p:sp>
      </p:grpSp>
      <p:grpSp>
        <p:nvGrpSpPr>
          <p:cNvPr id="211" name="Google Shape;211;p26"/>
          <p:cNvGrpSpPr/>
          <p:nvPr/>
        </p:nvGrpSpPr>
        <p:grpSpPr>
          <a:xfrm>
            <a:off x="1808480" y="1399266"/>
            <a:ext cx="3641757" cy="496593"/>
            <a:chOff x="775487" y="1446286"/>
            <a:chExt cx="2731318" cy="403482"/>
          </a:xfrm>
        </p:grpSpPr>
        <p:sp>
          <p:nvSpPr>
            <p:cNvPr id="212" name="Google Shape;212;p26"/>
            <p:cNvSpPr txBox="1"/>
            <p:nvPr/>
          </p:nvSpPr>
          <p:spPr>
            <a:xfrm>
              <a:off x="778473" y="1446286"/>
              <a:ext cx="819936" cy="200055"/>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lang="en-US" sz="1600">
                  <a:solidFill>
                    <a:schemeClr val="dk1"/>
                  </a:solidFill>
                  <a:latin typeface="Arial"/>
                  <a:ea typeface="Arial"/>
                  <a:cs typeface="Arial"/>
                  <a:sym typeface="Arial"/>
                </a:rPr>
                <a:t>UU 23/2014</a:t>
              </a:r>
              <a:endParaRPr b="1" sz="1600">
                <a:solidFill>
                  <a:schemeClr val="dk1"/>
                </a:solidFill>
                <a:latin typeface="Arial"/>
                <a:ea typeface="Arial"/>
                <a:cs typeface="Arial"/>
                <a:sym typeface="Arial"/>
              </a:endParaRPr>
            </a:p>
          </p:txBody>
        </p:sp>
        <p:sp>
          <p:nvSpPr>
            <p:cNvPr id="213" name="Google Shape;213;p26"/>
            <p:cNvSpPr txBox="1"/>
            <p:nvPr/>
          </p:nvSpPr>
          <p:spPr>
            <a:xfrm>
              <a:off x="775487" y="1649713"/>
              <a:ext cx="2731318" cy="200055"/>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1600">
                  <a:solidFill>
                    <a:schemeClr val="dk1"/>
                  </a:solidFill>
                  <a:latin typeface="Arial"/>
                  <a:ea typeface="Arial"/>
                  <a:cs typeface="Arial"/>
                  <a:sym typeface="Arial"/>
                </a:rPr>
                <a:t>PASAL 12, PASAL 18 DAN PASAL 298</a:t>
              </a:r>
              <a:endParaRPr sz="1600">
                <a:solidFill>
                  <a:schemeClr val="dk1"/>
                </a:solidFill>
                <a:latin typeface="Arial"/>
                <a:ea typeface="Arial"/>
                <a:cs typeface="Arial"/>
                <a:sym typeface="Arial"/>
              </a:endParaRPr>
            </a:p>
          </p:txBody>
        </p:sp>
      </p:grpSp>
      <p:grpSp>
        <p:nvGrpSpPr>
          <p:cNvPr id="214" name="Google Shape;214;p26"/>
          <p:cNvGrpSpPr/>
          <p:nvPr/>
        </p:nvGrpSpPr>
        <p:grpSpPr>
          <a:xfrm>
            <a:off x="793928" y="2711755"/>
            <a:ext cx="5166071" cy="1004580"/>
            <a:chOff x="644107" y="1330751"/>
            <a:chExt cx="3874553" cy="816221"/>
          </a:xfrm>
        </p:grpSpPr>
        <p:sp>
          <p:nvSpPr>
            <p:cNvPr id="215" name="Google Shape;215;p26"/>
            <p:cNvSpPr/>
            <p:nvPr/>
          </p:nvSpPr>
          <p:spPr>
            <a:xfrm>
              <a:off x="644107" y="1384863"/>
              <a:ext cx="3725972" cy="762109"/>
            </a:xfrm>
            <a:prstGeom prst="roundRect">
              <a:avLst>
                <a:gd fmla="val 50000" name="adj"/>
              </a:avLst>
            </a:prstGeom>
            <a:solidFill>
              <a:srgbClr val="33CC3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sp>
          <p:nvSpPr>
            <p:cNvPr id="216" name="Google Shape;216;p26"/>
            <p:cNvSpPr/>
            <p:nvPr/>
          </p:nvSpPr>
          <p:spPr>
            <a:xfrm>
              <a:off x="644107" y="1330751"/>
              <a:ext cx="3725972" cy="762109"/>
            </a:xfrm>
            <a:prstGeom prst="roundRect">
              <a:avLst>
                <a:gd fmla="val 50000" name="adj"/>
              </a:avLst>
            </a:prstGeom>
            <a:solidFill>
              <a:srgbClr val="00FF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sp>
          <p:nvSpPr>
            <p:cNvPr id="217" name="Google Shape;217;p26"/>
            <p:cNvSpPr/>
            <p:nvPr/>
          </p:nvSpPr>
          <p:spPr>
            <a:xfrm rot="5400000">
              <a:off x="4322531" y="1607670"/>
              <a:ext cx="183987" cy="208271"/>
            </a:xfrm>
            <a:prstGeom prst="triangle">
              <a:avLst>
                <a:gd fmla="val 50000" name="adj"/>
              </a:avLst>
            </a:prstGeom>
            <a:solidFill>
              <a:srgbClr val="0066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grpSp>
      <p:grpSp>
        <p:nvGrpSpPr>
          <p:cNvPr id="218" name="Google Shape;218;p26"/>
          <p:cNvGrpSpPr/>
          <p:nvPr/>
        </p:nvGrpSpPr>
        <p:grpSpPr>
          <a:xfrm>
            <a:off x="1747520" y="2823938"/>
            <a:ext cx="3921760" cy="557253"/>
            <a:chOff x="716418" y="1446285"/>
            <a:chExt cx="2941320" cy="452769"/>
          </a:xfrm>
        </p:grpSpPr>
        <p:sp>
          <p:nvSpPr>
            <p:cNvPr id="219" name="Google Shape;219;p26"/>
            <p:cNvSpPr txBox="1"/>
            <p:nvPr/>
          </p:nvSpPr>
          <p:spPr>
            <a:xfrm>
              <a:off x="732753" y="1446285"/>
              <a:ext cx="714956" cy="200055"/>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lang="en-US" sz="1600">
                  <a:solidFill>
                    <a:schemeClr val="dk1"/>
                  </a:solidFill>
                  <a:latin typeface="Arial"/>
                  <a:ea typeface="Arial"/>
                  <a:cs typeface="Arial"/>
                  <a:sym typeface="Arial"/>
                </a:rPr>
                <a:t>PP 2/2018</a:t>
              </a:r>
              <a:endParaRPr b="1" sz="1600">
                <a:solidFill>
                  <a:schemeClr val="dk1"/>
                </a:solidFill>
                <a:latin typeface="Arial"/>
                <a:ea typeface="Arial"/>
                <a:cs typeface="Arial"/>
                <a:sym typeface="Arial"/>
              </a:endParaRPr>
            </a:p>
          </p:txBody>
        </p:sp>
        <p:sp>
          <p:nvSpPr>
            <p:cNvPr id="220" name="Google Shape;220;p26"/>
            <p:cNvSpPr txBox="1"/>
            <p:nvPr/>
          </p:nvSpPr>
          <p:spPr>
            <a:xfrm>
              <a:off x="716418" y="1724005"/>
              <a:ext cx="2941320" cy="17504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STANDAR PELAYANAN MINIMAL</a:t>
              </a:r>
              <a:endParaRPr sz="1400">
                <a:solidFill>
                  <a:schemeClr val="dk1"/>
                </a:solidFill>
                <a:latin typeface="Arial"/>
                <a:ea typeface="Arial"/>
                <a:cs typeface="Arial"/>
                <a:sym typeface="Arial"/>
              </a:endParaRPr>
            </a:p>
          </p:txBody>
        </p:sp>
      </p:grpSp>
      <p:cxnSp>
        <p:nvCxnSpPr>
          <p:cNvPr id="221" name="Google Shape;221;p26"/>
          <p:cNvCxnSpPr/>
          <p:nvPr/>
        </p:nvCxnSpPr>
        <p:spPr>
          <a:xfrm rot="10800000">
            <a:off x="6035040" y="1447800"/>
            <a:ext cx="0" cy="5044440"/>
          </a:xfrm>
          <a:prstGeom prst="straightConnector1">
            <a:avLst/>
          </a:prstGeom>
          <a:noFill/>
          <a:ln cap="flat" cmpd="sng" w="19050">
            <a:solidFill>
              <a:srgbClr val="BFBFBF"/>
            </a:solidFill>
            <a:prstDash val="dot"/>
            <a:round/>
            <a:headEnd len="med" w="med" type="diamond"/>
            <a:tailEnd len="med" w="med" type="diamond"/>
          </a:ln>
        </p:spPr>
      </p:cxnSp>
      <p:pic>
        <p:nvPicPr>
          <p:cNvPr descr="Image result for lambang dagri" id="222" name="Google Shape;222;p26"/>
          <p:cNvPicPr preferRelativeResize="0"/>
          <p:nvPr/>
        </p:nvPicPr>
        <p:blipFill rotWithShape="1">
          <a:blip r:embed="rId3">
            <a:alphaModFix/>
          </a:blip>
          <a:srcRect b="0" l="0" r="0" t="0"/>
          <a:stretch/>
        </p:blipFill>
        <p:spPr>
          <a:xfrm>
            <a:off x="338886" y="4033711"/>
            <a:ext cx="1249461" cy="1106523"/>
          </a:xfrm>
          <a:prstGeom prst="rect">
            <a:avLst/>
          </a:prstGeom>
          <a:noFill/>
          <a:ln>
            <a:noFill/>
          </a:ln>
        </p:spPr>
      </p:pic>
      <p:pic>
        <p:nvPicPr>
          <p:cNvPr descr="Image result for lambang presiden ri" id="223" name="Google Shape;223;p26"/>
          <p:cNvPicPr preferRelativeResize="0"/>
          <p:nvPr/>
        </p:nvPicPr>
        <p:blipFill rotWithShape="1">
          <a:blip r:embed="rId4">
            <a:alphaModFix/>
          </a:blip>
          <a:srcRect b="0" l="0" r="0" t="0"/>
          <a:stretch/>
        </p:blipFill>
        <p:spPr>
          <a:xfrm>
            <a:off x="374092" y="1310905"/>
            <a:ext cx="1264065" cy="929671"/>
          </a:xfrm>
          <a:prstGeom prst="rect">
            <a:avLst/>
          </a:prstGeom>
          <a:noFill/>
          <a:ln>
            <a:noFill/>
          </a:ln>
        </p:spPr>
      </p:pic>
      <p:pic>
        <p:nvPicPr>
          <p:cNvPr descr="Image result for lambang presiden ri" id="224" name="Google Shape;224;p26"/>
          <p:cNvPicPr preferRelativeResize="0"/>
          <p:nvPr/>
        </p:nvPicPr>
        <p:blipFill rotWithShape="1">
          <a:blip r:embed="rId5">
            <a:alphaModFix/>
          </a:blip>
          <a:srcRect b="0" l="0" r="0" t="0"/>
          <a:stretch/>
        </p:blipFill>
        <p:spPr>
          <a:xfrm>
            <a:off x="364922" y="2717998"/>
            <a:ext cx="1264065" cy="937980"/>
          </a:xfrm>
          <a:prstGeom prst="rect">
            <a:avLst/>
          </a:prstGeom>
          <a:noFill/>
          <a:ln>
            <a:noFill/>
          </a:ln>
        </p:spPr>
      </p:pic>
      <p:sp>
        <p:nvSpPr>
          <p:cNvPr id="225" name="Google Shape;225;p26"/>
          <p:cNvSpPr txBox="1"/>
          <p:nvPr/>
        </p:nvSpPr>
        <p:spPr>
          <a:xfrm>
            <a:off x="364922" y="304052"/>
            <a:ext cx="11827079" cy="64550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2800"/>
              <a:buFont typeface="Arial"/>
              <a:buNone/>
            </a:pPr>
            <a:r>
              <a:rPr b="1" i="0" lang="en-US" sz="2800" cap="none">
                <a:solidFill>
                  <a:schemeClr val="dk1"/>
                </a:solidFill>
                <a:latin typeface="Arial"/>
                <a:ea typeface="Arial"/>
                <a:cs typeface="Arial"/>
                <a:sym typeface="Arial"/>
              </a:rPr>
              <a:t>URAIAN HUBUNGAN PERUNDANG-UNDANGAN</a:t>
            </a:r>
            <a:endParaRPr b="1" i="0" sz="2800" cap="none">
              <a:solidFill>
                <a:schemeClr val="dk1"/>
              </a:solidFill>
              <a:latin typeface="Arial"/>
              <a:ea typeface="Arial"/>
              <a:cs typeface="Arial"/>
              <a:sym typeface="Arial"/>
            </a:endParaRPr>
          </a:p>
        </p:txBody>
      </p:sp>
      <p:grpSp>
        <p:nvGrpSpPr>
          <p:cNvPr id="226" name="Google Shape;226;p26"/>
          <p:cNvGrpSpPr/>
          <p:nvPr/>
        </p:nvGrpSpPr>
        <p:grpSpPr>
          <a:xfrm>
            <a:off x="1699143" y="4198342"/>
            <a:ext cx="3495536" cy="496592"/>
            <a:chOff x="885153" y="1446286"/>
            <a:chExt cx="2621652" cy="403482"/>
          </a:xfrm>
        </p:grpSpPr>
        <p:sp>
          <p:nvSpPr>
            <p:cNvPr id="227" name="Google Shape;227;p26"/>
            <p:cNvSpPr txBox="1"/>
            <p:nvPr/>
          </p:nvSpPr>
          <p:spPr>
            <a:xfrm>
              <a:off x="885153" y="1446286"/>
              <a:ext cx="1624243" cy="200055"/>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lang="en-US" sz="1600">
                  <a:solidFill>
                    <a:schemeClr val="dk1"/>
                  </a:solidFill>
                  <a:latin typeface="Arial"/>
                  <a:ea typeface="Arial"/>
                  <a:cs typeface="Arial"/>
                  <a:sym typeface="Arial"/>
                </a:rPr>
                <a:t>Permendagri 100/2018</a:t>
              </a:r>
              <a:endParaRPr b="1" sz="1600">
                <a:solidFill>
                  <a:schemeClr val="dk1"/>
                </a:solidFill>
                <a:latin typeface="Arial"/>
                <a:ea typeface="Arial"/>
                <a:cs typeface="Arial"/>
                <a:sym typeface="Arial"/>
              </a:endParaRPr>
            </a:p>
          </p:txBody>
        </p:sp>
        <p:sp>
          <p:nvSpPr>
            <p:cNvPr id="228" name="Google Shape;228;p26"/>
            <p:cNvSpPr txBox="1"/>
            <p:nvPr/>
          </p:nvSpPr>
          <p:spPr>
            <a:xfrm>
              <a:off x="885153" y="1649713"/>
              <a:ext cx="2621652" cy="200055"/>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1600">
                  <a:solidFill>
                    <a:schemeClr val="dk1"/>
                  </a:solidFill>
                  <a:latin typeface="Arial"/>
                  <a:ea typeface="Arial"/>
                  <a:cs typeface="Arial"/>
                  <a:sym typeface="Arial"/>
                </a:rPr>
                <a:t>PENERAPAN SPM</a:t>
              </a:r>
              <a:endParaRPr sz="1600">
                <a:solidFill>
                  <a:schemeClr val="dk1"/>
                </a:solidFill>
                <a:latin typeface="Arial"/>
                <a:ea typeface="Arial"/>
                <a:cs typeface="Arial"/>
                <a:sym typeface="Arial"/>
              </a:endParaRPr>
            </a:p>
          </p:txBody>
        </p:sp>
      </p:grpSp>
      <p:grpSp>
        <p:nvGrpSpPr>
          <p:cNvPr id="229" name="Google Shape;229;p26"/>
          <p:cNvGrpSpPr/>
          <p:nvPr/>
        </p:nvGrpSpPr>
        <p:grpSpPr>
          <a:xfrm>
            <a:off x="597125" y="5439306"/>
            <a:ext cx="5539516" cy="1159615"/>
            <a:chOff x="644107" y="1330751"/>
            <a:chExt cx="3874553" cy="816221"/>
          </a:xfrm>
        </p:grpSpPr>
        <p:sp>
          <p:nvSpPr>
            <p:cNvPr id="230" name="Google Shape;230;p26"/>
            <p:cNvSpPr/>
            <p:nvPr/>
          </p:nvSpPr>
          <p:spPr>
            <a:xfrm>
              <a:off x="644107" y="1384863"/>
              <a:ext cx="3725972" cy="762109"/>
            </a:xfrm>
            <a:prstGeom prst="roundRect">
              <a:avLst>
                <a:gd fmla="val 50000" name="adj"/>
              </a:avLst>
            </a:prstGeom>
            <a:solidFill>
              <a:srgbClr val="66CC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sp>
          <p:nvSpPr>
            <p:cNvPr id="231" name="Google Shape;231;p26"/>
            <p:cNvSpPr/>
            <p:nvPr/>
          </p:nvSpPr>
          <p:spPr>
            <a:xfrm>
              <a:off x="644107" y="1330751"/>
              <a:ext cx="3725972" cy="762109"/>
            </a:xfrm>
            <a:prstGeom prst="roundRect">
              <a:avLst>
                <a:gd fmla="val 50000" name="adj"/>
              </a:avLst>
            </a:prstGeom>
            <a:solidFill>
              <a:srgbClr val="FF66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sp>
          <p:nvSpPr>
            <p:cNvPr id="232" name="Google Shape;232;p26"/>
            <p:cNvSpPr/>
            <p:nvPr/>
          </p:nvSpPr>
          <p:spPr>
            <a:xfrm rot="5400000">
              <a:off x="4322531" y="1607670"/>
              <a:ext cx="183987" cy="208271"/>
            </a:xfrm>
            <a:prstGeom prst="triangle">
              <a:avLst>
                <a:gd fmla="val 50000" name="adj"/>
              </a:avLst>
            </a:prstGeom>
            <a:solidFill>
              <a:srgbClr val="00CC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dk1"/>
                </a:solidFill>
                <a:latin typeface="Arial"/>
                <a:ea typeface="Arial"/>
                <a:cs typeface="Arial"/>
                <a:sym typeface="Arial"/>
              </a:endParaRPr>
            </a:p>
          </p:txBody>
        </p:sp>
      </p:grpSp>
      <p:pic>
        <p:nvPicPr>
          <p:cNvPr descr="Image result for lambang germas" id="233" name="Google Shape;233;p26"/>
          <p:cNvPicPr preferRelativeResize="0"/>
          <p:nvPr/>
        </p:nvPicPr>
        <p:blipFill rotWithShape="1">
          <a:blip r:embed="rId6">
            <a:alphaModFix/>
          </a:blip>
          <a:srcRect b="0" l="0" r="0" t="0"/>
          <a:stretch/>
        </p:blipFill>
        <p:spPr>
          <a:xfrm>
            <a:off x="292812" y="5450673"/>
            <a:ext cx="1275217" cy="965602"/>
          </a:xfrm>
          <a:prstGeom prst="rect">
            <a:avLst/>
          </a:prstGeom>
          <a:noFill/>
          <a:ln>
            <a:noFill/>
          </a:ln>
        </p:spPr>
      </p:pic>
      <p:grpSp>
        <p:nvGrpSpPr>
          <p:cNvPr id="234" name="Google Shape;234;p26"/>
          <p:cNvGrpSpPr/>
          <p:nvPr/>
        </p:nvGrpSpPr>
        <p:grpSpPr>
          <a:xfrm>
            <a:off x="1645920" y="5475815"/>
            <a:ext cx="3844360" cy="883485"/>
            <a:chOff x="885153" y="1351898"/>
            <a:chExt cx="2621652" cy="717835"/>
          </a:xfrm>
        </p:grpSpPr>
        <p:sp>
          <p:nvSpPr>
            <p:cNvPr id="235" name="Google Shape;235;p26"/>
            <p:cNvSpPr txBox="1"/>
            <p:nvPr/>
          </p:nvSpPr>
          <p:spPr>
            <a:xfrm>
              <a:off x="885153" y="1351898"/>
              <a:ext cx="1212319" cy="200056"/>
            </a:xfrm>
            <a:prstGeom prst="rect">
              <a:avLst/>
            </a:prstGeom>
            <a:noFill/>
            <a:ln>
              <a:noFill/>
            </a:ln>
          </p:spPr>
          <p:txBody>
            <a:bodyPr anchorCtr="0" anchor="ctr" bIns="0" lIns="0" spcFirstLastPara="1" rIns="0" wrap="square" tIns="0">
              <a:spAutoFit/>
            </a:bodyPr>
            <a:lstStyle/>
            <a:p>
              <a:pPr indent="0" lvl="0" marL="0" marR="0" rtl="0" algn="l">
                <a:spcBef>
                  <a:spcPts val="0"/>
                </a:spcBef>
                <a:spcAft>
                  <a:spcPts val="0"/>
                </a:spcAft>
                <a:buNone/>
              </a:pPr>
              <a:r>
                <a:rPr b="1" lang="en-US" sz="1600">
                  <a:solidFill>
                    <a:schemeClr val="dk1"/>
                  </a:solidFill>
                  <a:latin typeface="Arial"/>
                  <a:ea typeface="Arial"/>
                  <a:cs typeface="Arial"/>
                  <a:sym typeface="Arial"/>
                </a:rPr>
                <a:t>Permenkes 4/2019</a:t>
              </a:r>
              <a:endParaRPr b="1" sz="1600">
                <a:solidFill>
                  <a:schemeClr val="dk1"/>
                </a:solidFill>
                <a:latin typeface="Arial"/>
                <a:ea typeface="Arial"/>
                <a:cs typeface="Arial"/>
                <a:sym typeface="Arial"/>
              </a:endParaRPr>
            </a:p>
          </p:txBody>
        </p:sp>
        <p:sp>
          <p:nvSpPr>
            <p:cNvPr id="236" name="Google Shape;236;p26"/>
            <p:cNvSpPr txBox="1"/>
            <p:nvPr/>
          </p:nvSpPr>
          <p:spPr>
            <a:xfrm>
              <a:off x="885153" y="1544586"/>
              <a:ext cx="2621652" cy="525147"/>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STANDAR TEKNIS PEMENUHAN MUTU PELAYANAN DASAR PADA SPM BIDANG KESEHATAN</a:t>
              </a:r>
              <a:endParaRPr sz="1400">
                <a:solidFill>
                  <a:schemeClr val="dk1"/>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207"/>
                                        </p:tgtEl>
                                        <p:attrNameLst>
                                          <p:attrName>style.visibility</p:attrName>
                                        </p:attrNameLst>
                                      </p:cBhvr>
                                      <p:to>
                                        <p:strVal val="visible"/>
                                      </p:to>
                                    </p:set>
                                    <p:anim calcmode="lin" valueType="num">
                                      <p:cBhvr additive="base">
                                        <p:cTn dur="500"/>
                                        <p:tgtEl>
                                          <p:spTgt spid="207"/>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500"/>
                                        <p:tgtEl>
                                          <p:spTgt spid="211"/>
                                        </p:tgtEl>
                                      </p:cBhvr>
                                    </p:animEffect>
                                  </p:childTnLst>
                                </p:cTn>
                              </p:par>
                            </p:childTnLst>
                          </p:cTn>
                        </p:par>
                        <p:par>
                          <p:cTn fill="hold">
                            <p:stCondLst>
                              <p:cond delay="500"/>
                            </p:stCondLst>
                            <p:childTnLst>
                              <p:par>
                                <p:cTn fill="hold" nodeType="afterEffect" presetClass="entr" presetID="2" presetSubtype="8">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500"/>
                                        <p:tgtEl>
                                          <p:spTgt spid="22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par>
                          <p:cTn fill="hold">
                            <p:stCondLst>
                              <p:cond delay="1500"/>
                            </p:stCondLst>
                            <p:childTnLst>
                              <p:par>
                                <p:cTn fill="hold" nodeType="afterEffect" presetClass="entr" presetID="2" presetSubtype="8">
                                  <p:stCondLst>
                                    <p:cond delay="0"/>
                                  </p:stCondLst>
                                  <p:childTnLst>
                                    <p:set>
                                      <p:cBhvr>
                                        <p:cTn dur="1" fill="hold">
                                          <p:stCondLst>
                                            <p:cond delay="0"/>
                                          </p:stCondLst>
                                        </p:cTn>
                                        <p:tgtEl>
                                          <p:spTgt spid="202"/>
                                        </p:tgtEl>
                                        <p:attrNameLst>
                                          <p:attrName>style.visibility</p:attrName>
                                        </p:attrNameLst>
                                      </p:cBhvr>
                                      <p:to>
                                        <p:strVal val="visible"/>
                                      </p:to>
                                    </p:set>
                                    <p:anim calcmode="lin" valueType="num">
                                      <p:cBhvr additive="base">
                                        <p:cTn dur="500"/>
                                        <p:tgtEl>
                                          <p:spTgt spid="202"/>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par>
                          <p:cTn fill="hold">
                            <p:stCondLst>
                              <p:cond delay="2000"/>
                            </p:stCondLst>
                            <p:childTnLst>
                              <p:par>
                                <p:cTn fill="hold" nodeType="afterEffect" presetClass="entr" presetID="2" presetSubtype="8">
                                  <p:stCondLst>
                                    <p:cond delay="0"/>
                                  </p:stCondLst>
                                  <p:childTnLst>
                                    <p:set>
                                      <p:cBhvr>
                                        <p:cTn dur="1" fill="hold">
                                          <p:stCondLst>
                                            <p:cond delay="0"/>
                                          </p:stCondLst>
                                        </p:cTn>
                                        <p:tgtEl>
                                          <p:spTgt spid="229"/>
                                        </p:tgtEl>
                                        <p:attrNameLst>
                                          <p:attrName>style.visibility</p:attrName>
                                        </p:attrNameLst>
                                      </p:cBhvr>
                                      <p:to>
                                        <p:strVal val="visible"/>
                                      </p:to>
                                    </p:set>
                                    <p:anim calcmode="lin" valueType="num">
                                      <p:cBhvr additive="base">
                                        <p:cTn dur="500"/>
                                        <p:tgtEl>
                                          <p:spTgt spid="229"/>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500"/>
                                        <p:tgtEl>
                                          <p:spTgt spid="2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7"/>
          <p:cNvSpPr txBox="1"/>
          <p:nvPr>
            <p:ph type="title"/>
          </p:nvPr>
        </p:nvSpPr>
        <p:spPr>
          <a:xfrm>
            <a:off x="386366" y="316181"/>
            <a:ext cx="11031828" cy="1873228"/>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5400"/>
              <a:buFont typeface="Gill Sans"/>
              <a:buNone/>
            </a:pPr>
            <a:r>
              <a:rPr lang="en-US" sz="5400"/>
              <a:t>SPM BIDANG KESEHATAN</a:t>
            </a:r>
            <a:br>
              <a:rPr lang="en-US" sz="5400"/>
            </a:br>
            <a:r>
              <a:rPr lang="en-US" sz="5400"/>
              <a:t>PERMENKES NO.4 TAHUN 2019</a:t>
            </a:r>
            <a:br>
              <a:rPr lang="en-US" sz="5400"/>
            </a:br>
            <a:br>
              <a:rPr lang="en-US" sz="5400"/>
            </a:br>
            <a:br>
              <a:rPr lang="en-US" sz="5400"/>
            </a:br>
            <a:r>
              <a:rPr lang="en-US" sz="5400"/>
              <a:t>MULAI BERLAKU </a:t>
            </a:r>
            <a:r>
              <a:rPr b="1" lang="en-US" sz="5400">
                <a:solidFill>
                  <a:srgbClr val="FF0000"/>
                </a:solidFill>
              </a:rPr>
              <a:t>1 JANUARI 2019</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8"/>
          <p:cNvSpPr txBox="1"/>
          <p:nvPr>
            <p:ph type="title"/>
          </p:nvPr>
        </p:nvSpPr>
        <p:spPr>
          <a:xfrm>
            <a:off x="752073" y="105032"/>
            <a:ext cx="10369380" cy="66928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2800"/>
              <a:buFont typeface="Arial Rounded"/>
              <a:buNone/>
            </a:pPr>
            <a:r>
              <a:rPr b="1" lang="en-US" sz="2800">
                <a:solidFill>
                  <a:schemeClr val="dk1"/>
                </a:solidFill>
                <a:latin typeface="Arial Rounded"/>
                <a:ea typeface="Arial Rounded"/>
                <a:cs typeface="Arial Rounded"/>
                <a:sym typeface="Arial Rounded"/>
              </a:rPr>
              <a:t>JENIS LAYANAN SPM BIDANG KESEHATAN </a:t>
            </a:r>
            <a:endParaRPr b="1" sz="2800">
              <a:solidFill>
                <a:schemeClr val="dk1"/>
              </a:solidFill>
              <a:latin typeface="Arial Rounded"/>
              <a:ea typeface="Arial Rounded"/>
              <a:cs typeface="Arial Rounded"/>
              <a:sym typeface="Arial Rounded"/>
            </a:endParaRPr>
          </a:p>
        </p:txBody>
      </p:sp>
      <p:grpSp>
        <p:nvGrpSpPr>
          <p:cNvPr id="248" name="Google Shape;248;p28"/>
          <p:cNvGrpSpPr/>
          <p:nvPr/>
        </p:nvGrpSpPr>
        <p:grpSpPr>
          <a:xfrm>
            <a:off x="0" y="850006"/>
            <a:ext cx="12192000" cy="5525036"/>
            <a:chOff x="476301" y="2203733"/>
            <a:chExt cx="8096263" cy="4540530"/>
          </a:xfrm>
        </p:grpSpPr>
        <p:grpSp>
          <p:nvGrpSpPr>
            <p:cNvPr id="249" name="Google Shape;249;p28"/>
            <p:cNvGrpSpPr/>
            <p:nvPr/>
          </p:nvGrpSpPr>
          <p:grpSpPr>
            <a:xfrm>
              <a:off x="476301" y="2206305"/>
              <a:ext cx="8096263" cy="4537958"/>
              <a:chOff x="476301" y="2206305"/>
              <a:chExt cx="8096263" cy="4537958"/>
            </a:xfrm>
          </p:grpSpPr>
          <p:sp>
            <p:nvSpPr>
              <p:cNvPr id="250" name="Google Shape;250;p28"/>
              <p:cNvSpPr/>
              <p:nvPr/>
            </p:nvSpPr>
            <p:spPr>
              <a:xfrm>
                <a:off x="4425094" y="2227473"/>
                <a:ext cx="4147470" cy="4516790"/>
              </a:xfrm>
              <a:prstGeom prst="roundRect">
                <a:avLst>
                  <a:gd fmla="val 3451" name="adj"/>
                </a:avLst>
              </a:prstGeom>
              <a:gradFill>
                <a:gsLst>
                  <a:gs pos="0">
                    <a:srgbClr val="CCC5BC"/>
                  </a:gs>
                  <a:gs pos="52999">
                    <a:schemeClr val="lt2"/>
                  </a:gs>
                  <a:gs pos="77000">
                    <a:srgbClr val="EFEDEE"/>
                  </a:gs>
                  <a:gs pos="100000">
                    <a:srgbClr val="EFEBEC"/>
                  </a:gs>
                </a:gsLst>
                <a:lin ang="5400000" scaled="0"/>
              </a:gradFill>
              <a:ln>
                <a:noFill/>
              </a:ln>
              <a:effectLst>
                <a:outerShdw blurRad="101600" rotWithShape="0" algn="tl" dir="2700000" dist="63500">
                  <a:srgbClr val="000000">
                    <a:alpha val="40000"/>
                  </a:srgbClr>
                </a:outerShdw>
              </a:effectLst>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51" name="Google Shape;251;p28"/>
              <p:cNvSpPr/>
              <p:nvPr/>
            </p:nvSpPr>
            <p:spPr>
              <a:xfrm>
                <a:off x="476301" y="2206305"/>
                <a:ext cx="3793251" cy="4427408"/>
              </a:xfrm>
              <a:prstGeom prst="roundRect">
                <a:avLst>
                  <a:gd fmla="val 3451" name="adj"/>
                </a:avLst>
              </a:prstGeom>
              <a:gradFill>
                <a:gsLst>
                  <a:gs pos="0">
                    <a:srgbClr val="CCC5BC"/>
                  </a:gs>
                  <a:gs pos="52999">
                    <a:schemeClr val="lt2"/>
                  </a:gs>
                  <a:gs pos="77000">
                    <a:srgbClr val="EFEDEE"/>
                  </a:gs>
                  <a:gs pos="100000">
                    <a:srgbClr val="EFEBEC"/>
                  </a:gs>
                </a:gsLst>
                <a:lin ang="5400000" scaled="0"/>
              </a:gradFill>
              <a:ln>
                <a:noFill/>
              </a:ln>
              <a:effectLst>
                <a:outerShdw blurRad="101600" rotWithShape="0" algn="tl" dir="2700000" dist="63500">
                  <a:srgbClr val="000000">
                    <a:alpha val="40000"/>
                  </a:srgbClr>
                </a:outerShdw>
              </a:effectLst>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grpSp>
            <p:nvGrpSpPr>
              <p:cNvPr id="252" name="Google Shape;252;p28"/>
              <p:cNvGrpSpPr/>
              <p:nvPr/>
            </p:nvGrpSpPr>
            <p:grpSpPr>
              <a:xfrm>
                <a:off x="3928726" y="2764135"/>
                <a:ext cx="697280" cy="1042907"/>
                <a:chOff x="4106937" y="1518673"/>
                <a:chExt cx="929706" cy="1390542"/>
              </a:xfrm>
            </p:grpSpPr>
            <p:grpSp>
              <p:nvGrpSpPr>
                <p:cNvPr id="253" name="Google Shape;253;p28"/>
                <p:cNvGrpSpPr/>
                <p:nvPr/>
              </p:nvGrpSpPr>
              <p:grpSpPr>
                <a:xfrm>
                  <a:off x="4107774" y="1518673"/>
                  <a:ext cx="928869" cy="269188"/>
                  <a:chOff x="8268630" y="5473960"/>
                  <a:chExt cx="1387384" cy="402066"/>
                </a:xfrm>
              </p:grpSpPr>
              <p:sp>
                <p:nvSpPr>
                  <p:cNvPr id="254" name="Google Shape;254;p28"/>
                  <p:cNvSpPr/>
                  <p:nvPr/>
                </p:nvSpPr>
                <p:spPr>
                  <a:xfrm>
                    <a:off x="8268630"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55" name="Google Shape;255;p28"/>
                  <p:cNvSpPr/>
                  <p:nvPr/>
                </p:nvSpPr>
                <p:spPr>
                  <a:xfrm>
                    <a:off x="9253948"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56" name="Google Shape;256;p28"/>
                  <p:cNvSpPr/>
                  <p:nvPr/>
                </p:nvSpPr>
                <p:spPr>
                  <a:xfrm>
                    <a:off x="8360934" y="5531560"/>
                    <a:ext cx="1178764" cy="286867"/>
                  </a:xfrm>
                  <a:prstGeom prst="roundRect">
                    <a:avLst>
                      <a:gd fmla="val 50000" name="adj"/>
                    </a:avLst>
                  </a:prstGeom>
                  <a:gradFill>
                    <a:gsLst>
                      <a:gs pos="0">
                        <a:srgbClr val="626763"/>
                      </a:gs>
                      <a:gs pos="30000">
                        <a:schemeClr val="lt2"/>
                      </a:gs>
                      <a:gs pos="50000">
                        <a:schemeClr val="lt1"/>
                      </a:gs>
                      <a:gs pos="70000">
                        <a:schemeClr val="lt2"/>
                      </a:gs>
                      <a:gs pos="100000">
                        <a:srgbClr val="626763"/>
                      </a:gs>
                    </a:gsLst>
                    <a:lin ang="0" scaled="0"/>
                  </a:gradFill>
                  <a:ln>
                    <a:noFill/>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grpSp>
            <p:grpSp>
              <p:nvGrpSpPr>
                <p:cNvPr id="257" name="Google Shape;257;p28"/>
                <p:cNvGrpSpPr/>
                <p:nvPr/>
              </p:nvGrpSpPr>
              <p:grpSpPr>
                <a:xfrm>
                  <a:off x="4106937" y="2640027"/>
                  <a:ext cx="928869" cy="269188"/>
                  <a:chOff x="8268630" y="5473960"/>
                  <a:chExt cx="1387384" cy="402066"/>
                </a:xfrm>
              </p:grpSpPr>
              <p:sp>
                <p:nvSpPr>
                  <p:cNvPr id="258" name="Google Shape;258;p28"/>
                  <p:cNvSpPr/>
                  <p:nvPr/>
                </p:nvSpPr>
                <p:spPr>
                  <a:xfrm>
                    <a:off x="8268630"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59" name="Google Shape;259;p28"/>
                  <p:cNvSpPr/>
                  <p:nvPr/>
                </p:nvSpPr>
                <p:spPr>
                  <a:xfrm>
                    <a:off x="9253948"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60" name="Google Shape;260;p28"/>
                  <p:cNvSpPr/>
                  <p:nvPr/>
                </p:nvSpPr>
                <p:spPr>
                  <a:xfrm>
                    <a:off x="8360934" y="5531560"/>
                    <a:ext cx="1178764" cy="286867"/>
                  </a:xfrm>
                  <a:prstGeom prst="roundRect">
                    <a:avLst>
                      <a:gd fmla="val 50000" name="adj"/>
                    </a:avLst>
                  </a:prstGeom>
                  <a:gradFill>
                    <a:gsLst>
                      <a:gs pos="0">
                        <a:srgbClr val="626763"/>
                      </a:gs>
                      <a:gs pos="30000">
                        <a:schemeClr val="lt2"/>
                      </a:gs>
                      <a:gs pos="50000">
                        <a:schemeClr val="lt1"/>
                      </a:gs>
                      <a:gs pos="70000">
                        <a:schemeClr val="lt2"/>
                      </a:gs>
                      <a:gs pos="100000">
                        <a:srgbClr val="626763"/>
                      </a:gs>
                    </a:gsLst>
                    <a:lin ang="0" scaled="0"/>
                  </a:gradFill>
                  <a:ln>
                    <a:noFill/>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grpSp>
          </p:grpSp>
          <p:grpSp>
            <p:nvGrpSpPr>
              <p:cNvPr id="261" name="Google Shape;261;p28"/>
              <p:cNvGrpSpPr/>
              <p:nvPr/>
            </p:nvGrpSpPr>
            <p:grpSpPr>
              <a:xfrm>
                <a:off x="3923928" y="4060279"/>
                <a:ext cx="697280" cy="1042907"/>
                <a:chOff x="4106937" y="1518673"/>
                <a:chExt cx="929706" cy="1390542"/>
              </a:xfrm>
            </p:grpSpPr>
            <p:grpSp>
              <p:nvGrpSpPr>
                <p:cNvPr id="262" name="Google Shape;262;p28"/>
                <p:cNvGrpSpPr/>
                <p:nvPr/>
              </p:nvGrpSpPr>
              <p:grpSpPr>
                <a:xfrm>
                  <a:off x="4107774" y="1518673"/>
                  <a:ext cx="928869" cy="269188"/>
                  <a:chOff x="8268630" y="5473960"/>
                  <a:chExt cx="1387384" cy="402066"/>
                </a:xfrm>
              </p:grpSpPr>
              <p:sp>
                <p:nvSpPr>
                  <p:cNvPr id="263" name="Google Shape;263;p28"/>
                  <p:cNvSpPr/>
                  <p:nvPr/>
                </p:nvSpPr>
                <p:spPr>
                  <a:xfrm>
                    <a:off x="8268630"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64" name="Google Shape;264;p28"/>
                  <p:cNvSpPr/>
                  <p:nvPr/>
                </p:nvSpPr>
                <p:spPr>
                  <a:xfrm>
                    <a:off x="9253948"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65" name="Google Shape;265;p28"/>
                  <p:cNvSpPr/>
                  <p:nvPr/>
                </p:nvSpPr>
                <p:spPr>
                  <a:xfrm>
                    <a:off x="8360934" y="5531560"/>
                    <a:ext cx="1178764" cy="286867"/>
                  </a:xfrm>
                  <a:prstGeom prst="roundRect">
                    <a:avLst>
                      <a:gd fmla="val 50000" name="adj"/>
                    </a:avLst>
                  </a:prstGeom>
                  <a:gradFill>
                    <a:gsLst>
                      <a:gs pos="0">
                        <a:srgbClr val="626763"/>
                      </a:gs>
                      <a:gs pos="30000">
                        <a:schemeClr val="lt2"/>
                      </a:gs>
                      <a:gs pos="50000">
                        <a:schemeClr val="lt1"/>
                      </a:gs>
                      <a:gs pos="70000">
                        <a:schemeClr val="lt2"/>
                      </a:gs>
                      <a:gs pos="100000">
                        <a:srgbClr val="626763"/>
                      </a:gs>
                    </a:gsLst>
                    <a:lin ang="0" scaled="0"/>
                  </a:gradFill>
                  <a:ln>
                    <a:noFill/>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grpSp>
            <p:grpSp>
              <p:nvGrpSpPr>
                <p:cNvPr id="266" name="Google Shape;266;p28"/>
                <p:cNvGrpSpPr/>
                <p:nvPr/>
              </p:nvGrpSpPr>
              <p:grpSpPr>
                <a:xfrm>
                  <a:off x="4106937" y="2640027"/>
                  <a:ext cx="928869" cy="269188"/>
                  <a:chOff x="8268630" y="5473960"/>
                  <a:chExt cx="1387384" cy="402066"/>
                </a:xfrm>
              </p:grpSpPr>
              <p:sp>
                <p:nvSpPr>
                  <p:cNvPr id="267" name="Google Shape;267;p28"/>
                  <p:cNvSpPr/>
                  <p:nvPr/>
                </p:nvSpPr>
                <p:spPr>
                  <a:xfrm>
                    <a:off x="8268630"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68" name="Google Shape;268;p28"/>
                  <p:cNvSpPr/>
                  <p:nvPr/>
                </p:nvSpPr>
                <p:spPr>
                  <a:xfrm>
                    <a:off x="9253948" y="5473960"/>
                    <a:ext cx="402066" cy="402066"/>
                  </a:xfrm>
                  <a:prstGeom prst="ellipse">
                    <a:avLst/>
                  </a:prstGeom>
                  <a:solidFill>
                    <a:srgbClr val="F0EEEF"/>
                  </a:solidFill>
                  <a:ln cap="flat" cmpd="sng" w="15875">
                    <a:solidFill>
                      <a:srgbClr val="BFBFBF"/>
                    </a:solidFill>
                    <a:prstDash val="solid"/>
                    <a:round/>
                    <a:headEnd len="sm" w="sm" type="none"/>
                    <a:tailEnd len="sm" w="sm" type="none"/>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sp>
                <p:nvSpPr>
                  <p:cNvPr id="269" name="Google Shape;269;p28"/>
                  <p:cNvSpPr/>
                  <p:nvPr/>
                </p:nvSpPr>
                <p:spPr>
                  <a:xfrm>
                    <a:off x="8360934" y="5531560"/>
                    <a:ext cx="1178764" cy="286867"/>
                  </a:xfrm>
                  <a:prstGeom prst="roundRect">
                    <a:avLst>
                      <a:gd fmla="val 50000" name="adj"/>
                    </a:avLst>
                  </a:prstGeom>
                  <a:gradFill>
                    <a:gsLst>
                      <a:gs pos="0">
                        <a:srgbClr val="626763"/>
                      </a:gs>
                      <a:gs pos="30000">
                        <a:schemeClr val="lt2"/>
                      </a:gs>
                      <a:gs pos="50000">
                        <a:schemeClr val="lt1"/>
                      </a:gs>
                      <a:gs pos="70000">
                        <a:schemeClr val="lt2"/>
                      </a:gs>
                      <a:gs pos="100000">
                        <a:srgbClr val="626763"/>
                      </a:gs>
                    </a:gsLst>
                    <a:lin ang="0" scaled="0"/>
                  </a:gradFill>
                  <a:ln>
                    <a:noFill/>
                  </a:ln>
                </p:spPr>
                <p:txBody>
                  <a:bodyPr anchorCtr="0" anchor="ctr" bIns="25700" lIns="51425" spcFirstLastPara="1" rIns="51425" wrap="square" tIns="25700">
                    <a:noAutofit/>
                  </a:bodyPr>
                  <a:lstStyle/>
                  <a:p>
                    <a:pPr indent="0" lvl="0" marL="0" marR="0" rtl="0" algn="ctr">
                      <a:spcBef>
                        <a:spcPts val="0"/>
                      </a:spcBef>
                      <a:spcAft>
                        <a:spcPts val="0"/>
                      </a:spcAft>
                      <a:buNone/>
                    </a:pPr>
                    <a:r>
                      <a:t/>
                    </a:r>
                    <a:endParaRPr sz="1013">
                      <a:solidFill>
                        <a:schemeClr val="lt1"/>
                      </a:solidFill>
                      <a:latin typeface="Gill Sans"/>
                      <a:ea typeface="Gill Sans"/>
                      <a:cs typeface="Gill Sans"/>
                      <a:sym typeface="Gill Sans"/>
                    </a:endParaRPr>
                  </a:p>
                </p:txBody>
              </p:sp>
            </p:grpSp>
          </p:grpSp>
        </p:grpSp>
        <p:grpSp>
          <p:nvGrpSpPr>
            <p:cNvPr id="270" name="Google Shape;270;p28"/>
            <p:cNvGrpSpPr/>
            <p:nvPr/>
          </p:nvGrpSpPr>
          <p:grpSpPr>
            <a:xfrm>
              <a:off x="878594" y="2203733"/>
              <a:ext cx="6927538" cy="416802"/>
              <a:chOff x="495801" y="2086066"/>
              <a:chExt cx="10549298" cy="536217"/>
            </a:xfrm>
          </p:grpSpPr>
          <p:sp>
            <p:nvSpPr>
              <p:cNvPr id="271" name="Google Shape;271;p28"/>
              <p:cNvSpPr/>
              <p:nvPr/>
            </p:nvSpPr>
            <p:spPr>
              <a:xfrm>
                <a:off x="495801" y="2088424"/>
                <a:ext cx="4290686" cy="533859"/>
              </a:xfrm>
              <a:prstGeom prst="rect">
                <a:avLst/>
              </a:prstGeom>
              <a:solidFill>
                <a:srgbClr val="FFFF00"/>
              </a:solidFill>
              <a:ln>
                <a:noFill/>
              </a:ln>
            </p:spPr>
            <p:txBody>
              <a:bodyPr anchorCtr="0" anchor="ctr" bIns="25700" lIns="51425" spcFirstLastPara="1" rIns="51425" wrap="square" tIns="25700">
                <a:noAutofit/>
              </a:bodyPr>
              <a:lstStyle/>
              <a:p>
                <a:pPr indent="0" lvl="0" marL="0" marR="0" rtl="0" algn="ctr">
                  <a:spcBef>
                    <a:spcPts val="0"/>
                  </a:spcBef>
                  <a:spcAft>
                    <a:spcPts val="0"/>
                  </a:spcAft>
                  <a:buClr>
                    <a:schemeClr val="dk1"/>
                  </a:buClr>
                  <a:buSzPts val="2000"/>
                  <a:buFont typeface="Arial Rounded"/>
                  <a:buNone/>
                </a:pPr>
                <a:r>
                  <a:rPr b="1" lang="en-US" sz="2000">
                    <a:solidFill>
                      <a:schemeClr val="dk1"/>
                    </a:solidFill>
                    <a:latin typeface="Arial Rounded"/>
                    <a:ea typeface="Arial Rounded"/>
                    <a:cs typeface="Arial Rounded"/>
                    <a:sym typeface="Arial Rounded"/>
                  </a:rPr>
                  <a:t>PROVINSI</a:t>
                </a:r>
                <a:endParaRPr b="1" sz="2000">
                  <a:solidFill>
                    <a:schemeClr val="dk1"/>
                  </a:solidFill>
                  <a:latin typeface="Arial Rounded"/>
                  <a:ea typeface="Arial Rounded"/>
                  <a:cs typeface="Arial Rounded"/>
                  <a:sym typeface="Arial Rounded"/>
                </a:endParaRPr>
              </a:p>
            </p:txBody>
          </p:sp>
          <p:sp>
            <p:nvSpPr>
              <p:cNvPr id="272" name="Google Shape;272;p28"/>
              <p:cNvSpPr/>
              <p:nvPr/>
            </p:nvSpPr>
            <p:spPr>
              <a:xfrm>
                <a:off x="5869058" y="2086066"/>
                <a:ext cx="5176041" cy="536217"/>
              </a:xfrm>
              <a:prstGeom prst="rect">
                <a:avLst/>
              </a:prstGeom>
              <a:solidFill>
                <a:srgbClr val="FF7C80"/>
              </a:solidFill>
              <a:ln>
                <a:noFill/>
              </a:ln>
            </p:spPr>
            <p:txBody>
              <a:bodyPr anchorCtr="0" anchor="ctr" bIns="25700" lIns="51425" spcFirstLastPara="1" rIns="51425" wrap="square" tIns="25700">
                <a:noAutofit/>
              </a:bodyPr>
              <a:lstStyle/>
              <a:p>
                <a:pPr indent="0" lvl="0" marL="0" marR="0" rtl="0" algn="ctr">
                  <a:spcBef>
                    <a:spcPts val="0"/>
                  </a:spcBef>
                  <a:spcAft>
                    <a:spcPts val="0"/>
                  </a:spcAft>
                  <a:buNone/>
                </a:pPr>
                <a:r>
                  <a:rPr b="1" lang="en-US" sz="2000" cap="none">
                    <a:solidFill>
                      <a:schemeClr val="dk1"/>
                    </a:solidFill>
                    <a:latin typeface="Arial Rounded"/>
                    <a:ea typeface="Arial Rounded"/>
                    <a:cs typeface="Arial Rounded"/>
                    <a:sym typeface="Arial Rounded"/>
                  </a:rPr>
                  <a:t>KABUPATEN / KOTA</a:t>
                </a:r>
                <a:endParaRPr b="1" sz="2000" cap="none">
                  <a:solidFill>
                    <a:schemeClr val="dk1"/>
                  </a:solidFill>
                  <a:latin typeface="Gill Sans"/>
                  <a:ea typeface="Gill Sans"/>
                  <a:cs typeface="Gill Sans"/>
                  <a:sym typeface="Gill Sans"/>
                </a:endParaRPr>
              </a:p>
            </p:txBody>
          </p:sp>
        </p:grpSp>
        <p:sp>
          <p:nvSpPr>
            <p:cNvPr id="273" name="Google Shape;273;p28"/>
            <p:cNvSpPr/>
            <p:nvPr/>
          </p:nvSpPr>
          <p:spPr>
            <a:xfrm>
              <a:off x="621692" y="3518188"/>
              <a:ext cx="3467173" cy="696259"/>
            </a:xfrm>
            <a:prstGeom prst="rect">
              <a:avLst/>
            </a:prstGeom>
            <a:noFill/>
            <a:ln>
              <a:noFill/>
            </a:ln>
          </p:spPr>
          <p:txBody>
            <a:bodyPr anchorCtr="0" anchor="ctr" bIns="45700" lIns="91425" spcFirstLastPara="1" rIns="411475" wrap="square" tIns="45700">
              <a:noAutofit/>
            </a:bodyPr>
            <a:lstStyle/>
            <a:p>
              <a:pPr indent="-308372" lvl="0" marL="308372" marR="0" rtl="0" algn="l">
                <a:spcBef>
                  <a:spcPts val="0"/>
                </a:spcBef>
                <a:spcAft>
                  <a:spcPts val="0"/>
                </a:spcAft>
                <a:buClr>
                  <a:schemeClr val="dk1"/>
                </a:buClr>
                <a:buSzPts val="2400"/>
                <a:buFont typeface="Gill Sans"/>
                <a:buAutoNum type="arabicPeriod"/>
              </a:pPr>
              <a:r>
                <a:rPr b="1" lang="en-US" sz="2400">
                  <a:solidFill>
                    <a:schemeClr val="dk1"/>
                  </a:solidFill>
                  <a:latin typeface="Arial Rounded"/>
                  <a:ea typeface="Arial Rounded"/>
                  <a:cs typeface="Arial Rounded"/>
                  <a:sym typeface="Arial Rounded"/>
                </a:rPr>
                <a:t>Pelayanan kesehatan bagi penduduk terdampak krisis kesehatan akibat bencana dan/atau berpotensi bencana provinsi.</a:t>
              </a:r>
              <a:endParaRPr/>
            </a:p>
            <a:p>
              <a:pPr indent="-308372" lvl="0" marL="308372" marR="0" rtl="0" algn="l">
                <a:spcBef>
                  <a:spcPts val="0"/>
                </a:spcBef>
                <a:spcAft>
                  <a:spcPts val="0"/>
                </a:spcAft>
                <a:buClr>
                  <a:schemeClr val="dk1"/>
                </a:buClr>
                <a:buSzPts val="2400"/>
                <a:buFont typeface="Gill Sans"/>
                <a:buAutoNum type="arabicPeriod"/>
              </a:pPr>
              <a:r>
                <a:rPr b="1" lang="en-US" sz="2400">
                  <a:solidFill>
                    <a:schemeClr val="dk1"/>
                  </a:solidFill>
                  <a:latin typeface="Arial Rounded"/>
                  <a:ea typeface="Arial Rounded"/>
                  <a:cs typeface="Arial Rounded"/>
                  <a:sym typeface="Arial Rounded"/>
                </a:rPr>
                <a:t>Pelayanan kesehatan bagi penduduk pada kondisi kejadian luar biasa provinsi.</a:t>
              </a:r>
              <a:endParaRPr/>
            </a:p>
          </p:txBody>
        </p:sp>
        <p:sp>
          <p:nvSpPr>
            <p:cNvPr id="274" name="Google Shape;274;p28"/>
            <p:cNvSpPr/>
            <p:nvPr/>
          </p:nvSpPr>
          <p:spPr>
            <a:xfrm>
              <a:off x="4025502" y="3914041"/>
              <a:ext cx="4547062" cy="696259"/>
            </a:xfrm>
            <a:prstGeom prst="rect">
              <a:avLst/>
            </a:prstGeom>
            <a:noFill/>
            <a:ln>
              <a:noFill/>
            </a:ln>
          </p:spPr>
          <p:txBody>
            <a:bodyPr anchorCtr="0" anchor="ctr" bIns="45700" lIns="411475" spcFirstLastPara="1" rIns="51425" wrap="square" tIns="45700">
              <a:noAutofit/>
            </a:bodyPr>
            <a:lstStyle/>
            <a:p>
              <a:pPr indent="0" lvl="1" marL="78582" marR="0" rtl="0" algn="l">
                <a:spcBef>
                  <a:spcPts val="0"/>
                </a:spcBef>
                <a:spcAft>
                  <a:spcPts val="0"/>
                </a:spcAft>
                <a:buNone/>
              </a:pPr>
              <a:r>
                <a:rPr b="1" i="0" lang="en-US" sz="1600" u="none" cap="none" strike="noStrike">
                  <a:solidFill>
                    <a:schemeClr val="dk1"/>
                  </a:solidFill>
                  <a:latin typeface="Arial Rounded"/>
                  <a:ea typeface="Arial Rounded"/>
                  <a:cs typeface="Arial Rounded"/>
                  <a:sym typeface="Arial Rounded"/>
                </a:rPr>
                <a:t>  </a:t>
              </a:r>
              <a:endParaRPr b="1" i="0" sz="1600" u="none" cap="none" strike="noStrike">
                <a:solidFill>
                  <a:schemeClr val="dk1"/>
                </a:solidFill>
                <a:latin typeface="Arial Rounded"/>
                <a:ea typeface="Arial Rounded"/>
                <a:cs typeface="Arial Rounded"/>
                <a:sym typeface="Arial Rounded"/>
              </a:endParaRPr>
            </a:p>
            <a:p>
              <a:pPr indent="-78581" lvl="1" marL="271463" marR="0" rtl="0" algn="l">
                <a:spcBef>
                  <a:spcPts val="0"/>
                </a:spcBef>
                <a:spcAft>
                  <a:spcPts val="0"/>
                </a:spcAft>
                <a:buClr>
                  <a:schemeClr val="dk1"/>
                </a:buClr>
                <a:buSzPts val="1800"/>
                <a:buFont typeface="Gill Sans"/>
                <a:buNone/>
              </a:pPr>
              <a:r>
                <a:t/>
              </a:r>
              <a:endParaRPr b="1" i="0" sz="1800" u="none" cap="none" strike="noStrike">
                <a:solidFill>
                  <a:schemeClr val="dk1"/>
                </a:solidFill>
                <a:latin typeface="Arial Rounded"/>
                <a:ea typeface="Arial Rounded"/>
                <a:cs typeface="Arial Rounded"/>
                <a:sym typeface="Arial Rounded"/>
              </a:endParaRPr>
            </a:p>
            <a:p>
              <a:pPr indent="-78581" lvl="1" marL="271463" marR="0" rtl="0" algn="l">
                <a:spcBef>
                  <a:spcPts val="0"/>
                </a:spcBef>
                <a:spcAft>
                  <a:spcPts val="0"/>
                </a:spcAft>
                <a:buClr>
                  <a:schemeClr val="dk1"/>
                </a:buClr>
                <a:buSzPts val="1800"/>
                <a:buFont typeface="Gill Sans"/>
                <a:buNone/>
              </a:pPr>
              <a:r>
                <a:t/>
              </a:r>
              <a:endParaRPr b="1" i="0" sz="1800" u="none" cap="none" strike="noStrike">
                <a:solidFill>
                  <a:schemeClr val="dk1"/>
                </a:solidFill>
                <a:latin typeface="Arial Rounded"/>
                <a:ea typeface="Arial Rounded"/>
                <a:cs typeface="Arial Rounded"/>
                <a:sym typeface="Arial Rounded"/>
              </a:endParaRPr>
            </a:p>
            <a:p>
              <a:pPr indent="-78581" lvl="1" marL="271463" marR="0" rtl="0" algn="l">
                <a:spcBef>
                  <a:spcPts val="0"/>
                </a:spcBef>
                <a:spcAft>
                  <a:spcPts val="0"/>
                </a:spcAft>
                <a:buClr>
                  <a:schemeClr val="dk1"/>
                </a:buClr>
                <a:buSzPts val="1800"/>
                <a:buFont typeface="Gill Sans"/>
                <a:buNone/>
              </a:pPr>
              <a:r>
                <a:t/>
              </a:r>
              <a:endParaRPr b="1" i="0" sz="18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ibu hamil</a:t>
              </a:r>
              <a:endParaRPr b="1" i="0" sz="20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ibu bersalin</a:t>
              </a:r>
              <a:endParaRPr b="1" i="0" sz="20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bayi baru lahir</a:t>
              </a:r>
              <a:endParaRPr b="1" i="0" sz="20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balita</a:t>
              </a:r>
              <a:endParaRPr b="1" i="0" sz="2000" u="none" cap="none" strike="noStrike">
                <a:solidFill>
                  <a:schemeClr val="dk1"/>
                </a:solidFill>
                <a:latin typeface="Arial Rounded"/>
                <a:ea typeface="Arial Rounded"/>
                <a:cs typeface="Arial Rounded"/>
                <a:sym typeface="Arial Rounded"/>
              </a:endParaRPr>
            </a:p>
            <a:p>
              <a:pPr indent="-277813" lvl="1" marL="357188"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Pelayanan kesehatan pd usia pendidikan dasar</a:t>
              </a:r>
              <a:endParaRPr b="1" i="0" sz="20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pada usia produktif</a:t>
              </a:r>
              <a:endParaRPr b="1" i="0" sz="20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pada usia lanjut</a:t>
              </a:r>
              <a:endParaRPr b="1" i="0" sz="2000" u="none" cap="none" strike="noStrike">
                <a:solidFill>
                  <a:schemeClr val="dk1"/>
                </a:solidFill>
                <a:latin typeface="Arial Rounded"/>
                <a:ea typeface="Arial Rounded"/>
                <a:cs typeface="Arial Rounded"/>
                <a:sym typeface="Arial Rounded"/>
              </a:endParaRPr>
            </a:p>
            <a:p>
              <a:pPr indent="-192881" lvl="1" marL="271463"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  Pelayanan kesehatan penderita hipertensi</a:t>
              </a:r>
              <a:endParaRPr b="1" i="0" sz="2000" u="none" cap="none" strike="noStrike">
                <a:solidFill>
                  <a:schemeClr val="dk1"/>
                </a:solidFill>
                <a:latin typeface="Arial Rounded"/>
                <a:ea typeface="Arial Rounded"/>
                <a:cs typeface="Arial Rounded"/>
                <a:sym typeface="Arial Rounded"/>
              </a:endParaRPr>
            </a:p>
            <a:p>
              <a:pPr indent="-277813" lvl="1" marL="357188"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Pelayanan kesehatan penderita diabetes  melitus</a:t>
              </a:r>
              <a:endParaRPr b="1" i="0" sz="2000" u="none" cap="none" strike="noStrike">
                <a:solidFill>
                  <a:schemeClr val="dk1"/>
                </a:solidFill>
                <a:latin typeface="Arial Rounded"/>
                <a:ea typeface="Arial Rounded"/>
                <a:cs typeface="Arial Rounded"/>
                <a:sym typeface="Arial Rounded"/>
              </a:endParaRPr>
            </a:p>
            <a:p>
              <a:pPr indent="-277813" lvl="1" marL="357188" marR="0" rtl="0" algn="l">
                <a:spcBef>
                  <a:spcPts val="0"/>
                </a:spcBef>
                <a:spcAft>
                  <a:spcPts val="0"/>
                </a:spcAft>
                <a:buClr>
                  <a:schemeClr val="dk1"/>
                </a:buClr>
                <a:buSzPts val="2000"/>
                <a:buFont typeface="Gill Sans"/>
                <a:buAutoNum type="arabicPeriod"/>
              </a:pPr>
              <a:r>
                <a:rPr b="1" i="0" lang="en-US" sz="2000" u="none" cap="none" strike="noStrike">
                  <a:solidFill>
                    <a:schemeClr val="dk1"/>
                  </a:solidFill>
                  <a:latin typeface="Arial Rounded"/>
                  <a:ea typeface="Arial Rounded"/>
                  <a:cs typeface="Arial Rounded"/>
                  <a:sym typeface="Arial Rounded"/>
                </a:rPr>
                <a:t>Pelayanan kesehatan orang dengan gangguan jiwa berat</a:t>
              </a:r>
              <a:endParaRPr b="1" i="0" sz="2000" u="none" cap="none" strike="noStrike">
                <a:solidFill>
                  <a:schemeClr val="dk1"/>
                </a:solidFill>
                <a:latin typeface="Arial Rounded"/>
                <a:ea typeface="Arial Rounded"/>
                <a:cs typeface="Arial Rounded"/>
                <a:sym typeface="Arial Rounded"/>
              </a:endParaRPr>
            </a:p>
            <a:p>
              <a:pPr indent="0" lvl="1" marL="78582" marR="0" rtl="0" algn="l">
                <a:spcBef>
                  <a:spcPts val="0"/>
                </a:spcBef>
                <a:spcAft>
                  <a:spcPts val="0"/>
                </a:spcAft>
                <a:buNone/>
              </a:pPr>
              <a:r>
                <a:rPr b="1" i="0" lang="en-US" sz="2000" u="none" cap="none" strike="noStrike">
                  <a:solidFill>
                    <a:schemeClr val="dk1"/>
                  </a:solidFill>
                  <a:latin typeface="Arial Rounded"/>
                  <a:ea typeface="Arial Rounded"/>
                  <a:cs typeface="Arial Rounded"/>
                  <a:sym typeface="Arial Rounded"/>
                </a:rPr>
                <a:t>11. Pelayanan kesehatan org terdugatuberkulosis</a:t>
              </a:r>
              <a:endParaRPr b="1" i="0" sz="2000" u="none" cap="none" strike="noStrike">
                <a:solidFill>
                  <a:schemeClr val="dk1"/>
                </a:solidFill>
                <a:latin typeface="Arial Rounded"/>
                <a:ea typeface="Arial Rounded"/>
                <a:cs typeface="Arial Rounded"/>
                <a:sym typeface="Arial Rounded"/>
              </a:endParaRPr>
            </a:p>
            <a:p>
              <a:pPr indent="0" lvl="1" marL="78582" marR="0" rtl="0" algn="l">
                <a:spcBef>
                  <a:spcPts val="0"/>
                </a:spcBef>
                <a:spcAft>
                  <a:spcPts val="0"/>
                </a:spcAft>
                <a:buNone/>
              </a:pPr>
              <a:r>
                <a:rPr b="1" i="0" lang="en-US" sz="2000" u="none" cap="none" strike="noStrike">
                  <a:solidFill>
                    <a:schemeClr val="dk1"/>
                  </a:solidFill>
                  <a:latin typeface="Arial Rounded"/>
                  <a:ea typeface="Arial Rounded"/>
                  <a:cs typeface="Arial Rounded"/>
                  <a:sym typeface="Arial Rounded"/>
                </a:rPr>
                <a:t>12. Pelayanan kesehatan orang dengan risiko</a:t>
              </a:r>
              <a:endParaRPr b="1" i="0" sz="2000" u="none" cap="none" strike="noStrike">
                <a:solidFill>
                  <a:schemeClr val="dk1"/>
                </a:solidFill>
                <a:latin typeface="Arial Rounded"/>
                <a:ea typeface="Arial Rounded"/>
                <a:cs typeface="Arial Rounded"/>
                <a:sym typeface="Arial Rounded"/>
              </a:endParaRPr>
            </a:p>
            <a:p>
              <a:pPr indent="-284163" lvl="1" marL="361950" marR="0" rtl="0" algn="l">
                <a:spcBef>
                  <a:spcPts val="0"/>
                </a:spcBef>
                <a:spcAft>
                  <a:spcPts val="0"/>
                </a:spcAft>
                <a:buNone/>
              </a:pPr>
              <a:r>
                <a:rPr b="1" i="0" lang="en-US" sz="2000" u="none" cap="none" strike="noStrike">
                  <a:solidFill>
                    <a:schemeClr val="dk1"/>
                  </a:solidFill>
                  <a:latin typeface="Arial Rounded"/>
                  <a:ea typeface="Arial Rounded"/>
                  <a:cs typeface="Arial Rounded"/>
                  <a:sym typeface="Arial Rounded"/>
                </a:rPr>
                <a:t>       terinfeksi virus yang melemahkan daya tahan     </a:t>
              </a:r>
              <a:endParaRPr/>
            </a:p>
            <a:p>
              <a:pPr indent="-284163" lvl="1" marL="361950" marR="0" rtl="0" algn="l">
                <a:spcBef>
                  <a:spcPts val="0"/>
                </a:spcBef>
                <a:spcAft>
                  <a:spcPts val="0"/>
                </a:spcAft>
                <a:buNone/>
              </a:pPr>
              <a:r>
                <a:rPr b="1" i="0" lang="en-US" sz="2000" u="none" cap="none" strike="noStrike">
                  <a:solidFill>
                    <a:schemeClr val="dk1"/>
                  </a:solidFill>
                  <a:latin typeface="Arial Rounded"/>
                  <a:ea typeface="Arial Rounded"/>
                  <a:cs typeface="Arial Rounded"/>
                  <a:sym typeface="Arial Rounded"/>
                </a:rPr>
                <a:t>      tubuh manusia (HIV), </a:t>
              </a:r>
              <a:endParaRPr b="0" i="0" sz="2000" u="none" cap="none" strike="noStrike">
                <a:solidFill>
                  <a:schemeClr val="dk1"/>
                </a:solidFill>
                <a:latin typeface="Gill Sans"/>
                <a:ea typeface="Gill Sans"/>
                <a:cs typeface="Gill Sans"/>
                <a:sym typeface="Gill Sans"/>
              </a:endParaRPr>
            </a:p>
          </p:txBody>
        </p:sp>
      </p:grpSp>
      <p:pic>
        <p:nvPicPr>
          <p:cNvPr descr="Image result for animasi siklus kehidupan manusia" id="275" name="Google Shape;275;p28"/>
          <p:cNvPicPr preferRelativeResize="0"/>
          <p:nvPr/>
        </p:nvPicPr>
        <p:blipFill rotWithShape="1">
          <a:blip r:embed="rId3">
            <a:alphaModFix/>
          </a:blip>
          <a:srcRect b="0" l="0" r="0" t="0"/>
          <a:stretch/>
        </p:blipFill>
        <p:spPr>
          <a:xfrm>
            <a:off x="907134" y="5278630"/>
            <a:ext cx="4284578" cy="1488218"/>
          </a:xfrm>
          <a:prstGeom prst="rect">
            <a:avLst/>
          </a:prstGeom>
          <a:solidFill>
            <a:srgbClr val="92D050"/>
          </a:solid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graphicFrame>
        <p:nvGraphicFramePr>
          <p:cNvPr id="280" name="Google Shape;280;p29"/>
          <p:cNvGraphicFramePr/>
          <p:nvPr/>
        </p:nvGraphicFramePr>
        <p:xfrm>
          <a:off x="161364" y="685800"/>
          <a:ext cx="3000000" cy="3000000"/>
        </p:xfrm>
        <a:graphic>
          <a:graphicData uri="http://schemas.openxmlformats.org/drawingml/2006/table">
            <a:tbl>
              <a:tblPr bandRow="1" firstCol="1" firstRow="1">
                <a:noFill/>
                <a:tableStyleId>{A820DE00-3407-477A-B48B-F2A9EF6B9BCF}</a:tableStyleId>
              </a:tblPr>
              <a:tblGrid>
                <a:gridCol w="537875"/>
                <a:gridCol w="3471900"/>
                <a:gridCol w="3197850"/>
                <a:gridCol w="1748125"/>
                <a:gridCol w="1721225"/>
                <a:gridCol w="1353675"/>
              </a:tblGrid>
              <a:tr h="1487825">
                <a:tc>
                  <a:txBody>
                    <a:bodyPr/>
                    <a:lstStyle/>
                    <a:p>
                      <a:pPr indent="0" lvl="0" marL="0" marR="0" rtl="0" algn="ctr">
                        <a:spcBef>
                          <a:spcPts val="0"/>
                        </a:spcBef>
                        <a:spcAft>
                          <a:spcPts val="0"/>
                        </a:spcAft>
                        <a:buNone/>
                      </a:pPr>
                      <a:r>
                        <a:rPr lang="en-US" sz="2000" u="none" cap="none" strike="noStrike"/>
                        <a:t>No</a:t>
                      </a:r>
                      <a:endParaRPr sz="2000" u="none" cap="none" strike="noStrike">
                        <a:solidFill>
                          <a:srgbClr val="000000"/>
                        </a:solidFill>
                        <a:latin typeface="Arial"/>
                        <a:ea typeface="Arial"/>
                        <a:cs typeface="Arial"/>
                        <a:sym typeface="Arial"/>
                      </a:endParaRPr>
                    </a:p>
                  </a:txBody>
                  <a:tcPr marT="0" marB="0" marR="68575" marL="68575" anchor="ctr"/>
                </a:tc>
                <a:tc>
                  <a:txBody>
                    <a:bodyPr/>
                    <a:lstStyle/>
                    <a:p>
                      <a:pPr indent="0" lvl="0" marL="0" marR="0" rtl="0" algn="ctr">
                        <a:spcBef>
                          <a:spcPts val="0"/>
                        </a:spcBef>
                        <a:spcAft>
                          <a:spcPts val="0"/>
                        </a:spcAft>
                        <a:buNone/>
                      </a:pPr>
                      <a:r>
                        <a:rPr lang="en-US" sz="2000" u="none" cap="none" strike="noStrike"/>
                        <a:t>Jenis Pelayanan Dasar</a:t>
                      </a:r>
                      <a:endParaRPr sz="2000" u="none" cap="none" strike="noStrike">
                        <a:solidFill>
                          <a:srgbClr val="000000"/>
                        </a:solidFill>
                        <a:latin typeface="Arial"/>
                        <a:ea typeface="Arial"/>
                        <a:cs typeface="Arial"/>
                        <a:sym typeface="Arial"/>
                      </a:endParaRPr>
                    </a:p>
                  </a:txBody>
                  <a:tcPr marT="0" marB="0" marR="68575" marL="68575" anchor="ctr"/>
                </a:tc>
                <a:tc>
                  <a:txBody>
                    <a:bodyPr/>
                    <a:lstStyle/>
                    <a:p>
                      <a:pPr indent="0" lvl="0" marL="0" marR="0" rtl="0" algn="ctr">
                        <a:spcBef>
                          <a:spcPts val="0"/>
                        </a:spcBef>
                        <a:spcAft>
                          <a:spcPts val="0"/>
                        </a:spcAft>
                        <a:buNone/>
                      </a:pPr>
                      <a:r>
                        <a:rPr lang="en-US" sz="2000" u="none" cap="none" strike="noStrike"/>
                        <a:t>Indikator Capaian</a:t>
                      </a:r>
                      <a:endParaRPr sz="2000" u="none" cap="none" strike="noStrike">
                        <a:solidFill>
                          <a:srgbClr val="000000"/>
                        </a:solidFill>
                        <a:latin typeface="Arial"/>
                        <a:ea typeface="Arial"/>
                        <a:cs typeface="Arial"/>
                        <a:sym typeface="Arial"/>
                      </a:endParaRPr>
                    </a:p>
                  </a:txBody>
                  <a:tcPr marT="0" marB="0" marR="68575" marL="68575" anchor="ctr"/>
                </a:tc>
                <a:tc>
                  <a:txBody>
                    <a:bodyPr/>
                    <a:lstStyle/>
                    <a:p>
                      <a:pPr indent="0" lvl="0" marL="0" marR="0" rtl="0" algn="ctr">
                        <a:spcBef>
                          <a:spcPts val="0"/>
                        </a:spcBef>
                        <a:spcAft>
                          <a:spcPts val="0"/>
                        </a:spcAft>
                        <a:buNone/>
                      </a:pPr>
                      <a:r>
                        <a:rPr lang="en-US" sz="2000" u="none" cap="none" strike="noStrike"/>
                        <a:t>Jumlah Orang Yang Berhak Mendapat Pelayanan</a:t>
                      </a:r>
                      <a:endParaRPr sz="2000" u="none" cap="none" strike="noStrike">
                        <a:solidFill>
                          <a:srgbClr val="000000"/>
                        </a:solidFill>
                        <a:latin typeface="Arial"/>
                        <a:ea typeface="Arial"/>
                        <a:cs typeface="Arial"/>
                        <a:sym typeface="Arial"/>
                      </a:endParaRPr>
                    </a:p>
                  </a:txBody>
                  <a:tcPr marT="0" marB="0" marR="68575" marL="68575" anchor="ctr"/>
                </a:tc>
                <a:tc>
                  <a:txBody>
                    <a:bodyPr/>
                    <a:lstStyle/>
                    <a:p>
                      <a:pPr indent="0" lvl="0" marL="0" marR="0" rtl="0" algn="ctr">
                        <a:spcBef>
                          <a:spcPts val="0"/>
                        </a:spcBef>
                        <a:spcAft>
                          <a:spcPts val="0"/>
                        </a:spcAft>
                        <a:buNone/>
                      </a:pPr>
                      <a:r>
                        <a:rPr lang="en-US" sz="2000" u="none" cap="none" strike="noStrike"/>
                        <a:t>Jumlah Orang Yang Terlayani</a:t>
                      </a:r>
                      <a:endParaRPr sz="2000" u="none" cap="none" strike="noStrike">
                        <a:solidFill>
                          <a:srgbClr val="000000"/>
                        </a:solidFill>
                        <a:latin typeface="Arial"/>
                        <a:ea typeface="Arial"/>
                        <a:cs typeface="Arial"/>
                        <a:sym typeface="Arial"/>
                      </a:endParaRPr>
                    </a:p>
                  </a:txBody>
                  <a:tcPr marT="0" marB="0" marR="68575" marL="68575" anchor="ctr"/>
                </a:tc>
                <a:tc>
                  <a:txBody>
                    <a:bodyPr/>
                    <a:lstStyle/>
                    <a:p>
                      <a:pPr indent="0" lvl="0" marL="0" marR="0" rtl="0" algn="ctr">
                        <a:spcBef>
                          <a:spcPts val="0"/>
                        </a:spcBef>
                        <a:spcAft>
                          <a:spcPts val="0"/>
                        </a:spcAft>
                        <a:buNone/>
                      </a:pPr>
                      <a:r>
                        <a:rPr lang="en-US" sz="2000" u="none" cap="none" strike="noStrike"/>
                        <a:t>Capaian</a:t>
                      </a:r>
                      <a:endParaRPr sz="2000" u="none" cap="none" strike="noStrike">
                        <a:solidFill>
                          <a:srgbClr val="000000"/>
                        </a:solidFill>
                        <a:latin typeface="Arial"/>
                        <a:ea typeface="Arial"/>
                        <a:cs typeface="Arial"/>
                        <a:sym typeface="Arial"/>
                      </a:endParaRPr>
                    </a:p>
                  </a:txBody>
                  <a:tcPr marT="0" marB="0" marR="68575" marL="68575" anchor="ctr"/>
                </a:tc>
              </a:tr>
              <a:tr h="1790775">
                <a:tc>
                  <a:txBody>
                    <a:bodyPr/>
                    <a:lstStyle/>
                    <a:p>
                      <a:pPr indent="0" lvl="0" marL="0" marR="0" rtl="0" algn="just">
                        <a:spcBef>
                          <a:spcPts val="0"/>
                        </a:spcBef>
                        <a:spcAft>
                          <a:spcPts val="0"/>
                        </a:spcAft>
                        <a:buNone/>
                      </a:pPr>
                      <a:r>
                        <a:rPr lang="en-US" sz="2000" u="none" cap="none" strike="noStrike"/>
                        <a:t>1</a:t>
                      </a:r>
                      <a:endParaRPr sz="20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just">
                        <a:spcBef>
                          <a:spcPts val="0"/>
                        </a:spcBef>
                        <a:spcAft>
                          <a:spcPts val="0"/>
                        </a:spcAft>
                        <a:buNone/>
                      </a:pPr>
                      <a:r>
                        <a:rPr lang="en-US" sz="2000" u="none" cap="none" strike="noStrike"/>
                        <a:t>Pelayanan kesehatan bagi penduduk terdampak krisis kesehatan akibat bencana dan atau berpotensi bencana provinsi</a:t>
                      </a:r>
                      <a:endParaRPr sz="20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just">
                        <a:spcBef>
                          <a:spcPts val="0"/>
                        </a:spcBef>
                        <a:spcAft>
                          <a:spcPts val="0"/>
                        </a:spcAft>
                        <a:buNone/>
                      </a:pPr>
                      <a:r>
                        <a:rPr lang="en-US" sz="2000" u="none" cap="none" strike="noStrike"/>
                        <a:t>Jumlah penduduk terdampak krisis kesehatan akibat bencana dan/atau berpotensi bencana yang mendapatkan pelayanan kesehatan</a:t>
                      </a:r>
                      <a:endParaRPr sz="20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ctr">
                        <a:spcBef>
                          <a:spcPts val="0"/>
                        </a:spcBef>
                        <a:spcAft>
                          <a:spcPts val="0"/>
                        </a:spcAft>
                        <a:buNone/>
                      </a:pPr>
                      <a:r>
                        <a:rPr lang="en-US" sz="2800" u="none" cap="none" strike="noStrike"/>
                        <a:t>2.686.252 </a:t>
                      </a:r>
                      <a:endParaRPr sz="28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ctr">
                        <a:spcBef>
                          <a:spcPts val="0"/>
                        </a:spcBef>
                        <a:spcAft>
                          <a:spcPts val="0"/>
                        </a:spcAft>
                        <a:buNone/>
                      </a:pPr>
                      <a:r>
                        <a:rPr lang="en-US" sz="2800" u="none" cap="none" strike="noStrike"/>
                        <a:t>1.589.390*</a:t>
                      </a:r>
                      <a:endParaRPr sz="28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ctr">
                        <a:spcBef>
                          <a:spcPts val="0"/>
                        </a:spcBef>
                        <a:spcAft>
                          <a:spcPts val="0"/>
                        </a:spcAft>
                        <a:buNone/>
                      </a:pPr>
                      <a:r>
                        <a:rPr lang="en-US" sz="2800" u="none" cap="none" strike="noStrike"/>
                        <a:t>59,16%</a:t>
                      </a:r>
                      <a:endParaRPr sz="2800" u="none" cap="none" strike="noStrike">
                        <a:solidFill>
                          <a:srgbClr val="000000"/>
                        </a:solidFill>
                        <a:latin typeface="Arial"/>
                        <a:ea typeface="Arial"/>
                        <a:cs typeface="Arial"/>
                        <a:sym typeface="Arial"/>
                      </a:endParaRPr>
                    </a:p>
                  </a:txBody>
                  <a:tcPr marT="0" marB="0" marR="68575" marL="68575"/>
                </a:tc>
              </a:tr>
              <a:tr h="2221250">
                <a:tc>
                  <a:txBody>
                    <a:bodyPr/>
                    <a:lstStyle/>
                    <a:p>
                      <a:pPr indent="0" lvl="0" marL="0" marR="0" rtl="0" algn="just">
                        <a:spcBef>
                          <a:spcPts val="0"/>
                        </a:spcBef>
                        <a:spcAft>
                          <a:spcPts val="0"/>
                        </a:spcAft>
                        <a:buNone/>
                      </a:pPr>
                      <a:r>
                        <a:rPr lang="en-US" sz="2000" u="none" cap="none" strike="noStrike"/>
                        <a:t>2</a:t>
                      </a:r>
                      <a:endParaRPr sz="20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just">
                        <a:spcBef>
                          <a:spcPts val="0"/>
                        </a:spcBef>
                        <a:spcAft>
                          <a:spcPts val="0"/>
                        </a:spcAft>
                        <a:buNone/>
                      </a:pPr>
                      <a:r>
                        <a:rPr lang="en-US" sz="2000" u="none" cap="none" strike="noStrike"/>
                        <a:t>Pelayanan kesehatan bagi penduduk pada kondisi kejadian luar biasa provinsi</a:t>
                      </a:r>
                      <a:endParaRPr sz="20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just">
                        <a:spcBef>
                          <a:spcPts val="0"/>
                        </a:spcBef>
                        <a:spcAft>
                          <a:spcPts val="0"/>
                        </a:spcAft>
                        <a:buNone/>
                      </a:pPr>
                      <a:r>
                        <a:rPr lang="en-US" sz="2000" u="none" cap="none" strike="noStrike"/>
                        <a:t>Jumlah orang yang terdampak dan berisiko pada situasi KLB yang mendapatkan pelayanan kesehatan sesuai standar</a:t>
                      </a:r>
                      <a:endParaRPr sz="20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ctr">
                        <a:spcBef>
                          <a:spcPts val="0"/>
                        </a:spcBef>
                        <a:spcAft>
                          <a:spcPts val="0"/>
                        </a:spcAft>
                        <a:buNone/>
                      </a:pPr>
                      <a:r>
                        <a:rPr lang="en-US" sz="2800" u="none" cap="none" strike="noStrike"/>
                        <a:t>80 org</a:t>
                      </a:r>
                      <a:endParaRPr sz="28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ctr">
                        <a:spcBef>
                          <a:spcPts val="0"/>
                        </a:spcBef>
                        <a:spcAft>
                          <a:spcPts val="0"/>
                        </a:spcAft>
                        <a:buNone/>
                      </a:pPr>
                      <a:r>
                        <a:rPr lang="en-US" sz="2800" u="none" cap="none" strike="noStrike"/>
                        <a:t>80 orang</a:t>
                      </a:r>
                      <a:endParaRPr sz="2800" u="none" cap="none" strike="noStrike">
                        <a:solidFill>
                          <a:srgbClr val="000000"/>
                        </a:solidFill>
                        <a:latin typeface="Arial"/>
                        <a:ea typeface="Arial"/>
                        <a:cs typeface="Arial"/>
                        <a:sym typeface="Arial"/>
                      </a:endParaRPr>
                    </a:p>
                  </a:txBody>
                  <a:tcPr marT="0" marB="0" marR="68575" marL="68575"/>
                </a:tc>
                <a:tc>
                  <a:txBody>
                    <a:bodyPr/>
                    <a:lstStyle/>
                    <a:p>
                      <a:pPr indent="0" lvl="0" marL="0" marR="0" rtl="0" algn="ctr">
                        <a:spcBef>
                          <a:spcPts val="0"/>
                        </a:spcBef>
                        <a:spcAft>
                          <a:spcPts val="0"/>
                        </a:spcAft>
                        <a:buNone/>
                      </a:pPr>
                      <a:r>
                        <a:rPr lang="en-US" sz="2800" u="none" cap="none" strike="noStrike"/>
                        <a:t>100%</a:t>
                      </a:r>
                      <a:endParaRPr sz="2800" u="none" cap="none" strike="noStrike">
                        <a:solidFill>
                          <a:srgbClr val="000000"/>
                        </a:solidFill>
                        <a:latin typeface="Arial"/>
                        <a:ea typeface="Arial"/>
                        <a:cs typeface="Arial"/>
                        <a:sym typeface="Arial"/>
                      </a:endParaRPr>
                    </a:p>
                  </a:txBody>
                  <a:tcPr marT="0" marB="0" marR="68575" marL="68575"/>
                </a:tc>
              </a:tr>
            </a:tbl>
          </a:graphicData>
        </a:graphic>
      </p:graphicFrame>
      <p:sp>
        <p:nvSpPr>
          <p:cNvPr id="281" name="Google Shape;281;p29"/>
          <p:cNvSpPr/>
          <p:nvPr/>
        </p:nvSpPr>
        <p:spPr>
          <a:xfrm>
            <a:off x="3281363" y="2065338"/>
            <a:ext cx="12192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ill Sans"/>
              <a:buNone/>
            </a:pPr>
            <a:r>
              <a:t/>
            </a:r>
            <a:endParaRPr b="0" i="0" sz="1800" u="none" cap="none" strike="noStrike">
              <a:solidFill>
                <a:schemeClr val="dk1"/>
              </a:solidFill>
              <a:latin typeface="Arial"/>
              <a:ea typeface="Arial"/>
              <a:cs typeface="Arial"/>
              <a:sym typeface="Arial"/>
            </a:endParaRPr>
          </a:p>
        </p:txBody>
      </p:sp>
      <p:sp>
        <p:nvSpPr>
          <p:cNvPr id="282" name="Google Shape;282;p29"/>
          <p:cNvSpPr txBox="1"/>
          <p:nvPr/>
        </p:nvSpPr>
        <p:spPr>
          <a:xfrm>
            <a:off x="376518" y="105032"/>
            <a:ext cx="11201399" cy="66928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2800"/>
              <a:buFont typeface="Arial Rounded"/>
              <a:buNone/>
            </a:pPr>
            <a:r>
              <a:rPr b="1" i="0" lang="en-US" sz="2800" cap="none">
                <a:solidFill>
                  <a:schemeClr val="dk1"/>
                </a:solidFill>
                <a:latin typeface="Arial Rounded"/>
                <a:ea typeface="Arial Rounded"/>
                <a:cs typeface="Arial Rounded"/>
                <a:sym typeface="Arial Rounded"/>
              </a:rPr>
              <a:t>CAPAIAN SPM BIDANG KESEHATAN PROVINSI KALTENG 2020</a:t>
            </a:r>
            <a:endParaRPr b="1" i="0" sz="2800" cap="none">
              <a:solidFill>
                <a:schemeClr val="dk1"/>
              </a:solidFill>
              <a:latin typeface="Arial Rounded"/>
              <a:ea typeface="Arial Rounded"/>
              <a:cs typeface="Arial Rounded"/>
              <a:sym typeface="Arial Rounded"/>
            </a:endParaRPr>
          </a:p>
        </p:txBody>
      </p:sp>
      <p:sp>
        <p:nvSpPr>
          <p:cNvPr id="283" name="Google Shape;283;p29"/>
          <p:cNvSpPr txBox="1"/>
          <p:nvPr/>
        </p:nvSpPr>
        <p:spPr>
          <a:xfrm>
            <a:off x="1519517" y="5429071"/>
            <a:ext cx="9412942" cy="1323439"/>
          </a:xfrm>
          <a:prstGeom prst="rect">
            <a:avLst/>
          </a:prstGeom>
          <a:solidFill>
            <a:srgbClr val="FFFF00"/>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chemeClr val="dk1"/>
                </a:solidFill>
                <a:latin typeface="Gill Sans"/>
                <a:ea typeface="Gill Sans"/>
                <a:cs typeface="Gill Sans"/>
                <a:sym typeface="Gill Sans"/>
              </a:rPr>
              <a:t>Catatan :  </a:t>
            </a:r>
            <a:endParaRPr/>
          </a:p>
          <a:p>
            <a:pPr indent="-285750" lvl="0" marL="285750" marR="0" rtl="0" algn="ctr">
              <a:spcBef>
                <a:spcPts val="0"/>
              </a:spcBef>
              <a:spcAft>
                <a:spcPts val="0"/>
              </a:spcAft>
              <a:buClr>
                <a:schemeClr val="dk1"/>
              </a:buClr>
              <a:buSzPts val="2000"/>
              <a:buFont typeface="Gill Sans"/>
              <a:buChar char="-"/>
            </a:pPr>
            <a:r>
              <a:rPr b="1" lang="en-US" sz="2000">
                <a:solidFill>
                  <a:schemeClr val="dk1"/>
                </a:solidFill>
                <a:latin typeface="Gill Sans"/>
                <a:ea typeface="Gill Sans"/>
                <a:cs typeface="Gill Sans"/>
                <a:sym typeface="Gill Sans"/>
              </a:rPr>
              <a:t>Tahun 2020 Pandemi Covid-19 merupakan Bencana Non Alam</a:t>
            </a:r>
            <a:endParaRPr b="1" sz="2000">
              <a:solidFill>
                <a:schemeClr val="dk1"/>
              </a:solidFill>
              <a:latin typeface="Gill Sans"/>
              <a:ea typeface="Gill Sans"/>
              <a:cs typeface="Gill Sans"/>
              <a:sym typeface="Gill Sans"/>
            </a:endParaRPr>
          </a:p>
          <a:p>
            <a:pPr indent="-285750" lvl="0" marL="285750" marR="0" rtl="0" algn="ctr">
              <a:spcBef>
                <a:spcPts val="0"/>
              </a:spcBef>
              <a:spcAft>
                <a:spcPts val="0"/>
              </a:spcAft>
              <a:buClr>
                <a:schemeClr val="dk1"/>
              </a:buClr>
              <a:buSzPts val="2000"/>
              <a:buFont typeface="Gill Sans"/>
              <a:buChar char="-"/>
            </a:pPr>
            <a:r>
              <a:rPr b="1" lang="en-US" sz="2000">
                <a:solidFill>
                  <a:schemeClr val="dk1"/>
                </a:solidFill>
                <a:latin typeface="Gill Sans"/>
                <a:ea typeface="Gill Sans"/>
                <a:cs typeface="Gill Sans"/>
                <a:sym typeface="Gill Sans"/>
              </a:rPr>
              <a:t>*Capaian untuk Bencana masih BELUM termasuk capaian/Kinerja Kab/Kota</a:t>
            </a:r>
            <a:endParaRPr/>
          </a:p>
          <a:p>
            <a:pPr indent="-285750" lvl="0" marL="285750" marR="0" rtl="0" algn="ctr">
              <a:spcBef>
                <a:spcPts val="0"/>
              </a:spcBef>
              <a:spcAft>
                <a:spcPts val="0"/>
              </a:spcAft>
              <a:buClr>
                <a:schemeClr val="dk1"/>
              </a:buClr>
              <a:buSzPts val="2000"/>
              <a:buFont typeface="Gill Sans"/>
              <a:buChar char="-"/>
            </a:pPr>
            <a:r>
              <a:rPr b="1" lang="en-US" sz="2000">
                <a:solidFill>
                  <a:schemeClr val="dk1"/>
                </a:solidFill>
                <a:latin typeface="Gill Sans"/>
                <a:ea typeface="Gill Sans"/>
                <a:cs typeface="Gill Sans"/>
                <a:sym typeface="Gill Sans"/>
              </a:rPr>
              <a:t>Tahun 2021 Pandemi Covid-19 masuk dalam KLB.</a:t>
            </a:r>
            <a:endParaRPr b="1" sz="2000">
              <a:solidFill>
                <a:schemeClr val="dk1"/>
              </a:solidFill>
              <a:latin typeface="Gill Sans"/>
              <a:ea typeface="Gill Sans"/>
              <a:cs typeface="Gill Sans"/>
              <a:sym typeface="Gill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0"/>
          <p:cNvSpPr txBox="1"/>
          <p:nvPr/>
        </p:nvSpPr>
        <p:spPr>
          <a:xfrm>
            <a:off x="4233" y="1"/>
            <a:ext cx="12192000" cy="528033"/>
          </a:xfrm>
          <a:prstGeom prst="rect">
            <a:avLst/>
          </a:prstGeom>
          <a:solidFill>
            <a:schemeClr val="dk1"/>
          </a:solidFill>
          <a:ln cap="flat"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lt1"/>
                </a:solidFill>
                <a:latin typeface="Gill Sans"/>
                <a:ea typeface="Gill Sans"/>
                <a:cs typeface="Gill Sans"/>
                <a:sym typeface="Gill Sans"/>
              </a:rPr>
              <a:t>CAPAIAN INDIKATOR SPM  KABUPATEN/KOTA  SE –KALTENG (2018-2020)</a:t>
            </a:r>
            <a:endParaRPr b="1" sz="2400">
              <a:solidFill>
                <a:schemeClr val="lt1"/>
              </a:solidFill>
              <a:latin typeface="Gill Sans"/>
              <a:ea typeface="Gill Sans"/>
              <a:cs typeface="Gill Sans"/>
              <a:sym typeface="Gill Sans"/>
            </a:endParaRPr>
          </a:p>
        </p:txBody>
      </p:sp>
      <p:sp>
        <p:nvSpPr>
          <p:cNvPr id="289" name="Google Shape;289;p30"/>
          <p:cNvSpPr txBox="1"/>
          <p:nvPr/>
        </p:nvSpPr>
        <p:spPr>
          <a:xfrm>
            <a:off x="167413" y="6181961"/>
            <a:ext cx="3631855" cy="646331"/>
          </a:xfrm>
          <a:prstGeom prst="rect">
            <a:avLst/>
          </a:prstGeom>
          <a:solidFill>
            <a:srgbClr val="FFFF00"/>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Gill Sans"/>
                <a:ea typeface="Gill Sans"/>
                <a:cs typeface="Gill Sans"/>
                <a:sym typeface="Gill Sans"/>
              </a:rPr>
              <a:t>Arsir Kuning = Capaian Turun dari tahun sebelumnya</a:t>
            </a:r>
            <a:endParaRPr sz="1800">
              <a:solidFill>
                <a:schemeClr val="dk1"/>
              </a:solidFill>
              <a:latin typeface="Gill Sans"/>
              <a:ea typeface="Gill Sans"/>
              <a:cs typeface="Gill Sans"/>
              <a:sym typeface="Gill Sans"/>
            </a:endParaRPr>
          </a:p>
        </p:txBody>
      </p:sp>
      <p:sp>
        <p:nvSpPr>
          <p:cNvPr id="290" name="Google Shape;290;p30"/>
          <p:cNvSpPr txBox="1"/>
          <p:nvPr/>
        </p:nvSpPr>
        <p:spPr>
          <a:xfrm>
            <a:off x="4170587" y="6264111"/>
            <a:ext cx="3440805" cy="369332"/>
          </a:xfrm>
          <a:prstGeom prst="rect">
            <a:avLst/>
          </a:prstGeom>
          <a:solidFill>
            <a:srgbClr val="FFFF00"/>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rgbClr val="FF0000"/>
                </a:solidFill>
                <a:latin typeface="Gill Sans"/>
                <a:ea typeface="Gill Sans"/>
                <a:cs typeface="Gill Sans"/>
                <a:sym typeface="Gill Sans"/>
              </a:rPr>
              <a:t>Angka Merah = Capaian &lt;60%</a:t>
            </a:r>
            <a:endParaRPr b="1" sz="1800">
              <a:solidFill>
                <a:srgbClr val="FF0000"/>
              </a:solidFill>
              <a:latin typeface="Gill Sans"/>
              <a:ea typeface="Gill Sans"/>
              <a:cs typeface="Gill Sans"/>
              <a:sym typeface="Gill Sans"/>
            </a:endParaRPr>
          </a:p>
        </p:txBody>
      </p:sp>
      <p:graphicFrame>
        <p:nvGraphicFramePr>
          <p:cNvPr id="291" name="Google Shape;291;p30"/>
          <p:cNvGraphicFramePr/>
          <p:nvPr/>
        </p:nvGraphicFramePr>
        <p:xfrm>
          <a:off x="136597" y="651890"/>
          <a:ext cx="3000000" cy="3000000"/>
        </p:xfrm>
        <a:graphic>
          <a:graphicData uri="http://schemas.openxmlformats.org/drawingml/2006/table">
            <a:tbl>
              <a:tblPr>
                <a:noFill/>
                <a:tableStyleId>{A820DE00-3407-477A-B48B-F2A9EF6B9BCF}</a:tableStyleId>
              </a:tblPr>
              <a:tblGrid>
                <a:gridCol w="6269150"/>
                <a:gridCol w="1232900"/>
                <a:gridCol w="1235050"/>
                <a:gridCol w="1538950"/>
                <a:gridCol w="1538950"/>
              </a:tblGrid>
              <a:tr h="338650">
                <a:tc rowSpan="2">
                  <a:txBody>
                    <a:bodyPr/>
                    <a:lstStyle/>
                    <a:p>
                      <a:pPr indent="0" lvl="0" marL="0" marR="0" rtl="0" algn="ctr">
                        <a:spcBef>
                          <a:spcPts val="0"/>
                        </a:spcBef>
                        <a:spcAft>
                          <a:spcPts val="0"/>
                        </a:spcAft>
                        <a:buNone/>
                      </a:pPr>
                      <a:r>
                        <a:rPr b="1" lang="en-US" sz="2000" u="none" cap="none" strike="noStrike">
                          <a:latin typeface="Arial"/>
                          <a:ea typeface="Arial"/>
                          <a:cs typeface="Arial"/>
                          <a:sym typeface="Arial"/>
                        </a:rPr>
                        <a:t>URAIAN</a:t>
                      </a:r>
                      <a:endParaRPr b="1"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3">
                  <a:txBody>
                    <a:bodyPr/>
                    <a:lstStyle/>
                    <a:p>
                      <a:pPr indent="0" lvl="0" marL="0" marR="0" rtl="0" algn="ctr">
                        <a:spcBef>
                          <a:spcPts val="0"/>
                        </a:spcBef>
                        <a:spcAft>
                          <a:spcPts val="0"/>
                        </a:spcAft>
                        <a:buNone/>
                      </a:pPr>
                      <a:r>
                        <a:rPr b="1" i="0" lang="en-US" sz="2000" u="none" cap="none" strike="noStrike">
                          <a:latin typeface="Arial"/>
                          <a:ea typeface="Arial"/>
                          <a:cs typeface="Arial"/>
                          <a:sym typeface="Arial"/>
                        </a:rPr>
                        <a:t>CAPAIAN</a:t>
                      </a:r>
                      <a:endParaRPr b="1"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rowSpan="2">
                  <a:txBody>
                    <a:bodyPr/>
                    <a:lstStyle/>
                    <a:p>
                      <a:pPr indent="0" lvl="0" marL="0" marR="0" rtl="0" algn="ctr">
                        <a:spcBef>
                          <a:spcPts val="0"/>
                        </a:spcBef>
                        <a:spcAft>
                          <a:spcPts val="0"/>
                        </a:spcAft>
                        <a:buNone/>
                      </a:pPr>
                      <a:r>
                        <a:rPr b="1" i="0" lang="en-US" sz="1800" u="none" cap="none" strike="noStrike">
                          <a:latin typeface="Arial"/>
                          <a:ea typeface="Arial"/>
                          <a:cs typeface="Arial"/>
                          <a:sym typeface="Arial"/>
                        </a:rPr>
                        <a:t>ALOKASI (PEMBIYAAN)(%)</a:t>
                      </a:r>
                      <a:endParaRPr b="1" i="0" sz="18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75975">
                <a:tc vMerge="1"/>
                <a:tc>
                  <a:txBody>
                    <a:bodyPr/>
                    <a:lstStyle/>
                    <a:p>
                      <a:pPr indent="0" lvl="0" marL="0" marR="0" rtl="0" algn="ctr">
                        <a:spcBef>
                          <a:spcPts val="0"/>
                        </a:spcBef>
                        <a:spcAft>
                          <a:spcPts val="0"/>
                        </a:spcAft>
                        <a:buNone/>
                      </a:pPr>
                      <a:r>
                        <a:rPr b="1" lang="en-US" sz="2000" u="none" cap="none" strike="noStrike">
                          <a:latin typeface="Arial"/>
                          <a:ea typeface="Arial"/>
                          <a:cs typeface="Arial"/>
                          <a:sym typeface="Arial"/>
                        </a:rPr>
                        <a:t>2018 (%)</a:t>
                      </a:r>
                      <a:endParaRPr b="1"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latin typeface="Arial"/>
                          <a:ea typeface="Arial"/>
                          <a:cs typeface="Arial"/>
                          <a:sym typeface="Arial"/>
                        </a:rPr>
                        <a:t>2019%</a:t>
                      </a:r>
                      <a:endParaRPr b="1"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latin typeface="Arial"/>
                          <a:ea typeface="Arial"/>
                          <a:cs typeface="Arial"/>
                          <a:sym typeface="Arial"/>
                        </a:rPr>
                        <a:t>2020%</a:t>
                      </a:r>
                      <a:endParaRPr b="1"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vMerge="1"/>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Pelayanan Kesehatan Ibu Hamil</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2000" u="none" cap="none" strike="noStrike">
                          <a:solidFill>
                            <a:schemeClr val="dk1"/>
                          </a:solidFill>
                          <a:latin typeface="Arial"/>
                          <a:ea typeface="Arial"/>
                          <a:cs typeface="Arial"/>
                          <a:sym typeface="Arial"/>
                        </a:rPr>
                        <a:t>84,70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84,20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000" u="none" cap="none" strike="noStrike">
                          <a:solidFill>
                            <a:srgbClr val="000000"/>
                          </a:solidFill>
                          <a:latin typeface="Arial"/>
                          <a:ea typeface="Arial"/>
                          <a:cs typeface="Arial"/>
                          <a:sym typeface="Arial"/>
                        </a:rPr>
                        <a:t>77.74</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9.29</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Pelayanan Kesehatan Ibu Bersalin</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2000" u="none" cap="none" strike="noStrike">
                          <a:solidFill>
                            <a:schemeClr val="dk1"/>
                          </a:solidFill>
                          <a:latin typeface="Arial"/>
                          <a:ea typeface="Arial"/>
                          <a:cs typeface="Arial"/>
                          <a:sym typeface="Arial"/>
                        </a:rPr>
                        <a:t>82,70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82,05</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000" u="none" cap="none" strike="noStrike">
                          <a:solidFill>
                            <a:srgbClr val="000000"/>
                          </a:solidFill>
                          <a:latin typeface="Arial"/>
                          <a:ea typeface="Arial"/>
                          <a:cs typeface="Arial"/>
                          <a:sym typeface="Arial"/>
                        </a:rPr>
                        <a:t>69.12</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19.84</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Pelayanan Kesehatan Bayi Baru Lahir</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2000" u="none" cap="none" strike="noStrike">
                          <a:solidFill>
                            <a:schemeClr val="dk1"/>
                          </a:solidFill>
                          <a:latin typeface="Arial"/>
                          <a:ea typeface="Arial"/>
                          <a:cs typeface="Arial"/>
                          <a:sym typeface="Arial"/>
                        </a:rPr>
                        <a:t>81,40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88,65</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000" u="none" cap="none" strike="noStrike">
                          <a:solidFill>
                            <a:srgbClr val="000000"/>
                          </a:solidFill>
                          <a:latin typeface="Arial"/>
                          <a:ea typeface="Arial"/>
                          <a:cs typeface="Arial"/>
                          <a:sym typeface="Arial"/>
                        </a:rPr>
                        <a:t>78.18</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8.20</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Pelayanan Kesehatan Balita</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2000" u="none" cap="none" strike="noStrike">
                          <a:solidFill>
                            <a:schemeClr val="dk1"/>
                          </a:solidFill>
                          <a:latin typeface="Arial"/>
                          <a:ea typeface="Arial"/>
                          <a:cs typeface="Arial"/>
                          <a:sym typeface="Arial"/>
                        </a:rPr>
                        <a:t>64,50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62,19</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000" u="none" cap="none" strike="noStrike">
                          <a:solidFill>
                            <a:srgbClr val="000000"/>
                          </a:solidFill>
                          <a:latin typeface="Arial"/>
                          <a:ea typeface="Arial"/>
                          <a:cs typeface="Arial"/>
                          <a:sym typeface="Arial"/>
                        </a:rPr>
                        <a:t>62.58</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10.44</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52375">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Yankes  pada Usia Pendidikan Dasar</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2000" u="none" cap="none" strike="noStrike">
                          <a:solidFill>
                            <a:schemeClr val="dk1"/>
                          </a:solidFill>
                          <a:latin typeface="Arial"/>
                          <a:ea typeface="Arial"/>
                          <a:cs typeface="Arial"/>
                          <a:sym typeface="Arial"/>
                        </a:rPr>
                        <a:t>82,50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66,15</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51.73</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7.83</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Yankes pada Usia Produktif</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lang="en-US" sz="2000" u="none" cap="none" strike="noStrike">
                          <a:solidFill>
                            <a:srgbClr val="FF0000"/>
                          </a:solidFill>
                          <a:latin typeface="Arial"/>
                          <a:ea typeface="Arial"/>
                          <a:cs typeface="Arial"/>
                          <a:sym typeface="Arial"/>
                        </a:rPr>
                        <a:t>23,30</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45,24</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42.40</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13.19</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Pelayanan Kesehatan pada Usia Lanjut</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lang="en-US" sz="2000" u="none" cap="none" strike="noStrike">
                          <a:solidFill>
                            <a:srgbClr val="FF0000"/>
                          </a:solidFill>
                          <a:latin typeface="Arial"/>
                          <a:ea typeface="Arial"/>
                          <a:cs typeface="Arial"/>
                          <a:sym typeface="Arial"/>
                        </a:rPr>
                        <a:t>59,50</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46,35</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54.00</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6.98</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3765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Yankes Penderita Hipertensi</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lang="en-US" sz="2000" u="none" cap="none" strike="noStrike">
                          <a:solidFill>
                            <a:srgbClr val="FF0000"/>
                          </a:solidFill>
                          <a:latin typeface="Arial"/>
                          <a:ea typeface="Arial"/>
                          <a:cs typeface="Arial"/>
                          <a:sym typeface="Arial"/>
                        </a:rPr>
                        <a:t>39,0</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71,95</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45.48</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1" i="0" lang="en-US" sz="2400" u="none" cap="none" strike="noStrike">
                          <a:solidFill>
                            <a:schemeClr val="dk1"/>
                          </a:solidFill>
                          <a:latin typeface="Calibri"/>
                          <a:ea typeface="Calibri"/>
                          <a:cs typeface="Calibri"/>
                          <a:sym typeface="Calibri"/>
                        </a:rPr>
                        <a:t>5.42</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4266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Yankes Penderita Diabetes Melitus (DM)</a:t>
                      </a:r>
                      <a:endParaRPr b="0" i="0" sz="2000" u="none" cap="none" strike="noStrike">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lang="en-US" sz="2000" u="none" cap="none" strike="noStrike">
                          <a:solidFill>
                            <a:srgbClr val="FF0000"/>
                          </a:solidFill>
                          <a:latin typeface="Arial"/>
                          <a:ea typeface="Arial"/>
                          <a:cs typeface="Arial"/>
                          <a:sym typeface="Arial"/>
                        </a:rPr>
                        <a:t>39,6</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72,82</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38.58</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1" i="0" lang="en-US" sz="2400" u="none" cap="none" strike="noStrike">
                          <a:solidFill>
                            <a:schemeClr val="dk1"/>
                          </a:solidFill>
                          <a:latin typeface="Calibri"/>
                          <a:ea typeface="Calibri"/>
                          <a:cs typeface="Calibri"/>
                          <a:sym typeface="Calibri"/>
                        </a:rPr>
                        <a:t>4.50</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335150">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Yankes Orang dengan Gangguan Jiwa (ODGJ) Berat</a:t>
                      </a:r>
                      <a:endParaRPr b="0"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lang="en-US" sz="2000" u="none" cap="none" strike="noStrike">
                          <a:solidFill>
                            <a:srgbClr val="FF0000"/>
                          </a:solidFill>
                          <a:latin typeface="Arial"/>
                          <a:ea typeface="Arial"/>
                          <a:cs typeface="Arial"/>
                          <a:sym typeface="Arial"/>
                        </a:rPr>
                        <a:t>54,2</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80,60</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0" i="0" lang="en-US" sz="2000" u="none" cap="none" strike="noStrike">
                          <a:solidFill>
                            <a:srgbClr val="000000"/>
                          </a:solidFill>
                          <a:latin typeface="Arial"/>
                          <a:ea typeface="Arial"/>
                          <a:cs typeface="Arial"/>
                          <a:sym typeface="Arial"/>
                        </a:rPr>
                        <a:t>86.07</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400" u="none" cap="none" strike="noStrike">
                          <a:solidFill>
                            <a:schemeClr val="dk1"/>
                          </a:solidFill>
                          <a:latin typeface="Calibri"/>
                          <a:ea typeface="Calibri"/>
                          <a:cs typeface="Calibri"/>
                          <a:sym typeface="Calibri"/>
                        </a:rPr>
                        <a:t>4.76</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320475">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Yankes Orang dengan Tuberkulosis (TB)</a:t>
                      </a:r>
                      <a:endParaRPr b="0"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2000" u="none" cap="none" strike="noStrike">
                          <a:solidFill>
                            <a:schemeClr val="dk1"/>
                          </a:solidFill>
                          <a:latin typeface="Arial"/>
                          <a:ea typeface="Arial"/>
                          <a:cs typeface="Arial"/>
                          <a:sym typeface="Arial"/>
                        </a:rPr>
                        <a:t>72,2</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chemeClr val="dk1"/>
                          </a:solidFill>
                          <a:latin typeface="Arial"/>
                          <a:ea typeface="Arial"/>
                          <a:cs typeface="Arial"/>
                          <a:sym typeface="Arial"/>
                        </a:rPr>
                        <a:t>67,21</a:t>
                      </a:r>
                      <a:endParaRPr b="1" i="0" sz="2000" u="none" cap="none" strike="noStrike">
                        <a:solidFill>
                          <a:schemeClr val="dk1"/>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42.33</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c>
                  <a:txBody>
                    <a:bodyPr/>
                    <a:lstStyle/>
                    <a:p>
                      <a:pPr indent="0" lvl="0" marL="0" marR="0" rtl="0" algn="ctr">
                        <a:spcBef>
                          <a:spcPts val="0"/>
                        </a:spcBef>
                        <a:spcAft>
                          <a:spcPts val="0"/>
                        </a:spcAft>
                        <a:buNone/>
                      </a:pPr>
                      <a:r>
                        <a:rPr b="1" i="0" lang="en-US" sz="2400" u="none" cap="none" strike="noStrike">
                          <a:solidFill>
                            <a:schemeClr val="dk1"/>
                          </a:solidFill>
                          <a:latin typeface="Calibri"/>
                          <a:ea typeface="Calibri"/>
                          <a:cs typeface="Calibri"/>
                          <a:sym typeface="Calibri"/>
                        </a:rPr>
                        <a:t>5.82</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476525">
                <a:tc>
                  <a:txBody>
                    <a:bodyPr/>
                    <a:lstStyle/>
                    <a:p>
                      <a:pPr indent="0" lvl="0" marL="0" marR="0" rtl="0" algn="l">
                        <a:spcBef>
                          <a:spcPts val="0"/>
                        </a:spcBef>
                        <a:spcAft>
                          <a:spcPts val="0"/>
                        </a:spcAft>
                        <a:buNone/>
                      </a:pPr>
                      <a:r>
                        <a:rPr lang="en-US" sz="2000" u="none" cap="none" strike="noStrike">
                          <a:latin typeface="Arial"/>
                          <a:ea typeface="Arial"/>
                          <a:cs typeface="Arial"/>
                          <a:sym typeface="Arial"/>
                        </a:rPr>
                        <a:t>Pelayanan Kesehatan Orang dgn Risiko Terinfeksi HIV</a:t>
                      </a:r>
                      <a:endParaRPr b="0" i="0" sz="2000" u="none" cap="none" strike="noStrike">
                        <a:latin typeface="Arial"/>
                        <a:ea typeface="Arial"/>
                        <a:cs typeface="Arial"/>
                        <a:sym typeface="Arial"/>
                      </a:endParaRPr>
                    </a:p>
                  </a:txBody>
                  <a:tcPr marT="687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b="1" lang="en-US" sz="2000" u="none" cap="none" strike="noStrike">
                          <a:solidFill>
                            <a:srgbClr val="FF0000"/>
                          </a:solidFill>
                          <a:latin typeface="Arial"/>
                          <a:ea typeface="Arial"/>
                          <a:cs typeface="Arial"/>
                          <a:sym typeface="Arial"/>
                        </a:rPr>
                        <a:t>3,9</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47,16</a:t>
                      </a:r>
                      <a:endParaRPr b="1" i="0" sz="2000" u="none" cap="none" strike="noStrike">
                        <a:solidFill>
                          <a:srgbClr val="FF0000"/>
                        </a:solidFill>
                        <a:latin typeface="Arial"/>
                        <a:ea typeface="Arial"/>
                        <a:cs typeface="Arial"/>
                        <a:sym typeface="Arial"/>
                      </a:endParaRPr>
                    </a:p>
                  </a:txBody>
                  <a:tcPr marT="687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000" u="none" cap="none" strike="noStrike">
                          <a:solidFill>
                            <a:srgbClr val="FF0000"/>
                          </a:solidFill>
                          <a:latin typeface="Arial"/>
                          <a:ea typeface="Arial"/>
                          <a:cs typeface="Arial"/>
                          <a:sym typeface="Arial"/>
                        </a:rPr>
                        <a:t>48.48</a:t>
                      </a:r>
                      <a:endParaRPr/>
                    </a:p>
                  </a:txBody>
                  <a:tcPr marT="9525" marB="0" marR="9525" marL="9525" anchor="b">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spcBef>
                          <a:spcPts val="0"/>
                        </a:spcBef>
                        <a:spcAft>
                          <a:spcPts val="0"/>
                        </a:spcAft>
                        <a:buNone/>
                      </a:pPr>
                      <a:r>
                        <a:rPr b="1" i="0" lang="en-US" sz="2400" u="none" cap="none" strike="noStrike">
                          <a:solidFill>
                            <a:schemeClr val="dk1"/>
                          </a:solidFill>
                          <a:latin typeface="Calibri"/>
                          <a:ea typeface="Calibri"/>
                          <a:cs typeface="Calibri"/>
                          <a:sym typeface="Calibri"/>
                        </a:rPr>
                        <a:t>3.74</a:t>
                      </a:r>
                      <a:endParaRPr/>
                    </a:p>
                  </a:txBody>
                  <a:tcPr marT="9525" marB="0" marR="9525" marL="95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bl>
          </a:graphicData>
        </a:graphic>
      </p:graphicFrame>
      <p:sp>
        <p:nvSpPr>
          <p:cNvPr id="292" name="Google Shape;292;p30"/>
          <p:cNvSpPr txBox="1"/>
          <p:nvPr/>
        </p:nvSpPr>
        <p:spPr>
          <a:xfrm>
            <a:off x="7959143" y="6211669"/>
            <a:ext cx="4108301" cy="646331"/>
          </a:xfrm>
          <a:prstGeom prst="rect">
            <a:avLst/>
          </a:prstGeom>
          <a:solidFill>
            <a:srgbClr val="FFFF00"/>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Gill Sans"/>
                <a:ea typeface="Gill Sans"/>
                <a:cs typeface="Gill Sans"/>
                <a:sym typeface="Gill Sans"/>
              </a:rPr>
              <a:t>Masih Rendahnya alokasi/pembiyaan  Buat Yankes PTM &amp; PM</a:t>
            </a:r>
            <a:endParaRPr b="1" sz="1800">
              <a:solidFill>
                <a:schemeClr val="dk1"/>
              </a:solidFill>
              <a:latin typeface="Gill Sans"/>
              <a:ea typeface="Gill Sans"/>
              <a:cs typeface="Gill Sans"/>
              <a:sym typeface="Gill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1"/>
          <p:cNvSpPr txBox="1"/>
          <p:nvPr>
            <p:ph idx="4294967295" type="body"/>
          </p:nvPr>
        </p:nvSpPr>
        <p:spPr>
          <a:xfrm>
            <a:off x="686496" y="2436047"/>
            <a:ext cx="10891612" cy="1427616"/>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4000"/>
              <a:buNone/>
            </a:pPr>
            <a:r>
              <a:rPr b="1" lang="en-US" sz="4000"/>
              <a:t>PERMASALAHAN PENERAPAN STANDAR PELAYANAN MINIMAL (SPM) BIDANG KESEHATAN</a:t>
            </a:r>
            <a:endParaRPr b="1" sz="4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2"/>
          <p:cNvSpPr txBox="1"/>
          <p:nvPr>
            <p:ph idx="4294967295" type="body"/>
          </p:nvPr>
        </p:nvSpPr>
        <p:spPr>
          <a:xfrm>
            <a:off x="528034" y="1075765"/>
            <a:ext cx="11397803" cy="5782235"/>
          </a:xfrm>
          <a:prstGeom prst="rect">
            <a:avLst/>
          </a:prstGeom>
          <a:noFill/>
          <a:ln>
            <a:noFill/>
          </a:ln>
        </p:spPr>
        <p:txBody>
          <a:bodyPr anchorCtr="0" anchor="t" bIns="45700" lIns="91425" spcFirstLastPara="1" rIns="91425" wrap="square" tIns="45700">
            <a:noAutofit/>
          </a:bodyPr>
          <a:lstStyle/>
          <a:p>
            <a:pPr indent="-228600" lvl="0" marL="228600" rtl="0" algn="just">
              <a:lnSpc>
                <a:spcPct val="130000"/>
              </a:lnSpc>
              <a:spcBef>
                <a:spcPts val="0"/>
              </a:spcBef>
              <a:spcAft>
                <a:spcPts val="0"/>
              </a:spcAft>
              <a:buClr>
                <a:schemeClr val="dk1"/>
              </a:buClr>
              <a:buSzPts val="3600"/>
              <a:buFont typeface="Noto Sans Symbols"/>
              <a:buChar char="❑"/>
            </a:pPr>
            <a:r>
              <a:rPr lang="en-US" sz="3600">
                <a:latin typeface="Arial"/>
                <a:ea typeface="Arial"/>
                <a:cs typeface="Arial"/>
                <a:sym typeface="Arial"/>
              </a:rPr>
              <a:t>Ketidakpahaman bahwa indikator SPM merupakan indikator strategis akan menghambat pelaksanaan dan pencapaian SPM.</a:t>
            </a:r>
            <a:endParaRPr/>
          </a:p>
          <a:p>
            <a:pPr indent="-228600" lvl="0" marL="228600" rtl="0" algn="just">
              <a:lnSpc>
                <a:spcPct val="130000"/>
              </a:lnSpc>
              <a:spcBef>
                <a:spcPts val="0"/>
              </a:spcBef>
              <a:spcAft>
                <a:spcPts val="0"/>
              </a:spcAft>
              <a:buClr>
                <a:schemeClr val="dk1"/>
              </a:buClr>
              <a:buSzPts val="3600"/>
              <a:buFont typeface="Noto Sans Symbols"/>
              <a:buChar char="❑"/>
            </a:pPr>
            <a:r>
              <a:rPr lang="en-US" sz="3600">
                <a:latin typeface="Arial"/>
                <a:ea typeface="Arial"/>
                <a:cs typeface="Arial"/>
                <a:sym typeface="Arial"/>
              </a:rPr>
              <a:t>Perbedaan pola pikir dari aparatur  penyelenggara SPM menjadi faktor yang dapat menghambat dalam menerapkan dan mencapai target SPM.</a:t>
            </a:r>
            <a:endParaRPr sz="3600">
              <a:latin typeface="Arial"/>
              <a:ea typeface="Arial"/>
              <a:cs typeface="Arial"/>
              <a:sym typeface="Arial"/>
            </a:endParaRPr>
          </a:p>
          <a:p>
            <a:pPr indent="-228600" lvl="0" marL="228600" rtl="0" algn="just">
              <a:lnSpc>
                <a:spcPct val="130000"/>
              </a:lnSpc>
              <a:spcBef>
                <a:spcPts val="0"/>
              </a:spcBef>
              <a:spcAft>
                <a:spcPts val="0"/>
              </a:spcAft>
              <a:buClr>
                <a:schemeClr val="dk1"/>
              </a:buClr>
              <a:buSzPts val="3600"/>
              <a:buFont typeface="Noto Sans Symbols"/>
              <a:buChar char="❑"/>
            </a:pPr>
            <a:r>
              <a:rPr lang="en-US" sz="3600">
                <a:latin typeface="Arial"/>
                <a:ea typeface="Arial"/>
                <a:cs typeface="Arial"/>
                <a:sym typeface="Arial"/>
              </a:rPr>
              <a:t>Seharusnya SPM merupakan Hak Konstitusional masyarakat (masyarakat bisa menggungat)</a:t>
            </a:r>
            <a:endParaRPr sz="3600">
              <a:latin typeface="Arial"/>
              <a:ea typeface="Arial"/>
              <a:cs typeface="Arial"/>
              <a:sym typeface="Arial"/>
            </a:endParaRPr>
          </a:p>
          <a:p>
            <a:pPr indent="0" lvl="0" marL="0" rtl="0" algn="l">
              <a:lnSpc>
                <a:spcPct val="130000"/>
              </a:lnSpc>
              <a:spcBef>
                <a:spcPts val="0"/>
              </a:spcBef>
              <a:spcAft>
                <a:spcPts val="0"/>
              </a:spcAft>
              <a:buClr>
                <a:schemeClr val="dk1"/>
              </a:buClr>
              <a:buSzPts val="3600"/>
              <a:buNone/>
            </a:pPr>
            <a:r>
              <a:rPr lang="en-US" sz="3600">
                <a:latin typeface="Arial"/>
                <a:ea typeface="Arial"/>
                <a:cs typeface="Arial"/>
                <a:sym typeface="Arial"/>
              </a:rPr>
              <a:t>	</a:t>
            </a:r>
            <a:endParaRPr/>
          </a:p>
          <a:p>
            <a:pPr indent="0" lvl="0" marL="0" rtl="0" algn="just">
              <a:lnSpc>
                <a:spcPct val="130000"/>
              </a:lnSpc>
              <a:spcBef>
                <a:spcPts val="0"/>
              </a:spcBef>
              <a:spcAft>
                <a:spcPts val="0"/>
              </a:spcAft>
              <a:buClr>
                <a:schemeClr val="dk1"/>
              </a:buClr>
              <a:buSzPts val="3600"/>
              <a:buNone/>
            </a:pPr>
            <a:r>
              <a:t/>
            </a:r>
            <a:endParaRPr b="1" sz="3600">
              <a:latin typeface="Arial"/>
              <a:ea typeface="Arial"/>
              <a:cs typeface="Arial"/>
              <a:sym typeface="Arial"/>
            </a:endParaRPr>
          </a:p>
        </p:txBody>
      </p:sp>
      <p:sp>
        <p:nvSpPr>
          <p:cNvPr id="303" name="Google Shape;303;p32"/>
          <p:cNvSpPr/>
          <p:nvPr/>
        </p:nvSpPr>
        <p:spPr>
          <a:xfrm>
            <a:off x="1813560" y="228600"/>
            <a:ext cx="8564879" cy="6658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b="1" lang="en-US" sz="3200">
                <a:solidFill>
                  <a:schemeClr val="dk1"/>
                </a:solidFill>
                <a:latin typeface="Arial"/>
                <a:ea typeface="Arial"/>
                <a:cs typeface="Arial"/>
                <a:sym typeface="Arial"/>
              </a:rPr>
              <a:t>1. SPM merupakan Indikator Strategis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33"/>
          <p:cNvSpPr txBox="1"/>
          <p:nvPr>
            <p:ph idx="4294967295" type="body"/>
          </p:nvPr>
        </p:nvSpPr>
        <p:spPr>
          <a:xfrm>
            <a:off x="-257583" y="1030311"/>
            <a:ext cx="12131903" cy="5537092"/>
          </a:xfrm>
          <a:prstGeom prst="rect">
            <a:avLst/>
          </a:prstGeom>
          <a:noFill/>
          <a:ln>
            <a:noFill/>
          </a:ln>
        </p:spPr>
        <p:txBody>
          <a:bodyPr anchorCtr="0" anchor="t" bIns="45700" lIns="91425" spcFirstLastPara="1" rIns="91425" wrap="square" tIns="45700">
            <a:noAutofit/>
          </a:bodyPr>
          <a:lstStyle/>
          <a:p>
            <a:pPr indent="-514350" lvl="0" marL="1052512" rtl="0" algn="just">
              <a:lnSpc>
                <a:spcPct val="90000"/>
              </a:lnSpc>
              <a:spcBef>
                <a:spcPts val="0"/>
              </a:spcBef>
              <a:spcAft>
                <a:spcPts val="0"/>
              </a:spcAft>
              <a:buClr>
                <a:schemeClr val="dk1"/>
              </a:buClr>
              <a:buSzPts val="3000"/>
              <a:buFont typeface="Noto Sans Symbols"/>
              <a:buChar char="❑"/>
            </a:pPr>
            <a:r>
              <a:rPr lang="en-US" sz="3000">
                <a:latin typeface="Arial"/>
                <a:ea typeface="Arial"/>
                <a:cs typeface="Arial"/>
                <a:sym typeface="Arial"/>
              </a:rPr>
              <a:t>Masih Kesulitan dalam menetapkan sasaran untuk Indikator SPM Provinsi dan Kabupaten/Kota.</a:t>
            </a:r>
            <a:endParaRPr sz="3000">
              <a:latin typeface="Arial"/>
              <a:ea typeface="Arial"/>
              <a:cs typeface="Arial"/>
              <a:sym typeface="Arial"/>
            </a:endParaRPr>
          </a:p>
          <a:p>
            <a:pPr indent="0" lvl="1" marL="995362" rtl="0" algn="just">
              <a:lnSpc>
                <a:spcPct val="90000"/>
              </a:lnSpc>
              <a:spcBef>
                <a:spcPts val="500"/>
              </a:spcBef>
              <a:spcAft>
                <a:spcPts val="0"/>
              </a:spcAft>
              <a:buClr>
                <a:schemeClr val="dk1"/>
              </a:buClr>
              <a:buSzPts val="3000"/>
              <a:buNone/>
            </a:pPr>
            <a:r>
              <a:rPr lang="en-US" sz="3000">
                <a:latin typeface="Arial"/>
                <a:ea typeface="Arial"/>
                <a:cs typeface="Arial"/>
                <a:sym typeface="Arial"/>
              </a:rPr>
              <a:t>- Frekuensi dan intensitas kejadian bencana dan KLB merupakan data prediksi berdasar data kejadian sebelumnya sehingga data sasaran pelayanan digunakan prediksi.</a:t>
            </a:r>
            <a:endParaRPr sz="3000">
              <a:latin typeface="Arial"/>
              <a:ea typeface="Arial"/>
              <a:cs typeface="Arial"/>
              <a:sym typeface="Arial"/>
            </a:endParaRPr>
          </a:p>
          <a:p>
            <a:pPr indent="-514350" lvl="0" marL="1052512" rtl="0" algn="just">
              <a:lnSpc>
                <a:spcPct val="90000"/>
              </a:lnSpc>
              <a:spcBef>
                <a:spcPts val="1000"/>
              </a:spcBef>
              <a:spcAft>
                <a:spcPts val="0"/>
              </a:spcAft>
              <a:buClr>
                <a:schemeClr val="dk1"/>
              </a:buClr>
              <a:buSzPts val="3000"/>
              <a:buFont typeface="Noto Sans Symbols"/>
              <a:buChar char="❑"/>
            </a:pPr>
            <a:r>
              <a:rPr lang="en-US" sz="3000">
                <a:latin typeface="Arial"/>
                <a:ea typeface="Arial"/>
                <a:cs typeface="Arial"/>
                <a:sym typeface="Arial"/>
              </a:rPr>
              <a:t>Akan berdampak pada penentuan anggaran untuk pelaksanaan Program dan kegiatan untuk mencapai kinerja SPM.</a:t>
            </a:r>
            <a:endParaRPr sz="3000">
              <a:latin typeface="Arial"/>
              <a:ea typeface="Arial"/>
              <a:cs typeface="Arial"/>
              <a:sym typeface="Arial"/>
            </a:endParaRPr>
          </a:p>
          <a:p>
            <a:pPr indent="-514350" lvl="0" marL="1052512" rtl="0" algn="just">
              <a:lnSpc>
                <a:spcPct val="90000"/>
              </a:lnSpc>
              <a:spcBef>
                <a:spcPts val="1000"/>
              </a:spcBef>
              <a:spcAft>
                <a:spcPts val="0"/>
              </a:spcAft>
              <a:buClr>
                <a:schemeClr val="dk1"/>
              </a:buClr>
              <a:buSzPts val="3000"/>
              <a:buFont typeface="Noto Sans Symbols"/>
              <a:buChar char="❑"/>
            </a:pPr>
            <a:r>
              <a:rPr lang="en-US" sz="3000">
                <a:latin typeface="Arial"/>
                <a:ea typeface="Arial"/>
                <a:cs typeface="Arial"/>
                <a:sym typeface="Arial"/>
              </a:rPr>
              <a:t>Tidak memiliki basis data dasar yang kuat untuk menentukan data sasaran SPM.</a:t>
            </a:r>
            <a:endParaRPr sz="3000">
              <a:latin typeface="Arial"/>
              <a:ea typeface="Arial"/>
              <a:cs typeface="Arial"/>
              <a:sym typeface="Arial"/>
            </a:endParaRPr>
          </a:p>
          <a:p>
            <a:pPr indent="-514350" lvl="0" marL="1052512" rtl="0" algn="just">
              <a:lnSpc>
                <a:spcPct val="90000"/>
              </a:lnSpc>
              <a:spcBef>
                <a:spcPts val="1000"/>
              </a:spcBef>
              <a:spcAft>
                <a:spcPts val="0"/>
              </a:spcAft>
              <a:buClr>
                <a:schemeClr val="dk1"/>
              </a:buClr>
              <a:buSzPts val="3000"/>
              <a:buFont typeface="Noto Sans Symbols"/>
              <a:buChar char="❑"/>
            </a:pPr>
            <a:r>
              <a:rPr lang="en-US" sz="3000">
                <a:latin typeface="Arial"/>
                <a:ea typeface="Arial"/>
                <a:cs typeface="Arial"/>
                <a:sym typeface="Arial"/>
              </a:rPr>
              <a:t>Kurangnya koordinasi dengan OPD terkait dalam penetapan target riil.</a:t>
            </a:r>
            <a:endParaRPr sz="3000">
              <a:latin typeface="Arial"/>
              <a:ea typeface="Arial"/>
              <a:cs typeface="Arial"/>
              <a:sym typeface="Arial"/>
            </a:endParaRPr>
          </a:p>
          <a:p>
            <a:pPr indent="-538163" lvl="0" marL="1076325" rtl="0" algn="just">
              <a:lnSpc>
                <a:spcPct val="90000"/>
              </a:lnSpc>
              <a:spcBef>
                <a:spcPts val="1000"/>
              </a:spcBef>
              <a:spcAft>
                <a:spcPts val="0"/>
              </a:spcAft>
              <a:buClr>
                <a:schemeClr val="dk1"/>
              </a:buClr>
              <a:buSzPts val="2800"/>
              <a:buNone/>
            </a:pPr>
            <a:r>
              <a:t/>
            </a:r>
            <a:endParaRPr>
              <a:latin typeface="Arial"/>
              <a:ea typeface="Arial"/>
              <a:cs typeface="Arial"/>
              <a:sym typeface="Arial"/>
            </a:endParaRPr>
          </a:p>
          <a:p>
            <a:pPr indent="0" lvl="0" marL="0" rtl="0" algn="just">
              <a:lnSpc>
                <a:spcPct val="90000"/>
              </a:lnSpc>
              <a:spcBef>
                <a:spcPts val="1000"/>
              </a:spcBef>
              <a:spcAft>
                <a:spcPts val="0"/>
              </a:spcAft>
              <a:buClr>
                <a:schemeClr val="dk1"/>
              </a:buClr>
              <a:buSzPts val="2800"/>
              <a:buNone/>
            </a:pPr>
            <a:r>
              <a:t/>
            </a:r>
            <a:endParaRPr b="1">
              <a:latin typeface="Arial"/>
              <a:ea typeface="Arial"/>
              <a:cs typeface="Arial"/>
              <a:sym typeface="Arial"/>
            </a:endParaRPr>
          </a:p>
        </p:txBody>
      </p:sp>
      <p:sp>
        <p:nvSpPr>
          <p:cNvPr id="309" name="Google Shape;309;p33"/>
          <p:cNvSpPr/>
          <p:nvPr/>
        </p:nvSpPr>
        <p:spPr>
          <a:xfrm>
            <a:off x="231820" y="228600"/>
            <a:ext cx="11835684"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Arial"/>
                <a:ea typeface="Arial"/>
                <a:cs typeface="Arial"/>
                <a:sym typeface="Arial"/>
              </a:rPr>
              <a:t>2. Penetapan Data Sasaran SPM Provinsi &amp; Kab/Kota</a:t>
            </a:r>
            <a:endParaRPr b="1" sz="320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Gallery">
  <a:themeElements>
    <a:clrScheme name="Gallery">
      <a:dk1>
        <a:srgbClr val="000000"/>
      </a:dk1>
      <a:lt1>
        <a:srgbClr val="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