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embeddedFontLst>
    <p:embeddedFont>
      <p:font typeface="Tahoma"/>
      <p:regular r:id="rId32"/>
      <p:bold r:id="rId33"/>
    </p:embeddedFont>
    <p:embeddedFont>
      <p:font typeface="Candara"/>
      <p:regular r:id="rId34"/>
      <p:bold r:id="rId35"/>
      <p:italic r:id="rId36"/>
      <p:boldItalic r:id="rId37"/>
    </p:embeddedFont>
    <p:embeddedFont>
      <p:font typeface="Libre Franklin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DEA60A-1934-4D70-8AF0-6546E31332B0}">
  <a:tblStyle styleId="{E8DEA60A-1934-4D70-8AF0-6546E31332B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Medium-italic.fntdata"/><Relationship Id="rId20" Type="http://schemas.openxmlformats.org/officeDocument/2006/relationships/slide" Target="slides/slide14.xml"/><Relationship Id="rId41" Type="http://schemas.openxmlformats.org/officeDocument/2006/relationships/font" Target="fonts/LibreFranklinMedium-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35" Type="http://schemas.openxmlformats.org/officeDocument/2006/relationships/font" Target="fonts/Candara-bold.fntdata"/><Relationship Id="rId12" Type="http://schemas.openxmlformats.org/officeDocument/2006/relationships/slide" Target="slides/slide6.xml"/><Relationship Id="rId34" Type="http://schemas.openxmlformats.org/officeDocument/2006/relationships/font" Target="fonts/Candara-regular.fntdata"/><Relationship Id="rId15" Type="http://schemas.openxmlformats.org/officeDocument/2006/relationships/slide" Target="slides/slide9.xml"/><Relationship Id="rId37" Type="http://schemas.openxmlformats.org/officeDocument/2006/relationships/font" Target="fonts/Candara-boldItalic.fntdata"/><Relationship Id="rId14" Type="http://schemas.openxmlformats.org/officeDocument/2006/relationships/slide" Target="slides/slide8.xml"/><Relationship Id="rId36" Type="http://schemas.openxmlformats.org/officeDocument/2006/relationships/font" Target="fonts/Candara-italic.fntdata"/><Relationship Id="rId17" Type="http://schemas.openxmlformats.org/officeDocument/2006/relationships/slide" Target="slides/slide11.xml"/><Relationship Id="rId39" Type="http://schemas.openxmlformats.org/officeDocument/2006/relationships/font" Target="fonts/LibreFranklinMedium-bold.fntdata"/><Relationship Id="rId16" Type="http://schemas.openxmlformats.org/officeDocument/2006/relationships/slide" Target="slides/slide10.xml"/><Relationship Id="rId38" Type="http://schemas.openxmlformats.org/officeDocument/2006/relationships/font" Target="fonts/LibreFranklinMedium-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0013" y="1141413"/>
            <a:ext cx="4117975" cy="3087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1" y="4400551"/>
            <a:ext cx="5486400" cy="448211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Bapak/Ibu yang saya hormati, </a:t>
            </a:r>
            <a:endParaRPr/>
          </a:p>
          <a:p>
            <a:pPr indent="-228600" lvl="0" marL="228600" rtl="0" algn="l">
              <a:spcBef>
                <a:spcPts val="0"/>
              </a:spcBef>
              <a:spcAft>
                <a:spcPts val="0"/>
              </a:spcAft>
              <a:buClr>
                <a:schemeClr val="dk1"/>
              </a:buClr>
              <a:buSzPts val="1200"/>
              <a:buFont typeface="Calibri"/>
              <a:buAutoNum type="arabicPeriod"/>
            </a:pPr>
            <a:r>
              <a:rPr lang="en-US"/>
              <a:t>sesuai dengan UU Nomor 23 Tahun 2014 khususnya pada Pasal 12, Pasal 18 dan Pasal 298 terdapat 6 urusan wajib pelayanan dasar yang harus dilaksanakan oleh pemerintah daerah dan menjadi prioritas dalam perencanaan dan penganggaran pembangunan di daerah yaitu (Pendidikan, </a:t>
            </a:r>
            <a:r>
              <a:rPr b="1" lang="en-US"/>
              <a:t>Kesehatan</a:t>
            </a:r>
            <a:r>
              <a:rPr lang="en-US"/>
              <a:t>, sosial, perumahan rakyat, pekerjaan umum, Trantibumlinmas (ketentraman kekertiban umum perlindungan masyarakat).</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Dan dalam PP Nomor 2 Tahun 2018 tentang </a:t>
            </a:r>
            <a:r>
              <a:rPr b="1" lang="en-US"/>
              <a:t>Standar Pelayanan Minimal</a:t>
            </a:r>
            <a:r>
              <a:rPr lang="en-US"/>
              <a:t> yang didalamnya mengatur tentang  pelaksanaan SPM antara lain meliputi jenis layanan, mutu layanan dan penerima pelayanan dasar serta strategi penerapannya.</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en-US"/>
              <a:t>Sedangkan didalam Permendagri No. 100 Tahun 2018 tentang penerapan SPM secara teknis memuat tentang mekanisme dan strategi penerapan SPM yang dimulai dari pengumpulan data, penghitungan pemenuhan kebutuhan dasar, perencanaan SPM yang harus masuk ke dalam dokumen perencanaan pembangunan daerah, pelaksanaan SPM, pelaporan dan evaluasi.</a:t>
            </a:r>
            <a:endParaRPr/>
          </a:p>
          <a:p>
            <a:pPr indent="-152400" lvl="0" marL="228600" rtl="0" algn="l">
              <a:spcBef>
                <a:spcPts val="0"/>
              </a:spcBef>
              <a:spcAft>
                <a:spcPts val="0"/>
              </a:spcAft>
              <a:buClr>
                <a:schemeClr val="dk1"/>
              </a:buClr>
              <a:buSzPts val="1200"/>
              <a:buFont typeface="Calibri"/>
              <a:buNone/>
            </a:pPr>
            <a:r>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b="0" i="0" lang="en-US"/>
              <a:t>Sementara itu dalam Permenkes Nomor 4 Tahun 2019 tentang </a:t>
            </a:r>
            <a:r>
              <a:rPr lang="en-US" sz="1200"/>
              <a:t>standar teknis pemenuhan mutu pelayanan dasar pada spm bidang kesehatan</a:t>
            </a:r>
            <a:r>
              <a:rPr b="0" i="0" lang="en-US" sz="1200"/>
              <a:t> </a:t>
            </a:r>
            <a:r>
              <a:rPr b="0" i="0" lang="en-US"/>
              <a:t>memuat tentang mekanisme pemenuhan mutu pelayanan dasar pada SPM bidang kesehatan</a:t>
            </a:r>
            <a:endParaRPr b="0" i="0"/>
          </a:p>
          <a:p>
            <a:pPr indent="0" lvl="0" marL="0" rtl="0" algn="l">
              <a:spcBef>
                <a:spcPts val="0"/>
              </a:spcBef>
              <a:spcAft>
                <a:spcPts val="0"/>
              </a:spcAft>
              <a:buClr>
                <a:schemeClr val="dk1"/>
              </a:buClr>
              <a:buSzPts val="1200"/>
              <a:buFont typeface="Calibri"/>
              <a:buNone/>
            </a:pPr>
            <a:r>
              <a:t/>
            </a:r>
            <a:endParaRPr b="0" i="0"/>
          </a:p>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5:notes"/>
          <p:cNvSpPr/>
          <p:nvPr>
            <p:ph idx="2" type="sldImg"/>
          </p:nvPr>
        </p:nvSpPr>
        <p:spPr>
          <a:xfrm>
            <a:off x="1143000" y="685800"/>
            <a:ext cx="4572000" cy="34305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1346200" y="1141413"/>
            <a:ext cx="4105275" cy="3078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79768" y="4392123"/>
            <a:ext cx="5438140" cy="359355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Calibri"/>
              <a:buNone/>
            </a:pPr>
            <a:r>
              <a:rPr lang="en-US" sz="1600"/>
              <a:t>Mengingatkan Bapak/Ibu bahwa adalah tugas Pemerintah Kab/Kota untuk mencapai ke dua belas indikator Standar Pelayanan Minimal</a:t>
            </a:r>
            <a:endParaRPr/>
          </a:p>
          <a:p>
            <a:pPr indent="0" lvl="0" marL="0" rtl="0" algn="l">
              <a:spcBef>
                <a:spcPts val="0"/>
              </a:spcBef>
              <a:spcAft>
                <a:spcPts val="0"/>
              </a:spcAft>
              <a:buClr>
                <a:schemeClr val="dk1"/>
              </a:buClr>
              <a:buSzPts val="1600"/>
              <a:buFont typeface="Calibri"/>
              <a:buNone/>
            </a:pPr>
            <a:r>
              <a:t/>
            </a:r>
            <a:endParaRPr sz="1600"/>
          </a:p>
          <a:p>
            <a:pPr indent="0" lvl="0" marL="0" rtl="0" algn="l">
              <a:spcBef>
                <a:spcPts val="0"/>
              </a:spcBef>
              <a:spcAft>
                <a:spcPts val="0"/>
              </a:spcAft>
              <a:buClr>
                <a:schemeClr val="dk1"/>
              </a:buClr>
              <a:buSzPts val="1600"/>
              <a:buFont typeface="Calibri"/>
              <a:buNone/>
            </a:pPr>
            <a:r>
              <a:rPr lang="en-US" sz="1600"/>
              <a:t>Pada dasarnya ke dua belas indikator SPM tersebut menggunakan pendekatan siklus hidup dan pendekatan penyakit, baik PTM maupun PM </a:t>
            </a:r>
            <a:endParaRPr/>
          </a:p>
        </p:txBody>
      </p:sp>
      <p:sp>
        <p:nvSpPr>
          <p:cNvPr id="142" name="Google Shape;142;p3:notes"/>
          <p:cNvSpPr txBox="1"/>
          <p:nvPr>
            <p:ph idx="12" type="sldNum"/>
          </p:nvPr>
        </p:nvSpPr>
        <p:spPr>
          <a:xfrm>
            <a:off x="3850444" y="8668580"/>
            <a:ext cx="2945659" cy="45790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5:notes"/>
          <p:cNvSpPr txBox="1"/>
          <p:nvPr>
            <p:ph idx="1" type="body"/>
          </p:nvPr>
        </p:nvSpPr>
        <p:spPr>
          <a:xfrm>
            <a:off x="685801" y="4400550"/>
            <a:ext cx="5486400" cy="40959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Ada beberapa perubahan muatan dalam permenkes tentang SPM yang lama (Permenkes no. 43/2016)  dengan yang baru (permenkes no. 4/2019) yaitu : </a:t>
            </a:r>
            <a:endParaRPr/>
          </a:p>
          <a:p>
            <a:pPr indent="-228600" lvl="0" marL="228600" rtl="0" algn="l">
              <a:spcBef>
                <a:spcPts val="0"/>
              </a:spcBef>
              <a:spcAft>
                <a:spcPts val="0"/>
              </a:spcAft>
              <a:buClr>
                <a:schemeClr val="dk1"/>
              </a:buClr>
              <a:buSzPts val="1200"/>
              <a:buFont typeface="Calibri"/>
              <a:buAutoNum type="arabicPeriod"/>
            </a:pPr>
            <a:r>
              <a:rPr lang="en-US"/>
              <a:t>Pada permenkes 43 tahun 2016 tentang Standar Pelayanan Minimal Bidang Kesehatan, merupakan petunjuk teknis pelaksanaan SPM Bidang Kesehatan yang hanya memuat 12 jenis layanan dan mutu SPM bidang kesehatan pada kabupaten/kota, (belum mencakup SPM bidang kesehatan di tingkat Provinsi)</a:t>
            </a:r>
            <a:endParaRPr/>
          </a:p>
          <a:p>
            <a:pPr indent="-152400" lvl="0" marL="228600" rtl="0" algn="l">
              <a:spcBef>
                <a:spcPts val="0"/>
              </a:spcBef>
              <a:spcAft>
                <a:spcPts val="0"/>
              </a:spcAft>
              <a:buClr>
                <a:schemeClr val="dk1"/>
              </a:buClr>
              <a:buSzPts val="1200"/>
              <a:buFont typeface="Calibri"/>
              <a:buNone/>
            </a:pPr>
            <a:r>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Sedangkan pada Permenkes Nomor 4 tahun 2019 tentang </a:t>
            </a:r>
            <a:r>
              <a:rPr lang="en-US" sz="1200"/>
              <a:t>standar teknis pemenuhan mutu pelayanan dasar pada SPM bidang kesehatan</a:t>
            </a:r>
            <a:r>
              <a:rPr lang="en-US"/>
              <a:t>, yang merupakan amanat </a:t>
            </a:r>
            <a:r>
              <a:rPr b="1" lang="en-US"/>
              <a:t>PP Nomor 2 Tahun 2018 </a:t>
            </a:r>
            <a:r>
              <a:rPr lang="en-US"/>
              <a:t>isinya memuat :</a:t>
            </a:r>
            <a:endParaRPr/>
          </a:p>
          <a:p>
            <a:pPr indent="0" lvl="0" marL="0" marR="0" rtl="0" algn="l">
              <a:lnSpc>
                <a:spcPct val="100000"/>
              </a:lnSpc>
              <a:spcBef>
                <a:spcPts val="0"/>
              </a:spcBef>
              <a:spcAft>
                <a:spcPts val="0"/>
              </a:spcAft>
              <a:buClr>
                <a:schemeClr val="dk1"/>
              </a:buClr>
              <a:buSzPts val="1200"/>
              <a:buFont typeface="Calibri"/>
              <a:buNone/>
            </a:pPr>
            <a:r>
              <a:rPr lang="en-US"/>
              <a:t>	a. 2 jenis layanan dan mutu SPM kesehatan provinsi dan 12 jenis layanan dan mutu SPM kesehatan kab/kota, </a:t>
            </a:r>
            <a:endParaRPr/>
          </a:p>
          <a:p>
            <a:pPr indent="0" lvl="0" marL="0" marR="0" rtl="0" algn="l">
              <a:lnSpc>
                <a:spcPct val="100000"/>
              </a:lnSpc>
              <a:spcBef>
                <a:spcPts val="0"/>
              </a:spcBef>
              <a:spcAft>
                <a:spcPts val="0"/>
              </a:spcAft>
              <a:buClr>
                <a:schemeClr val="dk1"/>
              </a:buClr>
              <a:buSzPts val="1200"/>
              <a:buFont typeface="Calibri"/>
              <a:buNone/>
            </a:pPr>
            <a:r>
              <a:rPr lang="en-US"/>
              <a:t>	b. muatan materinya berisi tentang standar barang dan/atau jasa, standar SDM pelaksana SPM kesehatan, dan petunjuk teknis yang dibutuhkan dalam pelaksanaan SPM kesehatan.</a:t>
            </a:r>
            <a:endParaRPr/>
          </a:p>
        </p:txBody>
      </p:sp>
      <p:sp>
        <p:nvSpPr>
          <p:cNvPr id="174" name="Google Shape;174;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Sedangkan dalam hal Koordinasi Penerapan SPM di tingkat Kabupaten/Kota untuk Tim Penerapan SPM tingkat Kabupaten/Kota memiliki tugas yang diatur pada Pasal 18 yaitu :</a:t>
            </a:r>
            <a:endParaRPr/>
          </a:p>
          <a:p>
            <a:pPr indent="-228600" lvl="0" marL="228600" rtl="0" algn="l">
              <a:spcBef>
                <a:spcPts val="0"/>
              </a:spcBef>
              <a:spcAft>
                <a:spcPts val="0"/>
              </a:spcAft>
              <a:buClr>
                <a:schemeClr val="dk1"/>
              </a:buClr>
              <a:buSzPts val="1200"/>
              <a:buFont typeface="Calibri"/>
              <a:buAutoNum type="alphaLcPeriod"/>
            </a:pPr>
            <a:r>
              <a:rPr lang="en-US"/>
              <a:t>Menyusun rencana aksi penerapan SPM;</a:t>
            </a:r>
            <a:endParaRPr/>
          </a:p>
          <a:p>
            <a:pPr indent="-228600" lvl="0" marL="228600" rtl="0" algn="l">
              <a:spcBef>
                <a:spcPts val="0"/>
              </a:spcBef>
              <a:spcAft>
                <a:spcPts val="0"/>
              </a:spcAft>
              <a:buClr>
                <a:schemeClr val="dk1"/>
              </a:buClr>
              <a:buSzPts val="1200"/>
              <a:buFont typeface="Calibri"/>
              <a:buAutoNum type="alphaLcPeriod"/>
            </a:pPr>
            <a:r>
              <a:rPr lang="en-US"/>
              <a:t>Melakukan koordinasi dengan Perangkat Daerah Pengampu SPM;</a:t>
            </a:r>
            <a:endParaRPr/>
          </a:p>
          <a:p>
            <a:pPr indent="-228600" lvl="0" marL="228600" rtl="0" algn="l">
              <a:spcBef>
                <a:spcPts val="0"/>
              </a:spcBef>
              <a:spcAft>
                <a:spcPts val="0"/>
              </a:spcAft>
              <a:buClr>
                <a:schemeClr val="dk1"/>
              </a:buClr>
              <a:buSzPts val="1200"/>
              <a:buFont typeface="Calibri"/>
              <a:buAutoNum type="alphaLcPeriod"/>
            </a:pPr>
            <a:r>
              <a:rPr lang="en-US"/>
              <a:t>Mengoordinasikan dalam hal :</a:t>
            </a:r>
            <a:endParaRPr/>
          </a:p>
          <a:p>
            <a:pPr indent="-228600" lvl="1" marL="685800" rtl="0" algn="l">
              <a:spcBef>
                <a:spcPts val="0"/>
              </a:spcBef>
              <a:spcAft>
                <a:spcPts val="0"/>
              </a:spcAft>
              <a:buClr>
                <a:schemeClr val="dk1"/>
              </a:buClr>
              <a:buSzPts val="1200"/>
              <a:buFont typeface="Noto Sans Symbols"/>
              <a:buChar char="▪"/>
            </a:pPr>
            <a:r>
              <a:rPr lang="en-US"/>
              <a:t>Pendataan, pemuthakiran dan sinkronisasi terhadap data secara periodik</a:t>
            </a:r>
            <a:endParaRPr/>
          </a:p>
          <a:p>
            <a:pPr indent="-228600" lvl="1" marL="685800" rtl="0" algn="l">
              <a:spcBef>
                <a:spcPts val="0"/>
              </a:spcBef>
              <a:spcAft>
                <a:spcPts val="0"/>
              </a:spcAft>
              <a:buClr>
                <a:schemeClr val="dk1"/>
              </a:buClr>
              <a:buSzPts val="1200"/>
              <a:buFont typeface="Noto Sans Symbols"/>
              <a:buChar char="▪"/>
            </a:pPr>
            <a:r>
              <a:rPr lang="en-US"/>
              <a:t>Integrasi SPM ke dalam dokumen perencanaan  dan penganggaran</a:t>
            </a:r>
            <a:endParaRPr/>
          </a:p>
          <a:p>
            <a:pPr indent="-228600" lvl="1" marL="685800" rtl="0" algn="l">
              <a:spcBef>
                <a:spcPts val="0"/>
              </a:spcBef>
              <a:spcAft>
                <a:spcPts val="0"/>
              </a:spcAft>
              <a:buClr>
                <a:schemeClr val="dk1"/>
              </a:buClr>
              <a:buSzPts val="1200"/>
              <a:buFont typeface="Noto Sans Symbols"/>
              <a:buChar char="▪"/>
            </a:pPr>
            <a:r>
              <a:rPr lang="en-US"/>
              <a:t>Perumusan strategi pembinaan teknis penerapan SPM di Kab/Kota</a:t>
            </a:r>
            <a:endParaRPr/>
          </a:p>
          <a:p>
            <a:pPr indent="-228600" lvl="1" marL="685800" rtl="0" algn="l">
              <a:spcBef>
                <a:spcPts val="0"/>
              </a:spcBef>
              <a:spcAft>
                <a:spcPts val="0"/>
              </a:spcAft>
              <a:buClr>
                <a:schemeClr val="dk1"/>
              </a:buClr>
              <a:buSzPts val="1200"/>
              <a:buFont typeface="Noto Sans Symbols"/>
              <a:buChar char="▪"/>
            </a:pPr>
            <a:r>
              <a:rPr lang="en-US"/>
              <a:t>Pemantauan dan evaluasi SPM di daerah Kab/kota</a:t>
            </a:r>
            <a:endParaRPr/>
          </a:p>
          <a:p>
            <a:pPr indent="-228600" lvl="1" marL="685800" rtl="0" algn="l">
              <a:spcBef>
                <a:spcPts val="0"/>
              </a:spcBef>
              <a:spcAft>
                <a:spcPts val="0"/>
              </a:spcAft>
              <a:buClr>
                <a:schemeClr val="dk1"/>
              </a:buClr>
              <a:buSzPts val="1200"/>
              <a:buFont typeface="Noto Sans Symbols"/>
              <a:buChar char="▪"/>
            </a:pPr>
            <a:r>
              <a:rPr lang="en-US"/>
              <a:t>Pencapaian berdasarkan laporan penyelenggaraan pemda Kab/kota</a:t>
            </a:r>
            <a:endParaRPr/>
          </a:p>
          <a:p>
            <a:pPr indent="-228600" lvl="0" marL="228600" rtl="0" algn="l">
              <a:spcBef>
                <a:spcPts val="0"/>
              </a:spcBef>
              <a:spcAft>
                <a:spcPts val="0"/>
              </a:spcAft>
              <a:buClr>
                <a:schemeClr val="dk1"/>
              </a:buClr>
              <a:buSzPts val="1200"/>
              <a:buFont typeface="Calibri"/>
              <a:buAutoNum type="alphaLcPeriod"/>
            </a:pPr>
            <a:r>
              <a:rPr lang="en-US"/>
              <a:t>Melakukan sosialisasi penerapan SPM kepada perwakilan masyarakat sebagai penerima manfaat;</a:t>
            </a:r>
            <a:endParaRPr/>
          </a:p>
          <a:p>
            <a:pPr indent="-228600" lvl="0" marL="228600" rtl="0" algn="l">
              <a:spcBef>
                <a:spcPts val="0"/>
              </a:spcBef>
              <a:spcAft>
                <a:spcPts val="0"/>
              </a:spcAft>
              <a:buClr>
                <a:schemeClr val="dk1"/>
              </a:buClr>
              <a:buSzPts val="1200"/>
              <a:buFont typeface="Calibri"/>
              <a:buAutoNum type="alphaLcPeriod"/>
            </a:pPr>
            <a:r>
              <a:rPr lang="en-US"/>
              <a:t>Menerima dan menindaklanjuti pengaduan masarakat terkait penerapan SPM;</a:t>
            </a:r>
            <a:endParaRPr/>
          </a:p>
          <a:p>
            <a:pPr indent="-228600" lvl="0" marL="228600" rtl="0" algn="l">
              <a:spcBef>
                <a:spcPts val="0"/>
              </a:spcBef>
              <a:spcAft>
                <a:spcPts val="0"/>
              </a:spcAft>
              <a:buClr>
                <a:schemeClr val="dk1"/>
              </a:buClr>
              <a:buSzPts val="1200"/>
              <a:buFont typeface="Calibri"/>
              <a:buAutoNum type="alphaLcPeriod"/>
            </a:pPr>
            <a:r>
              <a:rPr lang="en-US"/>
              <a:t>Mengkonsolidasikan dalam hal :</a:t>
            </a:r>
            <a:endParaRPr/>
          </a:p>
          <a:p>
            <a:pPr indent="-228600" lvl="1" marL="685800" rtl="0" algn="l">
              <a:spcBef>
                <a:spcPts val="0"/>
              </a:spcBef>
              <a:spcAft>
                <a:spcPts val="0"/>
              </a:spcAft>
              <a:buClr>
                <a:schemeClr val="dk1"/>
              </a:buClr>
              <a:buSzPts val="1200"/>
              <a:buFont typeface="Noto Sans Symbols"/>
              <a:buChar char="▪"/>
            </a:pPr>
            <a:r>
              <a:rPr lang="en-US"/>
              <a:t>Sumber pendanaan dalam pemenuhan anggaran  untuk penerapan  SPM Kab/Kota</a:t>
            </a:r>
            <a:endParaRPr/>
          </a:p>
          <a:p>
            <a:pPr indent="-228600" lvl="1" marL="685800" rtl="0" algn="l">
              <a:spcBef>
                <a:spcPts val="0"/>
              </a:spcBef>
              <a:spcAft>
                <a:spcPts val="0"/>
              </a:spcAft>
              <a:buClr>
                <a:schemeClr val="dk1"/>
              </a:buClr>
              <a:buSzPts val="1200"/>
              <a:buFont typeface="Noto Sans Symbols"/>
              <a:buChar char="▪"/>
            </a:pPr>
            <a:r>
              <a:rPr lang="en-US"/>
              <a:t>Laporan penerapan dan pencapaian SPM  Kab/Kota.</a:t>
            </a:r>
            <a:endParaRPr/>
          </a:p>
          <a:p>
            <a:pPr indent="-228600" lvl="0" marL="228600" rtl="0" algn="l">
              <a:spcBef>
                <a:spcPts val="0"/>
              </a:spcBef>
              <a:spcAft>
                <a:spcPts val="0"/>
              </a:spcAft>
              <a:buClr>
                <a:schemeClr val="dk1"/>
              </a:buClr>
              <a:buSzPts val="1200"/>
              <a:buFont typeface="Calibri"/>
              <a:buNone/>
            </a:pPr>
            <a:r>
              <a:t/>
            </a:r>
            <a:endParaRPr/>
          </a:p>
        </p:txBody>
      </p:sp>
      <p:sp>
        <p:nvSpPr>
          <p:cNvPr id="190" name="Google Shape;19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1141413" y="687388"/>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i="1" lang="en-US" sz="1300">
                <a:solidFill>
                  <a:schemeClr val="dk1"/>
                </a:solidFill>
                <a:latin typeface="Arial"/>
                <a:ea typeface="Arial"/>
                <a:cs typeface="Arial"/>
                <a:sym typeface="Arial"/>
              </a:rPr>
              <a:t>‹#›</a:t>
            </a:fld>
            <a:endParaRPr b="1" i="1" sz="13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 name="Google Shape;34;p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 name="Google Shape;35;p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6" name="Google Shape;36;p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4" name="Google Shape;54;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D4A8"/>
            </a:gs>
            <a:gs pos="25000">
              <a:srgbClr val="21D6E0"/>
            </a:gs>
            <a:gs pos="75000">
              <a:srgbClr val="0087E6"/>
            </a:gs>
            <a:gs pos="100000">
              <a:srgbClr val="005CBF"/>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2.jp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gif"/><Relationship Id="rId4" Type="http://schemas.openxmlformats.org/officeDocument/2006/relationships/image" Target="../media/image10.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a:off x="986118" y="5083687"/>
            <a:ext cx="7261411" cy="1230587"/>
          </a:xfrm>
          <a:prstGeom prst="rect">
            <a:avLst/>
          </a:prstGeom>
          <a:noFill/>
          <a:ln>
            <a:noFill/>
          </a:ln>
          <a:effectLst>
            <a:outerShdw blurRad="50800" rotWithShape="0" algn="tl" dir="2700000" dist="38100">
              <a:srgbClr val="000000">
                <a:alpha val="40000"/>
              </a:srgbClr>
            </a:outerShdw>
          </a:effectLst>
        </p:spPr>
        <p:txBody>
          <a:bodyPr anchorCtr="0" anchor="t" bIns="30200" lIns="60425" spcFirstLastPara="1" rIns="60425" wrap="square" tIns="30200">
            <a:noAutofit/>
          </a:bodyPr>
          <a:lstStyle/>
          <a:p>
            <a:pPr indent="0" lvl="0" marL="0" marR="0" rtl="0" algn="ctr">
              <a:spcBef>
                <a:spcPts val="0"/>
              </a:spcBef>
              <a:spcAft>
                <a:spcPts val="0"/>
              </a:spcAft>
              <a:buNone/>
            </a:pPr>
            <a:r>
              <a:rPr b="1" i="0" lang="en-US" sz="1900" u="none" cap="none" strike="noStrike">
                <a:solidFill>
                  <a:srgbClr val="FFFF00"/>
                </a:solidFill>
                <a:latin typeface="Calibri"/>
                <a:ea typeface="Calibri"/>
                <a:cs typeface="Calibri"/>
                <a:sym typeface="Calibri"/>
              </a:rPr>
              <a:t>oleh:</a:t>
            </a:r>
            <a:endParaRPr/>
          </a:p>
          <a:p>
            <a:pPr indent="0" lvl="0" marL="0" marR="0" rtl="0" algn="ctr">
              <a:spcBef>
                <a:spcPts val="0"/>
              </a:spcBef>
              <a:spcAft>
                <a:spcPts val="0"/>
              </a:spcAft>
              <a:buNone/>
            </a:pPr>
            <a:r>
              <a:rPr b="1" i="0" lang="en-US" sz="1900" u="none" cap="none" strike="noStrike">
                <a:solidFill>
                  <a:srgbClr val="FFFF00"/>
                </a:solidFill>
                <a:latin typeface="Calibri"/>
                <a:ea typeface="Calibri"/>
                <a:cs typeface="Calibri"/>
                <a:sym typeface="Calibri"/>
              </a:rPr>
              <a:t>Dr. HUSNUL MUARIF</a:t>
            </a:r>
            <a:endParaRPr/>
          </a:p>
          <a:p>
            <a:pPr indent="0" lvl="0" marL="0" marR="0" rtl="0" algn="ctr">
              <a:spcBef>
                <a:spcPts val="0"/>
              </a:spcBef>
              <a:spcAft>
                <a:spcPts val="0"/>
              </a:spcAft>
              <a:buNone/>
            </a:pPr>
            <a:r>
              <a:rPr b="1" i="0" lang="en-US" sz="1900" u="none" cap="none" strike="noStrike">
                <a:solidFill>
                  <a:srgbClr val="FFFF00"/>
                </a:solidFill>
                <a:latin typeface="Calibri"/>
                <a:ea typeface="Calibri"/>
                <a:cs typeface="Calibri"/>
                <a:sym typeface="Calibri"/>
              </a:rPr>
              <a:t>Kepala Dinas Kesehatan Kota Malang</a:t>
            </a:r>
            <a:endParaRPr b="1" i="0" sz="1900" u="none" cap="none" strike="noStrike">
              <a:solidFill>
                <a:srgbClr val="FFFF00"/>
              </a:solidFill>
              <a:latin typeface="Calibri"/>
              <a:ea typeface="Calibri"/>
              <a:cs typeface="Calibri"/>
              <a:sym typeface="Calibri"/>
            </a:endParaRPr>
          </a:p>
          <a:p>
            <a:pPr indent="0" lvl="0" marL="0" marR="0" rtl="0" algn="ctr">
              <a:spcBef>
                <a:spcPts val="0"/>
              </a:spcBef>
              <a:spcAft>
                <a:spcPts val="0"/>
              </a:spcAft>
              <a:buNone/>
            </a:pPr>
            <a:r>
              <a:rPr b="1" i="0" lang="en-US" sz="1900" u="none" cap="none" strike="noStrike">
                <a:solidFill>
                  <a:srgbClr val="FFFF00"/>
                </a:solidFill>
                <a:latin typeface="Calibri"/>
                <a:ea typeface="Calibri"/>
                <a:cs typeface="Calibri"/>
                <a:sym typeface="Calibri"/>
              </a:rPr>
              <a:t>30 September 2021</a:t>
            </a:r>
            <a:endParaRPr b="1" i="0" sz="1900" u="none" cap="none" strike="noStrike">
              <a:solidFill>
                <a:srgbClr val="FFFF00"/>
              </a:solidFill>
              <a:latin typeface="Calibri"/>
              <a:ea typeface="Calibri"/>
              <a:cs typeface="Calibri"/>
              <a:sym typeface="Calibri"/>
            </a:endParaRPr>
          </a:p>
        </p:txBody>
      </p:sp>
      <p:sp>
        <p:nvSpPr>
          <p:cNvPr id="90" name="Google Shape;90;p13"/>
          <p:cNvSpPr/>
          <p:nvPr/>
        </p:nvSpPr>
        <p:spPr>
          <a:xfrm>
            <a:off x="4724400" y="3107702"/>
            <a:ext cx="1905000" cy="1845298"/>
          </a:xfrm>
          <a:prstGeom prst="rect">
            <a:avLst/>
          </a:prstGeom>
          <a:blipFill rotWithShape="1">
            <a:blip r:embed="rId3">
              <a:alphaModFix/>
            </a:blip>
            <a:stretch>
              <a:fillRect b="-145" l="-1718" r="1717" t="146"/>
            </a:stretch>
          </a:blip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1" name="Google Shape;91;p13"/>
          <p:cNvSpPr/>
          <p:nvPr/>
        </p:nvSpPr>
        <p:spPr>
          <a:xfrm>
            <a:off x="228600" y="3054868"/>
            <a:ext cx="2099759" cy="1898131"/>
          </a:xfrm>
          <a:prstGeom prst="rect">
            <a:avLst/>
          </a:prstGeom>
          <a:blipFill rotWithShape="1">
            <a:blip r:embed="rId4">
              <a:alphaModFix/>
            </a:blip>
            <a:stretch>
              <a:fillRect b="-145" l="-1718" r="1717" t="146"/>
            </a:stretch>
          </a:blip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2" name="Google Shape;92;p13"/>
          <p:cNvSpPr/>
          <p:nvPr/>
        </p:nvSpPr>
        <p:spPr>
          <a:xfrm>
            <a:off x="2438400" y="3075688"/>
            <a:ext cx="2209800" cy="1877312"/>
          </a:xfrm>
          <a:prstGeom prst="rect">
            <a:avLst/>
          </a:prstGeom>
          <a:blipFill rotWithShape="1">
            <a:blip r:embed="rId5">
              <a:alphaModFix/>
            </a:blip>
            <a:stretch>
              <a:fillRect b="-145" l="-1718" r="1717" t="146"/>
            </a:stretch>
          </a:blip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3" name="Google Shape;93;p13"/>
          <p:cNvSpPr/>
          <p:nvPr/>
        </p:nvSpPr>
        <p:spPr>
          <a:xfrm>
            <a:off x="6776800" y="3107700"/>
            <a:ext cx="2214800" cy="1845300"/>
          </a:xfrm>
          <a:prstGeom prst="rect">
            <a:avLst/>
          </a:prstGeom>
          <a:blipFill rotWithShape="1">
            <a:blip r:embed="rId6">
              <a:alphaModFix/>
            </a:blip>
            <a:stretch>
              <a:fillRect b="-145" l="-1718" r="1717" t="146"/>
            </a:stretch>
          </a:blip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4" name="Google Shape;94;p13"/>
          <p:cNvSpPr/>
          <p:nvPr/>
        </p:nvSpPr>
        <p:spPr>
          <a:xfrm>
            <a:off x="216025" y="2133600"/>
            <a:ext cx="8623175" cy="491923"/>
          </a:xfrm>
          <a:prstGeom prst="rect">
            <a:avLst/>
          </a:prstGeom>
          <a:noFill/>
          <a:ln>
            <a:noFill/>
          </a:ln>
        </p:spPr>
        <p:txBody>
          <a:bodyPr anchorCtr="0" anchor="t" bIns="30200" lIns="60425" spcFirstLastPara="1" rIns="60425" wrap="square" tIns="30200">
            <a:noAutofit/>
          </a:bodyPr>
          <a:lstStyle/>
          <a:p>
            <a:pPr indent="0" lvl="0" marL="0" marR="0" rtl="0" algn="ctr">
              <a:spcBef>
                <a:spcPts val="0"/>
              </a:spcBef>
              <a:spcAft>
                <a:spcPts val="0"/>
              </a:spcAft>
              <a:buNone/>
            </a:pPr>
            <a:r>
              <a:rPr b="1" i="0" lang="en-US" sz="2800" u="none" cap="none" strike="noStrike">
                <a:solidFill>
                  <a:srgbClr val="FF0000"/>
                </a:solidFill>
                <a:latin typeface="Calibri"/>
                <a:ea typeface="Calibri"/>
                <a:cs typeface="Calibri"/>
                <a:sym typeface="Calibri"/>
              </a:rPr>
              <a:t>STANDAR PELAYANAN MINIMAL (SPM)  KOTA MALANG</a:t>
            </a:r>
            <a:endParaRPr b="1" i="0" sz="2800" u="none" cap="none" strike="noStrike">
              <a:solidFill>
                <a:srgbClr val="FF0000"/>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b="0" l="0" r="0" t="0"/>
          <a:stretch/>
        </p:blipFill>
        <p:spPr>
          <a:xfrm>
            <a:off x="3592286" y="201707"/>
            <a:ext cx="2068286" cy="1855693"/>
          </a:xfrm>
          <a:prstGeom prst="rect">
            <a:avLst/>
          </a:prstGeom>
          <a:noFill/>
          <a:ln>
            <a:noFill/>
          </a:ln>
        </p:spPr>
      </p:pic>
      <p:sp>
        <p:nvSpPr>
          <p:cNvPr id="96" name="Google Shape;96;p13"/>
          <p:cNvSpPr/>
          <p:nvPr/>
        </p:nvSpPr>
        <p:spPr>
          <a:xfrm>
            <a:off x="8817618" y="4149037"/>
            <a:ext cx="72009" cy="741551"/>
          </a:xfrm>
          <a:prstGeom prst="rect">
            <a:avLst/>
          </a:prstGeom>
          <a:solidFill>
            <a:schemeClr val="dk1">
              <a:alpha val="49803"/>
            </a:schemeClr>
          </a:soli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
        <p:nvSpPr>
          <p:cNvPr id="97" name="Google Shape;97;p13"/>
          <p:cNvSpPr/>
          <p:nvPr/>
        </p:nvSpPr>
        <p:spPr>
          <a:xfrm rot="5400000">
            <a:off x="7986972" y="4059941"/>
            <a:ext cx="32789" cy="1628505"/>
          </a:xfrm>
          <a:prstGeom prst="rect">
            <a:avLst/>
          </a:prstGeom>
          <a:solidFill>
            <a:schemeClr val="dk1">
              <a:alpha val="49803"/>
            </a:schemeClr>
          </a:soli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2"/>
          <p:cNvSpPr txBox="1"/>
          <p:nvPr>
            <p:ph type="title"/>
          </p:nvPr>
        </p:nvSpPr>
        <p:spPr>
          <a:xfrm>
            <a:off x="304800" y="304800"/>
            <a:ext cx="8534400" cy="543694"/>
          </a:xfrm>
          <a:prstGeom prst="rect">
            <a:avLst/>
          </a:prstGeom>
          <a:noFill/>
          <a:ln>
            <a:noFill/>
          </a:ln>
        </p:spPr>
        <p:txBody>
          <a:bodyPr anchorCtr="0" anchor="ctr" bIns="107250" lIns="107250" spcFirstLastPara="1" rIns="107250" wrap="square" tIns="107250">
            <a:noAutofit/>
          </a:bodyPr>
          <a:lstStyle/>
          <a:p>
            <a:pPr indent="0" lvl="0" marL="0" rtl="0" algn="ctr">
              <a:spcBef>
                <a:spcPts val="0"/>
              </a:spcBef>
              <a:spcAft>
                <a:spcPts val="0"/>
              </a:spcAft>
              <a:buClr>
                <a:srgbClr val="FF0000"/>
              </a:buClr>
              <a:buSzPts val="3200"/>
              <a:buFont typeface="Calibri"/>
              <a:buNone/>
            </a:pPr>
            <a:r>
              <a:rPr b="1" lang="en-US" sz="3200">
                <a:solidFill>
                  <a:srgbClr val="FF0000"/>
                </a:solidFill>
              </a:rPr>
              <a:t>PELAPORAN PENERAPAN SPM</a:t>
            </a:r>
            <a:endParaRPr b="1" sz="3200">
              <a:solidFill>
                <a:srgbClr val="FF0000"/>
              </a:solidFill>
            </a:endParaRPr>
          </a:p>
        </p:txBody>
      </p:sp>
      <p:pic>
        <p:nvPicPr>
          <p:cNvPr id="227" name="Google Shape;227;p22"/>
          <p:cNvPicPr preferRelativeResize="0"/>
          <p:nvPr/>
        </p:nvPicPr>
        <p:blipFill rotWithShape="1">
          <a:blip r:embed="rId3">
            <a:alphaModFix/>
          </a:blip>
          <a:srcRect b="0" l="0" r="0" t="0"/>
          <a:stretch/>
        </p:blipFill>
        <p:spPr>
          <a:xfrm>
            <a:off x="457200" y="838200"/>
            <a:ext cx="4267200" cy="4419600"/>
          </a:xfrm>
          <a:prstGeom prst="rect">
            <a:avLst/>
          </a:prstGeom>
          <a:noFill/>
          <a:ln>
            <a:noFill/>
          </a:ln>
        </p:spPr>
      </p:pic>
      <p:sp>
        <p:nvSpPr>
          <p:cNvPr id="228" name="Google Shape;228;p22"/>
          <p:cNvSpPr/>
          <p:nvPr/>
        </p:nvSpPr>
        <p:spPr>
          <a:xfrm>
            <a:off x="5029200" y="1295400"/>
            <a:ext cx="1143000" cy="3505200"/>
          </a:xfrm>
          <a:prstGeom prst="rightArrowCallout">
            <a:avLst>
              <a:gd fmla="val 25000" name="adj1"/>
              <a:gd fmla="val 25000" name="adj2"/>
              <a:gd fmla="val 25000" name="adj3"/>
              <a:gd fmla="val 64977" name="adj4"/>
            </a:avLst>
          </a:prstGeom>
          <a:solidFill>
            <a:srgbClr val="00B050"/>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2"/>
          <p:cNvSpPr txBox="1"/>
          <p:nvPr/>
        </p:nvSpPr>
        <p:spPr>
          <a:xfrm rot="-5400000">
            <a:off x="3647943" y="2676656"/>
            <a:ext cx="3505200" cy="742687"/>
          </a:xfrm>
          <a:prstGeom prst="rect">
            <a:avLst/>
          </a:prstGeom>
          <a:noFill/>
          <a:ln>
            <a:noFill/>
          </a:ln>
        </p:spPr>
        <p:txBody>
          <a:bodyPr anchorCtr="0" anchor="ctr" bIns="53625" lIns="107275" spcFirstLastPara="1" rIns="107275" wrap="square" tIns="53625">
            <a:noAutofit/>
          </a:bodyPr>
          <a:lstStyle/>
          <a:p>
            <a:pPr indent="0" lvl="0" marL="0" marR="0" rtl="0" algn="ctr">
              <a:spcBef>
                <a:spcPts val="0"/>
              </a:spcBef>
              <a:spcAft>
                <a:spcPts val="0"/>
              </a:spcAft>
              <a:buNone/>
            </a:pPr>
            <a:r>
              <a:rPr b="1" lang="en-US" sz="2300">
                <a:solidFill>
                  <a:schemeClr val="lt1"/>
                </a:solidFill>
                <a:latin typeface="Calibri"/>
                <a:ea typeface="Calibri"/>
                <a:cs typeface="Calibri"/>
                <a:sym typeface="Calibri"/>
              </a:rPr>
              <a:t>MUATAN LAPORAN</a:t>
            </a:r>
            <a:endParaRPr/>
          </a:p>
        </p:txBody>
      </p:sp>
      <p:pic>
        <p:nvPicPr>
          <p:cNvPr id="230" name="Google Shape;230;p22"/>
          <p:cNvPicPr preferRelativeResize="0"/>
          <p:nvPr/>
        </p:nvPicPr>
        <p:blipFill rotWithShape="1">
          <a:blip r:embed="rId4">
            <a:alphaModFix/>
          </a:blip>
          <a:srcRect b="0" l="0" r="0" t="0"/>
          <a:stretch/>
        </p:blipFill>
        <p:spPr>
          <a:xfrm>
            <a:off x="6096000" y="1295400"/>
            <a:ext cx="2813720" cy="3581400"/>
          </a:xfrm>
          <a:prstGeom prst="rect">
            <a:avLst/>
          </a:prstGeom>
          <a:noFill/>
          <a:ln>
            <a:noFill/>
          </a:ln>
        </p:spPr>
      </p:pic>
      <p:sp>
        <p:nvSpPr>
          <p:cNvPr id="231" name="Google Shape;231;p22"/>
          <p:cNvSpPr txBox="1"/>
          <p:nvPr/>
        </p:nvSpPr>
        <p:spPr>
          <a:xfrm>
            <a:off x="304800" y="5661249"/>
            <a:ext cx="8534400" cy="662332"/>
          </a:xfrm>
          <a:prstGeom prst="rect">
            <a:avLst/>
          </a:prstGeom>
          <a:solidFill>
            <a:schemeClr val="lt1"/>
          </a:solidFill>
          <a:ln cap="flat" cmpd="sng" w="25400">
            <a:solidFill>
              <a:srgbClr val="B46D33"/>
            </a:solidFill>
            <a:prstDash val="solid"/>
            <a:round/>
            <a:headEnd len="sm" w="sm" type="none"/>
            <a:tailEnd len="sm" w="sm" type="none"/>
          </a:ln>
        </p:spPr>
        <p:txBody>
          <a:bodyPr anchorCtr="0" anchor="t" bIns="53625" lIns="107275" spcFirstLastPara="1" rIns="107275" wrap="square" tIns="53625">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PELAPORAN PENERAPAN SPM PALING LAMBAT DISAMPAIKAN  3 (TIGA) BULAN SETELAH TAHUN ANGGARAN BERAKHIR</a:t>
            </a:r>
            <a:endParaRPr sz="1900">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Calibri"/>
              <a:buNone/>
            </a:pPr>
            <a:r>
              <a:rPr b="1" lang="en-US" sz="2800">
                <a:solidFill>
                  <a:srgbClr val="FF0000"/>
                </a:solidFill>
              </a:rPr>
              <a:t>CAPAIAN (OUTCOME) SPM KOTA MALANG</a:t>
            </a:r>
            <a:endParaRPr b="1" sz="2800">
              <a:solidFill>
                <a:srgbClr val="FF0000"/>
              </a:solidFill>
            </a:endParaRPr>
          </a:p>
        </p:txBody>
      </p:sp>
      <p:graphicFrame>
        <p:nvGraphicFramePr>
          <p:cNvPr id="237" name="Google Shape;237;p23"/>
          <p:cNvGraphicFramePr/>
          <p:nvPr/>
        </p:nvGraphicFramePr>
        <p:xfrm>
          <a:off x="0" y="914401"/>
          <a:ext cx="3000000" cy="3000000"/>
        </p:xfrm>
        <a:graphic>
          <a:graphicData uri="http://schemas.openxmlformats.org/drawingml/2006/table">
            <a:tbl>
              <a:tblPr bandRow="1" firstRow="1">
                <a:noFill/>
                <a:tableStyleId>{E8DEA60A-1934-4D70-8AF0-6546E31332B0}</a:tableStyleId>
              </a:tblPr>
              <a:tblGrid>
                <a:gridCol w="381000"/>
                <a:gridCol w="1905000"/>
                <a:gridCol w="1143000"/>
                <a:gridCol w="1143000"/>
                <a:gridCol w="1143000"/>
                <a:gridCol w="1143000"/>
                <a:gridCol w="1143000"/>
                <a:gridCol w="1143000"/>
              </a:tblGrid>
              <a:tr h="536550">
                <a:tc rowSpan="2">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NO</a:t>
                      </a:r>
                      <a:endParaRPr b="1" i="0" sz="1400" u="none" cap="none" strike="noStrike">
                        <a:solidFill>
                          <a:schemeClr val="dk1"/>
                        </a:solidFill>
                        <a:latin typeface="Calibri"/>
                        <a:ea typeface="Calibri"/>
                        <a:cs typeface="Calibri"/>
                        <a:sym typeface="Calibri"/>
                      </a:endParaRPr>
                    </a:p>
                  </a:txBody>
                  <a:tcPr marT="9525" marB="0" marR="9525" marL="9525" anchor="ctr">
                    <a:solidFill>
                      <a:srgbClr val="B7CCE4"/>
                    </a:solidFill>
                  </a:tcPr>
                </a:tc>
                <a:tc rowSpan="2">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URAIAN</a:t>
                      </a:r>
                      <a:endParaRPr/>
                    </a:p>
                  </a:txBody>
                  <a:tcPr marT="9525" marB="0" marR="9525" marL="9525" anchor="ctr">
                    <a:solidFill>
                      <a:srgbClr val="B7CCE4"/>
                    </a:solidFill>
                  </a:tcPr>
                </a:tc>
                <a:tc gridSpan="3">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KEGIATAN 2019</a:t>
                      </a:r>
                      <a:endParaRPr/>
                    </a:p>
                  </a:txBody>
                  <a:tcPr marT="9525" marB="0" marR="9525" marL="9525" anchor="ctr">
                    <a:solidFill>
                      <a:srgbClr val="B7CCE4"/>
                    </a:solidFill>
                  </a:tcPr>
                </a:tc>
                <a:tc hMerge="1"/>
                <a:tc hMerge="1"/>
                <a:tc gridSpan="3">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KEGIATAN 2020</a:t>
                      </a:r>
                      <a:endParaRPr/>
                    </a:p>
                  </a:txBody>
                  <a:tcPr marT="9525" marB="0" marR="9525" marL="9525" anchor="ctr">
                    <a:solidFill>
                      <a:srgbClr val="B7CCE4"/>
                    </a:solidFill>
                  </a:tcPr>
                </a:tc>
                <a:tc hMerge="1"/>
                <a:tc hMerge="1"/>
              </a:tr>
              <a:tr h="563475">
                <a:tc vMerge="1"/>
                <a:tc vMerge="1"/>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SASARAN</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REALISASI</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PERSENTASE</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SASARAN</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REALISASI</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PERSENTASE</a:t>
                      </a:r>
                      <a:endParaRPr/>
                    </a:p>
                  </a:txBody>
                  <a:tcPr marT="9525" marB="0" marR="9525" marL="9525" anchor="ctr">
                    <a:solidFill>
                      <a:srgbClr val="B7CCE4"/>
                    </a:solidFill>
                  </a:tcPr>
                </a:tc>
              </a:tr>
              <a:tr h="741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Hamil</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13.114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12.538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96%</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13.024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10.853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83%</a:t>
                      </a:r>
                      <a:endParaRPr/>
                    </a:p>
                  </a:txBody>
                  <a:tcPr marT="9525" marB="0" marR="9525" marL="9525"/>
                </a:tc>
              </a:tr>
              <a:tr h="741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Bersalin</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12.518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11.959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96%</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12.432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10.512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85%</a:t>
                      </a:r>
                      <a:endParaRPr/>
                    </a:p>
                  </a:txBody>
                  <a:tcPr marT="9525" marB="0" marR="9525" marL="9525"/>
                </a:tc>
              </a:tr>
              <a:tr h="741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Bayi Baru Lahir</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11.922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11.844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99%</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11.840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10.368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88%</a:t>
                      </a:r>
                      <a:endParaRPr/>
                    </a:p>
                  </a:txBody>
                  <a:tcPr marT="9525" marB="0" marR="9525" marL="9525"/>
                </a:tc>
              </a:tr>
              <a:tr h="741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4</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Balita</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46.929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38.794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83%</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46.569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45.731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98%</a:t>
                      </a:r>
                      <a:endParaRPr/>
                    </a:p>
                  </a:txBody>
                  <a:tcPr marT="9525" marB="0" marR="9525" marL="9525"/>
                </a:tc>
              </a:tr>
              <a:tr h="9839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5</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Pendidikan Dasar</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131.264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129.899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99%</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149.484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149.581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100%</a:t>
                      </a:r>
                      <a:endParaRPr/>
                    </a:p>
                  </a:txBody>
                  <a:tcPr marT="9525" marB="0" marR="9525" marL="9525"/>
                </a:tc>
              </a:tr>
              <a:tr h="741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6</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Produktif</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601.521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421.848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70%</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603.233 </a:t>
                      </a:r>
                      <a:endParaRPr/>
                    </a:p>
                  </a:txBody>
                  <a:tcPr marT="9525" marB="0" marR="9525" marL="9525"/>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183.611 </a:t>
                      </a:r>
                      <a:endParaRPr/>
                    </a:p>
                  </a:txBody>
                  <a:tcPr marT="9525" marB="0" marR="9525" marL="9525"/>
                </a:tc>
                <a:tc>
                  <a:txBody>
                    <a:bodyPr/>
                    <a:lstStyle/>
                    <a:p>
                      <a:pPr indent="0" lvl="0" marL="0" marR="0" rtl="0" algn="ctr">
                        <a:spcBef>
                          <a:spcPts val="0"/>
                        </a:spcBef>
                        <a:spcAft>
                          <a:spcPts val="0"/>
                        </a:spcAft>
                        <a:buNone/>
                      </a:pPr>
                      <a:r>
                        <a:rPr b="1" i="0" lang="en-US" sz="1800" u="none" cap="none" strike="noStrike">
                          <a:solidFill>
                            <a:srgbClr val="000000"/>
                          </a:solidFill>
                          <a:latin typeface="Arial"/>
                          <a:ea typeface="Arial"/>
                          <a:cs typeface="Arial"/>
                          <a:sym typeface="Arial"/>
                        </a:rPr>
                        <a:t>30%</a:t>
                      </a:r>
                      <a:endParaRPr/>
                    </a:p>
                  </a:txBody>
                  <a:tcPr marT="9525" marB="0" marR="9525" marL="95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800"/>
              <a:buFont typeface="Calibri"/>
              <a:buNone/>
            </a:pPr>
            <a:r>
              <a:rPr b="1" lang="en-US" sz="2800">
                <a:solidFill>
                  <a:srgbClr val="FF0000"/>
                </a:solidFill>
              </a:rPr>
              <a:t>CAPAIAN (OUTCOME) SPM KOTA MALANG</a:t>
            </a:r>
            <a:endParaRPr b="1" sz="2800">
              <a:solidFill>
                <a:srgbClr val="FF0000"/>
              </a:solidFill>
            </a:endParaRPr>
          </a:p>
        </p:txBody>
      </p:sp>
      <p:graphicFrame>
        <p:nvGraphicFramePr>
          <p:cNvPr id="243" name="Google Shape;243;p24"/>
          <p:cNvGraphicFramePr/>
          <p:nvPr/>
        </p:nvGraphicFramePr>
        <p:xfrm>
          <a:off x="0" y="838200"/>
          <a:ext cx="3000000" cy="3000000"/>
        </p:xfrm>
        <a:graphic>
          <a:graphicData uri="http://schemas.openxmlformats.org/drawingml/2006/table">
            <a:tbl>
              <a:tblPr bandRow="1" firstRow="1">
                <a:noFill/>
                <a:tableStyleId>{E8DEA60A-1934-4D70-8AF0-6546E31332B0}</a:tableStyleId>
              </a:tblPr>
              <a:tblGrid>
                <a:gridCol w="494125"/>
                <a:gridCol w="1853000"/>
                <a:gridCol w="1173550"/>
                <a:gridCol w="929075"/>
                <a:gridCol w="1173550"/>
                <a:gridCol w="1173550"/>
                <a:gridCol w="1173550"/>
                <a:gridCol w="1173550"/>
              </a:tblGrid>
              <a:tr h="395925">
                <a:tc rowSpan="2">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NO</a:t>
                      </a:r>
                      <a:endParaRPr b="1" i="0" sz="1400" u="none" cap="none" strike="noStrike">
                        <a:solidFill>
                          <a:schemeClr val="dk1"/>
                        </a:solidFill>
                        <a:latin typeface="Calibri"/>
                        <a:ea typeface="Calibri"/>
                        <a:cs typeface="Calibri"/>
                        <a:sym typeface="Calibri"/>
                      </a:endParaRPr>
                    </a:p>
                  </a:txBody>
                  <a:tcPr marT="9525" marB="0" marR="9525" marL="9525" anchor="ctr">
                    <a:solidFill>
                      <a:srgbClr val="B7CCE4"/>
                    </a:solidFill>
                  </a:tcPr>
                </a:tc>
                <a:tc rowSpan="2">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URAIAN</a:t>
                      </a:r>
                      <a:endParaRPr/>
                    </a:p>
                  </a:txBody>
                  <a:tcPr marT="9525" marB="0" marR="9525" marL="9525" anchor="ctr">
                    <a:solidFill>
                      <a:srgbClr val="B7CCE4"/>
                    </a:solidFill>
                  </a:tcPr>
                </a:tc>
                <a:tc gridSpan="3">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KEGIATAN 2019</a:t>
                      </a:r>
                      <a:endParaRPr/>
                    </a:p>
                  </a:txBody>
                  <a:tcPr marT="9525" marB="0" marR="9525" marL="9525" anchor="ctr">
                    <a:solidFill>
                      <a:srgbClr val="B7CCE4"/>
                    </a:solidFill>
                  </a:tcPr>
                </a:tc>
                <a:tc hMerge="1"/>
                <a:tc hMerge="1"/>
                <a:tc gridSpan="3">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KEGIATAN 2020</a:t>
                      </a:r>
                      <a:endParaRPr/>
                    </a:p>
                  </a:txBody>
                  <a:tcPr marT="9525" marB="0" marR="9525" marL="9525" anchor="ctr">
                    <a:solidFill>
                      <a:srgbClr val="B7CCE4"/>
                    </a:solidFill>
                  </a:tcPr>
                </a:tc>
                <a:tc hMerge="1"/>
                <a:tc hMerge="1"/>
              </a:tr>
              <a:tr h="395925">
                <a:tc vMerge="1"/>
                <a:tc vMerge="1"/>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SASARAN</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REALISASI</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PERSENTASE</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SASARAN</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REALISASI</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PERSENTASE</a:t>
                      </a:r>
                      <a:endParaRPr/>
                    </a:p>
                  </a:txBody>
                  <a:tcPr marT="9525" marB="0" marR="9525" marL="9525" anchor="ctr">
                    <a:solidFill>
                      <a:srgbClr val="B7CCE4"/>
                    </a:solidFill>
                  </a:tcPr>
                </a:tc>
              </a:tr>
              <a:tr h="60320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7</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Lanjut</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92.957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46.644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50%</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96.627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50.092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52%</a:t>
                      </a:r>
                      <a:endParaRPr/>
                    </a:p>
                  </a:txBody>
                  <a:tcPr marT="9525" marB="0" marR="9525" marL="9525"/>
                </a:tc>
              </a:tr>
              <a:tr h="5425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8</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Hipertensi</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221.539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60.358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27%</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223.255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39.172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18%</a:t>
                      </a:r>
                      <a:endParaRPr/>
                    </a:p>
                  </a:txBody>
                  <a:tcPr marT="9525" marB="0" marR="9525" marL="9525"/>
                </a:tc>
              </a:tr>
              <a:tr h="6975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9</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Diabetes Melitus (DM)</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21.527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18.803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87%</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21.696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15.388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71%</a:t>
                      </a:r>
                      <a:endParaRPr/>
                    </a:p>
                  </a:txBody>
                  <a:tcPr marT="9525" marB="0" marR="9525" marL="9525"/>
                </a:tc>
              </a:tr>
              <a:tr h="9213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10</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dengan Gangguan Jiwa (ODGJ) Berat</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1.386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1.163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84%</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1.662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982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59%</a:t>
                      </a:r>
                      <a:endParaRPr/>
                    </a:p>
                  </a:txBody>
                  <a:tcPr marT="9525" marB="0" marR="9525" marL="9525"/>
                </a:tc>
              </a:tr>
              <a:tr h="7062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11</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Terduga Tuberkulosis</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10.654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10.654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100%</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10.140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6.798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67%</a:t>
                      </a:r>
                      <a:endParaRPr/>
                    </a:p>
                  </a:txBody>
                  <a:tcPr marT="9525" marB="0" marR="9525" marL="9525"/>
                </a:tc>
              </a:tr>
              <a:tr h="16047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12</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Dengan Risiko Terinfeksi Virus yang Melemahkan Daya Tahan Tubuh Manusia (HIV)</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22.944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14.313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62%</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31.061 </a:t>
                      </a:r>
                      <a:endParaRPr/>
                    </a:p>
                  </a:txBody>
                  <a:tcPr marT="9525" marB="0" marR="9525" marL="9525"/>
                </a:tc>
                <a:tc>
                  <a:txBody>
                    <a:bodyPr/>
                    <a:lstStyle/>
                    <a:p>
                      <a:pPr indent="0" lvl="0" marL="0" marR="0" rtl="0" algn="l">
                        <a:spcBef>
                          <a:spcPts val="0"/>
                        </a:spcBef>
                        <a:spcAft>
                          <a:spcPts val="0"/>
                        </a:spcAft>
                        <a:buNone/>
                      </a:pPr>
                      <a:r>
                        <a:rPr b="1" i="0" lang="en-US" sz="1600" u="none" cap="none" strike="noStrike">
                          <a:solidFill>
                            <a:srgbClr val="000000"/>
                          </a:solidFill>
                          <a:latin typeface="Arial"/>
                          <a:ea typeface="Arial"/>
                          <a:cs typeface="Arial"/>
                          <a:sym typeface="Arial"/>
                        </a:rPr>
                        <a:t>     13.762 </a:t>
                      </a:r>
                      <a:endParaRPr/>
                    </a:p>
                  </a:txBody>
                  <a:tcPr marT="9525" marB="0" marR="9525" marL="9525"/>
                </a:tc>
                <a:tc>
                  <a:txBody>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44%</a:t>
                      </a:r>
                      <a:endParaRPr/>
                    </a:p>
                  </a:txBody>
                  <a:tcPr marT="9525" marB="0" marR="9525" marL="95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152400" y="274638"/>
            <a:ext cx="8763000" cy="487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2800">
                <a:solidFill>
                  <a:srgbClr val="FF0000"/>
                </a:solidFill>
              </a:rPr>
              <a:t>CAPAIAN (OUTPUT) SPM KOTA MALANG</a:t>
            </a:r>
            <a:endParaRPr b="1" sz="2800">
              <a:solidFill>
                <a:srgbClr val="FF0000"/>
              </a:solidFill>
            </a:endParaRPr>
          </a:p>
        </p:txBody>
      </p:sp>
      <p:graphicFrame>
        <p:nvGraphicFramePr>
          <p:cNvPr id="249" name="Google Shape;249;p25"/>
          <p:cNvGraphicFramePr/>
          <p:nvPr/>
        </p:nvGraphicFramePr>
        <p:xfrm>
          <a:off x="0" y="662463"/>
          <a:ext cx="3000000" cy="3000000"/>
        </p:xfrm>
        <a:graphic>
          <a:graphicData uri="http://schemas.openxmlformats.org/drawingml/2006/table">
            <a:tbl>
              <a:tblPr bandRow="1" firstRow="1">
                <a:noFill/>
                <a:tableStyleId>{E8DEA60A-1934-4D70-8AF0-6546E31332B0}</a:tableStyleId>
              </a:tblPr>
              <a:tblGrid>
                <a:gridCol w="613325"/>
                <a:gridCol w="2453275"/>
                <a:gridCol w="210025"/>
                <a:gridCol w="5867400"/>
              </a:tblGrid>
              <a:tr h="422425">
                <a:tc>
                  <a:txBody>
                    <a:bodyPr/>
                    <a:lstStyle/>
                    <a:p>
                      <a:pPr indent="0" lvl="0" marL="0" marR="0" rtl="0" algn="ctr">
                        <a:spcBef>
                          <a:spcPts val="0"/>
                        </a:spcBef>
                        <a:spcAft>
                          <a:spcPts val="0"/>
                        </a:spcAft>
                        <a:buNone/>
                      </a:pPr>
                      <a:r>
                        <a:rPr lang="en-US" sz="1800" u="none" cap="none" strike="noStrike"/>
                        <a:t>No</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URAIAN</a:t>
                      </a:r>
                      <a:endParaRPr sz="1800" u="none" cap="none" strike="noStrike"/>
                    </a:p>
                  </a:txBody>
                  <a:tcPr marT="45725" marB="45725" marR="91450" marL="91450" anchor="ctr"/>
                </a:tc>
                <a:tc gridSpan="2">
                  <a:txBody>
                    <a:bodyPr/>
                    <a:lstStyle/>
                    <a:p>
                      <a:pPr indent="0" lvl="0" marL="0" marR="0" rtl="0" algn="ctr">
                        <a:spcBef>
                          <a:spcPts val="0"/>
                        </a:spcBef>
                        <a:spcAft>
                          <a:spcPts val="0"/>
                        </a:spcAft>
                        <a:buNone/>
                      </a:pPr>
                      <a:r>
                        <a:rPr lang="en-US" sz="1800" u="none" cap="none" strike="noStrike"/>
                        <a:t>CAPAIAN</a:t>
                      </a:r>
                      <a:endParaRPr sz="1800" u="none" cap="none" strike="noStrike"/>
                    </a:p>
                  </a:txBody>
                  <a:tcPr marT="45725" marB="45725" marR="91450" marL="91450" anchor="ctr"/>
                </a:tc>
                <a:tc hMerge="1"/>
              </a:tr>
              <a:tr h="24144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Hamil</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4.</a:t>
                      </a:r>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5.</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Vaksin tetanus difteri ( Td) = 4.669</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Tablet tambah darah = 692.000.000</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ALat deteksi resiko ibu hamil ; Test Kehamilan = 33 box, 322 biji </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Pemeriksaan Hb = 42 box,249 biji, 3 liter, hb sahli </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Pemeriksaan golongan darah= 44 paket, 1134 biji Pemeriksaan Glukoprotein Urin = 36 box strip urine lengkap 3 parameter, 988 biji strip urine 3parameter, 6 box 58 buah stik glukosa, protein urine stik 1 box 4 buah 4. Kartu ibu/ rekam medis ibu= 5.000 buah</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Buku KIA = 5.000 buku</a:t>
                      </a:r>
                      <a:endParaRPr b="1" i="0" sz="1400" u="none" cap="none" strike="noStrike">
                        <a:solidFill>
                          <a:srgbClr val="000000"/>
                        </a:solidFill>
                        <a:latin typeface="Times New Roman"/>
                        <a:ea typeface="Times New Roman"/>
                        <a:cs typeface="Times New Roman"/>
                        <a:sym typeface="Times New Roman"/>
                      </a:endParaRPr>
                    </a:p>
                  </a:txBody>
                  <a:tcPr marT="0" marB="0" marR="0" marL="0"/>
                </a:tc>
              </a:tr>
              <a:tr h="70010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Bersalin</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a:p>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 Formulir photograf = 5000 buah</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 Kartu ibu ( rekam medis ibu )= 5000 buah</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Buku KIA = 5000 buku</a:t>
                      </a:r>
                      <a:endParaRPr b="1" i="0" sz="1400" u="none" cap="none" strike="noStrike">
                        <a:solidFill>
                          <a:srgbClr val="000000"/>
                        </a:solidFill>
                        <a:latin typeface="Times New Roman"/>
                        <a:ea typeface="Times New Roman"/>
                        <a:cs typeface="Times New Roman"/>
                        <a:sym typeface="Times New Roman"/>
                      </a:endParaRPr>
                    </a:p>
                  </a:txBody>
                  <a:tcPr marT="0" marB="0" marR="0" marL="0"/>
                </a:tc>
              </a:tr>
              <a:tr h="15462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Bayi Baru Lahir</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1.</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2.</a:t>
                      </a:r>
                      <a:endParaRPr/>
                    </a:p>
                    <a:p>
                      <a:pPr indent="0" lvl="0" marL="0" marR="0" rtl="0" algn="l">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3.</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4.</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5.</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6.</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Vaksin hepatitis BO = 13.946</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Vitamin KI  TABLET/ injeksi = 4661 tablet /83  ampul</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Salep/ tetes mata antibiotik=1.453 buah</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Formulir bayi baru lahir = 0</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Formulir MTBM = 17.400 lembar</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Buku KIA = 5.000 buku</a:t>
                      </a:r>
                      <a:endParaRPr b="1" i="0" sz="1400" u="none" cap="none" strike="noStrike">
                        <a:solidFill>
                          <a:srgbClr val="000000"/>
                        </a:solidFill>
                        <a:latin typeface="Times New Roman"/>
                        <a:ea typeface="Times New Roman"/>
                        <a:cs typeface="Times New Roman"/>
                        <a:sym typeface="Times New Roman"/>
                      </a:endParaRPr>
                    </a:p>
                  </a:txBody>
                  <a:tcPr marT="0" marB="0" marR="0" marL="0"/>
                </a:tc>
              </a:tr>
              <a:tr h="11123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4</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Balita</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1.</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2.</a:t>
                      </a:r>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3.</a:t>
                      </a:r>
                      <a:endParaRPr/>
                    </a:p>
                    <a:p>
                      <a:pPr indent="0" lvl="0" marL="0" marR="0" rtl="0" algn="l">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4.</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Formulir DDTK = 500 lembar Kuesioner KPSP = 0</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Vitamin A Biru = 2.700.000</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Vaksin imunisasi dasar ; BCG = 3.859, POIio = 7.023,  DPT-Hb-Hib = 9.830 ,</a:t>
                      </a:r>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Campak Rubella = 7.027</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Buku KIA = 5.000 buku</a:t>
                      </a:r>
                      <a:endParaRPr b="1" i="0" sz="1400" u="none" cap="none" strike="noStrike">
                        <a:solidFill>
                          <a:srgbClr val="000000"/>
                        </a:solidFill>
                        <a:latin typeface="Times New Roman"/>
                        <a:ea typeface="Times New Roman"/>
                        <a:cs typeface="Times New Roman"/>
                        <a:sym typeface="Times New Roman"/>
                      </a:endParaRPr>
                    </a:p>
                  </a:txBody>
                  <a:tcPr marT="0" marB="0" marR="0" marL="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152400" y="274638"/>
            <a:ext cx="8763000" cy="487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2800">
                <a:solidFill>
                  <a:srgbClr val="FF0000"/>
                </a:solidFill>
              </a:rPr>
              <a:t>CAPAIAN (OUTPUT) SPM KOTA MALANG</a:t>
            </a:r>
            <a:endParaRPr b="1" sz="2800">
              <a:solidFill>
                <a:srgbClr val="FF0000"/>
              </a:solidFill>
            </a:endParaRPr>
          </a:p>
        </p:txBody>
      </p:sp>
      <p:graphicFrame>
        <p:nvGraphicFramePr>
          <p:cNvPr id="255" name="Google Shape;255;p26"/>
          <p:cNvGraphicFramePr/>
          <p:nvPr/>
        </p:nvGraphicFramePr>
        <p:xfrm>
          <a:off x="0" y="838201"/>
          <a:ext cx="3000000" cy="3000000"/>
        </p:xfrm>
        <a:graphic>
          <a:graphicData uri="http://schemas.openxmlformats.org/drawingml/2006/table">
            <a:tbl>
              <a:tblPr bandRow="1" firstRow="1">
                <a:noFill/>
                <a:tableStyleId>{E8DEA60A-1934-4D70-8AF0-6546E31332B0}</a:tableStyleId>
              </a:tblPr>
              <a:tblGrid>
                <a:gridCol w="613325"/>
                <a:gridCol w="2453275"/>
                <a:gridCol w="210025"/>
                <a:gridCol w="5867400"/>
              </a:tblGrid>
              <a:tr h="375250">
                <a:tc>
                  <a:txBody>
                    <a:bodyPr/>
                    <a:lstStyle/>
                    <a:p>
                      <a:pPr indent="0" lvl="0" marL="0" marR="0" rtl="0" algn="ctr">
                        <a:spcBef>
                          <a:spcPts val="0"/>
                        </a:spcBef>
                        <a:spcAft>
                          <a:spcPts val="0"/>
                        </a:spcAft>
                        <a:buNone/>
                      </a:pPr>
                      <a:r>
                        <a:rPr lang="en-US" sz="1800" u="none" cap="none" strike="noStrike"/>
                        <a:t>No</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URAIAN</a:t>
                      </a:r>
                      <a:endParaRPr sz="1800" u="none" cap="none" strike="noStrike"/>
                    </a:p>
                  </a:txBody>
                  <a:tcPr marT="45725" marB="45725" marR="91450" marL="91450" anchor="ctr"/>
                </a:tc>
                <a:tc gridSpan="2">
                  <a:txBody>
                    <a:bodyPr/>
                    <a:lstStyle/>
                    <a:p>
                      <a:pPr indent="0" lvl="0" marL="0" marR="0" rtl="0" algn="ctr">
                        <a:spcBef>
                          <a:spcPts val="0"/>
                        </a:spcBef>
                        <a:spcAft>
                          <a:spcPts val="0"/>
                        </a:spcAft>
                        <a:buNone/>
                      </a:pPr>
                      <a:r>
                        <a:rPr lang="en-US" sz="1800" u="none" cap="none" strike="noStrike"/>
                        <a:t>CAPAIAN</a:t>
                      </a:r>
                      <a:endParaRPr sz="1800" u="none" cap="none" strike="noStrike"/>
                    </a:p>
                  </a:txBody>
                  <a:tcPr marT="45725" marB="45725" marR="91450" marL="91450" anchor="ctr"/>
                </a:tc>
                <a:tc hMerge="1"/>
              </a:tr>
              <a:tr h="22828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5</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Pendidikan Dasar</a:t>
                      </a:r>
                      <a:endParaRPr/>
                    </a:p>
                  </a:txBody>
                  <a:tcPr marT="9525" marB="0" marR="9525" marL="9525"/>
                </a:tc>
                <a:tc>
                  <a:txBody>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1.</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2.</a:t>
                      </a:r>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3.</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4.</a:t>
                      </a:r>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5.</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Buku raport kesehatanku =16.000 pasang</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 </a:t>
                      </a:r>
                      <a:r>
                        <a:rPr b="1" baseline="30000" i="0" lang="en-US" sz="2000" u="none" cap="none" strike="noStrike">
                          <a:solidFill>
                            <a:srgbClr val="000000"/>
                          </a:solidFill>
                          <a:latin typeface="Calibri"/>
                          <a:ea typeface="Calibri"/>
                          <a:cs typeface="Calibri"/>
                          <a:sym typeface="Calibri"/>
                        </a:rPr>
                        <a:t>buku pemantauan kesehatan = 0</a:t>
                      </a:r>
                      <a:br>
                        <a:rPr b="1" baseline="30000"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Kuesioner skrining kesehatan= 0 ( online )</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Formulir rekapitulasi hasil pelayanan kesehatan usia sekolah dan remaja</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 di dalam sekolah = 0 (online)</a:t>
                      </a:r>
                      <a:endParaRPr/>
                    </a:p>
                    <a:p>
                      <a:pPr indent="0" lvl="0" marL="0" marR="0" rtl="0" algn="l">
                        <a:lnSpc>
                          <a:spcPct val="100000"/>
                        </a:lnSpc>
                        <a:spcBef>
                          <a:spcPts val="0"/>
                        </a:spcBef>
                        <a:spcAft>
                          <a:spcPts val="0"/>
                        </a:spcAft>
                        <a:buNone/>
                      </a:pP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pelayanan kesehatan usia sekolah dan remaja di luar sekolah = 0 ( online )</a:t>
                      </a:r>
                      <a:r>
                        <a:rPr b="1" baseline="30000" i="0" lang="en-US" sz="14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1" baseline="30000" i="0" lang="en-US" sz="2000" u="none" cap="none" strike="noStrike">
                          <a:solidFill>
                            <a:srgbClr val="000000"/>
                          </a:solidFill>
                          <a:latin typeface="Calibri"/>
                          <a:ea typeface="Calibri"/>
                          <a:cs typeface="Calibri"/>
                          <a:sym typeface="Calibri"/>
                        </a:rPr>
                        <a:t>formulir rekapitulasi hasil </a:t>
                      </a:r>
                      <a:endParaRPr b="1" i="0" sz="2000" u="none" cap="none" strike="noStrike">
                        <a:solidFill>
                          <a:srgbClr val="000000"/>
                        </a:solidFill>
                        <a:latin typeface="Calibri"/>
                        <a:ea typeface="Calibri"/>
                        <a:cs typeface="Calibri"/>
                        <a:sym typeface="Calibri"/>
                      </a:endParaRPr>
                    </a:p>
                  </a:txBody>
                  <a:tcPr marT="0" marB="0" marR="0" marL="0"/>
                </a:tc>
              </a:tr>
              <a:tr h="11257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6</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Produktif</a:t>
                      </a:r>
                      <a:endParaRPr/>
                    </a:p>
                  </a:txBody>
                  <a:tcPr marT="9525" marB="0" marR="9525" marL="9525"/>
                </a:tc>
                <a:tc>
                  <a:txBody>
                    <a:bodyPr/>
                    <a:lstStyle/>
                    <a:p>
                      <a:pPr indent="0" lvl="0" marL="0" marR="0" rtl="0" algn="ctr">
                        <a:spcBef>
                          <a:spcPts val="0"/>
                        </a:spcBef>
                        <a:spcAft>
                          <a:spcPts val="0"/>
                        </a:spcAft>
                        <a:buNone/>
                      </a:pPr>
                      <a:r>
                        <a:t/>
                      </a:r>
                      <a:endParaRPr b="1" i="0" sz="12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200" u="none" cap="none" strike="noStrike">
                          <a:solidFill>
                            <a:srgbClr val="000000"/>
                          </a:solidFill>
                          <a:latin typeface="Calibri"/>
                          <a:ea typeface="Calibri"/>
                          <a:cs typeface="Calibri"/>
                          <a:sym typeface="Calibri"/>
                        </a:rPr>
                        <a:t>56 Posbindu Kit untuk wilayah kerja Puskesmas se-Kota Malang seperti : Tas Posbindu Kit S6 buah; Alat Ukur Lingkar Perut 56 buah; Alat Ukur Tinggi Badan 56 buah; Alat Ukur Berat Badan 56 buah; Alat Ukur Tekanan Darah 56 buah; Glukometer Test 56 buah; Strip Gula Darah 560 box; Lancet 28.000 buah, Alcohol Swab 28.000 lembar; Safety Box (5Itr) 280 buah;S6 buah Formulir Pencatatan dan Pelaporan untuk kegiatan Posbindu PTM</a:t>
                      </a:r>
                      <a:endParaRPr/>
                    </a:p>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0" marB="0" marR="0" marL="0"/>
                </a:tc>
              </a:tr>
              <a:tr h="154207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7</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Lanjut</a:t>
                      </a:r>
                      <a:endParaRPr/>
                    </a:p>
                  </a:txBody>
                  <a:tcPr marT="9525" marB="0" marR="9525" marL="9525"/>
                </a:tc>
                <a:tc>
                  <a:txBody>
                    <a:bodyPr/>
                    <a:lstStyle/>
                    <a:p>
                      <a:pPr indent="0" lvl="0" marL="0" marR="0" rtl="0" algn="l">
                        <a:spcBef>
                          <a:spcPts val="0"/>
                        </a:spcBef>
                        <a:spcAft>
                          <a:spcPts val="0"/>
                        </a:spcAft>
                        <a:buNone/>
                      </a:pPr>
                      <a:r>
                        <a:rPr b="1" i="0" lang="en-US" sz="1200" u="none" cap="none" strike="noStrike">
                          <a:solidFill>
                            <a:srgbClr val="000000"/>
                          </a:solidFill>
                          <a:latin typeface="Arial"/>
                          <a:ea typeface="Arial"/>
                          <a:cs typeface="Arial"/>
                          <a:sym typeface="Arial"/>
                        </a:rPr>
                        <a:t>1.</a:t>
                      </a:r>
                      <a:endParaRPr/>
                    </a:p>
                    <a:p>
                      <a:pPr indent="0" lvl="0" marL="0" marR="0" rtl="0" algn="l">
                        <a:spcBef>
                          <a:spcPts val="0"/>
                        </a:spcBef>
                        <a:spcAft>
                          <a:spcPts val="0"/>
                        </a:spcAft>
                        <a:buNone/>
                      </a:pPr>
                      <a:r>
                        <a:rPr b="1" i="0" lang="en-US" sz="1200" u="none" cap="none" strike="noStrike">
                          <a:solidFill>
                            <a:srgbClr val="000000"/>
                          </a:solidFill>
                          <a:latin typeface="Arial"/>
                          <a:ea typeface="Arial"/>
                          <a:cs typeface="Arial"/>
                          <a:sym typeface="Arial"/>
                        </a:rPr>
                        <a:t>2.</a:t>
                      </a:r>
                      <a:endParaRPr/>
                    </a:p>
                    <a:p>
                      <a:pPr indent="0" lvl="0" marL="0" marR="0" rtl="0" algn="l">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US" sz="1200" u="none" cap="none" strike="noStrike">
                          <a:solidFill>
                            <a:srgbClr val="000000"/>
                          </a:solidFill>
                          <a:latin typeface="Arial"/>
                          <a:ea typeface="Arial"/>
                          <a:cs typeface="Arial"/>
                          <a:sym typeface="Arial"/>
                        </a:rPr>
                        <a:t>3.</a:t>
                      </a:r>
                      <a:endParaRPr/>
                    </a:p>
                    <a:p>
                      <a:pPr indent="0" lvl="0" marL="0" marR="0" rtl="0" algn="l">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200" u="none" cap="none" strike="noStrike">
                          <a:solidFill>
                            <a:srgbClr val="000000"/>
                          </a:solidFill>
                          <a:latin typeface="Calibri"/>
                          <a:ea typeface="Calibri"/>
                          <a:cs typeface="Calibri"/>
                          <a:sym typeface="Calibri"/>
                        </a:rPr>
                        <a:t>Strip uji pemerîksaan gula darah kolesterol = 28.000 buah</a:t>
                      </a:r>
                      <a:br>
                        <a:rPr b="1"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Instrumen GDS, instrumen AMT dan instrumen ADL dalam Paket Pengkajian Paripurna Pasîen Geriatri ( P3G ) = instrumen online</a:t>
                      </a:r>
                      <a:endParaRPr/>
                    </a:p>
                    <a:p>
                      <a:pPr indent="0" lvl="0" marL="0" marR="0" rtl="0" algn="l">
                        <a:spcBef>
                          <a:spcPts val="0"/>
                        </a:spcBef>
                        <a:spcAft>
                          <a:spcPts val="0"/>
                        </a:spcAft>
                        <a:buNone/>
                      </a:pPr>
                      <a:br>
                        <a:rPr b="1"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Buku kesehatan lansia = 7.000 buku</a:t>
                      </a:r>
                      <a:endParaRPr b="1" i="0" sz="1200" u="none" cap="none" strike="noStrike">
                        <a:solidFill>
                          <a:srgbClr val="000000"/>
                        </a:solidFill>
                        <a:latin typeface="Times New Roman"/>
                        <a:ea typeface="Times New Roman"/>
                        <a:cs typeface="Times New Roman"/>
                        <a:sym typeface="Times New Roman"/>
                      </a:endParaRPr>
                    </a:p>
                  </a:txBody>
                  <a:tcPr marT="0" marB="0" marR="0" marL="0"/>
                </a:tc>
              </a:tr>
              <a:tr h="6938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8</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Hipertensi</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200" u="none" cap="none" strike="noStrike">
                          <a:solidFill>
                            <a:srgbClr val="000000"/>
                          </a:solidFill>
                          <a:latin typeface="Arial"/>
                          <a:ea typeface="Arial"/>
                          <a:cs typeface="Arial"/>
                          <a:sym typeface="Arial"/>
                        </a:rPr>
                        <a:t>1.</a:t>
                      </a:r>
                      <a:endParaRPr/>
                    </a:p>
                    <a:p>
                      <a:pPr indent="0" lvl="0" marL="0" marR="0" rtl="0" algn="l">
                        <a:spcBef>
                          <a:spcPts val="0"/>
                        </a:spcBef>
                        <a:spcAft>
                          <a:spcPts val="0"/>
                        </a:spcAft>
                        <a:buNone/>
                      </a:pPr>
                      <a:r>
                        <a:rPr b="1" i="0" lang="en-US" sz="1200" u="none" cap="none" strike="noStrike">
                          <a:solidFill>
                            <a:srgbClr val="000000"/>
                          </a:solidFill>
                          <a:latin typeface="Arial"/>
                          <a:ea typeface="Arial"/>
                          <a:cs typeface="Arial"/>
                          <a:sym typeface="Arial"/>
                        </a:rPr>
                        <a:t>2.</a:t>
                      </a:r>
                      <a:endParaRPr/>
                    </a:p>
                    <a:p>
                      <a:pPr indent="0" lvl="0" marL="0" marR="0" rtl="0" algn="l">
                        <a:spcBef>
                          <a:spcPts val="0"/>
                        </a:spcBef>
                        <a:spcAft>
                          <a:spcPts val="0"/>
                        </a:spcAft>
                        <a:buNone/>
                      </a:pPr>
                      <a:r>
                        <a:t/>
                      </a:r>
                      <a:endParaRPr b="1" i="0" sz="12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200" u="none" cap="none" strike="noStrike">
                          <a:solidFill>
                            <a:srgbClr val="000000"/>
                          </a:solidFill>
                          <a:latin typeface="Calibri"/>
                          <a:ea typeface="Calibri"/>
                          <a:cs typeface="Calibri"/>
                          <a:sym typeface="Calibri"/>
                        </a:rPr>
                        <a:t>Alat Ukur Tekanan Darah S6 buah; 16 buku Pedoman Pengendalian Hipertensi dan Media KIE; 56 buah Formulir Pencatatan dan Pelaporan untuk kegiatan Posbindu PTM</a:t>
                      </a:r>
                      <a:endParaRPr/>
                    </a:p>
                  </a:txBody>
                  <a:tcPr marT="0" marB="0" marR="0" marL="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152400" y="274638"/>
            <a:ext cx="8763000" cy="487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2800">
                <a:solidFill>
                  <a:srgbClr val="FF0000"/>
                </a:solidFill>
              </a:rPr>
              <a:t>CAPAIAN (OUTPUT) SPM KOTA MALANG</a:t>
            </a:r>
            <a:endParaRPr b="1" sz="2800">
              <a:solidFill>
                <a:srgbClr val="FF0000"/>
              </a:solidFill>
            </a:endParaRPr>
          </a:p>
        </p:txBody>
      </p:sp>
      <p:graphicFrame>
        <p:nvGraphicFramePr>
          <p:cNvPr id="261" name="Google Shape;261;p27"/>
          <p:cNvGraphicFramePr/>
          <p:nvPr/>
        </p:nvGraphicFramePr>
        <p:xfrm>
          <a:off x="0" y="838201"/>
          <a:ext cx="3000000" cy="3000000"/>
        </p:xfrm>
        <a:graphic>
          <a:graphicData uri="http://schemas.openxmlformats.org/drawingml/2006/table">
            <a:tbl>
              <a:tblPr bandRow="1" firstRow="1">
                <a:noFill/>
                <a:tableStyleId>{E8DEA60A-1934-4D70-8AF0-6546E31332B0}</a:tableStyleId>
              </a:tblPr>
              <a:tblGrid>
                <a:gridCol w="613325"/>
                <a:gridCol w="2453275"/>
                <a:gridCol w="210025"/>
                <a:gridCol w="5867400"/>
              </a:tblGrid>
              <a:tr h="456300">
                <a:tc>
                  <a:txBody>
                    <a:bodyPr/>
                    <a:lstStyle/>
                    <a:p>
                      <a:pPr indent="0" lvl="0" marL="0" marR="0" rtl="0" algn="ctr">
                        <a:spcBef>
                          <a:spcPts val="0"/>
                        </a:spcBef>
                        <a:spcAft>
                          <a:spcPts val="0"/>
                        </a:spcAft>
                        <a:buNone/>
                      </a:pPr>
                      <a:r>
                        <a:rPr lang="en-US" sz="1800" u="none" cap="none" strike="noStrike"/>
                        <a:t>No</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URAIAN</a:t>
                      </a:r>
                      <a:endParaRPr sz="1800" u="none" cap="none" strike="noStrike"/>
                    </a:p>
                  </a:txBody>
                  <a:tcPr marT="45725" marB="45725" marR="91450" marL="91450" anchor="ctr"/>
                </a:tc>
                <a:tc gridSpan="2">
                  <a:txBody>
                    <a:bodyPr/>
                    <a:lstStyle/>
                    <a:p>
                      <a:pPr indent="0" lvl="0" marL="0" marR="0" rtl="0" algn="ctr">
                        <a:spcBef>
                          <a:spcPts val="0"/>
                        </a:spcBef>
                        <a:spcAft>
                          <a:spcPts val="0"/>
                        </a:spcAft>
                        <a:buNone/>
                      </a:pPr>
                      <a:r>
                        <a:rPr lang="en-US" sz="1800" u="none" cap="none" strike="noStrike"/>
                        <a:t>CAPAIAN</a:t>
                      </a:r>
                      <a:endParaRPr sz="1800" u="none" cap="none" strike="noStrike"/>
                    </a:p>
                  </a:txBody>
                  <a:tcPr marT="45725" marB="45725" marR="91450" marL="91450" anchor="ctr"/>
                </a:tc>
                <a:tc hMerge="1"/>
              </a:tr>
              <a:tr h="1863225">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9</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Diabetes Melitus (DM)</a:t>
                      </a:r>
                      <a:endParaRPr/>
                    </a:p>
                  </a:txBody>
                  <a:tcPr marT="9525" marB="0" marR="9525" marL="9525"/>
                </a:tc>
                <a:tc>
                  <a:txBody>
                    <a:bodyPr/>
                    <a:lstStyle/>
                    <a:p>
                      <a:pPr indent="0" lvl="0" marL="0" marR="0" rtl="0" algn="ctr">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56 Posbindu Kit untuk wilayah kerja</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Puskesmas se-Kota Malang seperti : Tas Posbindu Kit 56 buah; Alat Ukur Lingkar Perut 56 buah; A\at Ukur Tinggi Badan 56 buah; Alat Ukur Berat Badan 56 buah; Alat Ukur Tekanan Darah 56 buah; Glukometer Test S6 buah; Strip Gula Darah S60 box; Lancet 28.000 buah, Alcohol Swab 28.000 lembar; Safety Box (5Itr) 280 buah; 56 buah Formulir Pencatatan dan Pelaporan untuk kegiatan Posbindu PTM</a:t>
                      </a:r>
                      <a:endParaRPr b="1" i="0" sz="1400" u="none" cap="none" strike="noStrike">
                        <a:solidFill>
                          <a:srgbClr val="000000"/>
                        </a:solidFill>
                        <a:latin typeface="Times New Roman"/>
                        <a:ea typeface="Times New Roman"/>
                        <a:cs typeface="Times New Roman"/>
                        <a:sym typeface="Times New Roman"/>
                      </a:endParaRPr>
                    </a:p>
                  </a:txBody>
                  <a:tcPr marT="0" marB="0" marR="0" marL="0"/>
                </a:tc>
              </a:tr>
              <a:tr h="15970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10</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dengan Gangguan Jiwa (ODGJ) Berat</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ctr">
                        <a:spcBef>
                          <a:spcPts val="0"/>
                        </a:spcBef>
                        <a:spcAft>
                          <a:spcPts val="0"/>
                        </a:spcAft>
                        <a:buNone/>
                      </a:pPr>
                      <a:r>
                        <a:t/>
                      </a:r>
                      <a:endParaRPr b="1" i="0" sz="12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Logistik Obat jiwa berupa : Haloperidol Inj 5 mg/ml 75 ampul; Haloperidol</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Decanoate Inj 50 mg/ml 80 ampul;</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Haloperidol 5 mg 37.000 tablet; Risperidon 2 mg tablet 12.S00 tablet; Amitriptilin tablet 25 mg 3.000 tablet; Diazepam S mg 700 tablet; Diazepam inj 5 mg/ml 90 ampul; Triheksifenidil</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HCI tablet 2 mg 35.000 tablet; Carbamazepine S3 box;  Clozapin 25  mg 1.400 tablet; Trifluoperazine tablet 5 mg S.000 tablet; Phenobarbital  tablet 30 mg 1.300tablet.</a:t>
                      </a:r>
                      <a:endParaRPr/>
                    </a:p>
                    <a:p>
                      <a:pPr indent="0" lvl="0" marL="0" marR="0" rtl="0" algn="l">
                        <a:spcBef>
                          <a:spcPts val="0"/>
                        </a:spcBef>
                        <a:spcAft>
                          <a:spcPts val="0"/>
                        </a:spcAft>
                        <a:buNone/>
                      </a:pPr>
                      <a:r>
                        <a:t/>
                      </a:r>
                      <a:endParaRPr b="1" i="0" sz="1200" u="none" cap="none" strike="noStrike">
                        <a:solidFill>
                          <a:srgbClr val="000000"/>
                        </a:solidFill>
                        <a:latin typeface="Times New Roman"/>
                        <a:ea typeface="Times New Roman"/>
                        <a:cs typeface="Times New Roman"/>
                        <a:sym typeface="Times New Roman"/>
                      </a:endParaRPr>
                    </a:p>
                  </a:txBody>
                  <a:tcPr marT="0" marB="0" marR="0" marL="0"/>
                </a:tc>
              </a:tr>
              <a:tr h="21032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11</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Terduga Tuberkulosis</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1.</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2.</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3.</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4.</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5.</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6.</a:t>
                      </a:r>
                      <a:endParaRPr/>
                    </a:p>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7.</a:t>
                      </a:r>
                      <a:endParaRPr/>
                    </a:p>
                    <a:p>
                      <a:pPr indent="0" lvl="0" marL="0" marR="0" rtl="0" algn="ctr">
                        <a:spcBef>
                          <a:spcPts val="0"/>
                        </a:spcBef>
                        <a:spcAft>
                          <a:spcPts val="0"/>
                        </a:spcAft>
                        <a:buNone/>
                      </a:pPr>
                      <a:r>
                        <a:t/>
                      </a:r>
                      <a:endParaRPr b="1" i="0" sz="14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b="1" i="0" sz="1400" u="none" cap="none" strike="noStrike">
                        <a:solidFill>
                          <a:srgbClr val="000000"/>
                        </a:solidFill>
                        <a:latin typeface="Calibri"/>
                        <a:ea typeface="Calibri"/>
                        <a:cs typeface="Calibri"/>
                        <a:sym typeface="Calibri"/>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Reagent ZN TB = 350 Box</a:t>
                      </a:r>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Pot Dahak = 37.500 pcs</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Catridge = 4.550 buah</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Kaca slide = 549 pax</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Media KIE = 60</a:t>
                      </a:r>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Formulir TB 01 = 2.000 lembar</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Formulir TB 02 = 2.000 lembar</a:t>
                      </a:r>
                      <a:endParaRPr b="1" i="0" sz="1400" u="none" cap="none" strike="noStrike">
                        <a:solidFill>
                          <a:srgbClr val="000000"/>
                        </a:solidFill>
                        <a:latin typeface="Calibri"/>
                        <a:ea typeface="Calibri"/>
                        <a:cs typeface="Calibri"/>
                        <a:sym typeface="Calibri"/>
                      </a:endParaRPr>
                    </a:p>
                  </a:txBody>
                  <a:tcPr marT="0" marB="0" marR="0" marL="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8"/>
          <p:cNvSpPr txBox="1"/>
          <p:nvPr>
            <p:ph type="title"/>
          </p:nvPr>
        </p:nvSpPr>
        <p:spPr>
          <a:xfrm>
            <a:off x="152400" y="274638"/>
            <a:ext cx="8763000" cy="4873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2800">
                <a:solidFill>
                  <a:srgbClr val="FF0000"/>
                </a:solidFill>
              </a:rPr>
              <a:t>CAPAIAN (OUTPUT) SPM KOTA MALANG</a:t>
            </a:r>
            <a:endParaRPr b="1" sz="2800">
              <a:solidFill>
                <a:srgbClr val="FF0000"/>
              </a:solidFill>
            </a:endParaRPr>
          </a:p>
        </p:txBody>
      </p:sp>
      <p:graphicFrame>
        <p:nvGraphicFramePr>
          <p:cNvPr id="267" name="Google Shape;267;p28"/>
          <p:cNvGraphicFramePr/>
          <p:nvPr/>
        </p:nvGraphicFramePr>
        <p:xfrm>
          <a:off x="0" y="838201"/>
          <a:ext cx="3000000" cy="3000000"/>
        </p:xfrm>
        <a:graphic>
          <a:graphicData uri="http://schemas.openxmlformats.org/drawingml/2006/table">
            <a:tbl>
              <a:tblPr bandRow="1" firstRow="1">
                <a:noFill/>
                <a:tableStyleId>{E8DEA60A-1934-4D70-8AF0-6546E31332B0}</a:tableStyleId>
              </a:tblPr>
              <a:tblGrid>
                <a:gridCol w="627725"/>
                <a:gridCol w="2510950"/>
                <a:gridCol w="6005325"/>
              </a:tblGrid>
              <a:tr h="568400">
                <a:tc>
                  <a:txBody>
                    <a:bodyPr/>
                    <a:lstStyle/>
                    <a:p>
                      <a:pPr indent="0" lvl="0" marL="0" marR="0" rtl="0" algn="ctr">
                        <a:spcBef>
                          <a:spcPts val="0"/>
                        </a:spcBef>
                        <a:spcAft>
                          <a:spcPts val="0"/>
                        </a:spcAft>
                        <a:buNone/>
                      </a:pPr>
                      <a:r>
                        <a:rPr lang="en-US" sz="1800" u="none" cap="none" strike="noStrike"/>
                        <a:t>No</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URAIAN</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CAPAIAN</a:t>
                      </a:r>
                      <a:endParaRPr sz="1800" u="none" cap="none" strike="noStrike"/>
                    </a:p>
                  </a:txBody>
                  <a:tcPr marT="45725" marB="45725" marR="91450" marL="91450" anchor="ctr"/>
                </a:tc>
              </a:tr>
              <a:tr h="402125">
                <a:tc rowSpan="9">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12</a:t>
                      </a:r>
                      <a:endParaRPr b="1" i="0" sz="1400" u="none" cap="none" strike="noStrike">
                        <a:solidFill>
                          <a:srgbClr val="000000"/>
                        </a:solidFill>
                        <a:latin typeface="Arial"/>
                        <a:ea typeface="Arial"/>
                        <a:cs typeface="Arial"/>
                        <a:sym typeface="Arial"/>
                      </a:endParaRPr>
                    </a:p>
                  </a:txBody>
                  <a:tcPr marT="9525" marB="0" marR="9525" marL="9525"/>
                </a:tc>
                <a:tc rowSpan="9">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Dengan Risiko Terinfeksi Virus yang Melemahkan Daya Tahan Tubuh Manusia (HIV)</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1.   RDT HIV (R1) = 30.800 Test</a:t>
                      </a:r>
                      <a:endParaRPr/>
                    </a:p>
                  </a:txBody>
                  <a:tcPr marT="0" marB="0" marR="0" marL="0" anchor="ctr"/>
                </a:tc>
              </a:tr>
              <a:tr h="441150">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2.   RDT HIV (R2) = 2.275 Test</a:t>
                      </a:r>
                      <a:endParaRPr/>
                    </a:p>
                  </a:txBody>
                  <a:tcPr marT="0" marB="0" marR="0" marL="0" anchor="ctr"/>
                </a:tc>
              </a:tr>
              <a:tr h="417125">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3.   RDT HIV (R3) = 2.174 test</a:t>
                      </a:r>
                      <a:endParaRPr/>
                    </a:p>
                  </a:txBody>
                  <a:tcPr marT="0" marB="0" marR="0" marL="0" anchor="ctr"/>
                </a:tc>
              </a:tr>
              <a:tr h="741125">
                <a:tc vMerge="1"/>
                <a:tc vMerge="1"/>
                <a:tc>
                  <a:txBody>
                    <a:bodyPr/>
                    <a:lstStyle/>
                    <a:p>
                      <a:pPr indent="0" lvl="0" marL="0" marR="0" rtl="0" algn="l">
                        <a:lnSpc>
                          <a:spcPct val="150000"/>
                        </a:lnSpc>
                        <a:spcBef>
                          <a:spcPts val="0"/>
                        </a:spcBef>
                        <a:spcAft>
                          <a:spcPts val="0"/>
                        </a:spcAft>
                        <a:buNone/>
                      </a:pPr>
                      <a:r>
                        <a:rPr b="1" i="0" lang="en-US" sz="1400" u="none" cap="none" strike="noStrike">
                          <a:solidFill>
                            <a:srgbClr val="000000"/>
                          </a:solidFill>
                          <a:latin typeface="Calibri"/>
                          <a:ea typeface="Calibri"/>
                          <a:cs typeface="Calibri"/>
                          <a:sym typeface="Calibri"/>
                        </a:rPr>
                        <a:t>4.   RDT HIV (R0) = 434 Box</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5.   Reagent Rapid Sifilis = 3.000 Test</a:t>
                      </a:r>
                      <a:endParaRPr b="1" i="0" sz="1400" u="none" cap="none" strike="noStrike">
                        <a:solidFill>
                          <a:srgbClr val="000000"/>
                        </a:solidFill>
                        <a:latin typeface="Times New Roman"/>
                        <a:ea typeface="Times New Roman"/>
                        <a:cs typeface="Times New Roman"/>
                        <a:sym typeface="Times New Roman"/>
                      </a:endParaRPr>
                    </a:p>
                  </a:txBody>
                  <a:tcPr marT="0" marB="0" marR="0" marL="0" anchor="ctr"/>
                </a:tc>
              </a:tr>
              <a:tr h="478075">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6.   RPR Sifilis = 800 test</a:t>
                      </a:r>
                      <a:endParaRPr/>
                    </a:p>
                  </a:txBody>
                  <a:tcPr marT="0" marB="0" marR="0" marL="0" anchor="ctr"/>
                </a:tc>
              </a:tr>
              <a:tr h="413125">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7.   Catridge VL=  60 buah</a:t>
                      </a:r>
                      <a:endParaRPr b="1" i="0" sz="1400" u="none" cap="none" strike="noStrike">
                        <a:solidFill>
                          <a:srgbClr val="000000"/>
                        </a:solidFill>
                        <a:latin typeface="Calibri"/>
                        <a:ea typeface="Calibri"/>
                        <a:cs typeface="Calibri"/>
                        <a:sym typeface="Calibri"/>
                      </a:endParaRPr>
                    </a:p>
                  </a:txBody>
                  <a:tcPr marT="0" marB="0" marR="0" marL="0" anchor="ctr"/>
                </a:tc>
              </a:tr>
              <a:tr h="741125">
                <a:tc vMerge="1"/>
                <a:tc vMerge="1"/>
                <a:tc>
                  <a:txBody>
                    <a:bodyPr/>
                    <a:lstStyle/>
                    <a:p>
                      <a:pPr indent="0" lvl="0" marL="0" marR="0" rtl="0" algn="l">
                        <a:lnSpc>
                          <a:spcPct val="150000"/>
                        </a:lnSpc>
                        <a:spcBef>
                          <a:spcPts val="0"/>
                        </a:spcBef>
                        <a:spcAft>
                          <a:spcPts val="0"/>
                        </a:spcAft>
                        <a:buNone/>
                      </a:pPr>
                      <a:r>
                        <a:rPr b="1" i="0" lang="en-US" sz="1400" u="none" cap="none" strike="noStrike">
                          <a:solidFill>
                            <a:srgbClr val="000000"/>
                          </a:solidFill>
                          <a:latin typeface="Calibri"/>
                          <a:ea typeface="Calibri"/>
                          <a:cs typeface="Calibri"/>
                          <a:sym typeface="Calibri"/>
                        </a:rPr>
                        <a:t>8.   Alcohol Swab = 13.000 pcs</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9.   Needle vacuntainer = 13.000 pcs</a:t>
                      </a:r>
                      <a:endParaRPr b="1" i="0" sz="1400" u="none" cap="none" strike="noStrike">
                        <a:solidFill>
                          <a:srgbClr val="000000"/>
                        </a:solidFill>
                        <a:latin typeface="Times New Roman"/>
                        <a:ea typeface="Times New Roman"/>
                        <a:cs typeface="Times New Roman"/>
                        <a:sym typeface="Times New Roman"/>
                      </a:endParaRPr>
                    </a:p>
                  </a:txBody>
                  <a:tcPr marT="0" marB="0" marR="0" marL="0" anchor="ctr"/>
                </a:tc>
              </a:tr>
              <a:tr h="454500">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10. Handschoon = 12.000 pasang</a:t>
                      </a:r>
                      <a:endParaRPr b="1" i="0" sz="1400" u="none" cap="none" strike="noStrike">
                        <a:solidFill>
                          <a:srgbClr val="000000"/>
                        </a:solidFill>
                        <a:latin typeface="Calibri"/>
                        <a:ea typeface="Calibri"/>
                        <a:cs typeface="Calibri"/>
                        <a:sym typeface="Calibri"/>
                      </a:endParaRPr>
                    </a:p>
                  </a:txBody>
                  <a:tcPr marT="0" marB="0" marR="0" marL="0" anchor="ctr"/>
                </a:tc>
              </a:tr>
              <a:tr h="405425">
                <a:tc vMerge="1"/>
                <a:tc vMerge="1"/>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11. Kondom = 21.600 pcs</a:t>
                      </a:r>
                      <a:endParaRPr b="1" i="0" sz="1400" u="none" cap="none" strike="noStrike">
                        <a:solidFill>
                          <a:srgbClr val="000000"/>
                        </a:solidFill>
                        <a:latin typeface="Calibri"/>
                        <a:ea typeface="Calibri"/>
                        <a:cs typeface="Calibri"/>
                        <a:sym typeface="Calibri"/>
                      </a:endParaRPr>
                    </a:p>
                  </a:txBody>
                  <a:tcPr marT="0" marB="0" marR="0" marL="0" anchor="ctr"/>
                </a:tc>
              </a:tr>
              <a:tr h="741125">
                <a:tc>
                  <a:txBody>
                    <a:bodyPr/>
                    <a:lstStyle/>
                    <a:p>
                      <a:pPr indent="0" lvl="0" marL="0" marR="0" rtl="0" algn="ctr">
                        <a:spcBef>
                          <a:spcPts val="0"/>
                        </a:spcBef>
                        <a:spcAft>
                          <a:spcPts val="0"/>
                        </a:spcAft>
                        <a:buNone/>
                      </a:pPr>
                      <a:r>
                        <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lnSpc>
                          <a:spcPct val="150000"/>
                        </a:lnSpc>
                        <a:spcBef>
                          <a:spcPts val="0"/>
                        </a:spcBef>
                        <a:spcAft>
                          <a:spcPts val="0"/>
                        </a:spcAft>
                        <a:buNone/>
                      </a:pPr>
                      <a:r>
                        <a:rPr b="1" i="0" lang="en-US" sz="1400" u="none" cap="none" strike="noStrike">
                          <a:solidFill>
                            <a:srgbClr val="000000"/>
                          </a:solidFill>
                          <a:latin typeface="Calibri"/>
                          <a:ea typeface="Calibri"/>
                          <a:cs typeface="Calibri"/>
                          <a:sym typeface="Calibri"/>
                        </a:rPr>
                        <a:t>12. Media KIE = 260</a:t>
                      </a:r>
                      <a:br>
                        <a:rPr b="1" i="0" lang="en-US" sz="1400" u="none" cap="none" strike="noStrike">
                          <a:solidFill>
                            <a:srgbClr val="000000"/>
                          </a:solidFill>
                          <a:latin typeface="Calibri"/>
                          <a:ea typeface="Calibri"/>
                          <a:cs typeface="Calibri"/>
                          <a:sym typeface="Calibri"/>
                        </a:rPr>
                      </a:br>
                      <a:r>
                        <a:rPr b="1" i="0" lang="en-US" sz="1400" u="none" cap="none" strike="noStrike">
                          <a:solidFill>
                            <a:srgbClr val="000000"/>
                          </a:solidFill>
                          <a:latin typeface="Calibri"/>
                          <a:ea typeface="Calibri"/>
                          <a:cs typeface="Calibri"/>
                          <a:sym typeface="Calibri"/>
                        </a:rPr>
                        <a:t>13. Jarum suntik steril = 21.600 pcs</a:t>
                      </a:r>
                      <a:endParaRPr b="1" i="0" sz="1400" u="none" cap="none" strike="noStrike">
                        <a:solidFill>
                          <a:srgbClr val="000000"/>
                        </a:solidFill>
                        <a:latin typeface="Times New Roman"/>
                        <a:ea typeface="Times New Roman"/>
                        <a:cs typeface="Times New Roman"/>
                        <a:sym typeface="Times New Roman"/>
                      </a:endParaRPr>
                    </a:p>
                  </a:txBody>
                  <a:tcPr marT="0" marB="0" marR="0" marL="0"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457200" y="274638"/>
            <a:ext cx="8229600" cy="4111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3200">
                <a:solidFill>
                  <a:srgbClr val="FF0000"/>
                </a:solidFill>
              </a:rPr>
              <a:t>DUKUNGAN SDM</a:t>
            </a:r>
            <a:endParaRPr b="1" sz="3200">
              <a:solidFill>
                <a:srgbClr val="FF0000"/>
              </a:solidFill>
            </a:endParaRPr>
          </a:p>
        </p:txBody>
      </p:sp>
      <p:graphicFrame>
        <p:nvGraphicFramePr>
          <p:cNvPr id="273" name="Google Shape;273;p29"/>
          <p:cNvGraphicFramePr/>
          <p:nvPr/>
        </p:nvGraphicFramePr>
        <p:xfrm>
          <a:off x="152400" y="838200"/>
          <a:ext cx="3000000" cy="3000000"/>
        </p:xfrm>
        <a:graphic>
          <a:graphicData uri="http://schemas.openxmlformats.org/drawingml/2006/table">
            <a:tbl>
              <a:tblPr bandRow="1" firstRow="1">
                <a:noFill/>
                <a:tableStyleId>{E8DEA60A-1934-4D70-8AF0-6546E31332B0}</a:tableStyleId>
              </a:tblPr>
              <a:tblGrid>
                <a:gridCol w="781875"/>
                <a:gridCol w="5238575"/>
                <a:gridCol w="2971125"/>
              </a:tblGrid>
              <a:tr h="447050">
                <a:tc>
                  <a:txBody>
                    <a:bodyPr/>
                    <a:lstStyle/>
                    <a:p>
                      <a:pPr indent="0" lvl="0" marL="0" marR="0" rtl="0" algn="ctr">
                        <a:spcBef>
                          <a:spcPts val="0"/>
                        </a:spcBef>
                        <a:spcAft>
                          <a:spcPts val="0"/>
                        </a:spcAft>
                        <a:buNone/>
                      </a:pPr>
                      <a:r>
                        <a:rPr lang="en-US" sz="1800" u="none" cap="none" strike="noStrike"/>
                        <a:t>NO</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URAIAN</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JUMLAH SDM</a:t>
                      </a:r>
                      <a:endParaRPr sz="1800" u="none" cap="none" strike="noStrike"/>
                    </a:p>
                  </a:txBody>
                  <a:tcPr marT="45725" marB="45725" marR="91450" marL="91450"/>
                </a:tc>
              </a:tr>
              <a:tr h="4470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Hamil</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  131 bidan puskesmas</a:t>
                      </a:r>
                      <a:endParaRPr b="1" i="0" sz="1400" u="none" cap="none" strike="noStrike">
                        <a:solidFill>
                          <a:srgbClr val="000000"/>
                        </a:solidFill>
                        <a:latin typeface="Calibri"/>
                        <a:ea typeface="Calibri"/>
                        <a:cs typeface="Calibri"/>
                        <a:sym typeface="Calibri"/>
                      </a:endParaRPr>
                    </a:p>
                  </a:txBody>
                  <a:tcPr marT="0" marB="0" marR="0" marL="0"/>
                </a:tc>
              </a:tr>
              <a:tr h="4470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2</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Ibu Bersalin</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  131 bidan puskesmas</a:t>
                      </a:r>
                      <a:endParaRPr b="1" i="0" sz="1400" u="none" cap="none" strike="noStrike">
                        <a:solidFill>
                          <a:srgbClr val="000000"/>
                        </a:solidFill>
                        <a:latin typeface="Calibri"/>
                        <a:ea typeface="Calibri"/>
                        <a:cs typeface="Calibri"/>
                        <a:sym typeface="Calibri"/>
                      </a:endParaRPr>
                    </a:p>
                  </a:txBody>
                  <a:tcPr marT="0" marB="0" marR="0" marL="0"/>
                </a:tc>
              </a:tr>
              <a:tr h="4470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3</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Bayi Baru Lahir</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131 bidan puskesmas</a:t>
                      </a:r>
                      <a:endParaRPr b="1" i="0" sz="1400" u="none" cap="none" strike="noStrike">
                        <a:solidFill>
                          <a:srgbClr val="000000"/>
                        </a:solidFill>
                        <a:latin typeface="Calibri"/>
                        <a:ea typeface="Calibri"/>
                        <a:cs typeface="Calibri"/>
                        <a:sym typeface="Calibri"/>
                      </a:endParaRPr>
                    </a:p>
                  </a:txBody>
                  <a:tcPr marT="45725" marB="45725" marR="91450" marL="91450"/>
                </a:tc>
              </a:tr>
              <a:tr h="4470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4</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Balita</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131 bidan puskesmas</a:t>
                      </a:r>
                      <a:endParaRPr b="1" i="0" sz="1400" u="none" cap="none" strike="noStrike">
                        <a:solidFill>
                          <a:srgbClr val="000000"/>
                        </a:solidFill>
                        <a:latin typeface="Calibri"/>
                        <a:ea typeface="Calibri"/>
                        <a:cs typeface="Calibri"/>
                        <a:sym typeface="Calibri"/>
                      </a:endParaRPr>
                    </a:p>
                  </a:txBody>
                  <a:tcPr marT="45725" marB="45725" marR="91450" marL="91450"/>
                </a:tc>
              </a:tr>
              <a:tr h="51440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5</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Pendidikan Dasar</a:t>
                      </a:r>
                      <a:endParaRPr/>
                    </a:p>
                  </a:txBody>
                  <a:tcPr marT="9525" marB="0" marR="9525" marL="9525"/>
                </a:tc>
                <a:tc>
                  <a:txBody>
                    <a:bodyPr/>
                    <a:lstStyle/>
                    <a:p>
                      <a:pPr indent="0" lvl="0" marL="0" marR="0" rtl="0" algn="l">
                        <a:spcBef>
                          <a:spcPts val="0"/>
                        </a:spcBef>
                        <a:spcAft>
                          <a:spcPts val="0"/>
                        </a:spcAft>
                        <a:buNone/>
                      </a:pPr>
                      <a:r>
                        <a:rPr b="1" lang="en-US" sz="1400" u="none" cap="none" strike="noStrike"/>
                        <a:t>  16 tenaga pengelola program PTM </a:t>
                      </a:r>
                      <a:endParaRPr/>
                    </a:p>
                    <a:p>
                      <a:pPr indent="0" lvl="0" marL="0" marR="0" rtl="0" algn="l">
                        <a:spcBef>
                          <a:spcPts val="0"/>
                        </a:spcBef>
                        <a:spcAft>
                          <a:spcPts val="0"/>
                        </a:spcAft>
                        <a:buNone/>
                      </a:pPr>
                      <a:r>
                        <a:rPr b="1" lang="en-US" sz="1400" u="none" cap="none" strike="noStrike"/>
                        <a:t>   di Puskesmas</a:t>
                      </a:r>
                      <a:endParaRPr b="1" sz="1400" u="none" cap="none" strike="noStrike"/>
                    </a:p>
                  </a:txBody>
                  <a:tcPr marT="0" marB="0" marR="0" marL="0"/>
                </a:tc>
              </a:tr>
              <a:tr h="6246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6</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Produktif</a:t>
                      </a:r>
                      <a:endParaRPr/>
                    </a:p>
                  </a:txBody>
                  <a:tcPr marT="9525" marB="0" marR="9525" marL="9525"/>
                </a:tc>
                <a:tc>
                  <a:txBody>
                    <a:bodyPr/>
                    <a:lstStyle/>
                    <a:p>
                      <a:pPr indent="0" lvl="0" marL="0" marR="0" rtl="0" algn="l">
                        <a:spcBef>
                          <a:spcPts val="0"/>
                        </a:spcBef>
                        <a:spcAft>
                          <a:spcPts val="0"/>
                        </a:spcAft>
                        <a:buNone/>
                      </a:pPr>
                      <a:r>
                        <a:rPr b="1" lang="en-US" sz="1400" u="none" cap="none" strike="noStrike"/>
                        <a:t>16 tenaga pengelola program PTM di Puskesmas</a:t>
                      </a:r>
                      <a:endParaRPr b="1" sz="1400" u="none" cap="none" strike="noStrike"/>
                    </a:p>
                  </a:txBody>
                  <a:tcPr marT="45725" marB="45725" marR="91450" marL="91450"/>
                </a:tc>
              </a:tr>
              <a:tr h="6246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7</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pada Usia Lanjut</a:t>
                      </a:r>
                      <a:endParaRPr/>
                    </a:p>
                  </a:txBody>
                  <a:tcPr marT="9525" marB="0" marR="9525" marL="9525"/>
                </a:tc>
                <a:tc>
                  <a:txBody>
                    <a:bodyPr/>
                    <a:lstStyle/>
                    <a:p>
                      <a:pPr indent="0" lvl="0" marL="0" marR="0" rtl="0" algn="l">
                        <a:lnSpc>
                          <a:spcPct val="100000"/>
                        </a:lnSpc>
                        <a:spcBef>
                          <a:spcPts val="0"/>
                        </a:spcBef>
                        <a:spcAft>
                          <a:spcPts val="0"/>
                        </a:spcAft>
                        <a:buClr>
                          <a:schemeClr val="dk1"/>
                        </a:buClr>
                        <a:buSzPts val="1400"/>
                        <a:buFont typeface="Calibri"/>
                        <a:buNone/>
                      </a:pPr>
                      <a:r>
                        <a:rPr b="1" lang="en-US" sz="1400" u="none" cap="none" strike="noStrike"/>
                        <a:t>16 tenaga pengelola program PTM di Puskesmas</a:t>
                      </a:r>
                      <a:endParaRPr b="1" sz="1400" u="none" cap="none" strike="noStrike"/>
                    </a:p>
                  </a:txBody>
                  <a:tcPr marT="45725" marB="45725" marR="91450" marL="91450"/>
                </a:tc>
              </a:tr>
              <a:tr h="6246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8</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Hipertensi</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lnSpc>
                          <a:spcPct val="100000"/>
                        </a:lnSpc>
                        <a:spcBef>
                          <a:spcPts val="0"/>
                        </a:spcBef>
                        <a:spcAft>
                          <a:spcPts val="0"/>
                        </a:spcAft>
                        <a:buClr>
                          <a:schemeClr val="dk1"/>
                        </a:buClr>
                        <a:buSzPts val="1400"/>
                        <a:buFont typeface="Calibri"/>
                        <a:buNone/>
                      </a:pPr>
                      <a:r>
                        <a:rPr b="1" lang="en-US" sz="1400" u="none" cap="none" strike="noStrike"/>
                        <a:t>16 tenaga pengelola program PTM di Puskesmas</a:t>
                      </a:r>
                      <a:endParaRPr b="1" sz="1400" u="none" cap="none" strike="noStrike"/>
                    </a:p>
                  </a:txBody>
                  <a:tcPr marT="45725" marB="45725" marR="91450" marL="91450"/>
                </a:tc>
              </a:tr>
              <a:tr h="62465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9</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Penderita Diabetes Melitus (DM)</a:t>
                      </a:r>
                      <a:endParaRPr/>
                    </a:p>
                  </a:txBody>
                  <a:tcPr marT="9525" marB="0" marR="9525" marL="9525"/>
                </a:tc>
                <a:tc>
                  <a:txBody>
                    <a:bodyPr/>
                    <a:lstStyle/>
                    <a:p>
                      <a:pPr indent="0" lvl="0" marL="0" marR="0" rtl="0" algn="l">
                        <a:lnSpc>
                          <a:spcPct val="100000"/>
                        </a:lnSpc>
                        <a:spcBef>
                          <a:spcPts val="0"/>
                        </a:spcBef>
                        <a:spcAft>
                          <a:spcPts val="0"/>
                        </a:spcAft>
                        <a:buClr>
                          <a:schemeClr val="dk1"/>
                        </a:buClr>
                        <a:buSzPts val="1400"/>
                        <a:buFont typeface="Calibri"/>
                        <a:buNone/>
                      </a:pPr>
                      <a:r>
                        <a:rPr b="1" lang="en-US" sz="1400" u="none" cap="none" strike="noStrike"/>
                        <a:t>16 tenaga pengelola program PTM di Puskesmas</a:t>
                      </a:r>
                      <a:endParaRPr sz="1800" u="none" cap="none" strike="noStrike"/>
                    </a:p>
                  </a:txBody>
                  <a:tcPr marT="45725" marB="45725" marR="91450" marL="91450"/>
                </a:tc>
              </a:tr>
              <a:tr h="771600">
                <a:tc>
                  <a:txBody>
                    <a:bodyPr/>
                    <a:lstStyle/>
                    <a:p>
                      <a:pPr indent="0" lvl="0" marL="0" marR="0" rtl="0" algn="ctr">
                        <a:spcBef>
                          <a:spcPts val="0"/>
                        </a:spcBef>
                        <a:spcAft>
                          <a:spcPts val="0"/>
                        </a:spcAft>
                        <a:buNone/>
                      </a:pPr>
                      <a:r>
                        <a:rPr b="1" i="0" lang="en-US" sz="1400" u="none" cap="none" strike="noStrike">
                          <a:solidFill>
                            <a:srgbClr val="000000"/>
                          </a:solidFill>
                          <a:latin typeface="Arial"/>
                          <a:ea typeface="Arial"/>
                          <a:cs typeface="Arial"/>
                          <a:sym typeface="Arial"/>
                        </a:rPr>
                        <a:t>10</a:t>
                      </a:r>
                      <a:endParaRPr/>
                    </a:p>
                  </a:txBody>
                  <a:tcPr marT="9525" marB="0" marR="9525" marL="9525"/>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Pelayanan Kesehatan Orang dengan Gangguan Jiwa (ODGJ) Berat</a:t>
                      </a:r>
                      <a:endParaRPr b="1" i="0" sz="1400" u="none" cap="none" strike="noStrike">
                        <a:solidFill>
                          <a:srgbClr val="000000"/>
                        </a:solidFill>
                        <a:latin typeface="Arial"/>
                        <a:ea typeface="Arial"/>
                        <a:cs typeface="Arial"/>
                        <a:sym typeface="Arial"/>
                      </a:endParaRPr>
                    </a:p>
                  </a:txBody>
                  <a:tcPr marT="9525" marB="0" marR="9525" marL="9525"/>
                </a:tc>
                <a:tc>
                  <a:txBody>
                    <a:bodyPr/>
                    <a:lstStyle/>
                    <a:p>
                      <a:pPr indent="0" lvl="0" marL="0" marR="0" rtl="0" algn="l">
                        <a:lnSpc>
                          <a:spcPct val="100000"/>
                        </a:lnSpc>
                        <a:spcBef>
                          <a:spcPts val="0"/>
                        </a:spcBef>
                        <a:spcAft>
                          <a:spcPts val="0"/>
                        </a:spcAft>
                        <a:buClr>
                          <a:schemeClr val="dk1"/>
                        </a:buClr>
                        <a:buSzPts val="1200"/>
                        <a:buFont typeface="Calibri"/>
                        <a:buNone/>
                      </a:pPr>
                      <a:r>
                        <a:rPr b="1" lang="en-US" sz="1200" u="none" cap="none" strike="noStrike"/>
                        <a:t>16 tenaga pengelola program PTM di Puskesmas</a:t>
                      </a:r>
                      <a:endParaRPr sz="1200" u="none" cap="none" strike="noStrike"/>
                    </a:p>
                    <a:p>
                      <a:pPr indent="0" lvl="0" marL="0" marR="0" rtl="0" algn="l">
                        <a:spcBef>
                          <a:spcPts val="0"/>
                        </a:spcBef>
                        <a:spcAft>
                          <a:spcPts val="0"/>
                        </a:spcAft>
                        <a:buNone/>
                      </a:pPr>
                      <a:r>
                        <a:t/>
                      </a:r>
                      <a:endParaRPr sz="12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type="title"/>
          </p:nvPr>
        </p:nvSpPr>
        <p:spPr>
          <a:xfrm>
            <a:off x="457200" y="274638"/>
            <a:ext cx="8229600" cy="4111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3200">
                <a:solidFill>
                  <a:srgbClr val="FF0000"/>
                </a:solidFill>
              </a:rPr>
              <a:t>DUKUNGAN SDM</a:t>
            </a:r>
            <a:endParaRPr b="1" sz="3200">
              <a:solidFill>
                <a:srgbClr val="FF0000"/>
              </a:solidFill>
            </a:endParaRPr>
          </a:p>
        </p:txBody>
      </p:sp>
      <p:graphicFrame>
        <p:nvGraphicFramePr>
          <p:cNvPr id="279" name="Google Shape;279;p30"/>
          <p:cNvGraphicFramePr/>
          <p:nvPr/>
        </p:nvGraphicFramePr>
        <p:xfrm>
          <a:off x="0" y="838201"/>
          <a:ext cx="3000000" cy="3000000"/>
        </p:xfrm>
        <a:graphic>
          <a:graphicData uri="http://schemas.openxmlformats.org/drawingml/2006/table">
            <a:tbl>
              <a:tblPr bandRow="1" firstRow="1">
                <a:noFill/>
                <a:tableStyleId>{E8DEA60A-1934-4D70-8AF0-6546E31332B0}</a:tableStyleId>
              </a:tblPr>
              <a:tblGrid>
                <a:gridCol w="795125"/>
                <a:gridCol w="5327375"/>
                <a:gridCol w="3021500"/>
              </a:tblGrid>
              <a:tr h="440200">
                <a:tc>
                  <a:txBody>
                    <a:bodyPr/>
                    <a:lstStyle/>
                    <a:p>
                      <a:pPr indent="0" lvl="0" marL="0" marR="0" rtl="0" algn="ctr">
                        <a:spcBef>
                          <a:spcPts val="0"/>
                        </a:spcBef>
                        <a:spcAft>
                          <a:spcPts val="0"/>
                        </a:spcAft>
                        <a:buNone/>
                      </a:pPr>
                      <a:r>
                        <a:rPr lang="en-US" sz="1800"/>
                        <a:t>NO</a:t>
                      </a:r>
                      <a:endParaRPr sz="1800"/>
                    </a:p>
                  </a:txBody>
                  <a:tcPr marT="45725" marB="45725" marR="91450" marL="91450"/>
                </a:tc>
                <a:tc>
                  <a:txBody>
                    <a:bodyPr/>
                    <a:lstStyle/>
                    <a:p>
                      <a:pPr indent="0" lvl="0" marL="0" marR="0" rtl="0" algn="ctr">
                        <a:spcBef>
                          <a:spcPts val="0"/>
                        </a:spcBef>
                        <a:spcAft>
                          <a:spcPts val="0"/>
                        </a:spcAft>
                        <a:buNone/>
                      </a:pPr>
                      <a:r>
                        <a:rPr lang="en-US" sz="1800"/>
                        <a:t>URAIAN</a:t>
                      </a:r>
                      <a:endParaRPr sz="1800"/>
                    </a:p>
                  </a:txBody>
                  <a:tcPr marT="45725" marB="45725" marR="91450" marL="91450"/>
                </a:tc>
                <a:tc>
                  <a:txBody>
                    <a:bodyPr/>
                    <a:lstStyle/>
                    <a:p>
                      <a:pPr indent="0" lvl="0" marL="0" marR="0" rtl="0" algn="ctr">
                        <a:spcBef>
                          <a:spcPts val="0"/>
                        </a:spcBef>
                        <a:spcAft>
                          <a:spcPts val="0"/>
                        </a:spcAft>
                        <a:buNone/>
                      </a:pPr>
                      <a:r>
                        <a:rPr lang="en-US" sz="1800"/>
                        <a:t>JUMLAH SDM</a:t>
                      </a:r>
                      <a:endParaRPr sz="1800"/>
                    </a:p>
                  </a:txBody>
                  <a:tcPr marT="45725" marB="45725" marR="91450" marL="91450"/>
                </a:tc>
              </a:tr>
              <a:tr h="440200">
                <a:tc>
                  <a:txBody>
                    <a:bodyPr/>
                    <a:lstStyle/>
                    <a:p>
                      <a:pPr indent="0" lvl="0" marL="0" marR="0" rtl="0" algn="ctr">
                        <a:spcBef>
                          <a:spcPts val="0"/>
                        </a:spcBef>
                        <a:spcAft>
                          <a:spcPts val="0"/>
                        </a:spcAft>
                        <a:buNone/>
                      </a:pPr>
                      <a:r>
                        <a:rPr b="1" i="0" lang="en-US" sz="1400" u="none" strike="noStrike">
                          <a:solidFill>
                            <a:srgbClr val="000000"/>
                          </a:solidFill>
                          <a:latin typeface="Arial"/>
                          <a:ea typeface="Arial"/>
                          <a:cs typeface="Arial"/>
                          <a:sym typeface="Arial"/>
                        </a:rPr>
                        <a:t>11</a:t>
                      </a:r>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Arial"/>
                          <a:ea typeface="Arial"/>
                          <a:cs typeface="Arial"/>
                          <a:sym typeface="Arial"/>
                        </a:rPr>
                        <a:t>Pelayanan Kesehatan Orang Terduga Tuberkulosis</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29 layanan TB (16 Puskesmas, 11 RS</a:t>
                      </a:r>
                      <a:endParaRPr/>
                    </a:p>
                  </a:txBody>
                  <a:tcPr marT="0" marB="0" marR="0" marL="0"/>
                </a:tc>
              </a:tr>
              <a:tr h="50655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1 LPK Klas Lowokwaru Malang, 1 LP</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mbria"/>
                          <a:ea typeface="Cambria"/>
                          <a:cs typeface="Cambria"/>
                          <a:sym typeface="Cambria"/>
                        </a:rPr>
                        <a:t>Wanita terdiri dari :</a:t>
                      </a:r>
                      <a:endParaRPr b="1" i="0" sz="1400" u="none" strike="noStrike">
                        <a:solidFill>
                          <a:srgbClr val="000000"/>
                        </a:solidFill>
                        <a:latin typeface="Times New Roman"/>
                        <a:ea typeface="Times New Roman"/>
                        <a:cs typeface="Times New Roman"/>
                        <a:sym typeface="Times New Roman"/>
                      </a:endParaRPr>
                    </a:p>
                  </a:txBody>
                  <a:tcPr marT="0" marB="0" marR="0" marL="0"/>
                </a:tc>
              </a:tr>
              <a:tr h="44020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1. Dokter = 29 orang</a:t>
                      </a:r>
                      <a:endParaRPr/>
                    </a:p>
                  </a:txBody>
                  <a:tcPr marT="0" marB="0" marR="0" marL="0"/>
                </a:tc>
              </a:tr>
              <a:tr h="44020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2. Perawat = 29 orang</a:t>
                      </a:r>
                      <a:endParaRPr/>
                    </a:p>
                  </a:txBody>
                  <a:tcPr marT="0" marB="0" marR="0" marL="0"/>
                </a:tc>
              </a:tr>
              <a:tr h="44020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3. Bidan = 27 orang</a:t>
                      </a:r>
                      <a:endParaRPr/>
                    </a:p>
                  </a:txBody>
                  <a:tcPr marT="0" marB="0" marR="0" marL="0"/>
                </a:tc>
              </a:tr>
              <a:tr h="44020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4. Laboratorium = 27 orang</a:t>
                      </a:r>
                      <a:endParaRPr/>
                    </a:p>
                  </a:txBody>
                  <a:tcPr marT="0" marB="0" marR="0" marL="0"/>
                </a:tc>
              </a:tr>
              <a:tr h="440200">
                <a:tc>
                  <a:txBody>
                    <a:bodyPr/>
                    <a:lstStyle/>
                    <a:p>
                      <a:pPr indent="0" lvl="0" marL="0" marR="0" rtl="0" algn="ctr">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t/>
                      </a:r>
                      <a:endParaRPr b="1" i="0" sz="1400" u="none" strike="noStrike">
                        <a:solidFill>
                          <a:srgbClr val="000000"/>
                        </a:solidFill>
                        <a:latin typeface="Arial"/>
                        <a:ea typeface="Arial"/>
                        <a:cs typeface="Arial"/>
                        <a:sym typeface="Arial"/>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5. Apoteker = 27 orang</a:t>
                      </a:r>
                      <a:endParaRPr b="1" i="0" sz="1400" u="none" strike="noStrike">
                        <a:solidFill>
                          <a:srgbClr val="000000"/>
                        </a:solidFill>
                        <a:latin typeface="Calibri"/>
                        <a:ea typeface="Calibri"/>
                        <a:cs typeface="Calibri"/>
                        <a:sym typeface="Calibri"/>
                      </a:endParaRPr>
                    </a:p>
                  </a:txBody>
                  <a:tcPr marT="0" marB="0" marR="0" marL="0"/>
                </a:tc>
              </a:tr>
              <a:tr h="2279425">
                <a:tc>
                  <a:txBody>
                    <a:bodyPr/>
                    <a:lstStyle/>
                    <a:p>
                      <a:pPr indent="0" lvl="0" marL="0" marR="0" rtl="0" algn="ctr">
                        <a:spcBef>
                          <a:spcPts val="0"/>
                        </a:spcBef>
                        <a:spcAft>
                          <a:spcPts val="0"/>
                        </a:spcAft>
                        <a:buNone/>
                      </a:pPr>
                      <a:r>
                        <a:rPr b="1" i="0" lang="en-US" sz="1400" u="none" strike="noStrike">
                          <a:solidFill>
                            <a:srgbClr val="000000"/>
                          </a:solidFill>
                          <a:latin typeface="Arial"/>
                          <a:ea typeface="Arial"/>
                          <a:cs typeface="Arial"/>
                          <a:sym typeface="Arial"/>
                        </a:rPr>
                        <a:t>12</a:t>
                      </a:r>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Arial"/>
                          <a:ea typeface="Arial"/>
                          <a:cs typeface="Arial"/>
                          <a:sym typeface="Arial"/>
                        </a:rPr>
                        <a:t>Pelayanan Kesehatan Orang Dengan Risiko Terinfeksi Virus yang Melemahkan Daya Tahan Tubuh Manusia (HIV)</a:t>
                      </a:r>
                      <a:endParaRPr/>
                    </a:p>
                  </a:txBody>
                  <a:tcPr marT="9525" marB="0" marR="9525" marL="9525"/>
                </a:tc>
                <a:tc>
                  <a:txBody>
                    <a:bodyPr/>
                    <a:lstStyle/>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30 layanan HIV ( 16 Puskesmas,</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12 RS, 1 Klinik, 1 LPK KlaS Lowokwaru Malang ) terdiri dari :</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1. Dokter = 30 orang</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2. Perawat = 30 orang</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3. Bidan = 29 orang</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4. Laboratorium = 30 orang</a:t>
                      </a:r>
                      <a:br>
                        <a:rPr b="1" i="0" lang="en-US" sz="1400" u="none" strike="noStrike">
                          <a:solidFill>
                            <a:srgbClr val="000000"/>
                          </a:solidFill>
                          <a:latin typeface="Calibri"/>
                          <a:ea typeface="Calibri"/>
                          <a:cs typeface="Calibri"/>
                          <a:sym typeface="Calibri"/>
                        </a:rPr>
                      </a:br>
                      <a:r>
                        <a:rPr b="1" i="0" lang="en-US" sz="1400" u="none" strike="noStrike">
                          <a:solidFill>
                            <a:srgbClr val="000000"/>
                          </a:solidFill>
                          <a:latin typeface="Calibri"/>
                          <a:ea typeface="Calibri"/>
                          <a:cs typeface="Calibri"/>
                          <a:sym typeface="Calibri"/>
                        </a:rPr>
                        <a:t>5. Petugas RR/ pencatatan pelaporan </a:t>
                      </a:r>
                      <a:endParaRPr b="1" i="0" sz="14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00" u="none" strike="noStrike">
                          <a:solidFill>
                            <a:srgbClr val="000000"/>
                          </a:solidFill>
                          <a:latin typeface="Calibri"/>
                          <a:ea typeface="Calibri"/>
                          <a:cs typeface="Calibri"/>
                          <a:sym typeface="Calibri"/>
                        </a:rPr>
                        <a:t>     = 30 orang</a:t>
                      </a:r>
                      <a:endParaRPr b="1" i="0" sz="1400" u="none" strike="noStrike">
                        <a:solidFill>
                          <a:srgbClr val="000000"/>
                        </a:solidFill>
                        <a:latin typeface="Calibri"/>
                        <a:ea typeface="Calibri"/>
                        <a:cs typeface="Calibri"/>
                        <a:sym typeface="Calibri"/>
                      </a:endParaRPr>
                    </a:p>
                  </a:txBody>
                  <a:tcPr marT="0" marB="0" marR="0" marL="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228600" y="152400"/>
            <a:ext cx="8686800" cy="685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US">
                <a:solidFill>
                  <a:srgbClr val="FF0000"/>
                </a:solidFill>
              </a:rPr>
              <a:t>ANGGARAN</a:t>
            </a:r>
            <a:endParaRPr>
              <a:solidFill>
                <a:srgbClr val="FF0000"/>
              </a:solidFill>
            </a:endParaRPr>
          </a:p>
        </p:txBody>
      </p:sp>
      <p:graphicFrame>
        <p:nvGraphicFramePr>
          <p:cNvPr id="285" name="Google Shape;285;p31"/>
          <p:cNvGraphicFramePr/>
          <p:nvPr/>
        </p:nvGraphicFramePr>
        <p:xfrm>
          <a:off x="0" y="914400"/>
          <a:ext cx="3000000" cy="3000000"/>
        </p:xfrm>
        <a:graphic>
          <a:graphicData uri="http://schemas.openxmlformats.org/drawingml/2006/table">
            <a:tbl>
              <a:tblPr bandRow="1" firstRow="1">
                <a:noFill/>
                <a:tableStyleId>{E8DEA60A-1934-4D70-8AF0-6546E31332B0}</a:tableStyleId>
              </a:tblPr>
              <a:tblGrid>
                <a:gridCol w="630625"/>
                <a:gridCol w="3026975"/>
                <a:gridCol w="1828800"/>
                <a:gridCol w="1828800"/>
                <a:gridCol w="1828800"/>
              </a:tblGrid>
              <a:tr h="742950">
                <a:tc rowSpan="2">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No.</a:t>
                      </a:r>
                      <a:endParaRPr b="1" i="0" sz="1600" u="none" strike="noStrike">
                        <a:solidFill>
                          <a:schemeClr val="dk1"/>
                        </a:solidFill>
                        <a:latin typeface="Arial"/>
                        <a:ea typeface="Arial"/>
                        <a:cs typeface="Arial"/>
                        <a:sym typeface="Arial"/>
                      </a:endParaRPr>
                    </a:p>
                  </a:txBody>
                  <a:tcPr marT="9525" marB="0" marR="9525" marL="9525" anchor="ctr">
                    <a:solidFill>
                      <a:srgbClr val="B7CCE4"/>
                    </a:solidFill>
                  </a:tcPr>
                </a:tc>
                <a:tc rowSpan="2">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Indikator Alokasi Belanja Untuk Memenuhi SPM</a:t>
                      </a:r>
                      <a:endParaRPr/>
                    </a:p>
                  </a:txBody>
                  <a:tcPr marT="9525" marB="0" marR="9525" marL="9525" anchor="ctr">
                    <a:solidFill>
                      <a:srgbClr val="B7CCE4"/>
                    </a:solidFill>
                  </a:tcPr>
                </a:tc>
                <a:tc gridSpan="3">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Pagu Setelah Perubahan </a:t>
                      </a:r>
                      <a:endParaRPr/>
                    </a:p>
                  </a:txBody>
                  <a:tcPr marT="9525" marB="0" marR="9525" marL="9525" anchor="ctr">
                    <a:solidFill>
                      <a:srgbClr val="B7CCE4"/>
                    </a:solidFill>
                  </a:tcPr>
                </a:tc>
                <a:tc hMerge="1"/>
                <a:tc hMerge="1"/>
              </a:tr>
              <a:tr h="742950">
                <a:tc vMerge="1"/>
                <a:tc vMerge="1"/>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2018 (Rp)</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2019 (Rp)</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2020 (Rp)</a:t>
                      </a:r>
                      <a:endParaRPr/>
                    </a:p>
                  </a:txBody>
                  <a:tcPr marT="9525" marB="0" marR="9525" marL="9525" anchor="ctr">
                    <a:solidFill>
                      <a:srgbClr val="B7CCE4"/>
                    </a:solidFill>
                  </a:tcP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Ibu Hamil</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210.000.000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500.000.000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1.759.145.600 </a:t>
                      </a:r>
                      <a:endParaRPr/>
                    </a:p>
                  </a:txBody>
                  <a:tcPr marT="9525" marB="0" marR="9525" marL="9525" anchor="ct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2</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Ibu Bersalin</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75.000.000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150.000.000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140.700.000 </a:t>
                      </a:r>
                      <a:endParaRPr/>
                    </a:p>
                  </a:txBody>
                  <a:tcPr marT="9525" marB="0" marR="9525" marL="9525" anchor="ct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3</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Bayi Baru Lahir</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100.000.000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200.000.000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384.000.000 </a:t>
                      </a:r>
                      <a:endParaRPr/>
                    </a:p>
                  </a:txBody>
                  <a:tcPr marT="9525" marB="0" marR="9525" marL="9525" anchor="ct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4</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Balita</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340.000.000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350.000.000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182.000.000 </a:t>
                      </a:r>
                      <a:endParaRPr/>
                    </a:p>
                  </a:txBody>
                  <a:tcPr marT="9525" marB="0" marR="9525" marL="9525" anchor="ct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5</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Pendidikan Dasar</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114.250.000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560.665.700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423.000.000 </a:t>
                      </a:r>
                      <a:endParaRPr/>
                    </a:p>
                  </a:txBody>
                  <a:tcPr marT="9525" marB="0" marR="9525" marL="9525" anchor="ctr"/>
                </a:tc>
              </a:tr>
              <a:tr h="7429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6</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Produktif</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53.000.000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331.065.536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548.000.000 </a:t>
                      </a:r>
                      <a:endParaRPr/>
                    </a:p>
                  </a:txBody>
                  <a:tcPr marT="9525" marB="0" marR="9525" marL="9525"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0" y="1087356"/>
            <a:ext cx="9144000" cy="5770644"/>
          </a:xfrm>
          <a:prstGeom prst="rect">
            <a:avLst/>
          </a:prstGeom>
          <a:solidFill>
            <a:srgbClr val="00206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04" name="Google Shape;104;p14"/>
          <p:cNvGrpSpPr/>
          <p:nvPr/>
        </p:nvGrpSpPr>
        <p:grpSpPr>
          <a:xfrm>
            <a:off x="558301" y="3810000"/>
            <a:ext cx="3874553" cy="1447800"/>
            <a:chOff x="644107" y="1330751"/>
            <a:chExt cx="3874553" cy="816221"/>
          </a:xfrm>
        </p:grpSpPr>
        <p:sp>
          <p:nvSpPr>
            <p:cNvPr id="105" name="Google Shape;105;p14"/>
            <p:cNvSpPr/>
            <p:nvPr/>
          </p:nvSpPr>
          <p:spPr>
            <a:xfrm>
              <a:off x="644107" y="1384863"/>
              <a:ext cx="3725972" cy="762109"/>
            </a:xfrm>
            <a:prstGeom prst="roundRect">
              <a:avLst>
                <a:gd fmla="val 50000" name="adj"/>
              </a:avLst>
            </a:prstGeom>
            <a:solidFill>
              <a:srgbClr val="FFCC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06" name="Google Shape;106;p14"/>
            <p:cNvSpPr/>
            <p:nvPr/>
          </p:nvSpPr>
          <p:spPr>
            <a:xfrm>
              <a:off x="644107" y="1330751"/>
              <a:ext cx="3725972" cy="762109"/>
            </a:xfrm>
            <a:prstGeom prst="roundRect">
              <a:avLst>
                <a:gd fmla="val 50000" name="adj"/>
              </a:avLst>
            </a:prstGeom>
            <a:solidFill>
              <a:srgbClr val="FFFF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07" name="Google Shape;107;p14"/>
            <p:cNvSpPr/>
            <p:nvPr/>
          </p:nvSpPr>
          <p:spPr>
            <a:xfrm rot="5400000">
              <a:off x="4322531" y="1607670"/>
              <a:ext cx="183987" cy="208271"/>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Arial"/>
                <a:ea typeface="Arial"/>
                <a:cs typeface="Arial"/>
                <a:sym typeface="Arial"/>
              </a:endParaRPr>
            </a:p>
          </p:txBody>
        </p:sp>
      </p:grpSp>
      <p:sp>
        <p:nvSpPr>
          <p:cNvPr id="108" name="Google Shape;108;p14"/>
          <p:cNvSpPr txBox="1"/>
          <p:nvPr/>
        </p:nvSpPr>
        <p:spPr>
          <a:xfrm>
            <a:off x="4633378" y="1092390"/>
            <a:ext cx="4297262" cy="549381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700" u="none" cap="none" strike="noStrike">
                <a:solidFill>
                  <a:schemeClr val="lt1"/>
                </a:solidFill>
                <a:latin typeface="Arial"/>
                <a:ea typeface="Arial"/>
                <a:cs typeface="Arial"/>
                <a:sym typeface="Arial"/>
              </a:rPr>
              <a:t>Terdapat 6 urusan wajib pelayananan dasar yang dilaksanakan berdasarkan SPM, SPM menjadi perioritas baik perencanaan maupun anggaran</a:t>
            </a:r>
            <a:endParaRPr b="1" sz="1700">
              <a:solidFill>
                <a:schemeClr val="lt1"/>
              </a:solidFill>
              <a:latin typeface="Arial"/>
              <a:ea typeface="Arial"/>
              <a:cs typeface="Arial"/>
              <a:sym typeface="Arial"/>
            </a:endParaRPr>
          </a:p>
          <a:p>
            <a:pPr indent="0" lvl="0" marL="0" marR="0" rtl="0" algn="l">
              <a:spcBef>
                <a:spcPts val="0"/>
              </a:spcBef>
              <a:spcAft>
                <a:spcPts val="0"/>
              </a:spcAft>
              <a:buNone/>
            </a:pPr>
            <a:r>
              <a:t/>
            </a:r>
            <a:endParaRPr b="1" sz="1700">
              <a:solidFill>
                <a:schemeClr val="lt1"/>
              </a:solidFill>
              <a:latin typeface="Arial"/>
              <a:ea typeface="Arial"/>
              <a:cs typeface="Arial"/>
              <a:sym typeface="Arial"/>
            </a:endParaRPr>
          </a:p>
          <a:p>
            <a:pPr indent="0" lvl="0" marL="0" marR="0" rtl="0" algn="l">
              <a:spcBef>
                <a:spcPts val="0"/>
              </a:spcBef>
              <a:spcAft>
                <a:spcPts val="0"/>
              </a:spcAft>
              <a:buNone/>
            </a:pPr>
            <a:r>
              <a:rPr b="1" lang="en-US" sz="1700">
                <a:solidFill>
                  <a:srgbClr val="FFFF00"/>
                </a:solidFill>
                <a:latin typeface="Arial"/>
                <a:ea typeface="Arial"/>
                <a:cs typeface="Arial"/>
                <a:sym typeface="Arial"/>
              </a:rPr>
              <a:t>Mengatur Pelaksanaan SPM yang terdiri dari jenis pelayanan, mutu pelayanan dan penerima pelayanan dasar dan  strategi  penerapannya</a:t>
            </a:r>
            <a:endParaRPr b="1" sz="1700">
              <a:solidFill>
                <a:srgbClr val="FFFF00"/>
              </a:solidFill>
              <a:latin typeface="Arial"/>
              <a:ea typeface="Arial"/>
              <a:cs typeface="Arial"/>
              <a:sym typeface="Arial"/>
            </a:endParaRPr>
          </a:p>
          <a:p>
            <a:pPr indent="0" lvl="0" marL="0" marR="0" rtl="0" algn="l">
              <a:spcBef>
                <a:spcPts val="0"/>
              </a:spcBef>
              <a:spcAft>
                <a:spcPts val="0"/>
              </a:spcAft>
              <a:buNone/>
            </a:pPr>
            <a:r>
              <a:t/>
            </a:r>
            <a:endParaRPr b="1" sz="1700">
              <a:solidFill>
                <a:schemeClr val="lt1"/>
              </a:solidFill>
              <a:latin typeface="Arial"/>
              <a:ea typeface="Arial"/>
              <a:cs typeface="Arial"/>
              <a:sym typeface="Arial"/>
            </a:endParaRPr>
          </a:p>
          <a:p>
            <a:pPr indent="0" lvl="0" marL="0" marR="0" rtl="0" algn="l">
              <a:spcBef>
                <a:spcPts val="0"/>
              </a:spcBef>
              <a:spcAft>
                <a:spcPts val="0"/>
              </a:spcAft>
              <a:buNone/>
            </a:pPr>
            <a:r>
              <a:rPr b="1" lang="en-US" sz="1700">
                <a:solidFill>
                  <a:schemeClr val="lt1"/>
                </a:solidFill>
                <a:latin typeface="Arial"/>
                <a:ea typeface="Arial"/>
                <a:cs typeface="Arial"/>
                <a:sym typeface="Arial"/>
              </a:rPr>
              <a:t>Secara teknis memuat tentang mekanisme dan strategi penerapan SPM mulai dari pengumpulan data, penghitungan pemenuhan kebutuhan dasar, perencanaan SPM dalam DOKREN, dan pelaksanaan SPM, pelaporan dan evaluasi.</a:t>
            </a:r>
            <a:endParaRPr/>
          </a:p>
          <a:p>
            <a:pPr indent="0" lvl="0" marL="0" marR="0" rtl="0" algn="l">
              <a:spcBef>
                <a:spcPts val="0"/>
              </a:spcBef>
              <a:spcAft>
                <a:spcPts val="0"/>
              </a:spcAft>
              <a:buNone/>
            </a:pPr>
            <a:r>
              <a:t/>
            </a:r>
            <a:endParaRPr b="1" sz="1700">
              <a:solidFill>
                <a:schemeClr val="lt1"/>
              </a:solidFill>
              <a:latin typeface="Arial"/>
              <a:ea typeface="Arial"/>
              <a:cs typeface="Arial"/>
              <a:sym typeface="Arial"/>
            </a:endParaRPr>
          </a:p>
          <a:p>
            <a:pPr indent="0" lvl="0" marL="0" marR="0" rtl="0" algn="l">
              <a:spcBef>
                <a:spcPts val="0"/>
              </a:spcBef>
              <a:spcAft>
                <a:spcPts val="0"/>
              </a:spcAft>
              <a:buNone/>
            </a:pPr>
            <a:r>
              <a:rPr b="1" lang="en-US" sz="1700">
                <a:solidFill>
                  <a:srgbClr val="FFFF00"/>
                </a:solidFill>
                <a:latin typeface="Arial"/>
                <a:ea typeface="Arial"/>
                <a:cs typeface="Arial"/>
                <a:sym typeface="Arial"/>
              </a:rPr>
              <a:t>Secara teknis memuat tentang mekanisme pemenuhan mutu pelayanan dasar pada SPM bidang kesehatan</a:t>
            </a:r>
            <a:endParaRPr b="1" sz="1700">
              <a:solidFill>
                <a:srgbClr val="FFFF00"/>
              </a:solidFill>
              <a:latin typeface="Arial"/>
              <a:ea typeface="Arial"/>
              <a:cs typeface="Arial"/>
              <a:sym typeface="Arial"/>
            </a:endParaRPr>
          </a:p>
        </p:txBody>
      </p:sp>
      <p:grpSp>
        <p:nvGrpSpPr>
          <p:cNvPr id="109" name="Google Shape;109;p14"/>
          <p:cNvGrpSpPr/>
          <p:nvPr/>
        </p:nvGrpSpPr>
        <p:grpSpPr>
          <a:xfrm>
            <a:off x="609600" y="1219200"/>
            <a:ext cx="3874553" cy="1004580"/>
            <a:chOff x="644107" y="1330751"/>
            <a:chExt cx="3874553" cy="816221"/>
          </a:xfrm>
        </p:grpSpPr>
        <p:sp>
          <p:nvSpPr>
            <p:cNvPr id="110" name="Google Shape;110;p14"/>
            <p:cNvSpPr/>
            <p:nvPr/>
          </p:nvSpPr>
          <p:spPr>
            <a:xfrm>
              <a:off x="644107" y="1384863"/>
              <a:ext cx="3725972" cy="762109"/>
            </a:xfrm>
            <a:prstGeom prst="roundRect">
              <a:avLst>
                <a:gd fmla="val 50000" name="adj"/>
              </a:avLst>
            </a:prstGeom>
            <a:solidFill>
              <a:srgbClr val="33C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111" name="Google Shape;111;p14"/>
            <p:cNvSpPr/>
            <p:nvPr/>
          </p:nvSpPr>
          <p:spPr>
            <a:xfrm>
              <a:off x="644107" y="1330751"/>
              <a:ext cx="3725972" cy="762109"/>
            </a:xfrm>
            <a:prstGeom prst="roundRect">
              <a:avLst>
                <a:gd fmla="val 50000" name="adj"/>
              </a:avLst>
            </a:prstGeom>
            <a:solidFill>
              <a:srgbClr val="00FFFF"/>
            </a:solidFill>
            <a:ln cap="flat" cmpd="sng" w="25400">
              <a:solidFill>
                <a:srgbClr val="00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112" name="Google Shape;112;p14"/>
            <p:cNvSpPr/>
            <p:nvPr/>
          </p:nvSpPr>
          <p:spPr>
            <a:xfrm rot="5400000">
              <a:off x="4322531" y="1607670"/>
              <a:ext cx="183987" cy="208271"/>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grpSp>
        <p:nvGrpSpPr>
          <p:cNvPr id="113" name="Google Shape;113;p14"/>
          <p:cNvGrpSpPr/>
          <p:nvPr/>
        </p:nvGrpSpPr>
        <p:grpSpPr>
          <a:xfrm>
            <a:off x="1356360" y="1399263"/>
            <a:ext cx="2731318" cy="742815"/>
            <a:chOff x="775487" y="1446286"/>
            <a:chExt cx="2731318" cy="603538"/>
          </a:xfrm>
        </p:grpSpPr>
        <p:sp>
          <p:nvSpPr>
            <p:cNvPr id="114" name="Google Shape;114;p14"/>
            <p:cNvSpPr txBox="1"/>
            <p:nvPr/>
          </p:nvSpPr>
          <p:spPr>
            <a:xfrm>
              <a:off x="778473" y="1446286"/>
              <a:ext cx="1093248" cy="200055"/>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UU 23/2014</a:t>
              </a:r>
              <a:endParaRPr b="1" sz="1600">
                <a:solidFill>
                  <a:schemeClr val="dk1"/>
                </a:solidFill>
                <a:latin typeface="Arial"/>
                <a:ea typeface="Arial"/>
                <a:cs typeface="Arial"/>
                <a:sym typeface="Arial"/>
              </a:endParaRPr>
            </a:p>
          </p:txBody>
        </p:sp>
        <p:sp>
          <p:nvSpPr>
            <p:cNvPr id="115" name="Google Shape;115;p14"/>
            <p:cNvSpPr txBox="1"/>
            <p:nvPr/>
          </p:nvSpPr>
          <p:spPr>
            <a:xfrm>
              <a:off x="775487" y="1649713"/>
              <a:ext cx="2731318" cy="400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PASAL 12, PASAL 18 DAN PASAL 298</a:t>
              </a:r>
              <a:endParaRPr sz="1600">
                <a:solidFill>
                  <a:schemeClr val="dk1"/>
                </a:solidFill>
                <a:latin typeface="Arial"/>
                <a:ea typeface="Arial"/>
                <a:cs typeface="Arial"/>
                <a:sym typeface="Arial"/>
              </a:endParaRPr>
            </a:p>
          </p:txBody>
        </p:sp>
      </p:grpSp>
      <p:grpSp>
        <p:nvGrpSpPr>
          <p:cNvPr id="116" name="Google Shape;116;p14"/>
          <p:cNvGrpSpPr/>
          <p:nvPr/>
        </p:nvGrpSpPr>
        <p:grpSpPr>
          <a:xfrm>
            <a:off x="609600" y="2438400"/>
            <a:ext cx="3874553" cy="1004580"/>
            <a:chOff x="644107" y="1330751"/>
            <a:chExt cx="3874553" cy="816221"/>
          </a:xfrm>
        </p:grpSpPr>
        <p:sp>
          <p:nvSpPr>
            <p:cNvPr id="117" name="Google Shape;117;p14"/>
            <p:cNvSpPr/>
            <p:nvPr/>
          </p:nvSpPr>
          <p:spPr>
            <a:xfrm>
              <a:off x="644107" y="1384863"/>
              <a:ext cx="3725972" cy="762109"/>
            </a:xfrm>
            <a:prstGeom prst="roundRect">
              <a:avLst>
                <a:gd fmla="val 50000" name="adj"/>
              </a:avLst>
            </a:prstGeom>
            <a:solidFill>
              <a:srgbClr val="33CC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18" name="Google Shape;118;p14"/>
            <p:cNvSpPr/>
            <p:nvPr/>
          </p:nvSpPr>
          <p:spPr>
            <a:xfrm>
              <a:off x="644107" y="1330751"/>
              <a:ext cx="3725972" cy="762109"/>
            </a:xfrm>
            <a:prstGeom prst="roundRect">
              <a:avLst>
                <a:gd fmla="val 50000" name="adj"/>
              </a:avLst>
            </a:prstGeom>
            <a:solidFill>
              <a:srgbClr val="00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19" name="Google Shape;119;p14"/>
            <p:cNvSpPr/>
            <p:nvPr/>
          </p:nvSpPr>
          <p:spPr>
            <a:xfrm rot="5400000">
              <a:off x="4322531" y="1607670"/>
              <a:ext cx="183987" cy="208271"/>
            </a:xfrm>
            <a:prstGeom prst="triangle">
              <a:avLst>
                <a:gd fmla="val 50000" name="adj"/>
              </a:avLst>
            </a:prstGeom>
            <a:solidFill>
              <a:srgbClr val="006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grpSp>
      <p:grpSp>
        <p:nvGrpSpPr>
          <p:cNvPr id="120" name="Google Shape;120;p14"/>
          <p:cNvGrpSpPr/>
          <p:nvPr/>
        </p:nvGrpSpPr>
        <p:grpSpPr>
          <a:xfrm>
            <a:off x="1310640" y="2823937"/>
            <a:ext cx="2941320" cy="557253"/>
            <a:chOff x="716418" y="1446285"/>
            <a:chExt cx="2941320" cy="452769"/>
          </a:xfrm>
        </p:grpSpPr>
        <p:sp>
          <p:nvSpPr>
            <p:cNvPr id="121" name="Google Shape;121;p14"/>
            <p:cNvSpPr txBox="1"/>
            <p:nvPr/>
          </p:nvSpPr>
          <p:spPr>
            <a:xfrm>
              <a:off x="732753" y="1446285"/>
              <a:ext cx="953274" cy="200055"/>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PP 2/2018</a:t>
              </a:r>
              <a:endParaRPr b="1" sz="1600">
                <a:solidFill>
                  <a:schemeClr val="dk1"/>
                </a:solidFill>
                <a:latin typeface="Arial"/>
                <a:ea typeface="Arial"/>
                <a:cs typeface="Arial"/>
                <a:sym typeface="Arial"/>
              </a:endParaRPr>
            </a:p>
          </p:txBody>
        </p:sp>
        <p:sp>
          <p:nvSpPr>
            <p:cNvPr id="122" name="Google Shape;122;p14"/>
            <p:cNvSpPr txBox="1"/>
            <p:nvPr/>
          </p:nvSpPr>
          <p:spPr>
            <a:xfrm>
              <a:off x="716418" y="1724005"/>
              <a:ext cx="2941320" cy="1750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STANDAR PELAYANAN MINIMAL</a:t>
              </a:r>
              <a:endParaRPr sz="1400">
                <a:solidFill>
                  <a:schemeClr val="dk1"/>
                </a:solidFill>
                <a:latin typeface="Arial"/>
                <a:ea typeface="Arial"/>
                <a:cs typeface="Arial"/>
                <a:sym typeface="Arial"/>
              </a:endParaRPr>
            </a:p>
          </p:txBody>
        </p:sp>
      </p:grpSp>
      <p:cxnSp>
        <p:nvCxnSpPr>
          <p:cNvPr id="123" name="Google Shape;123;p14"/>
          <p:cNvCxnSpPr/>
          <p:nvPr/>
        </p:nvCxnSpPr>
        <p:spPr>
          <a:xfrm rot="10800000">
            <a:off x="4526280" y="1447800"/>
            <a:ext cx="0" cy="5044440"/>
          </a:xfrm>
          <a:prstGeom prst="straightConnector1">
            <a:avLst/>
          </a:prstGeom>
          <a:noFill/>
          <a:ln cap="flat" cmpd="sng" w="19050">
            <a:solidFill>
              <a:srgbClr val="BFBFBF"/>
            </a:solidFill>
            <a:prstDash val="dot"/>
            <a:round/>
            <a:headEnd len="med" w="med" type="diamond"/>
            <a:tailEnd len="med" w="med" type="diamond"/>
          </a:ln>
        </p:spPr>
      </p:cxnSp>
      <p:pic>
        <p:nvPicPr>
          <p:cNvPr descr="Image result for lambang dagri" id="124" name="Google Shape;124;p14"/>
          <p:cNvPicPr preferRelativeResize="0"/>
          <p:nvPr/>
        </p:nvPicPr>
        <p:blipFill rotWithShape="1">
          <a:blip r:embed="rId3">
            <a:alphaModFix/>
          </a:blip>
          <a:srcRect b="0" l="0" r="0" t="0"/>
          <a:stretch/>
        </p:blipFill>
        <p:spPr>
          <a:xfrm>
            <a:off x="254164" y="4114799"/>
            <a:ext cx="937096" cy="914401"/>
          </a:xfrm>
          <a:prstGeom prst="rect">
            <a:avLst/>
          </a:prstGeom>
          <a:noFill/>
          <a:ln>
            <a:noFill/>
          </a:ln>
          <a:effectLst>
            <a:outerShdw blurRad="292100" rotWithShape="0" algn="tl" dir="2700000" dist="139700">
              <a:srgbClr val="333333">
                <a:alpha val="64705"/>
              </a:srgbClr>
            </a:outerShdw>
          </a:effectLst>
        </p:spPr>
      </p:pic>
      <p:pic>
        <p:nvPicPr>
          <p:cNvPr descr="Image result for lambang presiden ri" id="125" name="Google Shape;125;p14"/>
          <p:cNvPicPr preferRelativeResize="0"/>
          <p:nvPr/>
        </p:nvPicPr>
        <p:blipFill rotWithShape="1">
          <a:blip r:embed="rId4">
            <a:alphaModFix/>
          </a:blip>
          <a:srcRect b="0" l="0" r="0" t="0"/>
          <a:stretch/>
        </p:blipFill>
        <p:spPr>
          <a:xfrm>
            <a:off x="304800" y="1295401"/>
            <a:ext cx="948049" cy="838200"/>
          </a:xfrm>
          <a:prstGeom prst="rect">
            <a:avLst/>
          </a:prstGeom>
          <a:noFill/>
          <a:ln>
            <a:noFill/>
          </a:ln>
          <a:effectLst>
            <a:outerShdw blurRad="292100" rotWithShape="0" algn="tl" dir="2700000" dist="139700">
              <a:srgbClr val="333333">
                <a:alpha val="64705"/>
              </a:srgbClr>
            </a:outerShdw>
          </a:effectLst>
        </p:spPr>
      </p:pic>
      <p:pic>
        <p:nvPicPr>
          <p:cNvPr descr="Image result for lambang presiden ri" id="126" name="Google Shape;126;p14"/>
          <p:cNvPicPr preferRelativeResize="0"/>
          <p:nvPr/>
        </p:nvPicPr>
        <p:blipFill rotWithShape="1">
          <a:blip r:embed="rId4">
            <a:alphaModFix/>
          </a:blip>
          <a:srcRect b="0" l="0" r="0" t="0"/>
          <a:stretch/>
        </p:blipFill>
        <p:spPr>
          <a:xfrm>
            <a:off x="304800" y="2514600"/>
            <a:ext cx="948049" cy="838200"/>
          </a:xfrm>
          <a:prstGeom prst="rect">
            <a:avLst/>
          </a:prstGeom>
          <a:noFill/>
          <a:ln>
            <a:noFill/>
          </a:ln>
          <a:effectLst>
            <a:outerShdw blurRad="292100" rotWithShape="0" algn="tl" dir="2700000" dist="139700">
              <a:srgbClr val="333333">
                <a:alpha val="64705"/>
              </a:srgbClr>
            </a:outerShdw>
          </a:effectLst>
        </p:spPr>
      </p:pic>
      <p:sp>
        <p:nvSpPr>
          <p:cNvPr id="127" name="Google Shape;127;p14"/>
          <p:cNvSpPr txBox="1"/>
          <p:nvPr/>
        </p:nvSpPr>
        <p:spPr>
          <a:xfrm>
            <a:off x="273691" y="304052"/>
            <a:ext cx="8870309" cy="6455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2800"/>
              <a:buFont typeface="Arial"/>
              <a:buNone/>
            </a:pPr>
            <a:r>
              <a:rPr b="1" i="0" lang="en-US" sz="2800" u="none" cap="none">
                <a:solidFill>
                  <a:srgbClr val="FF0000"/>
                </a:solidFill>
                <a:latin typeface="Arial"/>
                <a:ea typeface="Arial"/>
                <a:cs typeface="Arial"/>
                <a:sym typeface="Arial"/>
              </a:rPr>
              <a:t>DASAR HUKUM</a:t>
            </a:r>
            <a:endParaRPr b="1" i="0" sz="2800" u="none" cap="none">
              <a:solidFill>
                <a:srgbClr val="FF0000"/>
              </a:solidFill>
              <a:latin typeface="Arial"/>
              <a:ea typeface="Arial"/>
              <a:cs typeface="Arial"/>
              <a:sym typeface="Arial"/>
            </a:endParaRPr>
          </a:p>
        </p:txBody>
      </p:sp>
      <p:grpSp>
        <p:nvGrpSpPr>
          <p:cNvPr id="128" name="Google Shape;128;p14"/>
          <p:cNvGrpSpPr/>
          <p:nvPr/>
        </p:nvGrpSpPr>
        <p:grpSpPr>
          <a:xfrm>
            <a:off x="1274357" y="4198342"/>
            <a:ext cx="2621652" cy="496592"/>
            <a:chOff x="885153" y="1446286"/>
            <a:chExt cx="2621652" cy="403482"/>
          </a:xfrm>
        </p:grpSpPr>
        <p:sp>
          <p:nvSpPr>
            <p:cNvPr id="129" name="Google Shape;129;p14"/>
            <p:cNvSpPr txBox="1"/>
            <p:nvPr/>
          </p:nvSpPr>
          <p:spPr>
            <a:xfrm>
              <a:off x="885153" y="1446286"/>
              <a:ext cx="2165657" cy="200055"/>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Permendagri 100/2018</a:t>
              </a:r>
              <a:endParaRPr b="1" sz="1600">
                <a:solidFill>
                  <a:schemeClr val="dk1"/>
                </a:solidFill>
                <a:latin typeface="Arial"/>
                <a:ea typeface="Arial"/>
                <a:cs typeface="Arial"/>
                <a:sym typeface="Arial"/>
              </a:endParaRPr>
            </a:p>
          </p:txBody>
        </p:sp>
        <p:sp>
          <p:nvSpPr>
            <p:cNvPr id="130" name="Google Shape;130;p14"/>
            <p:cNvSpPr txBox="1"/>
            <p:nvPr/>
          </p:nvSpPr>
          <p:spPr>
            <a:xfrm>
              <a:off x="885153" y="1649713"/>
              <a:ext cx="2621652" cy="20005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PENERAPAN SPM</a:t>
              </a:r>
              <a:endParaRPr sz="1600">
                <a:solidFill>
                  <a:schemeClr val="dk1"/>
                </a:solidFill>
                <a:latin typeface="Arial"/>
                <a:ea typeface="Arial"/>
                <a:cs typeface="Arial"/>
                <a:sym typeface="Arial"/>
              </a:endParaRPr>
            </a:p>
          </p:txBody>
        </p:sp>
      </p:grpSp>
      <p:grpSp>
        <p:nvGrpSpPr>
          <p:cNvPr id="131" name="Google Shape;131;p14"/>
          <p:cNvGrpSpPr/>
          <p:nvPr/>
        </p:nvGrpSpPr>
        <p:grpSpPr>
          <a:xfrm>
            <a:off x="457200" y="5562600"/>
            <a:ext cx="4111983" cy="1159615"/>
            <a:chOff x="644107" y="1330751"/>
            <a:chExt cx="3793034" cy="816221"/>
          </a:xfrm>
        </p:grpSpPr>
        <p:sp>
          <p:nvSpPr>
            <p:cNvPr id="132" name="Google Shape;132;p14"/>
            <p:cNvSpPr/>
            <p:nvPr/>
          </p:nvSpPr>
          <p:spPr>
            <a:xfrm>
              <a:off x="644107" y="1384863"/>
              <a:ext cx="3725972" cy="762109"/>
            </a:xfrm>
            <a:prstGeom prst="roundRect">
              <a:avLst>
                <a:gd fmla="val 50000" name="adj"/>
              </a:avLst>
            </a:prstGeom>
            <a:solidFill>
              <a:srgbClr val="66CC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33" name="Google Shape;133;p14"/>
            <p:cNvSpPr/>
            <p:nvPr/>
          </p:nvSpPr>
          <p:spPr>
            <a:xfrm>
              <a:off x="644107" y="1330751"/>
              <a:ext cx="3725972" cy="762109"/>
            </a:xfrm>
            <a:prstGeom prst="roundRect">
              <a:avLst>
                <a:gd fmla="val 50000" name="adj"/>
              </a:avLst>
            </a:prstGeom>
            <a:solidFill>
              <a:srgbClr val="FF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sp>
          <p:nvSpPr>
            <p:cNvPr id="134" name="Google Shape;134;p14"/>
            <p:cNvSpPr/>
            <p:nvPr/>
          </p:nvSpPr>
          <p:spPr>
            <a:xfrm rot="5400000">
              <a:off x="4241012" y="1586785"/>
              <a:ext cx="183987" cy="208271"/>
            </a:xfrm>
            <a:prstGeom prst="triangle">
              <a:avLst>
                <a:gd fmla="val 50000" name="adj"/>
              </a:avLst>
            </a:prstGeom>
            <a:solidFill>
              <a:srgbClr val="00CC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Arial"/>
                <a:ea typeface="Arial"/>
                <a:cs typeface="Arial"/>
                <a:sym typeface="Arial"/>
              </a:endParaRPr>
            </a:p>
          </p:txBody>
        </p:sp>
      </p:grpSp>
      <p:pic>
        <p:nvPicPr>
          <p:cNvPr descr="Image result for lambang germas" id="135" name="Google Shape;135;p14"/>
          <p:cNvPicPr preferRelativeResize="0"/>
          <p:nvPr/>
        </p:nvPicPr>
        <p:blipFill rotWithShape="1">
          <a:blip r:embed="rId5">
            <a:alphaModFix/>
          </a:blip>
          <a:srcRect b="0" l="0" r="0" t="0"/>
          <a:stretch/>
        </p:blipFill>
        <p:spPr>
          <a:xfrm>
            <a:off x="304800" y="5638800"/>
            <a:ext cx="880213" cy="889402"/>
          </a:xfrm>
          <a:prstGeom prst="rect">
            <a:avLst/>
          </a:prstGeom>
          <a:noFill/>
          <a:ln>
            <a:noFill/>
          </a:ln>
          <a:effectLst>
            <a:outerShdw blurRad="292100" rotWithShape="0" algn="tl" dir="2700000" dist="139700">
              <a:srgbClr val="333333">
                <a:alpha val="64705"/>
              </a:srgbClr>
            </a:outerShdw>
          </a:effectLst>
        </p:spPr>
      </p:pic>
      <p:grpSp>
        <p:nvGrpSpPr>
          <p:cNvPr id="136" name="Google Shape;136;p14"/>
          <p:cNvGrpSpPr/>
          <p:nvPr/>
        </p:nvGrpSpPr>
        <p:grpSpPr>
          <a:xfrm>
            <a:off x="1234440" y="5475814"/>
            <a:ext cx="2883270" cy="883485"/>
            <a:chOff x="885153" y="1351898"/>
            <a:chExt cx="2621652" cy="717835"/>
          </a:xfrm>
        </p:grpSpPr>
        <p:sp>
          <p:nvSpPr>
            <p:cNvPr id="137" name="Google Shape;137;p14"/>
            <p:cNvSpPr txBox="1"/>
            <p:nvPr/>
          </p:nvSpPr>
          <p:spPr>
            <a:xfrm>
              <a:off x="885153" y="1351898"/>
              <a:ext cx="1616426" cy="200056"/>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Permenkes 4/2019</a:t>
              </a:r>
              <a:endParaRPr b="1" sz="1600">
                <a:solidFill>
                  <a:schemeClr val="dk1"/>
                </a:solidFill>
                <a:latin typeface="Arial"/>
                <a:ea typeface="Arial"/>
                <a:cs typeface="Arial"/>
                <a:sym typeface="Arial"/>
              </a:endParaRPr>
            </a:p>
          </p:txBody>
        </p:sp>
        <p:sp>
          <p:nvSpPr>
            <p:cNvPr id="138" name="Google Shape;138;p14"/>
            <p:cNvSpPr txBox="1"/>
            <p:nvPr/>
          </p:nvSpPr>
          <p:spPr>
            <a:xfrm>
              <a:off x="885153" y="1544586"/>
              <a:ext cx="2621652" cy="52514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STANDAR TEKNIS PEMENUHAN MUTU PELAYANAN DASAR PADA SPM BIDANG KESEHATAN</a:t>
              </a:r>
              <a:endParaRPr sz="1400">
                <a:solidFill>
                  <a:schemeClr val="dk1"/>
                </a:solidFill>
                <a:latin typeface="Arial"/>
                <a:ea typeface="Arial"/>
                <a:cs typeface="Arial"/>
                <a:sym typeface="Arial"/>
              </a:endParaRPr>
            </a:p>
          </p:txBody>
        </p:sp>
      </p:grpSp>
    </p:spTree>
  </p:cSld>
  <p:clrMapOvr>
    <a:masterClrMapping/>
  </p:clrMapOvr>
  <mc:AlternateContent>
    <mc:Choice Requires="p14">
      <p:transition p14:dur="1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228600" y="152400"/>
            <a:ext cx="8686800" cy="533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3200">
                <a:solidFill>
                  <a:srgbClr val="FF0000"/>
                </a:solidFill>
              </a:rPr>
              <a:t>ANGGARAN</a:t>
            </a:r>
            <a:endParaRPr b="1" sz="3200">
              <a:solidFill>
                <a:srgbClr val="FF0000"/>
              </a:solidFill>
            </a:endParaRPr>
          </a:p>
        </p:txBody>
      </p:sp>
      <p:graphicFrame>
        <p:nvGraphicFramePr>
          <p:cNvPr id="291" name="Google Shape;291;p32"/>
          <p:cNvGraphicFramePr/>
          <p:nvPr/>
        </p:nvGraphicFramePr>
        <p:xfrm>
          <a:off x="0" y="761996"/>
          <a:ext cx="3000000" cy="3000000"/>
        </p:xfrm>
        <a:graphic>
          <a:graphicData uri="http://schemas.openxmlformats.org/drawingml/2006/table">
            <a:tbl>
              <a:tblPr bandRow="1" firstRow="1">
                <a:noFill/>
                <a:tableStyleId>{E8DEA60A-1934-4D70-8AF0-6546E31332B0}</a:tableStyleId>
              </a:tblPr>
              <a:tblGrid>
                <a:gridCol w="630625"/>
                <a:gridCol w="3026975"/>
                <a:gridCol w="1828800"/>
                <a:gridCol w="1828800"/>
                <a:gridCol w="1828800"/>
              </a:tblGrid>
              <a:tr h="531225">
                <a:tc rowSpan="2">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No.</a:t>
                      </a:r>
                      <a:endParaRPr b="1" i="0" sz="1600" u="none" strike="noStrike">
                        <a:solidFill>
                          <a:schemeClr val="dk1"/>
                        </a:solidFill>
                        <a:latin typeface="Arial"/>
                        <a:ea typeface="Arial"/>
                        <a:cs typeface="Arial"/>
                        <a:sym typeface="Arial"/>
                      </a:endParaRPr>
                    </a:p>
                  </a:txBody>
                  <a:tcPr marT="9525" marB="0" marR="9525" marL="9525" anchor="ctr">
                    <a:solidFill>
                      <a:srgbClr val="B7CCE4"/>
                    </a:solidFill>
                  </a:tcPr>
                </a:tc>
                <a:tc rowSpan="2">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Indikator Alokasi Belanja Untuk Memenuhi SPM</a:t>
                      </a:r>
                      <a:endParaRPr/>
                    </a:p>
                  </a:txBody>
                  <a:tcPr marT="9525" marB="0" marR="9525" marL="9525" anchor="ctr">
                    <a:solidFill>
                      <a:srgbClr val="B7CCE4"/>
                    </a:solidFill>
                  </a:tcPr>
                </a:tc>
                <a:tc gridSpan="3">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Pagu Setelah Perubahan </a:t>
                      </a:r>
                      <a:endParaRPr/>
                    </a:p>
                  </a:txBody>
                  <a:tcPr marT="9525" marB="0" marR="9525" marL="9525" anchor="ctr">
                    <a:solidFill>
                      <a:srgbClr val="B7CCE4"/>
                    </a:solidFill>
                  </a:tcPr>
                </a:tc>
                <a:tc hMerge="1"/>
                <a:tc hMerge="1"/>
              </a:tr>
              <a:tr h="531225">
                <a:tc vMerge="1"/>
                <a:tc vMerge="1"/>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2018 (Rp)</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2019 (Rp)</a:t>
                      </a:r>
                      <a:endParaRPr/>
                    </a:p>
                  </a:txBody>
                  <a:tcPr marT="9525" marB="0" marR="9525" marL="9525" anchor="ctr">
                    <a:solidFill>
                      <a:srgbClr val="B7CCE4"/>
                    </a:solidFill>
                  </a:tcPr>
                </a:tc>
                <a:tc>
                  <a:txBody>
                    <a:bodyPr/>
                    <a:lstStyle/>
                    <a:p>
                      <a:pPr indent="0" lvl="0" marL="0" marR="0" rtl="0" algn="ctr">
                        <a:spcBef>
                          <a:spcPts val="0"/>
                        </a:spcBef>
                        <a:spcAft>
                          <a:spcPts val="0"/>
                        </a:spcAft>
                        <a:buNone/>
                      </a:pPr>
                      <a:r>
                        <a:rPr b="1" i="0" lang="en-US" sz="1600" u="none" strike="noStrike">
                          <a:solidFill>
                            <a:schemeClr val="dk1"/>
                          </a:solidFill>
                          <a:latin typeface="Arial"/>
                          <a:ea typeface="Arial"/>
                          <a:cs typeface="Arial"/>
                          <a:sym typeface="Arial"/>
                        </a:rPr>
                        <a:t>T.A 2020 (Rp)</a:t>
                      </a:r>
                      <a:endParaRPr/>
                    </a:p>
                  </a:txBody>
                  <a:tcPr marT="9525" marB="0" marR="9525" marL="9525" anchor="ctr">
                    <a:solidFill>
                      <a:srgbClr val="B7CCE4"/>
                    </a:solidFill>
                  </a:tcPr>
                </a:tc>
              </a:tr>
              <a:tr h="62767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7</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Lanjut</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82.984.750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142.075.000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2.515.480.800 </a:t>
                      </a:r>
                      <a:endParaRPr/>
                    </a:p>
                  </a:txBody>
                  <a:tcPr marT="9525" marB="0" marR="9525" marL="9525" anchor="ctr"/>
                </a:tc>
              </a:tr>
              <a:tr h="62767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8</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Penderita Hipertensi</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298.000.000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62.266.128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175.000.000 </a:t>
                      </a:r>
                      <a:endParaRPr/>
                    </a:p>
                  </a:txBody>
                  <a:tcPr marT="9525" marB="0" marR="9525" marL="9525" anchor="ctr"/>
                </a:tc>
              </a:tr>
              <a:tr h="62767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9</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Penderita Diabetes Melitus</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20.304.000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272.000.000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136.557.000 </a:t>
                      </a:r>
                      <a:endParaRPr/>
                    </a:p>
                  </a:txBody>
                  <a:tcPr marT="9525" marB="0" marR="9525" marL="9525" anchor="ctr"/>
                </a:tc>
              </a:tr>
              <a:tr h="62767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10</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Dengan Gangguan Jiwa Berat</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458.180.000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200.000.000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1.020.000.000 </a:t>
                      </a:r>
                      <a:endParaRPr/>
                    </a:p>
                  </a:txBody>
                  <a:tcPr marT="9525" marB="0" marR="9525" marL="9525" anchor="ctr"/>
                </a:tc>
              </a:tr>
              <a:tr h="62767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11</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Terduga Tuberkulosis</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477.125.000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750.219.800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825.241.780 </a:t>
                      </a:r>
                      <a:endParaRPr/>
                    </a:p>
                  </a:txBody>
                  <a:tcPr marT="9525" marB="0" marR="9525" marL="9525" anchor="ctr"/>
                </a:tc>
              </a:tr>
              <a:tr h="12674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12</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Dengan Risiko Terinfeksi Virus Yang Melemahkan Daya Tahan Tubuh Manusia (Human Immunodeficiency Virus)</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754.738.000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600.442.700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660.486.970 </a:t>
                      </a:r>
                      <a:endParaRPr/>
                    </a:p>
                  </a:txBody>
                  <a:tcPr marT="9525" marB="0" marR="9525" marL="9525" anchor="ctr"/>
                </a:tc>
              </a:tr>
              <a:tr h="627675">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 </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Jumlah</a:t>
                      </a:r>
                      <a:endParaRPr b="1" i="0" sz="1600" u="none" strike="noStrike">
                        <a:latin typeface="Arial"/>
                        <a:ea typeface="Arial"/>
                        <a:cs typeface="Arial"/>
                        <a:sym typeface="Arial"/>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2.983.581.750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4.118.734.864 </a:t>
                      </a:r>
                      <a:endParaRPr/>
                    </a:p>
                  </a:txBody>
                  <a:tcPr marT="9525" marB="0" marR="9525" marL="9525" anchor="ctr"/>
                </a:tc>
                <a:tc>
                  <a:txBody>
                    <a:bodyPr/>
                    <a:lstStyle/>
                    <a:p>
                      <a:pPr indent="0" lvl="0" marL="0" marR="0" rtl="0" algn="r">
                        <a:spcBef>
                          <a:spcPts val="0"/>
                        </a:spcBef>
                        <a:spcAft>
                          <a:spcPts val="0"/>
                        </a:spcAft>
                        <a:buNone/>
                      </a:pPr>
                      <a:r>
                        <a:rPr b="1" i="0" lang="en-US" sz="1600" u="none" strike="noStrike">
                          <a:latin typeface="Arial"/>
                          <a:ea typeface="Arial"/>
                          <a:cs typeface="Arial"/>
                          <a:sym typeface="Arial"/>
                        </a:rPr>
                        <a:t>      8.769.612.150 </a:t>
                      </a:r>
                      <a:endParaRPr/>
                    </a:p>
                  </a:txBody>
                  <a:tcPr marT="9525" marB="0" marR="9525" marL="9525"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US">
                <a:solidFill>
                  <a:srgbClr val="FF0000"/>
                </a:solidFill>
              </a:rPr>
              <a:t>PERMASALAHAN</a:t>
            </a:r>
            <a:endParaRPr>
              <a:solidFill>
                <a:srgbClr val="FF0000"/>
              </a:solidFill>
            </a:endParaRPr>
          </a:p>
        </p:txBody>
      </p:sp>
      <p:graphicFrame>
        <p:nvGraphicFramePr>
          <p:cNvPr id="297" name="Google Shape;297;p33"/>
          <p:cNvGraphicFramePr/>
          <p:nvPr/>
        </p:nvGraphicFramePr>
        <p:xfrm>
          <a:off x="0" y="1066800"/>
          <a:ext cx="3000000" cy="3000000"/>
        </p:xfrm>
        <a:graphic>
          <a:graphicData uri="http://schemas.openxmlformats.org/drawingml/2006/table">
            <a:tbl>
              <a:tblPr bandRow="1" firstRow="1">
                <a:noFill/>
                <a:tableStyleId>{E8DEA60A-1934-4D70-8AF0-6546E31332B0}</a:tableStyleId>
              </a:tblPr>
              <a:tblGrid>
                <a:gridCol w="533400"/>
                <a:gridCol w="2438400"/>
                <a:gridCol w="6172200"/>
              </a:tblGrid>
              <a:tr h="609600">
                <a:tc>
                  <a:txBody>
                    <a:bodyPr/>
                    <a:lstStyle/>
                    <a:p>
                      <a:pPr indent="0" lvl="0" marL="0" marR="0" rtl="0" algn="ctr">
                        <a:spcBef>
                          <a:spcPts val="0"/>
                        </a:spcBef>
                        <a:spcAft>
                          <a:spcPts val="0"/>
                        </a:spcAft>
                        <a:buNone/>
                      </a:pPr>
                      <a:r>
                        <a:rPr lang="en-US" sz="1800"/>
                        <a:t>NO</a:t>
                      </a:r>
                      <a:endParaRPr sz="1800"/>
                    </a:p>
                  </a:txBody>
                  <a:tcPr marT="45725" marB="45725" marR="91450" marL="91450" anchor="ctr"/>
                </a:tc>
                <a:tc>
                  <a:txBody>
                    <a:bodyPr/>
                    <a:lstStyle/>
                    <a:p>
                      <a:pPr indent="0" lvl="0" marL="0" marR="0" rtl="0" algn="ctr">
                        <a:spcBef>
                          <a:spcPts val="0"/>
                        </a:spcBef>
                        <a:spcAft>
                          <a:spcPts val="0"/>
                        </a:spcAft>
                        <a:buNone/>
                      </a:pPr>
                      <a:r>
                        <a:rPr lang="en-US" sz="1800"/>
                        <a:t>URAIAN</a:t>
                      </a:r>
                      <a:endParaRPr sz="1800"/>
                    </a:p>
                  </a:txBody>
                  <a:tcPr marT="45725" marB="45725" marR="91450" marL="91450" anchor="ctr"/>
                </a:tc>
                <a:tc>
                  <a:txBody>
                    <a:bodyPr/>
                    <a:lstStyle/>
                    <a:p>
                      <a:pPr indent="0" lvl="0" marL="0" marR="0" rtl="0" algn="ctr">
                        <a:spcBef>
                          <a:spcPts val="0"/>
                        </a:spcBef>
                        <a:spcAft>
                          <a:spcPts val="0"/>
                        </a:spcAft>
                        <a:buNone/>
                      </a:pPr>
                      <a:r>
                        <a:rPr lang="en-US" sz="1800"/>
                        <a:t>PERMASALAHAN</a:t>
                      </a:r>
                      <a:endParaRPr sz="1800"/>
                    </a:p>
                  </a:txBody>
                  <a:tcPr marT="45725" marB="45725" marR="91450" marL="91450" anchor="ctr"/>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Ibu Hamil</a:t>
                      </a:r>
                      <a:endParaRPr b="1" i="0" sz="1600" u="none" strike="noStrike">
                        <a:latin typeface="Arial"/>
                        <a:ea typeface="Arial"/>
                        <a:cs typeface="Arial"/>
                        <a:sym typeface="Arial"/>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Menurunnya angka kunjungan ibu hamil dikarenakan adanya pandemi covid-19</a:t>
                      </a:r>
                      <a:endParaRPr/>
                    </a:p>
                  </a:txBody>
                  <a:tcPr marT="9525" marB="0" marR="9525" marL="9525"/>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2</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Ibu Bersalin</a:t>
                      </a:r>
                      <a:endParaRPr b="1" i="0" sz="1600" u="none" strike="noStrike">
                        <a:latin typeface="Arial"/>
                        <a:ea typeface="Arial"/>
                        <a:cs typeface="Arial"/>
                        <a:sym typeface="Arial"/>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Pelaporan pelayanan kesehatan ibu bersalin pada fasilitas kesehatan belum terlaporkan secara maksimal</a:t>
                      </a:r>
                      <a:endParaRPr b="1" i="0" sz="1400" u="none" strike="noStrike">
                        <a:solidFill>
                          <a:srgbClr val="000000"/>
                        </a:solidFill>
                        <a:latin typeface="Times New Roman"/>
                        <a:ea typeface="Times New Roman"/>
                        <a:cs typeface="Times New Roman"/>
                        <a:sym typeface="Times New Roman"/>
                      </a:endParaRPr>
                    </a:p>
                  </a:txBody>
                  <a:tcPr marT="9525" marB="0" marR="9525" marL="9525"/>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3</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Bayi Baru Lahir</a:t>
                      </a:r>
                      <a:endParaRPr b="1" i="0" sz="1600" u="none" strike="noStrike">
                        <a:latin typeface="Arial"/>
                        <a:ea typeface="Arial"/>
                        <a:cs typeface="Arial"/>
                        <a:sym typeface="Arial"/>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Menurunnya angka kunjungan bayi di posyandu dan fasilitas kesehatan dikarenakan adanya pandemi covid-19</a:t>
                      </a:r>
                      <a:endParaRPr/>
                    </a:p>
                  </a:txBody>
                  <a:tcPr marT="9525" marB="0" marR="9525" marL="9525"/>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4</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Balita</a:t>
                      </a:r>
                      <a:endParaRPr b="1" i="0" sz="1600" u="none" strike="noStrike">
                        <a:latin typeface="Arial"/>
                        <a:ea typeface="Arial"/>
                        <a:cs typeface="Arial"/>
                        <a:sym typeface="Arial"/>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Menurunnya angka kunjungan balita di posyandu dan fasilitas kesehatan dikarenakan adanya pandemi covid-19</a:t>
                      </a:r>
                      <a:endParaRPr/>
                    </a:p>
                  </a:txBody>
                  <a:tcPr marT="9525" marB="0" marR="9525" marL="9525"/>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5</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Pendidikan Dasar</a:t>
                      </a:r>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Kegiatan pertemuan skrining pada usia pendidikan dasar untuk masyarakat ditunda karena adanya pandemi covid-19</a:t>
                      </a:r>
                      <a:endParaRPr/>
                    </a:p>
                  </a:txBody>
                  <a:tcPr marT="9525" marB="0" marR="9525" marL="9525"/>
                </a:tc>
              </a:tr>
              <a:tr h="8273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6</a:t>
                      </a:r>
                      <a:endParaRPr/>
                    </a:p>
                  </a:txBody>
                  <a:tcPr marT="9525" marB="0" marR="9525" marL="9525" anchor="ctr"/>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Produktif</a:t>
                      </a:r>
                      <a:endParaRPr/>
                    </a:p>
                  </a:txBody>
                  <a:tcPr marT="9525" marB="0" marR="9525" marL="9525" anchor="ctr"/>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Kurangnya kesadaran masyarakat, tenaga di puskesmas terbatas, satu orang memegang lebih dari satu program, pelaksanaan harus dilakukan di dalam dan di luar gedung dan juga di luar jam dinas, kebutuhan gula darah test sebanyak jumah penduduk usia &gt;15 tahun</a:t>
                      </a:r>
                      <a:endParaRPr b="1" i="0" sz="1400" u="none" strike="noStrike">
                        <a:solidFill>
                          <a:srgbClr val="000000"/>
                        </a:solidFill>
                        <a:latin typeface="Times New Roman"/>
                        <a:ea typeface="Times New Roman"/>
                        <a:cs typeface="Times New Roman"/>
                        <a:sym typeface="Times New Roman"/>
                      </a:endParaRPr>
                    </a:p>
                  </a:txBody>
                  <a:tcPr marT="9525" marB="0" marR="9525" marL="95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txBox="1"/>
          <p:nvPr>
            <p:ph type="title"/>
          </p:nvPr>
        </p:nvSpPr>
        <p:spPr>
          <a:xfrm>
            <a:off x="457200" y="0"/>
            <a:ext cx="8229600" cy="5635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lang="en-US">
                <a:solidFill>
                  <a:srgbClr val="FF0000"/>
                </a:solidFill>
              </a:rPr>
              <a:t>PERMASALAHAN</a:t>
            </a:r>
            <a:endParaRPr>
              <a:solidFill>
                <a:srgbClr val="FF0000"/>
              </a:solidFill>
            </a:endParaRPr>
          </a:p>
        </p:txBody>
      </p:sp>
      <p:graphicFrame>
        <p:nvGraphicFramePr>
          <p:cNvPr id="303" name="Google Shape;303;p34"/>
          <p:cNvGraphicFramePr/>
          <p:nvPr/>
        </p:nvGraphicFramePr>
        <p:xfrm>
          <a:off x="0" y="538301"/>
          <a:ext cx="3000000" cy="3000000"/>
        </p:xfrm>
        <a:graphic>
          <a:graphicData uri="http://schemas.openxmlformats.org/drawingml/2006/table">
            <a:tbl>
              <a:tblPr bandRow="1" firstRow="1">
                <a:noFill/>
                <a:tableStyleId>{E8DEA60A-1934-4D70-8AF0-6546E31332B0}</a:tableStyleId>
              </a:tblPr>
              <a:tblGrid>
                <a:gridCol w="533400"/>
                <a:gridCol w="2438400"/>
                <a:gridCol w="6172200"/>
              </a:tblGrid>
              <a:tr h="810600">
                <a:tc>
                  <a:txBody>
                    <a:bodyPr/>
                    <a:lstStyle/>
                    <a:p>
                      <a:pPr indent="0" lvl="0" marL="0" marR="0" rtl="0" algn="ctr">
                        <a:spcBef>
                          <a:spcPts val="0"/>
                        </a:spcBef>
                        <a:spcAft>
                          <a:spcPts val="0"/>
                        </a:spcAft>
                        <a:buNone/>
                      </a:pPr>
                      <a:r>
                        <a:rPr lang="en-US" sz="1800"/>
                        <a:t>NO</a:t>
                      </a:r>
                      <a:endParaRPr sz="1800"/>
                    </a:p>
                  </a:txBody>
                  <a:tcPr marT="45725" marB="45725" marR="91450" marL="91450" anchor="ctr"/>
                </a:tc>
                <a:tc>
                  <a:txBody>
                    <a:bodyPr/>
                    <a:lstStyle/>
                    <a:p>
                      <a:pPr indent="0" lvl="0" marL="0" marR="0" rtl="0" algn="ctr">
                        <a:spcBef>
                          <a:spcPts val="0"/>
                        </a:spcBef>
                        <a:spcAft>
                          <a:spcPts val="0"/>
                        </a:spcAft>
                        <a:buNone/>
                      </a:pPr>
                      <a:r>
                        <a:rPr lang="en-US" sz="1800"/>
                        <a:t>URAIAN</a:t>
                      </a:r>
                      <a:endParaRPr sz="1800"/>
                    </a:p>
                  </a:txBody>
                  <a:tcPr marT="45725" marB="45725" marR="91450" marL="91450" anchor="ctr"/>
                </a:tc>
                <a:tc>
                  <a:txBody>
                    <a:bodyPr/>
                    <a:lstStyle/>
                    <a:p>
                      <a:pPr indent="0" lvl="0" marL="0" marR="0" rtl="0" algn="ctr">
                        <a:spcBef>
                          <a:spcPts val="0"/>
                        </a:spcBef>
                        <a:spcAft>
                          <a:spcPts val="0"/>
                        </a:spcAft>
                        <a:buNone/>
                      </a:pPr>
                      <a:r>
                        <a:rPr lang="en-US" sz="1800"/>
                        <a:t>PERMASALAHAN</a:t>
                      </a:r>
                      <a:endParaRPr sz="1800"/>
                    </a:p>
                  </a:txBody>
                  <a:tcPr marT="45725" marB="45725" marR="91450" marL="91450" anchor="ctr"/>
                </a:tc>
              </a:tr>
              <a:tr h="624625">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7</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Pada Usia Lanjut</a:t>
                      </a:r>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Menurunnya angka kunjungan usia lanjut di posyandu maupun fasilitas kesehatan dikarenakan adanya pandemi covid-19</a:t>
                      </a:r>
                      <a:endParaRPr/>
                    </a:p>
                  </a:txBody>
                  <a:tcPr marT="9525" marB="0" marR="9525" marL="9525"/>
                </a:tc>
              </a:tr>
              <a:tr h="81060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8</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Penderita Hipertensi</a:t>
                      </a:r>
                      <a:endParaRPr b="1" i="0" sz="1600" u="none" strike="noStrike">
                        <a:latin typeface="Arial"/>
                        <a:ea typeface="Arial"/>
                        <a:cs typeface="Arial"/>
                        <a:sym typeface="Arial"/>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Kurangnya pemahaman dan kesadaran, kurangnya dukungan keluarga, tidak semua penderita hipertensi berkunjung ke puskesmas, tenaga puskesmas terbatas, kepatuhan minum obat</a:t>
                      </a:r>
                      <a:endParaRPr b="1" i="0" sz="1400" u="none" strike="noStrike">
                        <a:solidFill>
                          <a:srgbClr val="000000"/>
                        </a:solidFill>
                        <a:latin typeface="Times New Roman"/>
                        <a:ea typeface="Times New Roman"/>
                        <a:cs typeface="Times New Roman"/>
                        <a:sym typeface="Times New Roman"/>
                      </a:endParaRPr>
                    </a:p>
                  </a:txBody>
                  <a:tcPr marT="9525" marB="0" marR="9525" marL="9525"/>
                </a:tc>
              </a:tr>
              <a:tr h="90625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9</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Penderita Diabetes Melitus</a:t>
                      </a:r>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Kurangnya pemahaman, kurangnya dukungan keluarga, tidak semua penderita Diabetes Melitus berkunjung ke puskesmas, tenaga puskesmas terbatas, kepatuhan minum obat, kebutuhan gula darah test sebanyak minimal sejumah penderita x 12 bulan</a:t>
                      </a:r>
                      <a:endParaRPr b="1" i="0" sz="1400" u="none" strike="noStrike">
                        <a:solidFill>
                          <a:srgbClr val="000000"/>
                        </a:solidFill>
                        <a:latin typeface="Times New Roman"/>
                        <a:ea typeface="Times New Roman"/>
                        <a:cs typeface="Times New Roman"/>
                        <a:sym typeface="Times New Roman"/>
                      </a:endParaRPr>
                    </a:p>
                  </a:txBody>
                  <a:tcPr marT="9525" marB="0" marR="9525" marL="9525"/>
                </a:tc>
              </a:tr>
              <a:tr h="81060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10</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Dengan Gangguan Jiwa Berat</a:t>
                      </a:r>
                      <a:endParaRPr b="1" i="0" sz="1600" u="none" strike="noStrike">
                        <a:latin typeface="Arial"/>
                        <a:ea typeface="Arial"/>
                        <a:cs typeface="Arial"/>
                        <a:sym typeface="Arial"/>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Kurangnya pengetahuan dan kesadaran, kurangnya dukungan keluarga, stigma masyarakat, faktor pembiayaan,kebutuhan obat, kepatuhan minum obat</a:t>
                      </a:r>
                      <a:endParaRPr b="1" i="0" sz="1400" u="none" strike="noStrike">
                        <a:solidFill>
                          <a:srgbClr val="000000"/>
                        </a:solidFill>
                        <a:latin typeface="Times New Roman"/>
                        <a:ea typeface="Times New Roman"/>
                        <a:cs typeface="Times New Roman"/>
                        <a:sym typeface="Times New Roman"/>
                      </a:endParaRPr>
                    </a:p>
                  </a:txBody>
                  <a:tcPr marT="9525" marB="0" marR="9525" marL="9525"/>
                </a:tc>
              </a:tr>
              <a:tr h="81060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11</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Terduga Tuberkulosis</a:t>
                      </a:r>
                      <a:endParaRPr b="1" i="0" sz="1600" u="none" strike="noStrike">
                        <a:latin typeface="Arial"/>
                        <a:ea typeface="Arial"/>
                        <a:cs typeface="Arial"/>
                        <a:sym typeface="Arial"/>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kunjungan pasien ke faskes menurun dan kurang optimalnya pelacakan kasus TBC ke masyarakat karena adanya pandemi covid-19</a:t>
                      </a:r>
                      <a:endParaRPr/>
                    </a:p>
                  </a:txBody>
                  <a:tcPr marT="9525" marB="0" marR="9525" marL="9525"/>
                </a:tc>
              </a:tr>
              <a:tr h="1546400">
                <a:tc>
                  <a:txBody>
                    <a:bodyPr/>
                    <a:lstStyle/>
                    <a:p>
                      <a:pPr indent="0" lvl="0" marL="0" marR="0" rtl="0" algn="ctr">
                        <a:spcBef>
                          <a:spcPts val="0"/>
                        </a:spcBef>
                        <a:spcAft>
                          <a:spcPts val="0"/>
                        </a:spcAft>
                        <a:buNone/>
                      </a:pPr>
                      <a:r>
                        <a:rPr b="1" i="0" lang="en-US" sz="1600" u="none" strike="noStrike">
                          <a:latin typeface="Arial"/>
                          <a:ea typeface="Arial"/>
                          <a:cs typeface="Arial"/>
                          <a:sym typeface="Arial"/>
                        </a:rPr>
                        <a:t>12</a:t>
                      </a:r>
                      <a:endParaRPr/>
                    </a:p>
                  </a:txBody>
                  <a:tcPr marT="9525" marB="0" marR="9525" marL="9525"/>
                </a:tc>
                <a:tc>
                  <a:txBody>
                    <a:bodyPr/>
                    <a:lstStyle/>
                    <a:p>
                      <a:pPr indent="0" lvl="0" marL="0" marR="0" rtl="0" algn="l">
                        <a:spcBef>
                          <a:spcPts val="0"/>
                        </a:spcBef>
                        <a:spcAft>
                          <a:spcPts val="0"/>
                        </a:spcAft>
                        <a:buNone/>
                      </a:pPr>
                      <a:r>
                        <a:rPr b="1" i="0" lang="en-US" sz="1600" u="none" strike="noStrike">
                          <a:latin typeface="Arial"/>
                          <a:ea typeface="Arial"/>
                          <a:cs typeface="Arial"/>
                          <a:sym typeface="Arial"/>
                        </a:rPr>
                        <a:t>Pelayanan Kesehatan Orang Dengan Risiko Terinfeksi Virus Yang Melemahkan Daya Tahan Tubuh Manusia (Human Immunodeficiency Virus)</a:t>
                      </a:r>
                      <a:endParaRPr/>
                    </a:p>
                  </a:txBody>
                  <a:tcPr marT="9525" marB="0" marR="9525" marL="9525"/>
                </a:tc>
                <a:tc>
                  <a:txBody>
                    <a:bodyPr/>
                    <a:lstStyle/>
                    <a:p>
                      <a:pPr indent="0" lvl="0" marL="0" marR="0" rtl="0" algn="just">
                        <a:spcBef>
                          <a:spcPts val="0"/>
                        </a:spcBef>
                        <a:spcAft>
                          <a:spcPts val="0"/>
                        </a:spcAft>
                        <a:buNone/>
                      </a:pPr>
                      <a:r>
                        <a:rPr b="1" i="0" lang="en-US" sz="1400" u="none" strike="noStrike">
                          <a:solidFill>
                            <a:srgbClr val="000000"/>
                          </a:solidFill>
                          <a:latin typeface="Times New Roman"/>
                          <a:ea typeface="Times New Roman"/>
                          <a:cs typeface="Times New Roman"/>
                          <a:sym typeface="Times New Roman"/>
                        </a:rPr>
                        <a:t>Stigma dan diskriminasi terhadap penderita HIV masih tinggi, sehingga untuk memeriksakan/memastikan diagnosa HIV menjadi kurang. Untuk berobat seumur hidup perlu pendampingan dan kerjasama dengan komunitas Pokci/LSM yang ada di Kota Malang</a:t>
                      </a:r>
                      <a:endParaRPr/>
                    </a:p>
                  </a:txBody>
                  <a:tcPr marT="9525" marB="0" marR="9525" marL="95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5"/>
          <p:cNvSpPr txBox="1"/>
          <p:nvPr>
            <p:ph type="title"/>
          </p:nvPr>
        </p:nvSpPr>
        <p:spPr>
          <a:xfrm>
            <a:off x="457200" y="274638"/>
            <a:ext cx="8229600" cy="4111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sz="3200">
                <a:solidFill>
                  <a:srgbClr val="FF0000"/>
                </a:solidFill>
              </a:rPr>
              <a:t>TINDAK LANJUT</a:t>
            </a:r>
            <a:endParaRPr b="1" sz="3200">
              <a:solidFill>
                <a:srgbClr val="FF0000"/>
              </a:solidFill>
            </a:endParaRPr>
          </a:p>
        </p:txBody>
      </p:sp>
      <p:sp>
        <p:nvSpPr>
          <p:cNvPr id="309" name="Google Shape;309;p35"/>
          <p:cNvSpPr txBox="1"/>
          <p:nvPr>
            <p:ph idx="1" type="body"/>
          </p:nvPr>
        </p:nvSpPr>
        <p:spPr>
          <a:xfrm>
            <a:off x="152400" y="838200"/>
            <a:ext cx="8763000" cy="57912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None/>
            </a:pPr>
            <a:r>
              <a:rPr lang="en-US"/>
              <a:t>1. Meningkatkan Sosialisasi, pelatihan dan pemahaman pemahaman terkait dengan 12 SPM ke jajaran pelaksana</a:t>
            </a:r>
            <a:endParaRPr/>
          </a:p>
          <a:p>
            <a:pPr indent="-342900" lvl="0" marL="342900" rtl="0" algn="l">
              <a:spcBef>
                <a:spcPts val="640"/>
              </a:spcBef>
              <a:spcAft>
                <a:spcPts val="0"/>
              </a:spcAft>
              <a:buClr>
                <a:schemeClr val="dk1"/>
              </a:buClr>
              <a:buSzPts val="3200"/>
              <a:buNone/>
            </a:pPr>
            <a:r>
              <a:rPr lang="en-US"/>
              <a:t>2. koordinasi lintas program dan lintas sektor ditingkatkan (instansi Pemerintah, swasta)</a:t>
            </a:r>
            <a:endParaRPr/>
          </a:p>
          <a:p>
            <a:pPr indent="-342900" lvl="0" marL="342900" rtl="0" algn="l">
              <a:spcBef>
                <a:spcPts val="640"/>
              </a:spcBef>
              <a:spcAft>
                <a:spcPts val="0"/>
              </a:spcAft>
              <a:buClr>
                <a:schemeClr val="dk1"/>
              </a:buClr>
              <a:buSzPts val="3200"/>
              <a:buNone/>
            </a:pPr>
            <a:r>
              <a:rPr lang="en-US"/>
              <a:t>3. Meningkatkan  pendampingan keluarga</a:t>
            </a:r>
            <a:endParaRPr/>
          </a:p>
          <a:p>
            <a:pPr indent="-342900" lvl="0" marL="342900" rtl="0" algn="l">
              <a:spcBef>
                <a:spcPts val="640"/>
              </a:spcBef>
              <a:spcAft>
                <a:spcPts val="0"/>
              </a:spcAft>
              <a:buClr>
                <a:schemeClr val="dk1"/>
              </a:buClr>
              <a:buSzPts val="3200"/>
              <a:buNone/>
            </a:pPr>
            <a:r>
              <a:rPr lang="en-US"/>
              <a:t>4. Mengupayakan untuk diterbitkannya Peraturan Daerah tentang SPM </a:t>
            </a:r>
            <a:endParaRPr/>
          </a:p>
          <a:p>
            <a:pPr indent="-342900" lvl="0" marL="342900" rtl="0" algn="l">
              <a:spcBef>
                <a:spcPts val="640"/>
              </a:spcBef>
              <a:spcAft>
                <a:spcPts val="0"/>
              </a:spcAft>
              <a:buClr>
                <a:schemeClr val="dk1"/>
              </a:buClr>
              <a:buSzPts val="3200"/>
              <a:buNone/>
            </a:pPr>
            <a:r>
              <a:rPr lang="en-US"/>
              <a:t>5. Menyusun RAD SPM yang melibatkan pejabat di tingkat pengambil keputusan sampai pelaksana sehingga SPM dapat dilaksanakan dengan sistemik dan masif</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6"/>
          <p:cNvSpPr txBox="1"/>
          <p:nvPr/>
        </p:nvSpPr>
        <p:spPr>
          <a:xfrm>
            <a:off x="304800" y="1752600"/>
            <a:ext cx="8534400" cy="477053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FF0000"/>
              </a:buClr>
              <a:buSzPts val="2800"/>
              <a:buFont typeface="Calibri"/>
              <a:buAutoNum type="arabicPeriod"/>
            </a:pPr>
            <a:r>
              <a:rPr b="1" lang="en-US" sz="2800">
                <a:solidFill>
                  <a:srgbClr val="FF0000"/>
                </a:solidFill>
                <a:latin typeface="Candara"/>
                <a:ea typeface="Candara"/>
                <a:cs typeface="Candara"/>
                <a:sym typeface="Candara"/>
              </a:rPr>
              <a:t>Keberhasilan Pencapaian SPM sangat dipengaruhi penjabaran pencapaian target SPM pada dokumen RPJMD, Renstra PD dan Renja PD. </a:t>
            </a:r>
            <a:endParaRPr/>
          </a:p>
          <a:p>
            <a:pPr indent="-165100" lvl="0" marL="342900" marR="0" rtl="0" algn="just">
              <a:spcBef>
                <a:spcPts val="0"/>
              </a:spcBef>
              <a:spcAft>
                <a:spcPts val="0"/>
              </a:spcAft>
              <a:buClr>
                <a:schemeClr val="dk1"/>
              </a:buClr>
              <a:buSzPts val="2800"/>
              <a:buFont typeface="Calibri"/>
              <a:buNone/>
            </a:pPr>
            <a:r>
              <a:t/>
            </a:r>
            <a:endParaRPr b="1" sz="2800">
              <a:solidFill>
                <a:srgbClr val="FF0000"/>
              </a:solidFill>
              <a:latin typeface="Candara"/>
              <a:ea typeface="Candara"/>
              <a:cs typeface="Candara"/>
              <a:sym typeface="Candara"/>
            </a:endParaRPr>
          </a:p>
          <a:p>
            <a:pPr indent="-457200" lvl="0" marL="457200" marR="0" rtl="0" algn="just">
              <a:spcBef>
                <a:spcPts val="0"/>
              </a:spcBef>
              <a:spcAft>
                <a:spcPts val="0"/>
              </a:spcAft>
              <a:buClr>
                <a:srgbClr val="FF0000"/>
              </a:buClr>
              <a:buSzPts val="2800"/>
              <a:buFont typeface="Calibri"/>
              <a:buAutoNum type="arabicPeriod"/>
            </a:pPr>
            <a:r>
              <a:rPr b="1" lang="en-US" sz="2800">
                <a:solidFill>
                  <a:srgbClr val="FF0000"/>
                </a:solidFill>
                <a:latin typeface="Candara"/>
                <a:ea typeface="Candara"/>
                <a:cs typeface="Candara"/>
                <a:sym typeface="Candara"/>
              </a:rPr>
              <a:t>Perlu Komitmen semua Pihak untuk konsisten pada perencanaan  dalam rangka pencapaian target SPM</a:t>
            </a:r>
            <a:endParaRPr b="1" sz="2800">
              <a:solidFill>
                <a:srgbClr val="FF0000"/>
              </a:solidFill>
              <a:latin typeface="Candara"/>
              <a:ea typeface="Candara"/>
              <a:cs typeface="Candara"/>
              <a:sym typeface="Candara"/>
            </a:endParaRPr>
          </a:p>
          <a:p>
            <a:pPr indent="-165100" lvl="0" marL="342900" marR="0" rtl="0" algn="just">
              <a:spcBef>
                <a:spcPts val="0"/>
              </a:spcBef>
              <a:spcAft>
                <a:spcPts val="0"/>
              </a:spcAft>
              <a:buClr>
                <a:schemeClr val="dk1"/>
              </a:buClr>
              <a:buSzPts val="2800"/>
              <a:buFont typeface="Calibri"/>
              <a:buNone/>
            </a:pPr>
            <a:r>
              <a:t/>
            </a:r>
            <a:endParaRPr b="1" sz="2800">
              <a:solidFill>
                <a:srgbClr val="FF0000"/>
              </a:solidFill>
              <a:latin typeface="Candara"/>
              <a:ea typeface="Candara"/>
              <a:cs typeface="Candara"/>
              <a:sym typeface="Candara"/>
            </a:endParaRPr>
          </a:p>
          <a:p>
            <a:pPr indent="-457200" lvl="0" marL="457200" marR="0" rtl="0" algn="just">
              <a:spcBef>
                <a:spcPts val="0"/>
              </a:spcBef>
              <a:spcAft>
                <a:spcPts val="0"/>
              </a:spcAft>
              <a:buClr>
                <a:srgbClr val="FF0000"/>
              </a:buClr>
              <a:buSzPts val="2800"/>
              <a:buFont typeface="Calibri"/>
              <a:buAutoNum type="arabicPeriod"/>
            </a:pPr>
            <a:r>
              <a:rPr b="1" lang="en-US" sz="2800">
                <a:solidFill>
                  <a:srgbClr val="FF0000"/>
                </a:solidFill>
                <a:latin typeface="Candara"/>
                <a:ea typeface="Candara"/>
                <a:cs typeface="Candara"/>
                <a:sym typeface="Candara"/>
              </a:rPr>
              <a:t>Kewajiban dan tanggungjawab Perangkat Daerah untuk pencapaian target SPM  yg ditetapkan dalam Renstra dan Renja PD masing-masing.</a:t>
            </a:r>
            <a:endParaRPr b="1" sz="2800">
              <a:solidFill>
                <a:srgbClr val="FF0000"/>
              </a:solidFill>
              <a:latin typeface="Candara"/>
              <a:ea typeface="Candara"/>
              <a:cs typeface="Candara"/>
              <a:sym typeface="Candara"/>
            </a:endParaRPr>
          </a:p>
          <a:p>
            <a:pPr indent="-457200" lvl="0" marL="457200" marR="0" rtl="0" algn="just">
              <a:spcBef>
                <a:spcPts val="0"/>
              </a:spcBef>
              <a:spcAft>
                <a:spcPts val="0"/>
              </a:spcAft>
              <a:buNone/>
            </a:pPr>
            <a:r>
              <a:t/>
            </a:r>
            <a:endParaRPr sz="2400">
              <a:solidFill>
                <a:schemeClr val="dk1"/>
              </a:solidFill>
              <a:latin typeface="Candara"/>
              <a:ea typeface="Candara"/>
              <a:cs typeface="Candara"/>
              <a:sym typeface="Candara"/>
            </a:endParaRPr>
          </a:p>
        </p:txBody>
      </p:sp>
      <p:sp>
        <p:nvSpPr>
          <p:cNvPr id="315" name="Google Shape;315;p36"/>
          <p:cNvSpPr txBox="1"/>
          <p:nvPr>
            <p:ph type="title"/>
          </p:nvPr>
        </p:nvSpPr>
        <p:spPr>
          <a:xfrm>
            <a:off x="228600" y="228600"/>
            <a:ext cx="8686800" cy="838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ndara"/>
              <a:buNone/>
            </a:pPr>
            <a:r>
              <a:rPr lang="en-US" sz="4400">
                <a:solidFill>
                  <a:srgbClr val="FF0000"/>
                </a:solidFill>
                <a:latin typeface="Candara"/>
                <a:ea typeface="Candara"/>
                <a:cs typeface="Candara"/>
                <a:sym typeface="Candara"/>
              </a:rPr>
              <a:t>PENUTUP</a:t>
            </a:r>
            <a:endParaRPr>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C:\Animasi\flying_bird.gif" id="321" name="Google Shape;321;p37"/>
          <p:cNvPicPr preferRelativeResize="0"/>
          <p:nvPr/>
        </p:nvPicPr>
        <p:blipFill rotWithShape="1">
          <a:blip r:embed="rId3">
            <a:alphaModFix/>
          </a:blip>
          <a:srcRect b="0" l="0" r="0" t="0"/>
          <a:stretch/>
        </p:blipFill>
        <p:spPr>
          <a:xfrm>
            <a:off x="2133600" y="-147635"/>
            <a:ext cx="4724400" cy="3862387"/>
          </a:xfrm>
          <a:prstGeom prst="rect">
            <a:avLst/>
          </a:prstGeom>
          <a:noFill/>
          <a:ln>
            <a:noFill/>
          </a:ln>
        </p:spPr>
      </p:pic>
      <p:pic>
        <p:nvPicPr>
          <p:cNvPr id="322" name="Google Shape;322;p37"/>
          <p:cNvPicPr preferRelativeResize="0"/>
          <p:nvPr/>
        </p:nvPicPr>
        <p:blipFill rotWithShape="1">
          <a:blip r:embed="rId4">
            <a:alphaModFix/>
          </a:blip>
          <a:srcRect b="0" l="26273" r="23151" t="0"/>
          <a:stretch/>
        </p:blipFill>
        <p:spPr>
          <a:xfrm>
            <a:off x="990600" y="2500306"/>
            <a:ext cx="7620000" cy="1211262"/>
          </a:xfrm>
          <a:prstGeom prst="rect">
            <a:avLst/>
          </a:prstGeom>
          <a:noFill/>
          <a:ln>
            <a:noFill/>
          </a:ln>
          <a:effectLst>
            <a:outerShdw blurRad="292100" rotWithShape="0" algn="tl" dir="2700000" dist="139700">
              <a:srgbClr val="333333">
                <a:alpha val="64705"/>
              </a:srgbClr>
            </a:outerShdw>
          </a:effectLst>
        </p:spPr>
      </p:pic>
      <p:pic>
        <p:nvPicPr>
          <p:cNvPr id="323" name="Google Shape;323;p37"/>
          <p:cNvPicPr preferRelativeResize="0"/>
          <p:nvPr/>
        </p:nvPicPr>
        <p:blipFill rotWithShape="1">
          <a:blip r:embed="rId5">
            <a:alphaModFix/>
          </a:blip>
          <a:srcRect b="0" l="0" r="0" t="0"/>
          <a:stretch/>
        </p:blipFill>
        <p:spPr>
          <a:xfrm>
            <a:off x="1905000" y="3714752"/>
            <a:ext cx="5257799" cy="2662238"/>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nvSpPr>
        <p:spPr>
          <a:xfrm>
            <a:off x="457200" y="376470"/>
            <a:ext cx="8305800" cy="91893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STANDAR PELAYANAN MINIMAL (SPM)  </a:t>
            </a:r>
            <a:endParaRPr/>
          </a:p>
          <a:p>
            <a:pPr indent="0" lvl="0" marL="0" marR="0" rtl="0" algn="ctr">
              <a:spcBef>
                <a:spcPts val="0"/>
              </a:spcBef>
              <a:spcAft>
                <a:spcPts val="0"/>
              </a:spcAft>
              <a:buNone/>
            </a:pPr>
            <a:r>
              <a:rPr b="1" lang="en-US" sz="2400">
                <a:solidFill>
                  <a:srgbClr val="FF0000"/>
                </a:solidFill>
                <a:latin typeface="Arial"/>
                <a:ea typeface="Arial"/>
                <a:cs typeface="Arial"/>
                <a:sym typeface="Arial"/>
              </a:rPr>
              <a:t>BIDANG KESEHATAN di KOTA MALANG</a:t>
            </a:r>
            <a:endParaRPr b="1" sz="2400">
              <a:solidFill>
                <a:srgbClr val="FF0000"/>
              </a:solidFill>
              <a:latin typeface="Arial"/>
              <a:ea typeface="Arial"/>
              <a:cs typeface="Arial"/>
              <a:sym typeface="Arial"/>
            </a:endParaRPr>
          </a:p>
        </p:txBody>
      </p:sp>
      <p:sp>
        <p:nvSpPr>
          <p:cNvPr id="145" name="Google Shape;145;p15"/>
          <p:cNvSpPr/>
          <p:nvPr/>
        </p:nvSpPr>
        <p:spPr>
          <a:xfrm>
            <a:off x="381000" y="2438400"/>
            <a:ext cx="3733800" cy="3048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rPr lang="en-US" sz="1350">
                <a:solidFill>
                  <a:schemeClr val="lt1"/>
                </a:solidFill>
                <a:latin typeface="Arial"/>
                <a:ea typeface="Arial"/>
                <a:cs typeface="Arial"/>
                <a:sym typeface="Arial"/>
              </a:rPr>
              <a:t>SIKLUS HIDUP</a:t>
            </a:r>
            <a:endParaRPr sz="1350">
              <a:solidFill>
                <a:schemeClr val="lt1"/>
              </a:solidFill>
              <a:latin typeface="Arial"/>
              <a:ea typeface="Arial"/>
              <a:cs typeface="Arial"/>
              <a:sym typeface="Arial"/>
            </a:endParaRPr>
          </a:p>
        </p:txBody>
      </p:sp>
      <p:sp>
        <p:nvSpPr>
          <p:cNvPr id="146" name="Google Shape;146;p15"/>
          <p:cNvSpPr txBox="1"/>
          <p:nvPr/>
        </p:nvSpPr>
        <p:spPr>
          <a:xfrm>
            <a:off x="381001" y="2819400"/>
            <a:ext cx="3733799" cy="3379270"/>
          </a:xfrm>
          <a:prstGeom prst="rect">
            <a:avLst/>
          </a:prstGeom>
          <a:solidFill>
            <a:srgbClr val="FBE4D4"/>
          </a:solidFill>
          <a:ln>
            <a:noFill/>
          </a:ln>
        </p:spPr>
        <p:txBody>
          <a:bodyPr anchorCtr="0" anchor="t" bIns="34275" lIns="68550" spcFirstLastPara="1" rIns="68550" wrap="square" tIns="34275">
            <a:noAutofit/>
          </a:bodyPr>
          <a:lstStyle/>
          <a:p>
            <a:pPr indent="-257175" lvl="0" marL="257175" marR="0" rtl="0" algn="l">
              <a:lnSpc>
                <a:spcPct val="80000"/>
              </a:lnSpc>
              <a:spcBef>
                <a:spcPts val="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Ibu Hamil</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Ibu Bersalin</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pada Bayi Baru Lahir </a:t>
            </a:r>
            <a:endParaRPr sz="12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Balita</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pada Usia Pendidikan Dasar</a:t>
            </a:r>
            <a:endParaRPr sz="12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pada Usia Produktif</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pada Usia Lanjut</a:t>
            </a:r>
            <a:endParaRPr sz="1600">
              <a:solidFill>
                <a:schemeClr val="dk1"/>
              </a:solidFill>
              <a:latin typeface="Arial"/>
              <a:ea typeface="Arial"/>
              <a:cs typeface="Arial"/>
              <a:sym typeface="Arial"/>
            </a:endParaRPr>
          </a:p>
        </p:txBody>
      </p:sp>
      <p:sp>
        <p:nvSpPr>
          <p:cNvPr id="147" name="Google Shape;147;p15"/>
          <p:cNvSpPr/>
          <p:nvPr/>
        </p:nvSpPr>
        <p:spPr>
          <a:xfrm>
            <a:off x="4495800" y="2438401"/>
            <a:ext cx="4267200" cy="3048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rPr lang="en-US" sz="1350">
                <a:solidFill>
                  <a:schemeClr val="lt1"/>
                </a:solidFill>
                <a:latin typeface="Arial"/>
                <a:ea typeface="Arial"/>
                <a:cs typeface="Arial"/>
                <a:sym typeface="Arial"/>
              </a:rPr>
              <a:t>PENYAKIT TIDAK MENULAR</a:t>
            </a:r>
            <a:endParaRPr sz="1350">
              <a:solidFill>
                <a:schemeClr val="lt1"/>
              </a:solidFill>
              <a:latin typeface="Arial"/>
              <a:ea typeface="Arial"/>
              <a:cs typeface="Arial"/>
              <a:sym typeface="Arial"/>
            </a:endParaRPr>
          </a:p>
        </p:txBody>
      </p:sp>
      <p:sp>
        <p:nvSpPr>
          <p:cNvPr id="148" name="Google Shape;148;p15"/>
          <p:cNvSpPr txBox="1"/>
          <p:nvPr/>
        </p:nvSpPr>
        <p:spPr>
          <a:xfrm>
            <a:off x="4495800" y="2895600"/>
            <a:ext cx="4267200" cy="1467027"/>
          </a:xfrm>
          <a:prstGeom prst="rect">
            <a:avLst/>
          </a:prstGeom>
          <a:solidFill>
            <a:srgbClr val="FBE4D4"/>
          </a:solidFill>
          <a:ln>
            <a:noFill/>
          </a:ln>
        </p:spPr>
        <p:txBody>
          <a:bodyPr anchorCtr="0" anchor="t" bIns="34275" lIns="68550" spcFirstLastPara="1" rIns="68550" wrap="square" tIns="34275">
            <a:noAutofit/>
          </a:bodyPr>
          <a:lstStyle/>
          <a:p>
            <a:pPr indent="-257175" lvl="0" marL="257175" marR="0" rtl="0" algn="l">
              <a:lnSpc>
                <a:spcPct val="80000"/>
              </a:lnSpc>
              <a:spcBef>
                <a:spcPts val="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Penderita Diabetes Melitus</a:t>
            </a:r>
            <a:endParaRPr sz="1600">
              <a:solidFill>
                <a:schemeClr val="dk1"/>
              </a:solidFill>
              <a:latin typeface="Arial"/>
              <a:ea typeface="Arial"/>
              <a:cs typeface="Arial"/>
              <a:sym typeface="Arial"/>
            </a:endParaRPr>
          </a:p>
          <a:p>
            <a:pPr indent="-257175" lvl="0" marL="257175" marR="0" rtl="0" algn="l">
              <a:lnSpc>
                <a:spcPct val="80000"/>
              </a:lnSpc>
              <a:spcBef>
                <a:spcPts val="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Penderita Hipertensi</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Orang Dengan Gangguan Jiwa Berat</a:t>
            </a:r>
            <a:endParaRPr sz="1600">
              <a:solidFill>
                <a:schemeClr val="dk1"/>
              </a:solidFill>
              <a:latin typeface="Arial"/>
              <a:ea typeface="Arial"/>
              <a:cs typeface="Arial"/>
              <a:sym typeface="Arial"/>
            </a:endParaRPr>
          </a:p>
        </p:txBody>
      </p:sp>
      <p:sp>
        <p:nvSpPr>
          <p:cNvPr id="149" name="Google Shape;149;p15"/>
          <p:cNvSpPr/>
          <p:nvPr/>
        </p:nvSpPr>
        <p:spPr>
          <a:xfrm>
            <a:off x="4495800" y="4495800"/>
            <a:ext cx="4267200" cy="39169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rPr lang="en-US" sz="1350">
                <a:solidFill>
                  <a:schemeClr val="lt1"/>
                </a:solidFill>
                <a:latin typeface="Arial"/>
                <a:ea typeface="Arial"/>
                <a:cs typeface="Arial"/>
                <a:sym typeface="Arial"/>
              </a:rPr>
              <a:t>PENYAKIT MENULAR</a:t>
            </a:r>
            <a:endParaRPr sz="1350">
              <a:solidFill>
                <a:schemeClr val="lt1"/>
              </a:solidFill>
              <a:latin typeface="Arial"/>
              <a:ea typeface="Arial"/>
              <a:cs typeface="Arial"/>
              <a:sym typeface="Arial"/>
            </a:endParaRPr>
          </a:p>
        </p:txBody>
      </p:sp>
      <p:sp>
        <p:nvSpPr>
          <p:cNvPr id="150" name="Google Shape;150;p15"/>
          <p:cNvSpPr txBox="1"/>
          <p:nvPr/>
        </p:nvSpPr>
        <p:spPr>
          <a:xfrm>
            <a:off x="4495800" y="4953000"/>
            <a:ext cx="4267200" cy="1456553"/>
          </a:xfrm>
          <a:prstGeom prst="rect">
            <a:avLst/>
          </a:prstGeom>
          <a:solidFill>
            <a:srgbClr val="FBE4D4"/>
          </a:solidFill>
          <a:ln>
            <a:noFill/>
          </a:ln>
        </p:spPr>
        <p:txBody>
          <a:bodyPr anchorCtr="0" anchor="t" bIns="34275" lIns="68550" spcFirstLastPara="1" rIns="68550" wrap="square" tIns="34275">
            <a:noAutofit/>
          </a:bodyPr>
          <a:lstStyle/>
          <a:p>
            <a:pPr indent="-257175" lvl="0" marL="257175" marR="0" rtl="0" algn="l">
              <a:lnSpc>
                <a:spcPct val="80000"/>
              </a:lnSpc>
              <a:spcBef>
                <a:spcPts val="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Orang Terduga Tuberkulosis</a:t>
            </a:r>
            <a:endParaRPr sz="1600">
              <a:solidFill>
                <a:schemeClr val="dk1"/>
              </a:solidFill>
              <a:latin typeface="Arial"/>
              <a:ea typeface="Arial"/>
              <a:cs typeface="Arial"/>
              <a:sym typeface="Arial"/>
            </a:endParaRPr>
          </a:p>
          <a:p>
            <a:pPr indent="-257175" lvl="0" marL="257175" marR="0" rtl="0" algn="l">
              <a:lnSpc>
                <a:spcPct val="80000"/>
              </a:lnSpc>
              <a:spcBef>
                <a:spcPts val="450"/>
              </a:spcBef>
              <a:spcAft>
                <a:spcPts val="0"/>
              </a:spcAft>
              <a:buClr>
                <a:schemeClr val="dk1"/>
              </a:buClr>
              <a:buSzPts val="1600"/>
              <a:buFont typeface="Calibri"/>
              <a:buAutoNum type="arabicPeriod"/>
            </a:pPr>
            <a:r>
              <a:rPr lang="en-US" sz="1600">
                <a:solidFill>
                  <a:schemeClr val="dk1"/>
                </a:solidFill>
                <a:latin typeface="Arial"/>
                <a:ea typeface="Arial"/>
                <a:cs typeface="Arial"/>
                <a:sym typeface="Arial"/>
              </a:rPr>
              <a:t>Pelayanan Kesehatan Orang dengan risiko terinfeksi HIV</a:t>
            </a:r>
            <a:endParaRPr sz="1200">
              <a:solidFill>
                <a:schemeClr val="dk1"/>
              </a:solidFill>
              <a:latin typeface="Arial"/>
              <a:ea typeface="Arial"/>
              <a:cs typeface="Arial"/>
              <a:sym typeface="Arial"/>
            </a:endParaRPr>
          </a:p>
        </p:txBody>
      </p:sp>
      <p:sp>
        <p:nvSpPr>
          <p:cNvPr id="151" name="Google Shape;151;p15"/>
          <p:cNvSpPr txBox="1"/>
          <p:nvPr/>
        </p:nvSpPr>
        <p:spPr>
          <a:xfrm>
            <a:off x="381000" y="1447800"/>
            <a:ext cx="8382000" cy="646523"/>
          </a:xfrm>
          <a:prstGeom prst="rect">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t" bIns="0" lIns="0" spcFirstLastPara="1" rIns="0" wrap="square" tIns="27600">
            <a:noAutofit/>
          </a:bodyPr>
          <a:lstStyle/>
          <a:p>
            <a:pPr indent="0" lvl="0" marL="9525" marR="3810" rtl="0" algn="ctr">
              <a:lnSpc>
                <a:spcPct val="90200"/>
              </a:lnSpc>
              <a:spcBef>
                <a:spcPts val="0"/>
              </a:spcBef>
              <a:spcAft>
                <a:spcPts val="0"/>
              </a:spcAft>
              <a:buNone/>
            </a:pPr>
            <a:r>
              <a:t/>
            </a:r>
            <a:endParaRPr b="1" sz="1350">
              <a:solidFill>
                <a:schemeClr val="dk1"/>
              </a:solidFill>
              <a:latin typeface="Arial"/>
              <a:ea typeface="Arial"/>
              <a:cs typeface="Arial"/>
              <a:sym typeface="Arial"/>
            </a:endParaRPr>
          </a:p>
          <a:p>
            <a:pPr indent="0" lvl="0" marL="9525" marR="3810" rtl="0" algn="ctr">
              <a:lnSpc>
                <a:spcPct val="90200"/>
              </a:lnSpc>
              <a:spcBef>
                <a:spcPts val="217"/>
              </a:spcBef>
              <a:spcAft>
                <a:spcPts val="0"/>
              </a:spcAft>
              <a:buNone/>
            </a:pPr>
            <a:r>
              <a:rPr b="1" lang="en-US" sz="2400">
                <a:solidFill>
                  <a:schemeClr val="lt1"/>
                </a:solidFill>
                <a:latin typeface="Arial"/>
                <a:ea typeface="Arial"/>
                <a:cs typeface="Arial"/>
                <a:sym typeface="Arial"/>
              </a:rPr>
              <a:t>PELAYANAN DASAR PADA  SPM KESEHATAN</a:t>
            </a:r>
            <a:endParaRPr b="1" sz="2400">
              <a:solidFill>
                <a:schemeClr val="lt1"/>
              </a:solidFill>
              <a:latin typeface="Arial"/>
              <a:ea typeface="Arial"/>
              <a:cs typeface="Arial"/>
              <a:sym typeface="Arial"/>
            </a:endParaRPr>
          </a:p>
          <a:p>
            <a:pPr indent="0" lvl="0" marL="9525" marR="3810" rtl="0" algn="ctr">
              <a:lnSpc>
                <a:spcPct val="90200"/>
              </a:lnSpc>
              <a:spcBef>
                <a:spcPts val="217"/>
              </a:spcBef>
              <a:spcAft>
                <a:spcPts val="0"/>
              </a:spcAft>
              <a:buNone/>
            </a:pPr>
            <a:r>
              <a:t/>
            </a:r>
            <a:endParaRPr sz="1350">
              <a:solidFill>
                <a:srgbClr val="FEE599"/>
              </a:solidFill>
              <a:latin typeface="Arial"/>
              <a:ea typeface="Arial"/>
              <a:cs typeface="Arial"/>
              <a:sym typeface="Arial"/>
            </a:endParaRPr>
          </a:p>
        </p:txBody>
      </p:sp>
    </p:spTree>
  </p:cSld>
  <p:clrMapOvr>
    <a:masterClrMapping/>
  </p:clrMapOvr>
  <mc:AlternateContent>
    <mc:Choice Requires="p14">
      <p:transition p14:dur="10">
        <p:fade thruBlk="1"/>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356135" y="624752"/>
            <a:ext cx="8597194" cy="70609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358"/>
              <a:buFont typeface="Arial"/>
              <a:buNone/>
            </a:pPr>
            <a:r>
              <a:rPr b="1" lang="en-US" sz="2358">
                <a:solidFill>
                  <a:srgbClr val="FF0000"/>
                </a:solidFill>
                <a:latin typeface="Arial"/>
                <a:ea typeface="Arial"/>
                <a:cs typeface="Arial"/>
                <a:sym typeface="Arial"/>
              </a:rPr>
              <a:t>PRIORITAS DAERAH DALAM PERENCANAAN </a:t>
            </a:r>
            <a:br>
              <a:rPr b="1" lang="en-US" sz="2358">
                <a:solidFill>
                  <a:srgbClr val="FF0000"/>
                </a:solidFill>
                <a:latin typeface="Arial"/>
                <a:ea typeface="Arial"/>
                <a:cs typeface="Arial"/>
                <a:sym typeface="Arial"/>
              </a:rPr>
            </a:br>
            <a:r>
              <a:rPr b="1" lang="en-US" sz="2358">
                <a:solidFill>
                  <a:srgbClr val="FF0000"/>
                </a:solidFill>
                <a:latin typeface="Arial"/>
                <a:ea typeface="Arial"/>
                <a:cs typeface="Arial"/>
                <a:sym typeface="Arial"/>
              </a:rPr>
              <a:t>PEMBANGUNAN BIDANG KESEHATAN</a:t>
            </a:r>
            <a:endParaRPr/>
          </a:p>
        </p:txBody>
      </p:sp>
      <p:grpSp>
        <p:nvGrpSpPr>
          <p:cNvPr id="158" name="Google Shape;158;p16"/>
          <p:cNvGrpSpPr/>
          <p:nvPr/>
        </p:nvGrpSpPr>
        <p:grpSpPr>
          <a:xfrm>
            <a:off x="1268321" y="1676397"/>
            <a:ext cx="7181723" cy="4776467"/>
            <a:chOff x="1039721" y="76197"/>
            <a:chExt cx="7181723" cy="4776467"/>
          </a:xfrm>
        </p:grpSpPr>
        <p:sp>
          <p:nvSpPr>
            <p:cNvPr id="159" name="Google Shape;159;p16"/>
            <p:cNvSpPr/>
            <p:nvPr/>
          </p:nvSpPr>
          <p:spPr>
            <a:xfrm>
              <a:off x="3302996" y="2557861"/>
              <a:ext cx="2811317" cy="2294803"/>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txBox="1"/>
            <p:nvPr/>
          </p:nvSpPr>
          <p:spPr>
            <a:xfrm>
              <a:off x="3302996" y="2557861"/>
              <a:ext cx="2811317" cy="2294803"/>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5400">
                  <a:solidFill>
                    <a:srgbClr val="FFFF00"/>
                  </a:solidFill>
                  <a:latin typeface="Calibri"/>
                  <a:ea typeface="Calibri"/>
                  <a:cs typeface="Calibri"/>
                  <a:sym typeface="Calibri"/>
                </a:rPr>
                <a:t>RPJMD</a:t>
              </a:r>
              <a:endParaRPr/>
            </a:p>
          </p:txBody>
        </p:sp>
        <p:sp>
          <p:nvSpPr>
            <p:cNvPr id="161" name="Google Shape;161;p16"/>
            <p:cNvSpPr/>
            <p:nvPr/>
          </p:nvSpPr>
          <p:spPr>
            <a:xfrm rot="-8683329">
              <a:off x="1642936" y="2254967"/>
              <a:ext cx="1950224" cy="654018"/>
            </a:xfrm>
            <a:prstGeom prst="leftArrow">
              <a:avLst>
                <a:gd fmla="val 60000" name="adj1"/>
                <a:gd fmla="val 50000" name="adj2"/>
              </a:avLst>
            </a:prstGeom>
            <a:gradFill>
              <a:gsLst>
                <a:gs pos="0">
                  <a:srgbClr val="982D2B"/>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1039721" y="889865"/>
              <a:ext cx="1843919" cy="1744050"/>
            </a:xfrm>
            <a:prstGeom prst="roundRect">
              <a:avLst>
                <a:gd fmla="val 10000" name="adj"/>
              </a:avLst>
            </a:prstGeom>
            <a:gradFill>
              <a:gsLst>
                <a:gs pos="0">
                  <a:srgbClr val="982D2B"/>
                </a:gs>
                <a:gs pos="80000">
                  <a:srgbClr val="C83D39"/>
                </a:gs>
                <a:gs pos="100000">
                  <a:srgbClr val="CC3A3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txBox="1"/>
            <p:nvPr/>
          </p:nvSpPr>
          <p:spPr>
            <a:xfrm>
              <a:off x="1039721" y="889865"/>
              <a:ext cx="1843919" cy="1744050"/>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None/>
              </a:pPr>
              <a:r>
                <a:rPr b="1" lang="en-US" sz="1400">
                  <a:solidFill>
                    <a:srgbClr val="FFFF00"/>
                  </a:solidFill>
                  <a:latin typeface="Arial"/>
                  <a:ea typeface="Arial"/>
                  <a:cs typeface="Arial"/>
                  <a:sym typeface="Arial"/>
                </a:rPr>
                <a:t>RPJMN</a:t>
              </a:r>
              <a:endParaRPr b="1" sz="1400">
                <a:solidFill>
                  <a:srgbClr val="FFFF00"/>
                </a:solidFill>
                <a:latin typeface="Arial"/>
                <a:ea typeface="Arial"/>
                <a:cs typeface="Arial"/>
                <a:sym typeface="Arial"/>
              </a:endParaRPr>
            </a:p>
            <a:p>
              <a:pPr indent="0" lvl="0" marL="0" marR="0" rtl="0" algn="ctr">
                <a:lnSpc>
                  <a:spcPct val="90000"/>
                </a:lnSpc>
                <a:spcBef>
                  <a:spcPts val="490"/>
                </a:spcBef>
                <a:spcAft>
                  <a:spcPts val="0"/>
                </a:spcAft>
                <a:buNone/>
              </a:pPr>
              <a:r>
                <a:rPr b="1" lang="en-US" sz="1400">
                  <a:solidFill>
                    <a:srgbClr val="FFFF00"/>
                  </a:solidFill>
                  <a:latin typeface="Arial"/>
                  <a:ea typeface="Arial"/>
                  <a:cs typeface="Arial"/>
                  <a:sym typeface="Arial"/>
                </a:rPr>
                <a:t>2015-2019 &amp; </a:t>
              </a:r>
              <a:endParaRPr/>
            </a:p>
            <a:p>
              <a:pPr indent="0" lvl="0" marL="0" marR="0" rtl="0" algn="ctr">
                <a:lnSpc>
                  <a:spcPct val="90000"/>
                </a:lnSpc>
                <a:spcBef>
                  <a:spcPts val="490"/>
                </a:spcBef>
                <a:spcAft>
                  <a:spcPts val="0"/>
                </a:spcAft>
                <a:buNone/>
              </a:pPr>
              <a:r>
                <a:rPr b="1" lang="en-US" sz="1400">
                  <a:solidFill>
                    <a:srgbClr val="FFFF00"/>
                  </a:solidFill>
                  <a:latin typeface="Arial"/>
                  <a:ea typeface="Arial"/>
                  <a:cs typeface="Arial"/>
                  <a:sym typeface="Arial"/>
                </a:rPr>
                <a:t>2020 -2024</a:t>
              </a:r>
              <a:endParaRPr b="1" sz="1400">
                <a:solidFill>
                  <a:srgbClr val="FFFF00"/>
                </a:solidFill>
                <a:latin typeface="Arial"/>
                <a:ea typeface="Arial"/>
                <a:cs typeface="Arial"/>
                <a:sym typeface="Arial"/>
              </a:endParaRPr>
            </a:p>
            <a:p>
              <a:pPr indent="0" lvl="0" marL="0" marR="0" rtl="0" algn="ctr">
                <a:lnSpc>
                  <a:spcPct val="90000"/>
                </a:lnSpc>
                <a:spcBef>
                  <a:spcPts val="490"/>
                </a:spcBef>
                <a:spcAft>
                  <a:spcPts val="0"/>
                </a:spcAft>
                <a:buNone/>
              </a:pPr>
              <a:r>
                <a:rPr b="1" lang="en-US" sz="1400">
                  <a:solidFill>
                    <a:srgbClr val="FFFF00"/>
                  </a:solidFill>
                  <a:latin typeface="Arial"/>
                  <a:ea typeface="Arial"/>
                  <a:cs typeface="Arial"/>
                  <a:sym typeface="Arial"/>
                </a:rPr>
                <a:t>PROGRAM STRATEGIS NASIONAL</a:t>
              </a:r>
              <a:endParaRPr b="1" sz="1400">
                <a:solidFill>
                  <a:srgbClr val="FFFF00"/>
                </a:solidFill>
                <a:latin typeface="Arial"/>
                <a:ea typeface="Arial"/>
                <a:cs typeface="Arial"/>
                <a:sym typeface="Arial"/>
              </a:endParaRPr>
            </a:p>
          </p:txBody>
        </p:sp>
        <p:sp>
          <p:nvSpPr>
            <p:cNvPr id="164" name="Google Shape;164;p16"/>
            <p:cNvSpPr/>
            <p:nvPr/>
          </p:nvSpPr>
          <p:spPr>
            <a:xfrm rot="-5400000">
              <a:off x="3578602" y="1302770"/>
              <a:ext cx="1671832" cy="751833"/>
            </a:xfrm>
            <a:prstGeom prst="leftArrow">
              <a:avLst>
                <a:gd fmla="val 60000" name="adj1"/>
                <a:gd fmla="val 50000" name="adj2"/>
              </a:avLst>
            </a:prstGeom>
            <a:gradFill>
              <a:gsLst>
                <a:gs pos="0">
                  <a:srgbClr val="759336"/>
                </a:gs>
                <a:gs pos="80000">
                  <a:srgbClr val="99C247"/>
                </a:gs>
                <a:gs pos="100000">
                  <a:srgbClr val="9BC545"/>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3200386" y="76197"/>
              <a:ext cx="2391507" cy="1045226"/>
            </a:xfrm>
            <a:prstGeom prst="roundRect">
              <a:avLst>
                <a:gd fmla="val 10000" name="adj"/>
              </a:avLst>
            </a:prstGeom>
            <a:solidFill>
              <a:srgbClr val="7F7F7F"/>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txBox="1"/>
            <p:nvPr/>
          </p:nvSpPr>
          <p:spPr>
            <a:xfrm>
              <a:off x="3200386" y="76197"/>
              <a:ext cx="2391507" cy="1045226"/>
            </a:xfrm>
            <a:prstGeom prst="rect">
              <a:avLst/>
            </a:prstGeom>
            <a:noFill/>
            <a:ln>
              <a:noFill/>
            </a:ln>
          </p:spPr>
          <p:txBody>
            <a:bodyPr anchorCtr="0" anchor="ctr" bIns="36175" lIns="36175" spcFirstLastPara="1" rIns="36175" wrap="square" tIns="36175">
              <a:noAutofit/>
            </a:bodyPr>
            <a:lstStyle/>
            <a:p>
              <a:pPr indent="0" lvl="0" marL="0" marR="0" rtl="0" algn="ctr">
                <a:lnSpc>
                  <a:spcPct val="90000"/>
                </a:lnSpc>
                <a:spcBef>
                  <a:spcPts val="0"/>
                </a:spcBef>
                <a:spcAft>
                  <a:spcPts val="0"/>
                </a:spcAft>
                <a:buNone/>
              </a:pPr>
              <a:r>
                <a:rPr b="1" lang="en-US" sz="1900">
                  <a:solidFill>
                    <a:srgbClr val="FFFF00"/>
                  </a:solidFill>
                  <a:latin typeface="Calibri"/>
                  <a:ea typeface="Calibri"/>
                  <a:cs typeface="Calibri"/>
                  <a:sym typeface="Calibri"/>
                </a:rPr>
                <a:t>PROGRAM PRIORITAS MANDATORI KESEHATAN (SPM)</a:t>
              </a:r>
              <a:endParaRPr b="1" sz="1900">
                <a:solidFill>
                  <a:srgbClr val="FFFF00"/>
                </a:solidFill>
                <a:latin typeface="Calibri"/>
                <a:ea typeface="Calibri"/>
                <a:cs typeface="Calibri"/>
                <a:sym typeface="Calibri"/>
              </a:endParaRPr>
            </a:p>
          </p:txBody>
        </p:sp>
        <p:sp>
          <p:nvSpPr>
            <p:cNvPr id="167" name="Google Shape;167;p16"/>
            <p:cNvSpPr/>
            <p:nvPr/>
          </p:nvSpPr>
          <p:spPr>
            <a:xfrm rot="-3486222">
              <a:off x="5554118" y="2113435"/>
              <a:ext cx="1213318" cy="654018"/>
            </a:xfrm>
            <a:prstGeom prst="leftArrow">
              <a:avLst>
                <a:gd fmla="val 60000" name="adj1"/>
                <a:gd fmla="val 50000" name="adj2"/>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5867412" y="762008"/>
              <a:ext cx="2354032" cy="1735835"/>
            </a:xfrm>
            <a:prstGeom prst="roundRect">
              <a:avLst>
                <a:gd fmla="val 1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txBox="1"/>
            <p:nvPr/>
          </p:nvSpPr>
          <p:spPr>
            <a:xfrm>
              <a:off x="5867412" y="762008"/>
              <a:ext cx="2354032" cy="173583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lang="en-US" sz="1600">
                  <a:solidFill>
                    <a:srgbClr val="FFFF00"/>
                  </a:solidFill>
                  <a:latin typeface="Arial"/>
                  <a:ea typeface="Arial"/>
                  <a:cs typeface="Arial"/>
                  <a:sym typeface="Arial"/>
                </a:rPr>
                <a:t>VISI MISI </a:t>
              </a:r>
              <a:br>
                <a:rPr b="1" lang="en-US" sz="1600">
                  <a:solidFill>
                    <a:srgbClr val="FFFF00"/>
                  </a:solidFill>
                  <a:latin typeface="Arial"/>
                  <a:ea typeface="Arial"/>
                  <a:cs typeface="Arial"/>
                  <a:sym typeface="Arial"/>
                </a:rPr>
              </a:br>
              <a:r>
                <a:rPr b="1" lang="en-US" sz="1600">
                  <a:solidFill>
                    <a:srgbClr val="FFFF00"/>
                  </a:solidFill>
                  <a:latin typeface="Arial"/>
                  <a:ea typeface="Arial"/>
                  <a:cs typeface="Arial"/>
                  <a:sym typeface="Arial"/>
                </a:rPr>
                <a:t>KEPALA DAERAH</a:t>
              </a:r>
              <a:endParaRPr/>
            </a:p>
          </p:txBody>
        </p:sp>
      </p:grpSp>
      <p:sp>
        <p:nvSpPr>
          <p:cNvPr id="170" name="Google Shape;170;p16"/>
          <p:cNvSpPr txBox="1"/>
          <p:nvPr>
            <p:ph idx="12" type="sldNum"/>
          </p:nvPr>
        </p:nvSpPr>
        <p:spPr>
          <a:xfrm>
            <a:off x="7940908" y="6473826"/>
            <a:ext cx="792720" cy="2476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mc:AlternateContent>
    <mc:Choice Requires="p14">
      <p:transition p14:dur="10">
        <p:fade thruBlk="1"/>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7"/>
          <p:cNvSpPr txBox="1"/>
          <p:nvPr>
            <p:ph idx="1" type="body"/>
          </p:nvPr>
        </p:nvSpPr>
        <p:spPr>
          <a:xfrm>
            <a:off x="331898" y="914400"/>
            <a:ext cx="3401902" cy="5334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D0DA3"/>
              </a:buClr>
              <a:buSzPts val="1800"/>
              <a:buNone/>
            </a:pPr>
            <a:r>
              <a:rPr b="1" lang="en-US" sz="1800">
                <a:solidFill>
                  <a:srgbClr val="0D0DA3"/>
                </a:solidFill>
                <a:latin typeface="Arial"/>
                <a:ea typeface="Arial"/>
                <a:cs typeface="Arial"/>
                <a:sym typeface="Arial"/>
              </a:rPr>
              <a:t>PERMENKES NO 43 TH 2016</a:t>
            </a:r>
            <a:endParaRPr/>
          </a:p>
        </p:txBody>
      </p:sp>
      <p:sp>
        <p:nvSpPr>
          <p:cNvPr id="177" name="Google Shape;177;p17"/>
          <p:cNvSpPr txBox="1"/>
          <p:nvPr>
            <p:ph idx="2" type="body"/>
          </p:nvPr>
        </p:nvSpPr>
        <p:spPr>
          <a:xfrm>
            <a:off x="381000" y="1752600"/>
            <a:ext cx="3401902" cy="4724400"/>
          </a:xfrm>
          <a:prstGeom prst="rect">
            <a:avLst/>
          </a:prstGeom>
          <a:solidFill>
            <a:srgbClr val="D8D8D8"/>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400"/>
              <a:buFont typeface="Calibri"/>
              <a:buAutoNum type="arabicPeriod"/>
            </a:pPr>
            <a:r>
              <a:rPr b="1" lang="en-US">
                <a:latin typeface="Arial"/>
                <a:ea typeface="Arial"/>
                <a:cs typeface="Arial"/>
                <a:sym typeface="Arial"/>
              </a:rPr>
              <a:t>JENIS LAYANAN DAN MUTU SPM : 12 Jenis layanan</a:t>
            </a:r>
            <a:endParaRPr/>
          </a:p>
          <a:p>
            <a:pPr indent="0" lvl="0" marL="0" rtl="0" algn="l">
              <a:lnSpc>
                <a:spcPct val="100000"/>
              </a:lnSpc>
              <a:spcBef>
                <a:spcPts val="0"/>
              </a:spcBef>
              <a:spcAft>
                <a:spcPts val="0"/>
              </a:spcAft>
              <a:buClr>
                <a:schemeClr val="dk1"/>
              </a:buClr>
              <a:buSzPts val="2400"/>
              <a:buNone/>
            </a:pPr>
            <a:r>
              <a:rPr b="1" lang="en-US">
                <a:latin typeface="Arial"/>
                <a:ea typeface="Arial"/>
                <a:cs typeface="Arial"/>
                <a:sym typeface="Arial"/>
              </a:rPr>
              <a:t>     mutu kab/Kota</a:t>
            </a:r>
            <a:endParaRPr/>
          </a:p>
          <a:p>
            <a:pPr indent="-304800" lvl="0" marL="457200" rtl="0" algn="l">
              <a:lnSpc>
                <a:spcPct val="100000"/>
              </a:lnSpc>
              <a:spcBef>
                <a:spcPts val="0"/>
              </a:spcBef>
              <a:spcAft>
                <a:spcPts val="0"/>
              </a:spcAft>
              <a:buClr>
                <a:schemeClr val="dk1"/>
              </a:buClr>
              <a:buSzPts val="2400"/>
              <a:buFont typeface="Calibri"/>
              <a:buNone/>
            </a:pPr>
            <a:r>
              <a:t/>
            </a:r>
            <a:endParaRPr b="1">
              <a:latin typeface="Arial"/>
              <a:ea typeface="Arial"/>
              <a:cs typeface="Arial"/>
              <a:sym typeface="Arial"/>
            </a:endParaRPr>
          </a:p>
          <a:p>
            <a:pPr indent="-457200" lvl="0" marL="457200" rtl="0" algn="l">
              <a:lnSpc>
                <a:spcPct val="100000"/>
              </a:lnSpc>
              <a:spcBef>
                <a:spcPts val="0"/>
              </a:spcBef>
              <a:spcAft>
                <a:spcPts val="0"/>
              </a:spcAft>
              <a:buClr>
                <a:schemeClr val="dk1"/>
              </a:buClr>
              <a:buSzPts val="2400"/>
              <a:buFont typeface="Calibri"/>
              <a:buAutoNum type="arabicPeriod" startAt="2"/>
            </a:pPr>
            <a:r>
              <a:rPr b="1" lang="en-US">
                <a:latin typeface="Arial"/>
                <a:ea typeface="Arial"/>
                <a:cs typeface="Arial"/>
                <a:sym typeface="Arial"/>
              </a:rPr>
              <a:t>MUATAN MATERI:</a:t>
            </a:r>
            <a:endParaRPr/>
          </a:p>
          <a:p>
            <a:pPr indent="0" lvl="0" marL="447675" rtl="0" algn="l">
              <a:lnSpc>
                <a:spcPct val="100000"/>
              </a:lnSpc>
              <a:spcBef>
                <a:spcPts val="0"/>
              </a:spcBef>
              <a:spcAft>
                <a:spcPts val="0"/>
              </a:spcAft>
              <a:buClr>
                <a:schemeClr val="dk1"/>
              </a:buClr>
              <a:buSzPts val="2400"/>
              <a:buNone/>
            </a:pPr>
            <a:r>
              <a:rPr b="1" lang="en-US">
                <a:latin typeface="Arial"/>
                <a:ea typeface="Arial"/>
                <a:cs typeface="Arial"/>
                <a:sym typeface="Arial"/>
              </a:rPr>
              <a:t>Berisi pentunjuk</a:t>
            </a:r>
            <a:endParaRPr/>
          </a:p>
          <a:p>
            <a:pPr indent="0" lvl="0" marL="447675" rtl="0" algn="l">
              <a:lnSpc>
                <a:spcPct val="100000"/>
              </a:lnSpc>
              <a:spcBef>
                <a:spcPts val="0"/>
              </a:spcBef>
              <a:spcAft>
                <a:spcPts val="0"/>
              </a:spcAft>
              <a:buClr>
                <a:schemeClr val="dk1"/>
              </a:buClr>
              <a:buSzPts val="2400"/>
              <a:buNone/>
            </a:pPr>
            <a:r>
              <a:rPr b="1" lang="en-US">
                <a:latin typeface="Arial"/>
                <a:ea typeface="Arial"/>
                <a:cs typeface="Arial"/>
                <a:sym typeface="Arial"/>
              </a:rPr>
              <a:t>teknis </a:t>
            </a:r>
            <a:endParaRPr/>
          </a:p>
          <a:p>
            <a:pPr indent="-342900" lvl="0" marL="342900" rtl="0" algn="l">
              <a:spcBef>
                <a:spcPts val="480"/>
              </a:spcBef>
              <a:spcAft>
                <a:spcPts val="0"/>
              </a:spcAft>
              <a:buClr>
                <a:schemeClr val="dk1"/>
              </a:buClr>
              <a:buSzPts val="2400"/>
              <a:buNone/>
            </a:pPr>
            <a:r>
              <a:t/>
            </a:r>
            <a:endParaRPr sz="2400">
              <a:solidFill>
                <a:srgbClr val="002060"/>
              </a:solidFill>
              <a:latin typeface="Arial"/>
              <a:ea typeface="Arial"/>
              <a:cs typeface="Arial"/>
              <a:sym typeface="Arial"/>
            </a:endParaRPr>
          </a:p>
        </p:txBody>
      </p:sp>
      <p:sp>
        <p:nvSpPr>
          <p:cNvPr id="178" name="Google Shape;178;p17"/>
          <p:cNvSpPr txBox="1"/>
          <p:nvPr>
            <p:ph idx="3" type="body"/>
          </p:nvPr>
        </p:nvSpPr>
        <p:spPr>
          <a:xfrm>
            <a:off x="4533900" y="908794"/>
            <a:ext cx="4450080" cy="572474"/>
          </a:xfrm>
          <a:prstGeom prst="rect">
            <a:avLst/>
          </a:prstGeom>
          <a:solidFill>
            <a:srgbClr val="33CC33"/>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00"/>
              </a:buClr>
              <a:buSzPts val="2000"/>
              <a:buNone/>
            </a:pPr>
            <a:r>
              <a:rPr b="1" lang="en-US" sz="2000">
                <a:solidFill>
                  <a:srgbClr val="FFFF00"/>
                </a:solidFill>
                <a:latin typeface="Arial"/>
                <a:ea typeface="Arial"/>
                <a:cs typeface="Arial"/>
                <a:sym typeface="Arial"/>
              </a:rPr>
              <a:t>PERMENKES NO 4 TH 2019</a:t>
            </a:r>
            <a:endParaRPr b="1" sz="2000">
              <a:solidFill>
                <a:srgbClr val="FFFF00"/>
              </a:solidFill>
              <a:latin typeface="Arial"/>
              <a:ea typeface="Arial"/>
              <a:cs typeface="Arial"/>
              <a:sym typeface="Arial"/>
            </a:endParaRPr>
          </a:p>
        </p:txBody>
      </p:sp>
      <p:sp>
        <p:nvSpPr>
          <p:cNvPr id="179" name="Google Shape;179;p17"/>
          <p:cNvSpPr/>
          <p:nvPr/>
        </p:nvSpPr>
        <p:spPr>
          <a:xfrm>
            <a:off x="3962400" y="2971800"/>
            <a:ext cx="564471" cy="2165326"/>
          </a:xfrm>
          <a:prstGeom prst="rightArrow">
            <a:avLst>
              <a:gd fmla="val 50000" name="adj1"/>
              <a:gd fmla="val 50000" name="adj2"/>
            </a:avLst>
          </a:prstGeom>
          <a:solidFill>
            <a:srgbClr val="31859B"/>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2060"/>
              </a:solidFill>
              <a:latin typeface="Arial"/>
              <a:ea typeface="Arial"/>
              <a:cs typeface="Arial"/>
              <a:sym typeface="Arial"/>
            </a:endParaRPr>
          </a:p>
        </p:txBody>
      </p:sp>
      <p:sp>
        <p:nvSpPr>
          <p:cNvPr id="180" name="Google Shape;180;p17"/>
          <p:cNvSpPr txBox="1"/>
          <p:nvPr/>
        </p:nvSpPr>
        <p:spPr>
          <a:xfrm>
            <a:off x="320040" y="174204"/>
            <a:ext cx="8462219" cy="6455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2800"/>
              <a:buFont typeface="Arial"/>
              <a:buNone/>
            </a:pPr>
            <a:r>
              <a:rPr b="1" i="0" lang="en-US" sz="2800" cap="none">
                <a:solidFill>
                  <a:srgbClr val="FF0000"/>
                </a:solidFill>
                <a:latin typeface="Arial"/>
                <a:ea typeface="Arial"/>
                <a:cs typeface="Arial"/>
                <a:sym typeface="Arial"/>
              </a:rPr>
              <a:t>PERUBAHAN  PERMENKES TENTANG SPM</a:t>
            </a:r>
            <a:endParaRPr b="1" i="0" sz="2800" cap="none">
              <a:solidFill>
                <a:srgbClr val="FF0000"/>
              </a:solidFill>
              <a:latin typeface="Arial"/>
              <a:ea typeface="Arial"/>
              <a:cs typeface="Arial"/>
              <a:sym typeface="Arial"/>
            </a:endParaRPr>
          </a:p>
        </p:txBody>
      </p:sp>
      <p:sp>
        <p:nvSpPr>
          <p:cNvPr id="181" name="Google Shape;181;p17"/>
          <p:cNvSpPr txBox="1"/>
          <p:nvPr/>
        </p:nvSpPr>
        <p:spPr>
          <a:xfrm>
            <a:off x="4533900" y="1752600"/>
            <a:ext cx="4450080" cy="4697232"/>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accent1"/>
              </a:buClr>
              <a:buSzPts val="2400"/>
              <a:buFont typeface="Arial"/>
              <a:buNone/>
            </a:pPr>
            <a:r>
              <a:rPr lang="en-US" sz="2400" cap="none">
                <a:solidFill>
                  <a:srgbClr val="002060"/>
                </a:solidFill>
                <a:latin typeface="Arial"/>
                <a:ea typeface="Arial"/>
                <a:cs typeface="Arial"/>
                <a:sym typeface="Arial"/>
              </a:rPr>
              <a:t>1. </a:t>
            </a:r>
            <a:r>
              <a:rPr b="1" lang="en-US" sz="2000" cap="none">
                <a:solidFill>
                  <a:schemeClr val="dk1"/>
                </a:solidFill>
                <a:latin typeface="Arial"/>
                <a:ea typeface="Arial"/>
                <a:cs typeface="Arial"/>
                <a:sym typeface="Arial"/>
              </a:rPr>
              <a:t>JENIS LAYANAN DAN</a:t>
            </a:r>
            <a:endParaRPr/>
          </a:p>
          <a:p>
            <a:pPr indent="-228600" lvl="0" marL="228600" marR="0" rtl="0" algn="l">
              <a:lnSpc>
                <a:spcPct val="100000"/>
              </a:lnSpc>
              <a:spcBef>
                <a:spcPts val="0"/>
              </a:spcBef>
              <a:spcAft>
                <a:spcPts val="0"/>
              </a:spcAft>
              <a:buClr>
                <a:schemeClr val="accent1"/>
              </a:buClr>
              <a:buSzPts val="2000"/>
              <a:buFont typeface="Arial"/>
              <a:buNone/>
            </a:pPr>
            <a:r>
              <a:rPr b="1" lang="en-US" sz="2000" cap="none">
                <a:solidFill>
                  <a:schemeClr val="dk1"/>
                </a:solidFill>
                <a:latin typeface="Arial"/>
                <a:ea typeface="Arial"/>
                <a:cs typeface="Arial"/>
                <a:sym typeface="Arial"/>
              </a:rPr>
              <a:t>     MUTU :</a:t>
            </a:r>
            <a:endParaRPr b="1" sz="2000" cap="none">
              <a:solidFill>
                <a:schemeClr val="dk1"/>
              </a:solidFill>
              <a:latin typeface="Arial"/>
              <a:ea typeface="Arial"/>
              <a:cs typeface="Arial"/>
              <a:sym typeface="Arial"/>
            </a:endParaRPr>
          </a:p>
          <a:p>
            <a:pPr indent="-228600" lvl="0" marL="534988" marR="0" rtl="0" algn="l">
              <a:lnSpc>
                <a:spcPct val="100000"/>
              </a:lnSpc>
              <a:spcBef>
                <a:spcPts val="0"/>
              </a:spcBef>
              <a:spcAft>
                <a:spcPts val="0"/>
              </a:spcAft>
              <a:buClr>
                <a:schemeClr val="accent1"/>
              </a:buClr>
              <a:buSzPts val="2000"/>
              <a:buFont typeface="Arial"/>
              <a:buChar char="•"/>
            </a:pPr>
            <a:r>
              <a:rPr b="1" lang="en-US" sz="2000" cap="none">
                <a:solidFill>
                  <a:schemeClr val="dk1"/>
                </a:solidFill>
                <a:latin typeface="Arial"/>
                <a:ea typeface="Arial"/>
                <a:cs typeface="Arial"/>
                <a:sym typeface="Arial"/>
              </a:rPr>
              <a:t>12 Jenis Layanan dan Mutu Kab/Kota</a:t>
            </a:r>
            <a:endParaRPr/>
          </a:p>
          <a:p>
            <a:pPr indent="-228600" lvl="0" marL="228600" marR="0" rtl="0" algn="l">
              <a:lnSpc>
                <a:spcPct val="100000"/>
              </a:lnSpc>
              <a:spcBef>
                <a:spcPts val="0"/>
              </a:spcBef>
              <a:spcAft>
                <a:spcPts val="0"/>
              </a:spcAft>
              <a:buClr>
                <a:schemeClr val="accent1"/>
              </a:buClr>
              <a:buSzPts val="2000"/>
              <a:buFont typeface="Arial"/>
              <a:buNone/>
            </a:pPr>
            <a:r>
              <a:t/>
            </a:r>
            <a:endParaRPr b="1" sz="2000" cap="none">
              <a:solidFill>
                <a:schemeClr val="dk1"/>
              </a:solidFill>
              <a:latin typeface="Arial"/>
              <a:ea typeface="Arial"/>
              <a:cs typeface="Arial"/>
              <a:sym typeface="Arial"/>
            </a:endParaRPr>
          </a:p>
          <a:p>
            <a:pPr indent="-228600" lvl="0" marL="228600" marR="0" rtl="0" algn="l">
              <a:lnSpc>
                <a:spcPct val="100000"/>
              </a:lnSpc>
              <a:spcBef>
                <a:spcPts val="0"/>
              </a:spcBef>
              <a:spcAft>
                <a:spcPts val="0"/>
              </a:spcAft>
              <a:buClr>
                <a:schemeClr val="accent1"/>
              </a:buClr>
              <a:buSzPts val="2000"/>
              <a:buFont typeface="Arial"/>
              <a:buNone/>
            </a:pPr>
            <a:r>
              <a:rPr b="1" lang="en-US" sz="2000" cap="none">
                <a:solidFill>
                  <a:schemeClr val="dk1"/>
                </a:solidFill>
                <a:latin typeface="Arial"/>
                <a:ea typeface="Arial"/>
                <a:cs typeface="Arial"/>
                <a:sym typeface="Arial"/>
              </a:rPr>
              <a:t>2. MUATAN MATERI (STANDAR TEKNIS MUTU TIAP LAYANAN)</a:t>
            </a:r>
            <a:endParaRPr b="1" sz="2000" cap="none">
              <a:solidFill>
                <a:schemeClr val="dk1"/>
              </a:solidFill>
              <a:latin typeface="Arial"/>
              <a:ea typeface="Arial"/>
              <a:cs typeface="Arial"/>
              <a:sym typeface="Arial"/>
            </a:endParaRPr>
          </a:p>
          <a:p>
            <a:pPr indent="-228600" lvl="0" marL="534988" marR="0" rtl="0" algn="l">
              <a:lnSpc>
                <a:spcPct val="100000"/>
              </a:lnSpc>
              <a:spcBef>
                <a:spcPts val="0"/>
              </a:spcBef>
              <a:spcAft>
                <a:spcPts val="0"/>
              </a:spcAft>
              <a:buClr>
                <a:schemeClr val="accent1"/>
              </a:buClr>
              <a:buSzPts val="2000"/>
              <a:buFont typeface="Arial"/>
              <a:buChar char="•"/>
            </a:pPr>
            <a:r>
              <a:rPr b="1" lang="en-US" sz="2000" cap="none">
                <a:solidFill>
                  <a:schemeClr val="dk1"/>
                </a:solidFill>
                <a:latin typeface="Arial"/>
                <a:ea typeface="Arial"/>
                <a:cs typeface="Arial"/>
                <a:sym typeface="Arial"/>
              </a:rPr>
              <a:t>Standar jumlah dan kualitas barang dan/atau Jasa</a:t>
            </a:r>
            <a:endParaRPr b="1" sz="2000" cap="none">
              <a:solidFill>
                <a:schemeClr val="dk1"/>
              </a:solidFill>
              <a:latin typeface="Arial"/>
              <a:ea typeface="Arial"/>
              <a:cs typeface="Arial"/>
              <a:sym typeface="Arial"/>
            </a:endParaRPr>
          </a:p>
          <a:p>
            <a:pPr indent="-228600" lvl="0" marL="534988" marR="0" rtl="0" algn="l">
              <a:lnSpc>
                <a:spcPct val="100000"/>
              </a:lnSpc>
              <a:spcBef>
                <a:spcPts val="0"/>
              </a:spcBef>
              <a:spcAft>
                <a:spcPts val="0"/>
              </a:spcAft>
              <a:buClr>
                <a:schemeClr val="accent1"/>
              </a:buClr>
              <a:buSzPts val="2000"/>
              <a:buFont typeface="Arial"/>
              <a:buChar char="•"/>
            </a:pPr>
            <a:r>
              <a:rPr b="1" lang="en-US" sz="2000" cap="none">
                <a:solidFill>
                  <a:schemeClr val="dk1"/>
                </a:solidFill>
                <a:latin typeface="Arial"/>
                <a:ea typeface="Arial"/>
                <a:cs typeface="Arial"/>
                <a:sym typeface="Arial"/>
              </a:rPr>
              <a:t>Standar jumlah dn kualitas personil/SDM</a:t>
            </a:r>
            <a:endParaRPr/>
          </a:p>
          <a:p>
            <a:pPr indent="-228600" lvl="0" marL="534988" marR="0" rtl="0" algn="l">
              <a:lnSpc>
                <a:spcPct val="100000"/>
              </a:lnSpc>
              <a:spcBef>
                <a:spcPts val="0"/>
              </a:spcBef>
              <a:spcAft>
                <a:spcPts val="0"/>
              </a:spcAft>
              <a:buClr>
                <a:schemeClr val="accent1"/>
              </a:buClr>
              <a:buSzPts val="2000"/>
              <a:buFont typeface="Arial"/>
              <a:buChar char="•"/>
            </a:pPr>
            <a:r>
              <a:rPr b="1" lang="en-US" sz="2000" cap="none">
                <a:solidFill>
                  <a:schemeClr val="dk1"/>
                </a:solidFill>
                <a:latin typeface="Arial"/>
                <a:ea typeface="Arial"/>
                <a:cs typeface="Arial"/>
                <a:sym typeface="Arial"/>
              </a:rPr>
              <a:t>Petunjuk teknis atau tata cara pemenuhan standar</a:t>
            </a:r>
            <a:endParaRPr b="1" sz="2000" cap="none">
              <a:solidFill>
                <a:schemeClr val="dk1"/>
              </a:solidFill>
              <a:latin typeface="Arial"/>
              <a:ea typeface="Arial"/>
              <a:cs typeface="Arial"/>
              <a:sym typeface="Arial"/>
            </a:endParaRPr>
          </a:p>
        </p:txBody>
      </p:sp>
    </p:spTree>
  </p:cSld>
  <p:clrMapOvr>
    <a:masterClrMapping/>
  </p:clrMapOvr>
  <mc:AlternateContent>
    <mc:Choice Requires="p14">
      <p:transition p14:dur="10">
        <p:fade thruBlk="1"/>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8"/>
          <p:cNvPicPr preferRelativeResize="0"/>
          <p:nvPr/>
        </p:nvPicPr>
        <p:blipFill rotWithShape="1">
          <a:blip r:embed="rId3">
            <a:alphaModFix/>
          </a:blip>
          <a:srcRect b="0" l="0" r="0" t="0"/>
          <a:stretch/>
        </p:blipFill>
        <p:spPr>
          <a:xfrm>
            <a:off x="228601" y="228600"/>
            <a:ext cx="8686800" cy="6343022"/>
          </a:xfrm>
          <a:prstGeom prst="rect">
            <a:avLst/>
          </a:prstGeom>
          <a:noFill/>
          <a:ln cap="flat" cmpd="sng" w="9525">
            <a:solidFill>
              <a:srgbClr val="F2F2F2"/>
            </a:solidFill>
            <a:prstDash val="solid"/>
            <a:round/>
            <a:headEnd len="sm" w="sm" type="none"/>
            <a:tailEnd len="sm" w="sm" type="none"/>
          </a:ln>
        </p:spPr>
      </p:pic>
    </p:spTree>
  </p:cSld>
  <p:clrMapOvr>
    <a:masterClrMapping/>
  </p:clrMapOvr>
  <mc:AlternateContent>
    <mc:Choice Requires="p14">
      <p:transition p14:dur="10">
        <p:fade thruBlk="1"/>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9"/>
          <p:cNvSpPr/>
          <p:nvPr/>
        </p:nvSpPr>
        <p:spPr>
          <a:xfrm>
            <a:off x="213360" y="1486194"/>
            <a:ext cx="2575560" cy="646331"/>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Arial"/>
                <a:ea typeface="Arial"/>
                <a:cs typeface="Arial"/>
                <a:sym typeface="Arial"/>
              </a:rPr>
              <a:t>Menyusun rencana aksi penerapan SPM</a:t>
            </a:r>
            <a:endParaRPr/>
          </a:p>
        </p:txBody>
      </p:sp>
      <p:sp>
        <p:nvSpPr>
          <p:cNvPr id="193" name="Google Shape;193;p19"/>
          <p:cNvSpPr/>
          <p:nvPr/>
        </p:nvSpPr>
        <p:spPr>
          <a:xfrm>
            <a:off x="152400" y="5410200"/>
            <a:ext cx="2621280" cy="1077218"/>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FFFF00"/>
                </a:solidFill>
                <a:latin typeface="Arial"/>
                <a:ea typeface="Arial"/>
                <a:cs typeface="Arial"/>
                <a:sym typeface="Arial"/>
              </a:rPr>
              <a:t>Menerima dan menindaklanjuti pengaduan masarakat terkait penerapan SPM</a:t>
            </a:r>
            <a:endParaRPr/>
          </a:p>
        </p:txBody>
      </p:sp>
      <p:sp>
        <p:nvSpPr>
          <p:cNvPr id="194" name="Google Shape;194;p19"/>
          <p:cNvSpPr/>
          <p:nvPr/>
        </p:nvSpPr>
        <p:spPr>
          <a:xfrm>
            <a:off x="228600" y="3733799"/>
            <a:ext cx="2575560" cy="1477328"/>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Arial"/>
                <a:ea typeface="Arial"/>
                <a:cs typeface="Arial"/>
                <a:sym typeface="Arial"/>
              </a:rPr>
              <a:t>Melakukan sosialisasi penerapan SPM kepada perwakilan masyarakat sebagai penerima manfaat</a:t>
            </a:r>
            <a:endParaRPr/>
          </a:p>
        </p:txBody>
      </p:sp>
      <p:sp>
        <p:nvSpPr>
          <p:cNvPr id="195" name="Google Shape;195;p19"/>
          <p:cNvSpPr/>
          <p:nvPr/>
        </p:nvSpPr>
        <p:spPr>
          <a:xfrm>
            <a:off x="3048000" y="1524000"/>
            <a:ext cx="5890161" cy="3139321"/>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457200" lvl="0" marL="457200" marR="0" rtl="0" algn="l">
              <a:spcBef>
                <a:spcPts val="0"/>
              </a:spcBef>
              <a:spcAft>
                <a:spcPts val="0"/>
              </a:spcAft>
              <a:buNone/>
            </a:pPr>
            <a:r>
              <a:rPr b="1" lang="en-US" sz="1800">
                <a:solidFill>
                  <a:srgbClr val="FFFF00"/>
                </a:solidFill>
                <a:latin typeface="Arial"/>
                <a:ea typeface="Arial"/>
                <a:cs typeface="Arial"/>
                <a:sym typeface="Arial"/>
              </a:rPr>
              <a:t>Mengoordinasikan :</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Pendataan, pemuthakiran dan sinkronisasi terhadap data secara periodik</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Integrasi SPM ke dalam dokumen perencanaan  dan penganggaran daerah</a:t>
            </a:r>
            <a:endParaRPr b="1" i="0" sz="1800" u="none" cap="none" strike="noStrike">
              <a:solidFill>
                <a:srgbClr val="FFFF00"/>
              </a:solidFill>
              <a:latin typeface="Arial"/>
              <a:ea typeface="Arial"/>
              <a:cs typeface="Arial"/>
              <a:sym typeface="Arial"/>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Perumusan strategi pembinaan teknis penerapan SPM di Kab/Kota</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Pemantauan dan evaluasi SPM di daerah Kab/kota</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Pencapaian berdasarkan laporan penyelenggaraan pemda Kab/kota</a:t>
            </a:r>
            <a:endParaRPr/>
          </a:p>
        </p:txBody>
      </p:sp>
      <p:sp>
        <p:nvSpPr>
          <p:cNvPr id="196" name="Google Shape;196;p19"/>
          <p:cNvSpPr/>
          <p:nvPr/>
        </p:nvSpPr>
        <p:spPr>
          <a:xfrm>
            <a:off x="213360" y="2347972"/>
            <a:ext cx="2575560" cy="1200329"/>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Arial"/>
                <a:ea typeface="Arial"/>
                <a:cs typeface="Arial"/>
                <a:sym typeface="Arial"/>
              </a:rPr>
              <a:t>Melakukan koordinasi dengan Perangkat Daerah Pengampu SPM</a:t>
            </a:r>
            <a:endParaRPr/>
          </a:p>
        </p:txBody>
      </p:sp>
      <p:sp>
        <p:nvSpPr>
          <p:cNvPr id="197" name="Google Shape;197;p19"/>
          <p:cNvSpPr/>
          <p:nvPr/>
        </p:nvSpPr>
        <p:spPr>
          <a:xfrm>
            <a:off x="3048000" y="4953000"/>
            <a:ext cx="5877018" cy="1477328"/>
          </a:xfrm>
          <a:prstGeom prst="rect">
            <a:avLst/>
          </a:prstGeom>
          <a:gradFill>
            <a:gsLst>
              <a:gs pos="0">
                <a:srgbClr val="29859E"/>
              </a:gs>
              <a:gs pos="80000">
                <a:srgbClr val="36B0D0"/>
              </a:gs>
              <a:gs pos="100000">
                <a:srgbClr val="33B3D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457200" lvl="0" marL="457200" marR="0" rtl="0" algn="l">
              <a:spcBef>
                <a:spcPts val="0"/>
              </a:spcBef>
              <a:spcAft>
                <a:spcPts val="0"/>
              </a:spcAft>
              <a:buNone/>
            </a:pPr>
            <a:r>
              <a:rPr b="1" lang="en-US" sz="1800">
                <a:solidFill>
                  <a:srgbClr val="FFFF00"/>
                </a:solidFill>
                <a:latin typeface="Arial"/>
                <a:ea typeface="Arial"/>
                <a:cs typeface="Arial"/>
                <a:sym typeface="Arial"/>
              </a:rPr>
              <a:t>Mengkonsolidasikan :</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Sumber pendanaan dalam pemenuhan anggaran  untuk penerapan  SPM Kab/Kota</a:t>
            </a:r>
            <a:endParaRPr/>
          </a:p>
          <a:p>
            <a:pPr indent="-342900" lvl="1" marL="685800" marR="0" rtl="0" algn="l">
              <a:spcBef>
                <a:spcPts val="0"/>
              </a:spcBef>
              <a:spcAft>
                <a:spcPts val="0"/>
              </a:spcAft>
              <a:buClr>
                <a:srgbClr val="FFFF00"/>
              </a:buClr>
              <a:buSzPts val="1800"/>
              <a:buFont typeface="Noto Sans Symbols"/>
              <a:buChar char="▪"/>
            </a:pPr>
            <a:r>
              <a:rPr b="1" i="0" lang="en-US" sz="1800" u="none" cap="none" strike="noStrike">
                <a:solidFill>
                  <a:srgbClr val="FFFF00"/>
                </a:solidFill>
                <a:latin typeface="Arial"/>
                <a:ea typeface="Arial"/>
                <a:cs typeface="Arial"/>
                <a:sym typeface="Arial"/>
              </a:rPr>
              <a:t>Laporan penerapan dan pencapaian SPM  Kab/Kota.</a:t>
            </a:r>
            <a:endParaRPr/>
          </a:p>
        </p:txBody>
      </p:sp>
      <p:sp>
        <p:nvSpPr>
          <p:cNvPr id="198" name="Google Shape;198;p19"/>
          <p:cNvSpPr txBox="1"/>
          <p:nvPr/>
        </p:nvSpPr>
        <p:spPr>
          <a:xfrm>
            <a:off x="228600" y="334070"/>
            <a:ext cx="8686800" cy="88178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3200"/>
              <a:buFont typeface="Arial"/>
              <a:buNone/>
            </a:pPr>
            <a:r>
              <a:rPr b="1" lang="en-US" sz="3200">
                <a:solidFill>
                  <a:srgbClr val="FF0000"/>
                </a:solidFill>
                <a:latin typeface="Arial"/>
                <a:ea typeface="Arial"/>
                <a:cs typeface="Arial"/>
                <a:sym typeface="Arial"/>
              </a:rPr>
              <a:t>PERAN KABUPATEN/ KOTA</a:t>
            </a:r>
            <a:endParaRPr b="1" sz="3200">
              <a:solidFill>
                <a:srgbClr val="FF0000"/>
              </a:solidFill>
              <a:latin typeface="Arial"/>
              <a:ea typeface="Arial"/>
              <a:cs typeface="Arial"/>
              <a:sym typeface="Arial"/>
            </a:endParaRPr>
          </a:p>
        </p:txBody>
      </p:sp>
    </p:spTree>
  </p:cSld>
  <p:clrMapOvr>
    <a:masterClrMapping/>
  </p:clrMapOvr>
  <mc:AlternateContent>
    <mc:Choice Requires="p14">
      <p:transition p14:dur="10">
        <p:fade thruBlk="1"/>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304800" y="762000"/>
            <a:ext cx="8648700" cy="91440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2400"/>
              <a:buFont typeface="Calibri"/>
              <a:buNone/>
            </a:pPr>
            <a:r>
              <a:rPr b="1" lang="en-US" sz="2400">
                <a:solidFill>
                  <a:srgbClr val="FF0000"/>
                </a:solidFill>
                <a:latin typeface="Calibri"/>
                <a:ea typeface="Calibri"/>
                <a:cs typeface="Calibri"/>
                <a:sym typeface="Calibri"/>
              </a:rPr>
              <a:t>TIM PENERAPAN SPM KAB/KOTA</a:t>
            </a:r>
            <a:br>
              <a:rPr b="1" lang="en-US" sz="2400">
                <a:solidFill>
                  <a:srgbClr val="FF0000"/>
                </a:solidFill>
                <a:latin typeface="Calibri"/>
                <a:ea typeface="Calibri"/>
                <a:cs typeface="Calibri"/>
                <a:sym typeface="Calibri"/>
              </a:rPr>
            </a:br>
            <a:r>
              <a:rPr b="1" lang="en-US" sz="2400">
                <a:solidFill>
                  <a:srgbClr val="FF0000"/>
                </a:solidFill>
                <a:latin typeface="Calibri"/>
                <a:ea typeface="Calibri"/>
                <a:cs typeface="Calibri"/>
                <a:sym typeface="Calibri"/>
              </a:rPr>
              <a:t>PERMENDAGRI 100/2018</a:t>
            </a:r>
            <a:endParaRPr b="1" sz="2400">
              <a:solidFill>
                <a:srgbClr val="FF0000"/>
              </a:solidFill>
            </a:endParaRPr>
          </a:p>
        </p:txBody>
      </p:sp>
      <p:sp>
        <p:nvSpPr>
          <p:cNvPr id="205" name="Google Shape;205;p20"/>
          <p:cNvSpPr txBox="1"/>
          <p:nvPr>
            <p:ph idx="1" type="body"/>
          </p:nvPr>
        </p:nvSpPr>
        <p:spPr>
          <a:xfrm>
            <a:off x="277814" y="1981200"/>
            <a:ext cx="8777220" cy="3581400"/>
          </a:xfrm>
          <a:prstGeom prst="rect">
            <a:avLst/>
          </a:prstGeom>
          <a:gradFill>
            <a:gsLst>
              <a:gs pos="0">
                <a:srgbClr val="9BE9FF"/>
              </a:gs>
              <a:gs pos="35000">
                <a:srgbClr val="B8F1FF"/>
              </a:gs>
              <a:gs pos="100000">
                <a:srgbClr val="E2FBFF"/>
              </a:gs>
            </a:gsLst>
            <a:lin ang="16200000" scaled="0"/>
          </a:gradFill>
          <a:ln cap="flat" cmpd="sng" w="9525">
            <a:solidFill>
              <a:srgbClr val="45A9C4"/>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TIM PENERAPAN SPM KAB/KOTA DITETAPKAN DENGAN PERATURAN  BUPATI/WALIKOTA</a:t>
            </a:r>
            <a:endParaRPr sz="2000"/>
          </a:p>
          <a:p>
            <a:pPr indent="-342900" lvl="0" marL="342900" rtl="0" algn="just">
              <a:spcBef>
                <a:spcPts val="4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SUSUNAN KEANGGOTAAN TIM PENERAPAN SPM KAB/KOTA</a:t>
            </a:r>
            <a:endParaRPr/>
          </a:p>
          <a:p>
            <a:pPr indent="-342900" lvl="0" marL="342900" rtl="0" algn="just">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PENANGGUNG JAWAB : BUPATI/WALIKOTA</a:t>
            </a:r>
            <a:endParaRPr sz="2000"/>
          </a:p>
          <a:p>
            <a:pPr indent="-342900" lvl="0" marL="342900" rtl="0" algn="just">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KETUA : SEKDA KAB/KOTA</a:t>
            </a:r>
            <a:endParaRPr/>
          </a:p>
          <a:p>
            <a:pPr indent="-342900" lvl="0" marL="342900" rtl="0" algn="just">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WAKIL KETUA : KEPALA BAPPEDA KAB/KOTA</a:t>
            </a:r>
            <a:endParaRPr/>
          </a:p>
          <a:p>
            <a:pPr indent="-342900" lvl="0" marL="342900" rtl="0" algn="just">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SEKRETARIS : KABAG TATA PEMERINTAHAN ATAU SEBUTAN LAIN KAB/KOTA</a:t>
            </a:r>
            <a:endParaRPr/>
          </a:p>
          <a:p>
            <a:pPr indent="-342900" lvl="0" marL="342900" rtl="0" algn="just">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ANGGOTA : KEPALA PD KAB/KOTA YANG MEMBIDANGI URUSAN WAJIB TERKAIT PELAYANAN DASAR, PENGELOLAAN KEUANGAN DAERAH, INSPEKTORAT DAN/ATAU SESUAI DENGAN KEBUTUHAN DAERAH</a:t>
            </a:r>
            <a:endParaRPr/>
          </a:p>
        </p:txBody>
      </p:sp>
      <p:sp>
        <p:nvSpPr>
          <p:cNvPr id="206" name="Google Shape;206;p20"/>
          <p:cNvSpPr/>
          <p:nvPr/>
        </p:nvSpPr>
        <p:spPr>
          <a:xfrm>
            <a:off x="330201" y="5715000"/>
            <a:ext cx="8648700" cy="838200"/>
          </a:xfrm>
          <a:prstGeom prst="roundRect">
            <a:avLst>
              <a:gd fmla="val 16667"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00"/>
                </a:solidFill>
                <a:latin typeface="Calibri"/>
                <a:ea typeface="Calibri"/>
                <a:cs typeface="Calibri"/>
                <a:sym typeface="Calibri"/>
              </a:rPr>
              <a:t>TIM PENERAPAN SPM KAB/KOTA BERKEDUDUKAN DI BAGIAN TATA PEMERINTAHAN KAB/KOTA ATAU SEBUTAN LAIN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p:nvPr/>
        </p:nvSpPr>
        <p:spPr>
          <a:xfrm>
            <a:off x="307379" y="2486872"/>
            <a:ext cx="3550779" cy="637329"/>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3625" lIns="87275" spcFirstLastPara="1" rIns="87275" wrap="square" tIns="43625">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UU Nomor 36 Tahun 2009, ttng Kesehatan</a:t>
            </a:r>
            <a:endParaRPr/>
          </a:p>
        </p:txBody>
      </p:sp>
      <p:sp>
        <p:nvSpPr>
          <p:cNvPr id="213" name="Google Shape;213;p21"/>
          <p:cNvSpPr/>
          <p:nvPr/>
        </p:nvSpPr>
        <p:spPr>
          <a:xfrm>
            <a:off x="228600" y="3657600"/>
            <a:ext cx="4127379" cy="2162944"/>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3625" lIns="87275" spcFirstLastPara="1" rIns="87275" wrap="square" tIns="43625">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PASAL 171 (2)</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ANGGARAN KESEHATAN PEMDA PROVINSI&amp; KABUPATEN/KOTA DIALOKASIKAN MINIMAL 10% DARI TOTAL APBD DILUAR GAJI</a:t>
            </a:r>
            <a:endParaRPr sz="2000">
              <a:solidFill>
                <a:schemeClr val="dk1"/>
              </a:solidFill>
              <a:latin typeface="Calibri"/>
              <a:ea typeface="Calibri"/>
              <a:cs typeface="Calibri"/>
              <a:sym typeface="Calibri"/>
            </a:endParaRPr>
          </a:p>
        </p:txBody>
      </p:sp>
      <p:sp>
        <p:nvSpPr>
          <p:cNvPr id="214" name="Google Shape;214;p21"/>
          <p:cNvSpPr/>
          <p:nvPr/>
        </p:nvSpPr>
        <p:spPr>
          <a:xfrm>
            <a:off x="683571" y="3200401"/>
            <a:ext cx="2793337" cy="395883"/>
          </a:xfrm>
          <a:prstGeom prst="down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38775" lIns="77550" spcFirstLastPara="1" rIns="77550" wrap="square" tIns="38775">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215" name="Google Shape;215;p21"/>
          <p:cNvSpPr/>
          <p:nvPr/>
        </p:nvSpPr>
        <p:spPr>
          <a:xfrm>
            <a:off x="4987902" y="2490050"/>
            <a:ext cx="3550779" cy="634151"/>
          </a:xfrm>
          <a:prstGeom prst="roundRect">
            <a:avLst>
              <a:gd fmla="val 16667"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3625" lIns="87275" spcFirstLastPara="1" rIns="87275" wrap="square" tIns="43625">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UU Nomor 23 Tahun 2014, ttng Pemerintahan Daerah</a:t>
            </a:r>
            <a:endParaRPr b="1" sz="2000">
              <a:solidFill>
                <a:schemeClr val="dk1"/>
              </a:solidFill>
              <a:latin typeface="Calibri"/>
              <a:ea typeface="Calibri"/>
              <a:cs typeface="Calibri"/>
              <a:sym typeface="Calibri"/>
            </a:endParaRPr>
          </a:p>
        </p:txBody>
      </p:sp>
      <p:sp>
        <p:nvSpPr>
          <p:cNvPr id="216" name="Google Shape;216;p21"/>
          <p:cNvSpPr/>
          <p:nvPr/>
        </p:nvSpPr>
        <p:spPr>
          <a:xfrm>
            <a:off x="4774063" y="3657600"/>
            <a:ext cx="4141337" cy="2162944"/>
          </a:xfrm>
          <a:prstGeom prst="roundRect">
            <a:avLst>
              <a:gd fmla="val 16667" name="adj"/>
            </a:avLst>
          </a:prstGeom>
          <a:gradFill>
            <a:gsLst>
              <a:gs pos="0">
                <a:srgbClr val="FFA09D"/>
              </a:gs>
              <a:gs pos="35000">
                <a:srgbClr val="FFBCBC"/>
              </a:gs>
              <a:gs pos="100000">
                <a:srgbClr val="FFE2E2"/>
              </a:gs>
            </a:gsLst>
            <a:lin ang="16200000" scaled="0"/>
          </a:gradFill>
          <a:ln cap="flat" cmpd="sng" w="9525">
            <a:solidFill>
              <a:srgbClr val="BD4B48"/>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3625" lIns="87275" spcFirstLastPara="1" rIns="87275" wrap="square" tIns="43625">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PASAL 298 </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BELANJA DAERAH DIPRIORITASKAN UNTUK MENDANAI URUSAN </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PEMERINTAHAN WAJIB YANG TERKAIT PELAYANAN DASAR YANG</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DITETAPKAN DENGAN STANDAR PELAYANAN MINIMAL.</a:t>
            </a:r>
            <a:endParaRPr sz="2000">
              <a:solidFill>
                <a:schemeClr val="dk1"/>
              </a:solidFill>
              <a:latin typeface="Calibri"/>
              <a:ea typeface="Calibri"/>
              <a:cs typeface="Calibri"/>
              <a:sym typeface="Calibri"/>
            </a:endParaRPr>
          </a:p>
        </p:txBody>
      </p:sp>
      <p:sp>
        <p:nvSpPr>
          <p:cNvPr id="217" name="Google Shape;217;p21"/>
          <p:cNvSpPr/>
          <p:nvPr/>
        </p:nvSpPr>
        <p:spPr>
          <a:xfrm>
            <a:off x="5508107" y="3200401"/>
            <a:ext cx="2793337" cy="395883"/>
          </a:xfrm>
          <a:prstGeom prst="downArrow">
            <a:avLst>
              <a:gd fmla="val 50000" name="adj1"/>
              <a:gd fmla="val 50000" name="adj2"/>
            </a:avLst>
          </a:prstGeom>
          <a:solidFill>
            <a:schemeClr val="accent6"/>
          </a:solidFill>
          <a:ln cap="flat" cmpd="sng" w="25400">
            <a:solidFill>
              <a:srgbClr val="B46D33"/>
            </a:solidFill>
            <a:prstDash val="solid"/>
            <a:round/>
            <a:headEnd len="sm" w="sm" type="none"/>
            <a:tailEnd len="sm" w="sm" type="none"/>
          </a:ln>
        </p:spPr>
        <p:txBody>
          <a:bodyPr anchorCtr="0" anchor="ctr" bIns="38775" lIns="77550" spcFirstLastPara="1" rIns="77550" wrap="square" tIns="38775">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218" name="Google Shape;218;p21"/>
          <p:cNvSpPr/>
          <p:nvPr/>
        </p:nvSpPr>
        <p:spPr>
          <a:xfrm>
            <a:off x="2276102" y="533400"/>
            <a:ext cx="4565289"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cap="none">
                <a:solidFill>
                  <a:srgbClr val="FF0000"/>
                </a:solidFill>
                <a:latin typeface="Calibri"/>
                <a:ea typeface="Calibri"/>
                <a:cs typeface="Calibri"/>
                <a:sym typeface="Calibri"/>
              </a:rPr>
              <a:t>DASAR HUKUM PEMBIAYAAN</a:t>
            </a:r>
            <a:endParaRPr b="1" sz="2800" cap="none">
              <a:solidFill>
                <a:srgbClr val="FF0000"/>
              </a:solidFill>
              <a:latin typeface="Calibri"/>
              <a:ea typeface="Calibri"/>
              <a:cs typeface="Calibri"/>
              <a:sym typeface="Calibri"/>
            </a:endParaRPr>
          </a:p>
        </p:txBody>
      </p:sp>
      <p:sp>
        <p:nvSpPr>
          <p:cNvPr id="219" name="Google Shape;219;p21"/>
          <p:cNvSpPr/>
          <p:nvPr/>
        </p:nvSpPr>
        <p:spPr>
          <a:xfrm>
            <a:off x="0" y="1371600"/>
            <a:ext cx="9144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00"/>
                </a:solidFill>
                <a:latin typeface="Tahoma"/>
                <a:ea typeface="Tahoma"/>
                <a:cs typeface="Tahoma"/>
                <a:sym typeface="Tahoma"/>
              </a:rPr>
              <a:t>UNDANG-UNDANG DASAR </a:t>
            </a:r>
            <a:endParaRPr/>
          </a:p>
          <a:p>
            <a:pPr indent="0" lvl="0" marL="0" marR="0" rtl="0" algn="ctr">
              <a:spcBef>
                <a:spcPts val="0"/>
              </a:spcBef>
              <a:spcAft>
                <a:spcPts val="0"/>
              </a:spcAft>
              <a:buNone/>
            </a:pPr>
            <a:r>
              <a:rPr b="1" lang="en-US" sz="1800">
                <a:solidFill>
                  <a:srgbClr val="FFFF00"/>
                </a:solidFill>
                <a:latin typeface="Tahoma"/>
                <a:ea typeface="Tahoma"/>
                <a:cs typeface="Tahoma"/>
                <a:sym typeface="Tahoma"/>
              </a:rPr>
              <a:t>NEGARA REPUBLIK INDONESIA TAHUN 1945</a:t>
            </a:r>
            <a:endParaRPr/>
          </a:p>
        </p:txBody>
      </p:sp>
      <p:sp>
        <p:nvSpPr>
          <p:cNvPr id="220" name="Google Shape;220;p21"/>
          <p:cNvSpPr txBox="1"/>
          <p:nvPr/>
        </p:nvSpPr>
        <p:spPr>
          <a:xfrm>
            <a:off x="407378" y="6019800"/>
            <a:ext cx="8334475" cy="7620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t" bIns="49375" lIns="98750" spcFirstLastPara="1" rIns="98750" wrap="square" tIns="49375">
            <a:noAutofit/>
          </a:bodyPr>
          <a:lstStyle/>
          <a:p>
            <a:pPr indent="0" lvl="0" marL="0" marR="0" rtl="0" algn="ctr">
              <a:spcBef>
                <a:spcPts val="0"/>
              </a:spcBef>
              <a:spcAft>
                <a:spcPts val="0"/>
              </a:spcAft>
              <a:buClr>
                <a:schemeClr val="accent1"/>
              </a:buClr>
              <a:buSzPts val="1680"/>
              <a:buFont typeface="Noto Sans Symbols"/>
              <a:buNone/>
            </a:pPr>
            <a:r>
              <a:rPr b="1" lang="en-US" sz="2400">
                <a:solidFill>
                  <a:srgbClr val="FFFF00"/>
                </a:solidFill>
                <a:latin typeface="Calibri"/>
                <a:ea typeface="Calibri"/>
                <a:cs typeface="Calibri"/>
                <a:sym typeface="Calibri"/>
              </a:rPr>
              <a:t>PEMDA DALAM PENYUSUNAN ANGGARAN BELANJA DAERAH MEMPERIORITASKAN BELANJA UTK SPM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