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8000" cx="12192000"/>
  <p:notesSz cx="6858000" cy="9144000"/>
  <p:embeddedFontLst>
    <p:embeddedFont>
      <p:font typeface="Roboto"/>
      <p:regular r:id="rId32"/>
      <p:bold r:id="rId33"/>
      <p:italic r:id="rId34"/>
      <p:boldItalic r:id="rId35"/>
    </p:embeddedFont>
    <p:embeddedFont>
      <p:font typeface="Poppins"/>
      <p:regular r:id="rId36"/>
      <p:bold r:id="rId37"/>
      <p:italic r:id="rId38"/>
      <p:boldItalic r:id="rId39"/>
    </p:embeddedFont>
    <p:embeddedFont>
      <p:font typeface="Abril Fatface"/>
      <p:regular r:id="rId40"/>
    </p:embeddedFont>
    <p:embeddedFont>
      <p:font typeface="Lato Black"/>
      <p:bold r:id="rId41"/>
      <p:boldItalic r:id="rId42"/>
    </p:embeddedFont>
    <p:embeddedFont>
      <p:font typeface="Century Gothic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8118454-56B6-48D5-9B37-0BE046F72574}">
  <a:tblStyle styleId="{48118454-56B6-48D5-9B37-0BE046F7257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brilFatface-regular.fntdata"/><Relationship Id="rId20" Type="http://schemas.openxmlformats.org/officeDocument/2006/relationships/slide" Target="slides/slide15.xml"/><Relationship Id="rId42" Type="http://schemas.openxmlformats.org/officeDocument/2006/relationships/font" Target="fonts/LatoBlack-boldItalic.fntdata"/><Relationship Id="rId41" Type="http://schemas.openxmlformats.org/officeDocument/2006/relationships/font" Target="fonts/LatoBlack-bold.fntdata"/><Relationship Id="rId22" Type="http://schemas.openxmlformats.org/officeDocument/2006/relationships/slide" Target="slides/slide17.xml"/><Relationship Id="rId44" Type="http://schemas.openxmlformats.org/officeDocument/2006/relationships/font" Target="fonts/CenturyGothic-bold.fntdata"/><Relationship Id="rId21" Type="http://schemas.openxmlformats.org/officeDocument/2006/relationships/slide" Target="slides/slide16.xml"/><Relationship Id="rId43" Type="http://schemas.openxmlformats.org/officeDocument/2006/relationships/font" Target="fonts/CenturyGothic-regular.fntdata"/><Relationship Id="rId24" Type="http://schemas.openxmlformats.org/officeDocument/2006/relationships/slide" Target="slides/slide19.xml"/><Relationship Id="rId46" Type="http://schemas.openxmlformats.org/officeDocument/2006/relationships/font" Target="fonts/CenturyGothic-boldItalic.fntdata"/><Relationship Id="rId23" Type="http://schemas.openxmlformats.org/officeDocument/2006/relationships/slide" Target="slides/slide18.xml"/><Relationship Id="rId45" Type="http://schemas.openxmlformats.org/officeDocument/2006/relationships/font" Target="fonts/CenturyGothic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bold.fntdata"/><Relationship Id="rId10" Type="http://schemas.openxmlformats.org/officeDocument/2006/relationships/slide" Target="slides/slide5.xml"/><Relationship Id="rId32" Type="http://schemas.openxmlformats.org/officeDocument/2006/relationships/font" Target="fonts/Roboto-regular.fntdata"/><Relationship Id="rId13" Type="http://schemas.openxmlformats.org/officeDocument/2006/relationships/slide" Target="slides/slide8.xml"/><Relationship Id="rId35" Type="http://schemas.openxmlformats.org/officeDocument/2006/relationships/font" Target="fonts/Roboto-boldItalic.fntdata"/><Relationship Id="rId12" Type="http://schemas.openxmlformats.org/officeDocument/2006/relationships/slide" Target="slides/slide7.xml"/><Relationship Id="rId34" Type="http://schemas.openxmlformats.org/officeDocument/2006/relationships/font" Target="fonts/Roboto-italic.fntdata"/><Relationship Id="rId15" Type="http://schemas.openxmlformats.org/officeDocument/2006/relationships/slide" Target="slides/slide10.xml"/><Relationship Id="rId37" Type="http://schemas.openxmlformats.org/officeDocument/2006/relationships/font" Target="fonts/Poppins-bold.fntdata"/><Relationship Id="rId14" Type="http://schemas.openxmlformats.org/officeDocument/2006/relationships/slide" Target="slides/slide9.xml"/><Relationship Id="rId36" Type="http://schemas.openxmlformats.org/officeDocument/2006/relationships/font" Target="fonts/Poppins-regular.fntdata"/><Relationship Id="rId17" Type="http://schemas.openxmlformats.org/officeDocument/2006/relationships/slide" Target="slides/slide12.xml"/><Relationship Id="rId39" Type="http://schemas.openxmlformats.org/officeDocument/2006/relationships/font" Target="fonts/Poppins-boldItalic.fntdata"/><Relationship Id="rId16" Type="http://schemas.openxmlformats.org/officeDocument/2006/relationships/slide" Target="slides/slide11.xml"/><Relationship Id="rId38" Type="http://schemas.openxmlformats.org/officeDocument/2006/relationships/font" Target="fonts/Poppins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Untuk dapat mencapai SPM Kesehatan 100% maka ikuti Tahapan Penerapan SPM Kesehatan</a:t>
            </a:r>
            <a:endParaRPr/>
          </a:p>
        </p:txBody>
      </p:sp>
      <p:sp>
        <p:nvSpPr>
          <p:cNvPr id="303" name="Google Shape;303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Untuk dapat mencapai SPM Kesehatan 100% maka ikuti Tahapan Penerapan SPM Kesehatan</a:t>
            </a:r>
            <a:endParaRPr/>
          </a:p>
        </p:txBody>
      </p:sp>
      <p:sp>
        <p:nvSpPr>
          <p:cNvPr id="313" name="Google Shape;313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Untuk dapat mencapai SPM Kesehatan 100% maka ikuti Tahapan Penerapan SPM Kesehatan</a:t>
            </a:r>
            <a:endParaRPr/>
          </a:p>
        </p:txBody>
      </p:sp>
      <p:sp>
        <p:nvSpPr>
          <p:cNvPr id="323" name="Google Shape;323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Untuk dapat mencapai SPM Kesehatan 100% maka ikuti Tahapan Penerapan SPM Kesehatan</a:t>
            </a:r>
            <a:endParaRPr/>
          </a:p>
        </p:txBody>
      </p:sp>
      <p:sp>
        <p:nvSpPr>
          <p:cNvPr id="343" name="Google Shape;343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3" name="Google Shape;47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Untuk dapat mencapai SPM Kesehatan 100% maka ikuti Tahapan Penerapan SPM Kesehatan</a:t>
            </a:r>
            <a:endParaRPr/>
          </a:p>
        </p:txBody>
      </p:sp>
      <p:sp>
        <p:nvSpPr>
          <p:cNvPr id="474" name="Google Shape;474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3" name="Google Shape;48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Untuk dapat mencapai SPM Kesehatan 100% maka ikuti Tahapan Penerapan SPM Kesehatan</a:t>
            </a:r>
            <a:endParaRPr/>
          </a:p>
        </p:txBody>
      </p:sp>
      <p:sp>
        <p:nvSpPr>
          <p:cNvPr id="484" name="Google Shape;484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4" name="Google Shape;50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Untuk dapat mencapai SPM Kesehatan 100% maka ikuti Tahapan Penerapan SPM Kesehatan</a:t>
            </a:r>
            <a:endParaRPr/>
          </a:p>
        </p:txBody>
      </p:sp>
      <p:sp>
        <p:nvSpPr>
          <p:cNvPr id="505" name="Google Shape;505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5" name="Google Shape;635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Untuk dapat mencapai SPM Kesehatan 100% maka ikuti Tahapan Penerapan SPM Kesehatan</a:t>
            </a:r>
            <a:endParaRPr/>
          </a:p>
        </p:txBody>
      </p:sp>
      <p:sp>
        <p:nvSpPr>
          <p:cNvPr id="636" name="Google Shape;636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Untuk dapat mencapai SPM Kesehatan 100% maka ikuti Tahapan Penerapan SPM Kesehatan</a:t>
            </a:r>
            <a:endParaRPr/>
          </a:p>
        </p:txBody>
      </p:sp>
      <p:sp>
        <p:nvSpPr>
          <p:cNvPr id="139" name="Google Shape;13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3" name="Google Shape;65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Untuk dapat mencapai SPM Kesehatan 100% maka ikuti Tahapan Penerapan SPM Kesehatan</a:t>
            </a:r>
            <a:endParaRPr/>
          </a:p>
        </p:txBody>
      </p:sp>
      <p:sp>
        <p:nvSpPr>
          <p:cNvPr id="654" name="Google Shape;654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4" name="Google Shape;784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Untuk dapat mencapai SPM Kesehatan 100% maka ikuti Tahapan Penerapan SPM Kesehatan</a:t>
            </a:r>
            <a:endParaRPr/>
          </a:p>
        </p:txBody>
      </p:sp>
      <p:sp>
        <p:nvSpPr>
          <p:cNvPr id="785" name="Google Shape;785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7" name="Google Shape;797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Untuk dapat mencapai SPM Kesehatan 100% maka ikuti Tahapan Penerapan SPM Kesehatan</a:t>
            </a:r>
            <a:endParaRPr/>
          </a:p>
        </p:txBody>
      </p:sp>
      <p:sp>
        <p:nvSpPr>
          <p:cNvPr id="798" name="Google Shape;798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8" name="Google Shape;838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Untuk dapat mencapai SPM Kesehatan 100% maka ikuti Tahapan Penerapan SPM Kesehatan</a:t>
            </a:r>
            <a:endParaRPr/>
          </a:p>
        </p:txBody>
      </p:sp>
      <p:sp>
        <p:nvSpPr>
          <p:cNvPr id="839" name="Google Shape;839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6" name="Google Shape;856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Untuk dapat mencapai SPM Kesehatan 100% maka ikuti Tahapan Penerapan SPM Kesehatan</a:t>
            </a:r>
            <a:endParaRPr/>
          </a:p>
        </p:txBody>
      </p:sp>
      <p:sp>
        <p:nvSpPr>
          <p:cNvPr id="857" name="Google Shape;857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7" name="Google Shape;867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Untuk dapat mencapai SPM Kesehatan 100% maka ikuti Tahapan Penerapan SPM Kesehatan</a:t>
            </a:r>
            <a:endParaRPr/>
          </a:p>
        </p:txBody>
      </p:sp>
      <p:sp>
        <p:nvSpPr>
          <p:cNvPr id="168" name="Google Shape;16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Untuk dapat mencapai SPM Kesehatan 100% maka ikuti Tahapan Penerapan SPM Kesehatan</a:t>
            </a:r>
            <a:endParaRPr/>
          </a:p>
        </p:txBody>
      </p:sp>
      <p:sp>
        <p:nvSpPr>
          <p:cNvPr id="183" name="Google Shape;183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Untuk dapat mencapai SPM Kesehatan 100% maka ikuti Tahapan Penerapan SPM Kesehatan</a:t>
            </a:r>
            <a:endParaRPr/>
          </a:p>
        </p:txBody>
      </p:sp>
      <p:sp>
        <p:nvSpPr>
          <p:cNvPr id="209" name="Google Shape;209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Untuk dapat mencapai SPM Kesehatan 100% maka ikuti Tahapan Penerapan SPM Kesehatan</a:t>
            </a:r>
            <a:endParaRPr/>
          </a:p>
        </p:txBody>
      </p:sp>
      <p:sp>
        <p:nvSpPr>
          <p:cNvPr id="221" name="Google Shape;22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Untuk dapat mencapai SPM Kesehatan 100% maka ikuti Tahapan Penerapan SPM Kesehatan</a:t>
            </a:r>
            <a:endParaRPr/>
          </a:p>
        </p:txBody>
      </p:sp>
      <p:sp>
        <p:nvSpPr>
          <p:cNvPr id="233" name="Google Shape;233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Untuk dapat mencapai SPM Kesehatan 100% maka ikuti Tahapan Penerapan SPM Kesehatan</a:t>
            </a:r>
            <a:endParaRPr/>
          </a:p>
        </p:txBody>
      </p:sp>
      <p:sp>
        <p:nvSpPr>
          <p:cNvPr id="245" name="Google Shape;245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Untuk dapat mencapai SPM Kesehatan 100% maka ikuti Tahapan Penerapan SPM Kesehatan</a:t>
            </a:r>
            <a:endParaRPr/>
          </a:p>
        </p:txBody>
      </p:sp>
      <p:sp>
        <p:nvSpPr>
          <p:cNvPr id="257" name="Google Shape;257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8" name="Google Shape;8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Vertical Text">
  <p:cSld name="1_Title and Vertical 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6585764"/>
            <a:ext cx="12192000" cy="147351"/>
          </a:xfrm>
          <a:prstGeom prst="rect">
            <a:avLst/>
          </a:prstGeom>
          <a:gradFill>
            <a:gsLst>
              <a:gs pos="0">
                <a:srgbClr val="002060"/>
              </a:gs>
              <a:gs pos="1000">
                <a:srgbClr val="002060"/>
              </a:gs>
              <a:gs pos="45000">
                <a:srgbClr val="0041C5"/>
              </a:gs>
              <a:gs pos="100000">
                <a:srgbClr val="002060"/>
              </a:gs>
            </a:gsLst>
            <a:lin ang="12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/>
          <p:nvPr/>
        </p:nvSpPr>
        <p:spPr>
          <a:xfrm rot="2880000">
            <a:off x="3695722" y="6521070"/>
            <a:ext cx="673084" cy="190998"/>
          </a:xfrm>
          <a:custGeom>
            <a:rect b="b" l="l" r="r" t="t"/>
            <a:pathLst>
              <a:path extrusionOk="0" h="190998" w="673084">
                <a:moveTo>
                  <a:pt x="32920" y="154436"/>
                </a:moveTo>
                <a:lnTo>
                  <a:pt x="186624" y="0"/>
                </a:lnTo>
                <a:lnTo>
                  <a:pt x="673084" y="0"/>
                </a:lnTo>
                <a:lnTo>
                  <a:pt x="602387" y="78517"/>
                </a:lnTo>
                <a:lnTo>
                  <a:pt x="490440" y="190998"/>
                </a:lnTo>
                <a:lnTo>
                  <a:pt x="0" y="19099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/>
          <p:nvPr/>
        </p:nvSpPr>
        <p:spPr>
          <a:xfrm flipH="1" rot="10800000">
            <a:off x="-1" y="6205071"/>
            <a:ext cx="3931615" cy="441075"/>
          </a:xfrm>
          <a:custGeom>
            <a:rect b="b" l="l" r="r" t="t"/>
            <a:pathLst>
              <a:path extrusionOk="0" h="876300" w="6635721">
                <a:moveTo>
                  <a:pt x="0" y="0"/>
                </a:moveTo>
                <a:lnTo>
                  <a:pt x="6635721" y="0"/>
                </a:lnTo>
                <a:lnTo>
                  <a:pt x="5981700" y="876300"/>
                </a:lnTo>
                <a:lnTo>
                  <a:pt x="0" y="863600"/>
                </a:lnTo>
                <a:lnTo>
                  <a:pt x="0" y="0"/>
                </a:lnTo>
                <a:close/>
              </a:path>
            </a:pathLst>
          </a:custGeom>
          <a:solidFill>
            <a:srgbClr val="E4A61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/>
          <p:nvPr/>
        </p:nvSpPr>
        <p:spPr>
          <a:xfrm flipH="1" rot="10800000">
            <a:off x="4128675" y="6585764"/>
            <a:ext cx="390415" cy="220644"/>
          </a:xfrm>
          <a:custGeom>
            <a:rect b="b" l="l" r="r" t="t"/>
            <a:pathLst>
              <a:path extrusionOk="0" h="220644" w="390415">
                <a:moveTo>
                  <a:pt x="0" y="220644"/>
                </a:moveTo>
                <a:lnTo>
                  <a:pt x="198383" y="0"/>
                </a:lnTo>
                <a:lnTo>
                  <a:pt x="390415" y="220644"/>
                </a:lnTo>
                <a:lnTo>
                  <a:pt x="0" y="220644"/>
                </a:lnTo>
                <a:close/>
              </a:path>
            </a:pathLst>
          </a:custGeom>
          <a:gradFill>
            <a:gsLst>
              <a:gs pos="0">
                <a:srgbClr val="FFDD4F"/>
              </a:gs>
              <a:gs pos="1000">
                <a:srgbClr val="FFDD4F"/>
              </a:gs>
              <a:gs pos="51300">
                <a:srgbClr val="FFFF00"/>
              </a:gs>
              <a:gs pos="100000">
                <a:srgbClr val="FFC000"/>
              </a:gs>
            </a:gsLst>
            <a:lin ang="3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14513" y="97064"/>
            <a:ext cx="12192000" cy="147351"/>
          </a:xfrm>
          <a:prstGeom prst="rect">
            <a:avLst/>
          </a:prstGeom>
          <a:gradFill>
            <a:gsLst>
              <a:gs pos="0">
                <a:srgbClr val="002060"/>
              </a:gs>
              <a:gs pos="1000">
                <a:srgbClr val="002060"/>
              </a:gs>
              <a:gs pos="45000">
                <a:srgbClr val="00359E"/>
              </a:gs>
              <a:gs pos="100000">
                <a:srgbClr val="00359E"/>
              </a:gs>
            </a:gsLst>
            <a:lin ang="3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rot="-7860000">
            <a:off x="7854110" y="96436"/>
            <a:ext cx="621499" cy="190800"/>
          </a:xfrm>
          <a:custGeom>
            <a:rect b="b" l="l" r="r" t="t"/>
            <a:pathLst>
              <a:path extrusionOk="0" h="190800" w="621499">
                <a:moveTo>
                  <a:pt x="621499" y="0"/>
                </a:moveTo>
                <a:lnTo>
                  <a:pt x="463986" y="181197"/>
                </a:lnTo>
                <a:lnTo>
                  <a:pt x="445394" y="190800"/>
                </a:lnTo>
                <a:lnTo>
                  <a:pt x="0" y="190800"/>
                </a:lnTo>
                <a:lnTo>
                  <a:pt x="164127" y="1993"/>
                </a:lnTo>
                <a:lnTo>
                  <a:pt x="166915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flipH="1">
            <a:off x="8260384" y="159411"/>
            <a:ext cx="3931615" cy="441075"/>
          </a:xfrm>
          <a:custGeom>
            <a:rect b="b" l="l" r="r" t="t"/>
            <a:pathLst>
              <a:path extrusionOk="0" h="876300" w="6635721">
                <a:moveTo>
                  <a:pt x="0" y="0"/>
                </a:moveTo>
                <a:lnTo>
                  <a:pt x="6635721" y="0"/>
                </a:lnTo>
                <a:lnTo>
                  <a:pt x="5981700" y="876300"/>
                </a:lnTo>
                <a:lnTo>
                  <a:pt x="0" y="863600"/>
                </a:lnTo>
                <a:lnTo>
                  <a:pt x="0" y="0"/>
                </a:lnTo>
                <a:close/>
              </a:path>
            </a:pathLst>
          </a:custGeom>
          <a:solidFill>
            <a:srgbClr val="E4A61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10800000">
            <a:off x="11990834" y="163945"/>
            <a:ext cx="215679" cy="422715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" name="Google Shape;30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7887" y="6306554"/>
            <a:ext cx="144000" cy="192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7308" y="6350147"/>
            <a:ext cx="144000" cy="188038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3"/>
          <p:cNvSpPr txBox="1"/>
          <p:nvPr/>
        </p:nvSpPr>
        <p:spPr>
          <a:xfrm>
            <a:off x="2259258" y="6246036"/>
            <a:ext cx="153795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Ditjen Bina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Pembangunan  Daerah</a:t>
            </a:r>
            <a:endParaRPr/>
          </a:p>
        </p:txBody>
      </p:sp>
      <p:sp>
        <p:nvSpPr>
          <p:cNvPr id="33" name="Google Shape;33;p3"/>
          <p:cNvSpPr txBox="1"/>
          <p:nvPr/>
        </p:nvSpPr>
        <p:spPr>
          <a:xfrm>
            <a:off x="415600" y="6243690"/>
            <a:ext cx="173270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Ditjen Bina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mbria"/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Pembangunan</a:t>
            </a:r>
            <a:r>
              <a:rPr b="1" i="0" lang="en-US" sz="1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i="0" lang="en-US" sz="1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Daerah</a:t>
            </a:r>
            <a:endParaRPr/>
          </a:p>
        </p:txBody>
      </p:sp>
      <p:pic>
        <p:nvPicPr>
          <p:cNvPr id="34" name="Google Shape;3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92343" y="231809"/>
            <a:ext cx="158566" cy="194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22436" y="215772"/>
            <a:ext cx="263692" cy="203173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3"/>
          <p:cNvSpPr txBox="1"/>
          <p:nvPr/>
        </p:nvSpPr>
        <p:spPr>
          <a:xfrm>
            <a:off x="8884735" y="194248"/>
            <a:ext cx="92846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mbria"/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bina_bangda</a:t>
            </a:r>
            <a:endParaRPr b="1" i="0" sz="10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" name="Google Shape;37;p3"/>
          <p:cNvSpPr txBox="1"/>
          <p:nvPr/>
        </p:nvSpPr>
        <p:spPr>
          <a:xfrm>
            <a:off x="10586128" y="153928"/>
            <a:ext cx="178528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Ditjen Bina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Pembangunan Daerah</a:t>
            </a:r>
            <a:endParaRPr/>
          </a:p>
        </p:txBody>
      </p:sp>
      <p:sp>
        <p:nvSpPr>
          <p:cNvPr id="38" name="Google Shape;38;p3"/>
          <p:cNvSpPr/>
          <p:nvPr/>
        </p:nvSpPr>
        <p:spPr>
          <a:xfrm flipH="1" rot="10800000">
            <a:off x="2220" y="6219254"/>
            <a:ext cx="215679" cy="422715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7693782" y="21200"/>
            <a:ext cx="390415" cy="220644"/>
          </a:xfrm>
          <a:custGeom>
            <a:rect b="b" l="l" r="r" t="t"/>
            <a:pathLst>
              <a:path extrusionOk="0" h="220644" w="390415">
                <a:moveTo>
                  <a:pt x="0" y="220644"/>
                </a:moveTo>
                <a:lnTo>
                  <a:pt x="198383" y="0"/>
                </a:lnTo>
                <a:lnTo>
                  <a:pt x="390415" y="220644"/>
                </a:lnTo>
                <a:lnTo>
                  <a:pt x="0" y="220644"/>
                </a:lnTo>
                <a:close/>
              </a:path>
            </a:pathLst>
          </a:custGeom>
          <a:gradFill>
            <a:gsLst>
              <a:gs pos="0">
                <a:srgbClr val="FFDD4F"/>
              </a:gs>
              <a:gs pos="1000">
                <a:srgbClr val="FFDD4F"/>
              </a:gs>
              <a:gs pos="51300">
                <a:srgbClr val="FFFF00"/>
              </a:gs>
              <a:gs pos="100000">
                <a:srgbClr val="FFC000"/>
              </a:gs>
            </a:gsLst>
            <a:lin ang="3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9" name="Google Shape;49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2" name="Google Shape;62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4" name="Google Shape;64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0" name="Google Shape;80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1" name="Google Shape;81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18.png"/><Relationship Id="rId5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28.png"/><Relationship Id="rId5" Type="http://schemas.openxmlformats.org/officeDocument/2006/relationships/image" Target="../media/image11.png"/><Relationship Id="rId6" Type="http://schemas.openxmlformats.org/officeDocument/2006/relationships/image" Target="../media/image21.png"/><Relationship Id="rId7" Type="http://schemas.openxmlformats.org/officeDocument/2006/relationships/image" Target="../media/image9.png"/><Relationship Id="rId8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24.png"/><Relationship Id="rId5" Type="http://schemas.openxmlformats.org/officeDocument/2006/relationships/image" Target="../media/image16.png"/><Relationship Id="rId6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Relationship Id="rId4" Type="http://schemas.openxmlformats.org/officeDocument/2006/relationships/image" Target="../media/image29.png"/><Relationship Id="rId9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17.png"/><Relationship Id="rId7" Type="http://schemas.openxmlformats.org/officeDocument/2006/relationships/image" Target="../media/image20.png"/><Relationship Id="rId8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Relationship Id="rId4" Type="http://schemas.openxmlformats.org/officeDocument/2006/relationships/image" Target="../media/image33.png"/><Relationship Id="rId5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Relationship Id="rId4" Type="http://schemas.openxmlformats.org/officeDocument/2006/relationships/image" Target="../media/image29.png"/><Relationship Id="rId9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17.png"/><Relationship Id="rId7" Type="http://schemas.openxmlformats.org/officeDocument/2006/relationships/image" Target="../media/image20.png"/><Relationship Id="rId8" Type="http://schemas.openxmlformats.org/officeDocument/2006/relationships/image" Target="../media/image2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Relationship Id="rId4" Type="http://schemas.openxmlformats.org/officeDocument/2006/relationships/image" Target="../media/image30.png"/><Relationship Id="rId5" Type="http://schemas.openxmlformats.org/officeDocument/2006/relationships/image" Target="../media/image3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Relationship Id="rId4" Type="http://schemas.openxmlformats.org/officeDocument/2006/relationships/image" Target="../media/image3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/>
          <p:nvPr/>
        </p:nvSpPr>
        <p:spPr>
          <a:xfrm>
            <a:off x="0" y="0"/>
            <a:ext cx="12247230" cy="6884577"/>
          </a:xfrm>
          <a:custGeom>
            <a:rect b="b" l="l" r="r" t="t"/>
            <a:pathLst>
              <a:path extrusionOk="0" h="6853206" w="6561487">
                <a:moveTo>
                  <a:pt x="0" y="0"/>
                </a:moveTo>
                <a:lnTo>
                  <a:pt x="6561487" y="0"/>
                </a:lnTo>
                <a:lnTo>
                  <a:pt x="6561487" y="6840538"/>
                </a:lnTo>
                <a:lnTo>
                  <a:pt x="4212435" y="6853206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4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8" name="Google Shape;108;p14"/>
          <p:cNvGrpSpPr/>
          <p:nvPr/>
        </p:nvGrpSpPr>
        <p:grpSpPr>
          <a:xfrm>
            <a:off x="5363140" y="3415711"/>
            <a:ext cx="2480490" cy="3444861"/>
            <a:chOff x="8021316" y="1328732"/>
            <a:chExt cx="4168760" cy="5529268"/>
          </a:xfrm>
        </p:grpSpPr>
        <p:grpSp>
          <p:nvGrpSpPr>
            <p:cNvPr id="109" name="Google Shape;109;p14"/>
            <p:cNvGrpSpPr/>
            <p:nvPr/>
          </p:nvGrpSpPr>
          <p:grpSpPr>
            <a:xfrm>
              <a:off x="8021316" y="2377440"/>
              <a:ext cx="4168760" cy="4480560"/>
              <a:chOff x="8021316" y="2377440"/>
              <a:chExt cx="4168760" cy="4480560"/>
            </a:xfrm>
          </p:grpSpPr>
          <p:sp>
            <p:nvSpPr>
              <p:cNvPr id="110" name="Google Shape;110;p14"/>
              <p:cNvSpPr/>
              <p:nvPr/>
            </p:nvSpPr>
            <p:spPr>
              <a:xfrm>
                <a:off x="8021316" y="2377440"/>
                <a:ext cx="3978108" cy="4473682"/>
              </a:xfrm>
              <a:custGeom>
                <a:rect b="b" l="l" r="r" t="t"/>
                <a:pathLst>
                  <a:path extrusionOk="0" h="21600" w="21600">
                    <a:moveTo>
                      <a:pt x="21600" y="21600"/>
                    </a:moveTo>
                    <a:lnTo>
                      <a:pt x="21600" y="4662"/>
                    </a:lnTo>
                    <a:lnTo>
                      <a:pt x="10693" y="0"/>
                    </a:lnTo>
                    <a:lnTo>
                      <a:pt x="0" y="471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1E4E79"/>
              </a:soli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14"/>
              <p:cNvSpPr/>
              <p:nvPr/>
            </p:nvSpPr>
            <p:spPr>
              <a:xfrm>
                <a:off x="8021316" y="3359803"/>
                <a:ext cx="2007727" cy="3498197"/>
              </a:xfrm>
              <a:custGeom>
                <a:rect b="b" l="l" r="r" t="t"/>
                <a:pathLst>
                  <a:path extrusionOk="0" h="21600" w="21600">
                    <a:moveTo>
                      <a:pt x="21600" y="21600"/>
                    </a:moveTo>
                    <a:lnTo>
                      <a:pt x="21600" y="5957"/>
                    </a:lnTo>
                    <a:lnTo>
                      <a:pt x="0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14"/>
              <p:cNvSpPr/>
              <p:nvPr/>
            </p:nvSpPr>
            <p:spPr>
              <a:xfrm>
                <a:off x="10029042" y="3349979"/>
                <a:ext cx="1970382" cy="3508021"/>
              </a:xfrm>
              <a:custGeom>
                <a:rect b="b" l="l" r="r" t="t"/>
                <a:pathLst>
                  <a:path extrusionOk="0" h="21600" w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60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14"/>
              <p:cNvSpPr/>
              <p:nvPr/>
            </p:nvSpPr>
            <p:spPr>
              <a:xfrm>
                <a:off x="8683678" y="4816650"/>
                <a:ext cx="1082974" cy="2041350"/>
              </a:xfrm>
              <a:custGeom>
                <a:rect b="b" l="l" r="r" t="t"/>
                <a:pathLst>
                  <a:path extrusionOk="0" h="21600" w="21600">
                    <a:moveTo>
                      <a:pt x="21600" y="21600"/>
                    </a:moveTo>
                    <a:lnTo>
                      <a:pt x="21600" y="2786"/>
                    </a:lnTo>
                    <a:lnTo>
                      <a:pt x="10702" y="0"/>
                    </a:lnTo>
                    <a:lnTo>
                      <a:pt x="0" y="2817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1E4E79"/>
              </a:soli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14"/>
              <p:cNvSpPr/>
              <p:nvPr/>
            </p:nvSpPr>
            <p:spPr>
              <a:xfrm>
                <a:off x="8679748" y="5082869"/>
                <a:ext cx="546402" cy="1775131"/>
              </a:xfrm>
              <a:custGeom>
                <a:rect b="b" l="l" r="r" t="t"/>
                <a:pathLst>
                  <a:path extrusionOk="0" h="21600" w="21600">
                    <a:moveTo>
                      <a:pt x="21600" y="21600"/>
                    </a:moveTo>
                    <a:lnTo>
                      <a:pt x="21600" y="3192"/>
                    </a:lnTo>
                    <a:lnTo>
                      <a:pt x="0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14"/>
              <p:cNvSpPr/>
              <p:nvPr/>
            </p:nvSpPr>
            <p:spPr>
              <a:xfrm>
                <a:off x="9226149" y="5079923"/>
                <a:ext cx="540501" cy="1778077"/>
              </a:xfrm>
              <a:custGeom>
                <a:rect b="b" l="l" r="r" t="t"/>
                <a:pathLst>
                  <a:path extrusionOk="0" h="21600" w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3222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14"/>
              <p:cNvSpPr/>
              <p:nvPr/>
            </p:nvSpPr>
            <p:spPr>
              <a:xfrm>
                <a:off x="11077619" y="4391285"/>
                <a:ext cx="1083956" cy="2040371"/>
              </a:xfrm>
              <a:custGeom>
                <a:rect b="b" l="l" r="r" t="t"/>
                <a:pathLst>
                  <a:path extrusionOk="0" h="21600" w="21600">
                    <a:moveTo>
                      <a:pt x="21600" y="21600"/>
                    </a:moveTo>
                    <a:lnTo>
                      <a:pt x="21600" y="2777"/>
                    </a:lnTo>
                    <a:lnTo>
                      <a:pt x="10692" y="0"/>
                    </a:lnTo>
                    <a:lnTo>
                      <a:pt x="0" y="2808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1E4E79"/>
              </a:soli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14"/>
              <p:cNvSpPr/>
              <p:nvPr/>
            </p:nvSpPr>
            <p:spPr>
              <a:xfrm>
                <a:off x="11077619" y="4656523"/>
                <a:ext cx="547384" cy="1775132"/>
              </a:xfrm>
              <a:custGeom>
                <a:rect b="b" l="l" r="r" t="t"/>
                <a:pathLst>
                  <a:path extrusionOk="0" h="21600" w="21600">
                    <a:moveTo>
                      <a:pt x="21600" y="21600"/>
                    </a:moveTo>
                    <a:lnTo>
                      <a:pt x="21600" y="3192"/>
                    </a:lnTo>
                    <a:lnTo>
                      <a:pt x="0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14"/>
              <p:cNvSpPr/>
              <p:nvPr/>
            </p:nvSpPr>
            <p:spPr>
              <a:xfrm>
                <a:off x="11625002" y="4656523"/>
                <a:ext cx="536573" cy="1778077"/>
              </a:xfrm>
              <a:custGeom>
                <a:rect b="b" l="l" r="r" t="t"/>
                <a:pathLst>
                  <a:path extrusionOk="0" h="21600" w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3222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14"/>
              <p:cNvSpPr/>
              <p:nvPr/>
            </p:nvSpPr>
            <p:spPr>
              <a:xfrm>
                <a:off x="10291433" y="4816650"/>
                <a:ext cx="1083957" cy="2041350"/>
              </a:xfrm>
              <a:custGeom>
                <a:rect b="b" l="l" r="r" t="t"/>
                <a:pathLst>
                  <a:path extrusionOk="0" h="21600" w="21600">
                    <a:moveTo>
                      <a:pt x="21600" y="21600"/>
                    </a:moveTo>
                    <a:lnTo>
                      <a:pt x="21600" y="2786"/>
                    </a:lnTo>
                    <a:lnTo>
                      <a:pt x="10692" y="0"/>
                    </a:lnTo>
                    <a:lnTo>
                      <a:pt x="0" y="2817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1E4E79"/>
              </a:soli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14"/>
              <p:cNvSpPr/>
              <p:nvPr/>
            </p:nvSpPr>
            <p:spPr>
              <a:xfrm>
                <a:off x="10291431" y="5082869"/>
                <a:ext cx="547384" cy="1775131"/>
              </a:xfrm>
              <a:custGeom>
                <a:rect b="b" l="l" r="r" t="t"/>
                <a:pathLst>
                  <a:path extrusionOk="0" h="21600" w="21600">
                    <a:moveTo>
                      <a:pt x="21600" y="21600"/>
                    </a:moveTo>
                    <a:lnTo>
                      <a:pt x="21600" y="3192"/>
                    </a:lnTo>
                    <a:lnTo>
                      <a:pt x="0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14"/>
              <p:cNvSpPr/>
              <p:nvPr/>
            </p:nvSpPr>
            <p:spPr>
              <a:xfrm>
                <a:off x="10838814" y="5079923"/>
                <a:ext cx="536576" cy="1778077"/>
              </a:xfrm>
              <a:custGeom>
                <a:rect b="b" l="l" r="r" t="t"/>
                <a:pathLst>
                  <a:path extrusionOk="0" h="21600" w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3222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14"/>
              <p:cNvSpPr/>
              <p:nvPr/>
            </p:nvSpPr>
            <p:spPr>
              <a:xfrm>
                <a:off x="9505245" y="5298988"/>
                <a:ext cx="1082974" cy="1559012"/>
              </a:xfrm>
              <a:custGeom>
                <a:rect b="b" l="l" r="r" t="t"/>
                <a:pathLst>
                  <a:path extrusionOk="0" h="21600" w="21600">
                    <a:moveTo>
                      <a:pt x="21600" y="21600"/>
                    </a:moveTo>
                    <a:lnTo>
                      <a:pt x="21600" y="3634"/>
                    </a:lnTo>
                    <a:lnTo>
                      <a:pt x="10682" y="0"/>
                    </a:lnTo>
                    <a:lnTo>
                      <a:pt x="0" y="3675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1E4E79"/>
              </a:soli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14"/>
              <p:cNvSpPr/>
              <p:nvPr/>
            </p:nvSpPr>
            <p:spPr>
              <a:xfrm>
                <a:off x="9505245" y="5564227"/>
                <a:ext cx="546402" cy="1293773"/>
              </a:xfrm>
              <a:custGeom>
                <a:rect b="b" l="l" r="r" t="t"/>
                <a:pathLst>
                  <a:path extrusionOk="0" h="21600" w="21600">
                    <a:moveTo>
                      <a:pt x="21600" y="21600"/>
                    </a:moveTo>
                    <a:lnTo>
                      <a:pt x="21600" y="4379"/>
                    </a:lnTo>
                    <a:lnTo>
                      <a:pt x="0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14"/>
              <p:cNvSpPr/>
              <p:nvPr/>
            </p:nvSpPr>
            <p:spPr>
              <a:xfrm>
                <a:off x="10051645" y="5561280"/>
                <a:ext cx="536573" cy="1296720"/>
              </a:xfrm>
              <a:custGeom>
                <a:rect b="b" l="l" r="r" t="t"/>
                <a:pathLst>
                  <a:path extrusionOk="0" h="21600" w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4418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14"/>
              <p:cNvSpPr/>
              <p:nvPr/>
            </p:nvSpPr>
            <p:spPr>
              <a:xfrm>
                <a:off x="11107101" y="5298988"/>
                <a:ext cx="1082974" cy="1559012"/>
              </a:xfrm>
              <a:custGeom>
                <a:rect b="b" l="l" r="r" t="t"/>
                <a:pathLst>
                  <a:path extrusionOk="0" h="21600" w="21600">
                    <a:moveTo>
                      <a:pt x="21600" y="21600"/>
                    </a:moveTo>
                    <a:lnTo>
                      <a:pt x="21600" y="3634"/>
                    </a:lnTo>
                    <a:lnTo>
                      <a:pt x="10702" y="0"/>
                    </a:lnTo>
                    <a:lnTo>
                      <a:pt x="0" y="3675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1E4E79"/>
              </a:soli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14"/>
              <p:cNvSpPr/>
              <p:nvPr/>
            </p:nvSpPr>
            <p:spPr>
              <a:xfrm>
                <a:off x="11107101" y="5564227"/>
                <a:ext cx="546402" cy="1293773"/>
              </a:xfrm>
              <a:custGeom>
                <a:rect b="b" l="l" r="r" t="t"/>
                <a:pathLst>
                  <a:path extrusionOk="0" h="21600" w="21600">
                    <a:moveTo>
                      <a:pt x="21600" y="21600"/>
                    </a:moveTo>
                    <a:lnTo>
                      <a:pt x="21600" y="4379"/>
                    </a:lnTo>
                    <a:lnTo>
                      <a:pt x="0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14"/>
              <p:cNvSpPr/>
              <p:nvPr/>
            </p:nvSpPr>
            <p:spPr>
              <a:xfrm>
                <a:off x="11653502" y="5561280"/>
                <a:ext cx="536573" cy="1296720"/>
              </a:xfrm>
              <a:custGeom>
                <a:rect b="b" l="l" r="r" t="t"/>
                <a:pathLst>
                  <a:path extrusionOk="0" h="21600" w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4418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descr="A close up of electronics&#10;&#10;Description automatically generated" id="128" name="Google Shape;128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8276379" y="1328732"/>
              <a:ext cx="3670015" cy="35071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9" name="Google Shape;129;p14"/>
          <p:cNvSpPr txBox="1"/>
          <p:nvPr/>
        </p:nvSpPr>
        <p:spPr>
          <a:xfrm>
            <a:off x="7328847" y="3380970"/>
            <a:ext cx="4863151" cy="1051859"/>
          </a:xfrm>
          <a:prstGeom prst="rect">
            <a:avLst/>
          </a:prstGeom>
          <a:noFill/>
          <a:ln>
            <a:noFill/>
          </a:ln>
        </p:spPr>
        <p:txBody>
          <a:bodyPr anchorCtr="0" anchor="ctr" bIns="37125" lIns="74275" spcFirstLastPara="1" rIns="74275" wrap="square" tIns="3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Oleh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R. Budiono Subambang, MPM</a:t>
            </a:r>
            <a:endParaRPr b="1" i="0" sz="1800" u="sng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4"/>
          <p:cNvSpPr txBox="1"/>
          <p:nvPr/>
        </p:nvSpPr>
        <p:spPr>
          <a:xfrm>
            <a:off x="7328847" y="3926897"/>
            <a:ext cx="4863151" cy="1051859"/>
          </a:xfrm>
          <a:prstGeom prst="rect">
            <a:avLst/>
          </a:prstGeom>
          <a:noFill/>
          <a:ln>
            <a:noFill/>
          </a:ln>
        </p:spPr>
        <p:txBody>
          <a:bodyPr anchorCtr="0" anchor="ctr" bIns="37125" lIns="74275" spcFirstLastPara="1" rIns="74275" wrap="square" tIns="3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Direktur SUPD III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Ditjen Bina Pembangunan Daerah, Kemendagri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4"/>
          <p:cNvSpPr txBox="1"/>
          <p:nvPr/>
        </p:nvSpPr>
        <p:spPr>
          <a:xfrm>
            <a:off x="8846085" y="6367307"/>
            <a:ext cx="27968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Jakarta, 30 September 2021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4"/>
          <p:cNvSpPr/>
          <p:nvPr/>
        </p:nvSpPr>
        <p:spPr>
          <a:xfrm>
            <a:off x="-55232" y="0"/>
            <a:ext cx="5011349" cy="6858000"/>
          </a:xfrm>
          <a:custGeom>
            <a:rect b="b" l="l" r="r" t="t"/>
            <a:pathLst>
              <a:path extrusionOk="0" h="9672046" w="6881254">
                <a:moveTo>
                  <a:pt x="0" y="0"/>
                </a:moveTo>
                <a:lnTo>
                  <a:pt x="6881254" y="6209238"/>
                </a:lnTo>
                <a:lnTo>
                  <a:pt x="6881254" y="9672046"/>
                </a:lnTo>
                <a:lnTo>
                  <a:pt x="0" y="9672046"/>
                </a:lnTo>
                <a:close/>
              </a:path>
            </a:pathLst>
          </a:custGeom>
          <a:gradFill>
            <a:gsLst>
              <a:gs pos="0">
                <a:srgbClr val="FFC000"/>
              </a:gs>
              <a:gs pos="39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46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902" y="315829"/>
            <a:ext cx="905817" cy="107048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4"/>
          <p:cNvSpPr txBox="1"/>
          <p:nvPr/>
        </p:nvSpPr>
        <p:spPr>
          <a:xfrm>
            <a:off x="1844270" y="1682920"/>
            <a:ext cx="9773178" cy="1241165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7125" lIns="74275" spcFirstLastPara="1" rIns="74275" wrap="square" tIns="3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PELAPORAN SPM BIDANG KESEHATAN</a:t>
            </a:r>
            <a:endParaRPr/>
          </a:p>
        </p:txBody>
      </p:sp>
      <p:sp>
        <p:nvSpPr>
          <p:cNvPr id="135" name="Google Shape;135;p14"/>
          <p:cNvSpPr/>
          <p:nvPr/>
        </p:nvSpPr>
        <p:spPr>
          <a:xfrm>
            <a:off x="212034" y="6092398"/>
            <a:ext cx="5446401" cy="637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Dismpaikan pada Acara Pertemuan Monitoring dan Evaluasi Standar Pelayanan Minimal (SPM) Bidang Kesehatan Tahun Anggaran 2019-2020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23"/>
          <p:cNvGrpSpPr/>
          <p:nvPr/>
        </p:nvGrpSpPr>
        <p:grpSpPr>
          <a:xfrm>
            <a:off x="142375" y="320595"/>
            <a:ext cx="668759" cy="701731"/>
            <a:chOff x="230611" y="390399"/>
            <a:chExt cx="484866" cy="578256"/>
          </a:xfrm>
        </p:grpSpPr>
        <p:pic>
          <p:nvPicPr>
            <p:cNvPr id="306" name="Google Shape;306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30611" y="390399"/>
              <a:ext cx="445513" cy="57825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07" name="Google Shape;307;p23"/>
            <p:cNvCxnSpPr/>
            <p:nvPr/>
          </p:nvCxnSpPr>
          <p:spPr>
            <a:xfrm>
              <a:off x="715477" y="453899"/>
              <a:ext cx="0" cy="396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08" name="Google Shape;308;p23"/>
          <p:cNvSpPr/>
          <p:nvPr/>
        </p:nvSpPr>
        <p:spPr>
          <a:xfrm>
            <a:off x="824339" y="334479"/>
            <a:ext cx="78113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Landasan Hukum Pelaporan SPM</a:t>
            </a:r>
            <a:endParaRPr b="1" sz="2400">
              <a:solidFill>
                <a:srgbClr val="7030A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09" name="Google Shape;309;p23"/>
          <p:cNvSpPr/>
          <p:nvPr/>
        </p:nvSpPr>
        <p:spPr>
          <a:xfrm>
            <a:off x="756856" y="1390064"/>
            <a:ext cx="10785787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UU 23/2014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tentang Pemerintahan Daerah, Pasal 18 Ayat (3) (berkaitan dengan turunan kebijakan pemerintah), pasal 298 (belanja daerah ), penjelasan 3 tentang urusan pemerintahan daerah.</a:t>
            </a:r>
            <a:endParaRPr/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 2/2018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tentang Standar Pelayanan Minimal, Pasal 17 ayat 2 Yang memuat  a. hasil penerapan SPM; b. kendala penerapan SPM; dan c. ketersediaan anggaran dalam penerapan SPM.</a:t>
            </a:r>
            <a:endParaRPr/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1" i="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Permendagri 18/2020 </a:t>
            </a:r>
            <a:r>
              <a:rPr b="0" i="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tentang Peraturan Pelaksanaan Peraturan Pemerintah Nomor 13 Tahun 2019 tentang Laporan Dan Evaluasi Penyelenggaraan Pemerintahan Daerah, Pasal 2 Ayat 2 (</a:t>
            </a:r>
            <a:r>
              <a:rPr b="0" i="0" lang="en-US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LPPD   juga memuat laporan penerapan standar pelayanan minimal).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Permendagri 100/2018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tentang Penerapan Standar Pelayanan Minimal,Pasal 20 (Teknis Dan cara Pelaporan) dan Pasal 21 (Waktu Penyampaian Pelaporan)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oogle Shape;315;p24"/>
          <p:cNvGrpSpPr/>
          <p:nvPr/>
        </p:nvGrpSpPr>
        <p:grpSpPr>
          <a:xfrm>
            <a:off x="142375" y="320595"/>
            <a:ext cx="668759" cy="701731"/>
            <a:chOff x="230611" y="390399"/>
            <a:chExt cx="484866" cy="578256"/>
          </a:xfrm>
        </p:grpSpPr>
        <p:pic>
          <p:nvPicPr>
            <p:cNvPr id="316" name="Google Shape;316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30611" y="390399"/>
              <a:ext cx="445513" cy="57825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17" name="Google Shape;317;p24"/>
            <p:cNvCxnSpPr/>
            <p:nvPr/>
          </p:nvCxnSpPr>
          <p:spPr>
            <a:xfrm>
              <a:off x="715477" y="453899"/>
              <a:ext cx="0" cy="396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18" name="Google Shape;318;p24"/>
          <p:cNvSpPr/>
          <p:nvPr/>
        </p:nvSpPr>
        <p:spPr>
          <a:xfrm>
            <a:off x="824339" y="334479"/>
            <a:ext cx="78113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Maksud dan Tujuan Pelaporan Penerapan SPM</a:t>
            </a:r>
            <a:endParaRPr b="1" sz="2400">
              <a:solidFill>
                <a:srgbClr val="7030A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19" name="Google Shape;319;p24"/>
          <p:cNvSpPr/>
          <p:nvPr/>
        </p:nvSpPr>
        <p:spPr>
          <a:xfrm>
            <a:off x="756856" y="1390064"/>
            <a:ext cx="10785787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Sebagai input Pemerintah Pusat dalam merumuskan kebijakan nasional, pemberian insentif atau disinsentif sesuai dengan ketentuan peraturan perundang-undangan. </a:t>
            </a:r>
            <a:endParaRPr/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Pemberian insentif atau disinsentif dilaksanakan dengan memperhatikan kemampuan keuangan negara. </a:t>
            </a:r>
            <a:endParaRPr/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Bagi Pemerintah Daerah untuk penilaian kinerja perangkat Daerah, pengembangan kapasitas daerah dalam peningkatan pelaksanaan pemenuhan pelayanan dasar; dan </a:t>
            </a:r>
            <a:endParaRPr/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Penyempurnaan kebijakan penerapan SPM dalam perencanaan pembangunan dan penganggaran daerah. 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25"/>
          <p:cNvGrpSpPr/>
          <p:nvPr/>
        </p:nvGrpSpPr>
        <p:grpSpPr>
          <a:xfrm>
            <a:off x="142375" y="320595"/>
            <a:ext cx="668759" cy="701731"/>
            <a:chOff x="230611" y="390399"/>
            <a:chExt cx="484866" cy="578256"/>
          </a:xfrm>
        </p:grpSpPr>
        <p:pic>
          <p:nvPicPr>
            <p:cNvPr id="326" name="Google Shape;326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30611" y="390399"/>
              <a:ext cx="445513" cy="57825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27" name="Google Shape;327;p25"/>
            <p:cNvCxnSpPr/>
            <p:nvPr/>
          </p:nvCxnSpPr>
          <p:spPr>
            <a:xfrm>
              <a:off x="715477" y="453899"/>
              <a:ext cx="0" cy="396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28" name="Google Shape;328;p25"/>
          <p:cNvSpPr/>
          <p:nvPr/>
        </p:nvSpPr>
        <p:spPr>
          <a:xfrm>
            <a:off x="824339" y="334479"/>
            <a:ext cx="78113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Aplikasi Sistem Pelaporan SPM</a:t>
            </a:r>
            <a:endParaRPr b="1" sz="2400">
              <a:solidFill>
                <a:srgbClr val="7030A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grpSp>
        <p:nvGrpSpPr>
          <p:cNvPr id="329" name="Google Shape;329;p25"/>
          <p:cNvGrpSpPr/>
          <p:nvPr/>
        </p:nvGrpSpPr>
        <p:grpSpPr>
          <a:xfrm>
            <a:off x="126567" y="410995"/>
            <a:ext cx="11923058" cy="5588032"/>
            <a:chOff x="268942" y="314578"/>
            <a:chExt cx="11923058" cy="5588032"/>
          </a:xfrm>
        </p:grpSpPr>
        <p:pic>
          <p:nvPicPr>
            <p:cNvPr id="330" name="Google Shape;330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8942" y="1088706"/>
              <a:ext cx="9945511" cy="481390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31" name="Google Shape;331;p25"/>
            <p:cNvGrpSpPr/>
            <p:nvPr/>
          </p:nvGrpSpPr>
          <p:grpSpPr>
            <a:xfrm>
              <a:off x="6927850" y="983256"/>
              <a:ext cx="5264150" cy="461665"/>
              <a:chOff x="6835645" y="2217094"/>
              <a:chExt cx="5264150" cy="461665"/>
            </a:xfrm>
          </p:grpSpPr>
          <p:sp>
            <p:nvSpPr>
              <p:cNvPr id="332" name="Google Shape;332;p25"/>
              <p:cNvSpPr/>
              <p:nvPr/>
            </p:nvSpPr>
            <p:spPr>
              <a:xfrm>
                <a:off x="6835645" y="2269819"/>
                <a:ext cx="5264150" cy="408940"/>
              </a:xfrm>
              <a:custGeom>
                <a:rect b="b" l="l" r="r" t="t"/>
                <a:pathLst>
                  <a:path extrusionOk="0" h="408940" w="5264150">
                    <a:moveTo>
                      <a:pt x="5195824" y="0"/>
                    </a:moveTo>
                    <a:lnTo>
                      <a:pt x="68072" y="0"/>
                    </a:lnTo>
                    <a:lnTo>
                      <a:pt x="41576" y="5349"/>
                    </a:lnTo>
                    <a:lnTo>
                      <a:pt x="19939" y="19938"/>
                    </a:lnTo>
                    <a:lnTo>
                      <a:pt x="5349" y="41576"/>
                    </a:lnTo>
                    <a:lnTo>
                      <a:pt x="0" y="68072"/>
                    </a:lnTo>
                    <a:lnTo>
                      <a:pt x="0" y="340360"/>
                    </a:lnTo>
                    <a:lnTo>
                      <a:pt x="5349" y="366855"/>
                    </a:lnTo>
                    <a:lnTo>
                      <a:pt x="19939" y="388493"/>
                    </a:lnTo>
                    <a:lnTo>
                      <a:pt x="41576" y="403082"/>
                    </a:lnTo>
                    <a:lnTo>
                      <a:pt x="68072" y="408431"/>
                    </a:lnTo>
                    <a:lnTo>
                      <a:pt x="5195824" y="408431"/>
                    </a:lnTo>
                    <a:lnTo>
                      <a:pt x="5222319" y="403082"/>
                    </a:lnTo>
                    <a:lnTo>
                      <a:pt x="5243957" y="388493"/>
                    </a:lnTo>
                    <a:lnTo>
                      <a:pt x="5258546" y="366855"/>
                    </a:lnTo>
                    <a:lnTo>
                      <a:pt x="5263896" y="340360"/>
                    </a:lnTo>
                    <a:lnTo>
                      <a:pt x="5263896" y="68072"/>
                    </a:lnTo>
                    <a:lnTo>
                      <a:pt x="5258546" y="41576"/>
                    </a:lnTo>
                    <a:lnTo>
                      <a:pt x="5243957" y="19938"/>
                    </a:lnTo>
                    <a:lnTo>
                      <a:pt x="5222319" y="5349"/>
                    </a:lnTo>
                    <a:lnTo>
                      <a:pt x="51958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25"/>
              <p:cNvSpPr txBox="1"/>
              <p:nvPr/>
            </p:nvSpPr>
            <p:spPr>
              <a:xfrm>
                <a:off x="6981695" y="2217094"/>
                <a:ext cx="51181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lt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https://spm.bangda.kemendagri.go.id/</a:t>
                </a: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4" name="Google Shape;334;p25"/>
            <p:cNvSpPr/>
            <p:nvPr/>
          </p:nvSpPr>
          <p:spPr>
            <a:xfrm>
              <a:off x="8414486" y="314578"/>
              <a:ext cx="2290877" cy="721403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64008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Twentieth Century"/>
                <a:buNone/>
              </a:pPr>
              <a:r>
                <a:rPr lang="en-US" sz="24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Link : </a:t>
              </a:r>
              <a:endParaRPr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6"/>
          <p:cNvSpPr/>
          <p:nvPr/>
        </p:nvSpPr>
        <p:spPr>
          <a:xfrm>
            <a:off x="0" y="2967335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Capaian Layanan SPM Kesehatan Provinsi</a:t>
            </a:r>
            <a:endParaRPr b="0" sz="3600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27"/>
          <p:cNvGrpSpPr/>
          <p:nvPr/>
        </p:nvGrpSpPr>
        <p:grpSpPr>
          <a:xfrm>
            <a:off x="142375" y="320595"/>
            <a:ext cx="668759" cy="701731"/>
            <a:chOff x="230611" y="390399"/>
            <a:chExt cx="484866" cy="578256"/>
          </a:xfrm>
        </p:grpSpPr>
        <p:pic>
          <p:nvPicPr>
            <p:cNvPr id="346" name="Google Shape;346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30611" y="390399"/>
              <a:ext cx="445513" cy="57825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47" name="Google Shape;347;p27"/>
            <p:cNvCxnSpPr/>
            <p:nvPr/>
          </p:nvCxnSpPr>
          <p:spPr>
            <a:xfrm>
              <a:off x="715477" y="453899"/>
              <a:ext cx="0" cy="396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48" name="Google Shape;348;p27"/>
          <p:cNvSpPr/>
          <p:nvPr/>
        </p:nvSpPr>
        <p:spPr>
          <a:xfrm>
            <a:off x="824339" y="334479"/>
            <a:ext cx="781131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Perbandingan Capaian Layanan </a:t>
            </a: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SPM Provinsi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Seluruh Bidang Tahun 2020</a:t>
            </a:r>
            <a:endParaRPr b="1" sz="2400">
              <a:solidFill>
                <a:srgbClr val="7030A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grpSp>
        <p:nvGrpSpPr>
          <p:cNvPr id="349" name="Google Shape;349;p27"/>
          <p:cNvGrpSpPr/>
          <p:nvPr/>
        </p:nvGrpSpPr>
        <p:grpSpPr>
          <a:xfrm>
            <a:off x="3344430" y="878212"/>
            <a:ext cx="8299166" cy="3017927"/>
            <a:chOff x="149015" y="1255836"/>
            <a:chExt cx="8832653" cy="3211749"/>
          </a:xfrm>
        </p:grpSpPr>
        <p:sp>
          <p:nvSpPr>
            <p:cNvPr id="350" name="Google Shape;350;p27"/>
            <p:cNvSpPr/>
            <p:nvPr/>
          </p:nvSpPr>
          <p:spPr>
            <a:xfrm>
              <a:off x="3133697" y="1255836"/>
              <a:ext cx="2863291" cy="396025"/>
            </a:xfrm>
            <a:prstGeom prst="rect">
              <a:avLst/>
            </a:prstGeom>
            <a:solidFill>
              <a:srgbClr val="C4E0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7"/>
            <p:cNvSpPr/>
            <p:nvPr/>
          </p:nvSpPr>
          <p:spPr>
            <a:xfrm>
              <a:off x="3133696" y="1649546"/>
              <a:ext cx="2863292" cy="265628"/>
            </a:xfrm>
            <a:prstGeom prst="rect">
              <a:avLst/>
            </a:prstGeom>
            <a:solidFill>
              <a:srgbClr val="BBD6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27"/>
            <p:cNvSpPr/>
            <p:nvPr/>
          </p:nvSpPr>
          <p:spPr>
            <a:xfrm>
              <a:off x="3133696" y="1915174"/>
              <a:ext cx="2863292" cy="265628"/>
            </a:xfrm>
            <a:prstGeom prst="rect">
              <a:avLst/>
            </a:prstGeom>
            <a:solidFill>
              <a:srgbClr val="9CC2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27"/>
            <p:cNvSpPr/>
            <p:nvPr/>
          </p:nvSpPr>
          <p:spPr>
            <a:xfrm>
              <a:off x="3133696" y="2180803"/>
              <a:ext cx="2863292" cy="265628"/>
            </a:xfrm>
            <a:prstGeom prst="rect">
              <a:avLst/>
            </a:prstGeom>
            <a:solidFill>
              <a:srgbClr val="BBD6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27"/>
            <p:cNvSpPr/>
            <p:nvPr/>
          </p:nvSpPr>
          <p:spPr>
            <a:xfrm>
              <a:off x="3133696" y="2446431"/>
              <a:ext cx="2863292" cy="265628"/>
            </a:xfrm>
            <a:prstGeom prst="rect">
              <a:avLst/>
            </a:prstGeom>
            <a:solidFill>
              <a:srgbClr val="9CC2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27"/>
            <p:cNvSpPr txBox="1"/>
            <p:nvPr/>
          </p:nvSpPr>
          <p:spPr>
            <a:xfrm>
              <a:off x="3512998" y="1309965"/>
              <a:ext cx="2483989" cy="29478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KESEHATAN</a:t>
              </a:r>
              <a:endParaRPr b="1" sz="105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27"/>
            <p:cNvSpPr txBox="1"/>
            <p:nvPr/>
          </p:nvSpPr>
          <p:spPr>
            <a:xfrm>
              <a:off x="3133697" y="1666506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Jumlah dapat dianalisa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7"/>
            <p:cNvSpPr txBox="1"/>
            <p:nvPr/>
          </p:nvSpPr>
          <p:spPr>
            <a:xfrm>
              <a:off x="3133696" y="1925250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Persentase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7"/>
            <p:cNvSpPr txBox="1"/>
            <p:nvPr/>
          </p:nvSpPr>
          <p:spPr>
            <a:xfrm>
              <a:off x="3133696" y="2188822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Jumlah belum dapat dianalisa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27"/>
            <p:cNvSpPr txBox="1"/>
            <p:nvPr/>
          </p:nvSpPr>
          <p:spPr>
            <a:xfrm>
              <a:off x="3133696" y="2457223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Persentase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27"/>
            <p:cNvSpPr/>
            <p:nvPr/>
          </p:nvSpPr>
          <p:spPr>
            <a:xfrm>
              <a:off x="5308748" y="1690149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27"/>
            <p:cNvSpPr/>
            <p:nvPr/>
          </p:nvSpPr>
          <p:spPr>
            <a:xfrm>
              <a:off x="5308748" y="1953954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7"/>
            <p:cNvSpPr/>
            <p:nvPr/>
          </p:nvSpPr>
          <p:spPr>
            <a:xfrm>
              <a:off x="5308748" y="2218827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27"/>
            <p:cNvSpPr/>
            <p:nvPr/>
          </p:nvSpPr>
          <p:spPr>
            <a:xfrm>
              <a:off x="5308748" y="2482044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7"/>
            <p:cNvSpPr txBox="1"/>
            <p:nvPr/>
          </p:nvSpPr>
          <p:spPr>
            <a:xfrm>
              <a:off x="5308495" y="1935723"/>
              <a:ext cx="538851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100%</a:t>
              </a:r>
              <a:endParaRPr/>
            </a:p>
          </p:txBody>
        </p:sp>
        <p:sp>
          <p:nvSpPr>
            <p:cNvPr id="365" name="Google Shape;365;p27"/>
            <p:cNvSpPr txBox="1"/>
            <p:nvPr/>
          </p:nvSpPr>
          <p:spPr>
            <a:xfrm>
              <a:off x="5308495" y="2463828"/>
              <a:ext cx="538852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0%</a:t>
              </a:r>
              <a:endParaRPr/>
            </a:p>
          </p:txBody>
        </p:sp>
        <p:sp>
          <p:nvSpPr>
            <p:cNvPr id="366" name="Google Shape;366;p27"/>
            <p:cNvSpPr txBox="1"/>
            <p:nvPr/>
          </p:nvSpPr>
          <p:spPr>
            <a:xfrm>
              <a:off x="5308495" y="1684020"/>
              <a:ext cx="538851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34</a:t>
              </a:r>
              <a:endParaRPr/>
            </a:p>
          </p:txBody>
        </p:sp>
        <p:sp>
          <p:nvSpPr>
            <p:cNvPr id="367" name="Google Shape;367;p27"/>
            <p:cNvSpPr txBox="1"/>
            <p:nvPr/>
          </p:nvSpPr>
          <p:spPr>
            <a:xfrm>
              <a:off x="5308496" y="2198996"/>
              <a:ext cx="538851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/>
            </a:p>
          </p:txBody>
        </p:sp>
        <p:pic>
          <p:nvPicPr>
            <p:cNvPr id="368" name="Google Shape;368;p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201964" y="1274651"/>
              <a:ext cx="356081" cy="3595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9" name="Google Shape;369;p27"/>
            <p:cNvSpPr/>
            <p:nvPr/>
          </p:nvSpPr>
          <p:spPr>
            <a:xfrm>
              <a:off x="149016" y="1255836"/>
              <a:ext cx="2863291" cy="396025"/>
            </a:xfrm>
            <a:prstGeom prst="rect">
              <a:avLst/>
            </a:prstGeom>
            <a:solidFill>
              <a:srgbClr val="C4E0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70" name="Google Shape;370;p2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17284" y="1274651"/>
              <a:ext cx="356081" cy="3560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1" name="Google Shape;371;p27"/>
            <p:cNvSpPr/>
            <p:nvPr/>
          </p:nvSpPr>
          <p:spPr>
            <a:xfrm>
              <a:off x="149015" y="1649546"/>
              <a:ext cx="2863292" cy="265628"/>
            </a:xfrm>
            <a:prstGeom prst="rect">
              <a:avLst/>
            </a:prstGeom>
            <a:solidFill>
              <a:srgbClr val="BBD6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27"/>
            <p:cNvSpPr/>
            <p:nvPr/>
          </p:nvSpPr>
          <p:spPr>
            <a:xfrm>
              <a:off x="149015" y="1915174"/>
              <a:ext cx="2863292" cy="265628"/>
            </a:xfrm>
            <a:prstGeom prst="rect">
              <a:avLst/>
            </a:prstGeom>
            <a:solidFill>
              <a:srgbClr val="9CC2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27"/>
            <p:cNvSpPr/>
            <p:nvPr/>
          </p:nvSpPr>
          <p:spPr>
            <a:xfrm>
              <a:off x="149015" y="2180803"/>
              <a:ext cx="2863292" cy="265628"/>
            </a:xfrm>
            <a:prstGeom prst="rect">
              <a:avLst/>
            </a:prstGeom>
            <a:solidFill>
              <a:srgbClr val="BBD6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27"/>
            <p:cNvSpPr/>
            <p:nvPr/>
          </p:nvSpPr>
          <p:spPr>
            <a:xfrm>
              <a:off x="149015" y="2446431"/>
              <a:ext cx="2863292" cy="265628"/>
            </a:xfrm>
            <a:prstGeom prst="rect">
              <a:avLst/>
            </a:prstGeom>
            <a:solidFill>
              <a:srgbClr val="9CC2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27"/>
            <p:cNvSpPr txBox="1"/>
            <p:nvPr/>
          </p:nvSpPr>
          <p:spPr>
            <a:xfrm>
              <a:off x="528317" y="1309965"/>
              <a:ext cx="248399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PENDIDIKAN</a:t>
              </a:r>
              <a:endParaRPr b="1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7"/>
            <p:cNvSpPr txBox="1"/>
            <p:nvPr/>
          </p:nvSpPr>
          <p:spPr>
            <a:xfrm>
              <a:off x="149017" y="1666506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Jumlah dapat dianalisa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7"/>
            <p:cNvSpPr txBox="1"/>
            <p:nvPr/>
          </p:nvSpPr>
          <p:spPr>
            <a:xfrm>
              <a:off x="149016" y="1925250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Persentase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27"/>
            <p:cNvSpPr txBox="1"/>
            <p:nvPr/>
          </p:nvSpPr>
          <p:spPr>
            <a:xfrm>
              <a:off x="149015" y="2188822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Jumlah belum dapat dianalisa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27"/>
            <p:cNvSpPr txBox="1"/>
            <p:nvPr/>
          </p:nvSpPr>
          <p:spPr>
            <a:xfrm>
              <a:off x="149015" y="2457223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Persentase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27"/>
            <p:cNvSpPr/>
            <p:nvPr/>
          </p:nvSpPr>
          <p:spPr>
            <a:xfrm>
              <a:off x="2324068" y="1690149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27"/>
            <p:cNvSpPr/>
            <p:nvPr/>
          </p:nvSpPr>
          <p:spPr>
            <a:xfrm>
              <a:off x="2324068" y="1953954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7"/>
            <p:cNvSpPr/>
            <p:nvPr/>
          </p:nvSpPr>
          <p:spPr>
            <a:xfrm>
              <a:off x="2324068" y="2218827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27"/>
            <p:cNvSpPr/>
            <p:nvPr/>
          </p:nvSpPr>
          <p:spPr>
            <a:xfrm>
              <a:off x="2324068" y="2482044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27"/>
            <p:cNvSpPr txBox="1"/>
            <p:nvPr/>
          </p:nvSpPr>
          <p:spPr>
            <a:xfrm>
              <a:off x="2323814" y="1935723"/>
              <a:ext cx="538851" cy="415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88,24%</a:t>
              </a:r>
              <a:endParaRPr/>
            </a:p>
          </p:txBody>
        </p:sp>
        <p:sp>
          <p:nvSpPr>
            <p:cNvPr id="385" name="Google Shape;385;p27"/>
            <p:cNvSpPr txBox="1"/>
            <p:nvPr/>
          </p:nvSpPr>
          <p:spPr>
            <a:xfrm>
              <a:off x="2323815" y="2471294"/>
              <a:ext cx="538852" cy="415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11,76%</a:t>
              </a:r>
              <a:endParaRPr/>
            </a:p>
          </p:txBody>
        </p:sp>
        <p:sp>
          <p:nvSpPr>
            <p:cNvPr id="386" name="Google Shape;386;p27"/>
            <p:cNvSpPr txBox="1"/>
            <p:nvPr/>
          </p:nvSpPr>
          <p:spPr>
            <a:xfrm>
              <a:off x="2323814" y="1684020"/>
              <a:ext cx="538851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30</a:t>
              </a:r>
              <a:endParaRPr/>
            </a:p>
          </p:txBody>
        </p:sp>
        <p:sp>
          <p:nvSpPr>
            <p:cNvPr id="387" name="Google Shape;387;p27"/>
            <p:cNvSpPr txBox="1"/>
            <p:nvPr/>
          </p:nvSpPr>
          <p:spPr>
            <a:xfrm>
              <a:off x="2323815" y="2198996"/>
              <a:ext cx="538851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  <p:sp>
          <p:nvSpPr>
            <p:cNvPr id="388" name="Google Shape;388;p27"/>
            <p:cNvSpPr/>
            <p:nvPr/>
          </p:nvSpPr>
          <p:spPr>
            <a:xfrm>
              <a:off x="6118377" y="1255836"/>
              <a:ext cx="2863291" cy="396025"/>
            </a:xfrm>
            <a:prstGeom prst="rect">
              <a:avLst/>
            </a:prstGeom>
            <a:solidFill>
              <a:srgbClr val="C4E0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27"/>
            <p:cNvSpPr/>
            <p:nvPr/>
          </p:nvSpPr>
          <p:spPr>
            <a:xfrm>
              <a:off x="6118376" y="1649546"/>
              <a:ext cx="2863292" cy="265628"/>
            </a:xfrm>
            <a:prstGeom prst="rect">
              <a:avLst/>
            </a:prstGeom>
            <a:solidFill>
              <a:srgbClr val="BBD6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27"/>
            <p:cNvSpPr/>
            <p:nvPr/>
          </p:nvSpPr>
          <p:spPr>
            <a:xfrm>
              <a:off x="6118376" y="1915174"/>
              <a:ext cx="2863292" cy="265628"/>
            </a:xfrm>
            <a:prstGeom prst="rect">
              <a:avLst/>
            </a:prstGeom>
            <a:solidFill>
              <a:srgbClr val="9CC2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7"/>
            <p:cNvSpPr/>
            <p:nvPr/>
          </p:nvSpPr>
          <p:spPr>
            <a:xfrm>
              <a:off x="6118376" y="2180803"/>
              <a:ext cx="2863292" cy="265628"/>
            </a:xfrm>
            <a:prstGeom prst="rect">
              <a:avLst/>
            </a:prstGeom>
            <a:solidFill>
              <a:srgbClr val="BBD6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27"/>
            <p:cNvSpPr/>
            <p:nvPr/>
          </p:nvSpPr>
          <p:spPr>
            <a:xfrm>
              <a:off x="6118376" y="2446431"/>
              <a:ext cx="2863292" cy="265628"/>
            </a:xfrm>
            <a:prstGeom prst="rect">
              <a:avLst/>
            </a:prstGeom>
            <a:solidFill>
              <a:srgbClr val="9CC2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27"/>
            <p:cNvSpPr txBox="1"/>
            <p:nvPr/>
          </p:nvSpPr>
          <p:spPr>
            <a:xfrm>
              <a:off x="6497678" y="1309965"/>
              <a:ext cx="248399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PEKERJAAN UMUM</a:t>
              </a:r>
              <a:endParaRPr b="1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27"/>
            <p:cNvSpPr txBox="1"/>
            <p:nvPr/>
          </p:nvSpPr>
          <p:spPr>
            <a:xfrm>
              <a:off x="6118378" y="1666506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Jumlah dapat dianalisa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27"/>
            <p:cNvSpPr txBox="1"/>
            <p:nvPr/>
          </p:nvSpPr>
          <p:spPr>
            <a:xfrm>
              <a:off x="6118377" y="1925250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Persentase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27"/>
            <p:cNvSpPr txBox="1"/>
            <p:nvPr/>
          </p:nvSpPr>
          <p:spPr>
            <a:xfrm>
              <a:off x="6118376" y="2188822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Jumlah belum dapat dianalisa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27"/>
            <p:cNvSpPr txBox="1"/>
            <p:nvPr/>
          </p:nvSpPr>
          <p:spPr>
            <a:xfrm>
              <a:off x="6118376" y="2457223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Persentase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27"/>
            <p:cNvSpPr/>
            <p:nvPr/>
          </p:nvSpPr>
          <p:spPr>
            <a:xfrm>
              <a:off x="8293429" y="1690149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27"/>
            <p:cNvSpPr/>
            <p:nvPr/>
          </p:nvSpPr>
          <p:spPr>
            <a:xfrm>
              <a:off x="8293429" y="1953954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27"/>
            <p:cNvSpPr/>
            <p:nvPr/>
          </p:nvSpPr>
          <p:spPr>
            <a:xfrm>
              <a:off x="8293429" y="2218827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27"/>
            <p:cNvSpPr/>
            <p:nvPr/>
          </p:nvSpPr>
          <p:spPr>
            <a:xfrm>
              <a:off x="8293429" y="2482044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27"/>
            <p:cNvSpPr txBox="1"/>
            <p:nvPr/>
          </p:nvSpPr>
          <p:spPr>
            <a:xfrm>
              <a:off x="8293175" y="1935723"/>
              <a:ext cx="538851" cy="415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79,41%</a:t>
              </a:r>
              <a:endParaRPr/>
            </a:p>
          </p:txBody>
        </p:sp>
        <p:sp>
          <p:nvSpPr>
            <p:cNvPr id="403" name="Google Shape;403;p27"/>
            <p:cNvSpPr txBox="1"/>
            <p:nvPr/>
          </p:nvSpPr>
          <p:spPr>
            <a:xfrm>
              <a:off x="8293176" y="2463828"/>
              <a:ext cx="538852" cy="415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20,59%</a:t>
              </a:r>
              <a:endParaRPr/>
            </a:p>
          </p:txBody>
        </p:sp>
        <p:sp>
          <p:nvSpPr>
            <p:cNvPr id="404" name="Google Shape;404;p27"/>
            <p:cNvSpPr txBox="1"/>
            <p:nvPr/>
          </p:nvSpPr>
          <p:spPr>
            <a:xfrm>
              <a:off x="8293175" y="1684020"/>
              <a:ext cx="538851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27</a:t>
              </a:r>
              <a:endParaRPr/>
            </a:p>
          </p:txBody>
        </p:sp>
        <p:sp>
          <p:nvSpPr>
            <p:cNvPr id="405" name="Google Shape;405;p27"/>
            <p:cNvSpPr txBox="1"/>
            <p:nvPr/>
          </p:nvSpPr>
          <p:spPr>
            <a:xfrm>
              <a:off x="8293176" y="2198996"/>
              <a:ext cx="538851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/>
            </a:p>
          </p:txBody>
        </p:sp>
        <p:sp>
          <p:nvSpPr>
            <p:cNvPr id="406" name="Google Shape;406;p27"/>
            <p:cNvSpPr/>
            <p:nvPr/>
          </p:nvSpPr>
          <p:spPr>
            <a:xfrm>
              <a:off x="149016" y="2844095"/>
              <a:ext cx="2863291" cy="396025"/>
            </a:xfrm>
            <a:prstGeom prst="rect">
              <a:avLst/>
            </a:prstGeom>
            <a:solidFill>
              <a:srgbClr val="C4E0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27"/>
            <p:cNvSpPr/>
            <p:nvPr/>
          </p:nvSpPr>
          <p:spPr>
            <a:xfrm>
              <a:off x="149015" y="3237805"/>
              <a:ext cx="2863292" cy="265628"/>
            </a:xfrm>
            <a:prstGeom prst="rect">
              <a:avLst/>
            </a:prstGeom>
            <a:solidFill>
              <a:srgbClr val="BBD6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27"/>
            <p:cNvSpPr/>
            <p:nvPr/>
          </p:nvSpPr>
          <p:spPr>
            <a:xfrm>
              <a:off x="149015" y="3503433"/>
              <a:ext cx="2863292" cy="265628"/>
            </a:xfrm>
            <a:prstGeom prst="rect">
              <a:avLst/>
            </a:prstGeom>
            <a:solidFill>
              <a:srgbClr val="9CC2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27"/>
            <p:cNvSpPr/>
            <p:nvPr/>
          </p:nvSpPr>
          <p:spPr>
            <a:xfrm>
              <a:off x="149015" y="3769061"/>
              <a:ext cx="2863292" cy="265628"/>
            </a:xfrm>
            <a:prstGeom prst="rect">
              <a:avLst/>
            </a:prstGeom>
            <a:solidFill>
              <a:srgbClr val="BBD6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27"/>
            <p:cNvSpPr/>
            <p:nvPr/>
          </p:nvSpPr>
          <p:spPr>
            <a:xfrm>
              <a:off x="149015" y="4034689"/>
              <a:ext cx="2863292" cy="265628"/>
            </a:xfrm>
            <a:prstGeom prst="rect">
              <a:avLst/>
            </a:prstGeom>
            <a:solidFill>
              <a:srgbClr val="9CC2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27"/>
            <p:cNvSpPr txBox="1"/>
            <p:nvPr/>
          </p:nvSpPr>
          <p:spPr>
            <a:xfrm>
              <a:off x="528317" y="2898223"/>
              <a:ext cx="248399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PERUMAHAN DAN PERMUKIMAN</a:t>
              </a:r>
              <a:endParaRPr b="1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27"/>
            <p:cNvSpPr txBox="1"/>
            <p:nvPr/>
          </p:nvSpPr>
          <p:spPr>
            <a:xfrm>
              <a:off x="149017" y="3254764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Jumlah dapat dianalisa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27"/>
            <p:cNvSpPr txBox="1"/>
            <p:nvPr/>
          </p:nvSpPr>
          <p:spPr>
            <a:xfrm>
              <a:off x="149016" y="3513508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Persentase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27"/>
            <p:cNvSpPr txBox="1"/>
            <p:nvPr/>
          </p:nvSpPr>
          <p:spPr>
            <a:xfrm>
              <a:off x="149015" y="3777081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Jumlah belum dapat dianalisa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27"/>
            <p:cNvSpPr txBox="1"/>
            <p:nvPr/>
          </p:nvSpPr>
          <p:spPr>
            <a:xfrm>
              <a:off x="149015" y="4045482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Persentase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27"/>
            <p:cNvSpPr/>
            <p:nvPr/>
          </p:nvSpPr>
          <p:spPr>
            <a:xfrm>
              <a:off x="2324068" y="3278407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27"/>
            <p:cNvSpPr/>
            <p:nvPr/>
          </p:nvSpPr>
          <p:spPr>
            <a:xfrm>
              <a:off x="2324068" y="3542213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27"/>
            <p:cNvSpPr/>
            <p:nvPr/>
          </p:nvSpPr>
          <p:spPr>
            <a:xfrm>
              <a:off x="2324068" y="3807085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27"/>
            <p:cNvSpPr/>
            <p:nvPr/>
          </p:nvSpPr>
          <p:spPr>
            <a:xfrm>
              <a:off x="2324068" y="4070302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27"/>
            <p:cNvSpPr txBox="1"/>
            <p:nvPr/>
          </p:nvSpPr>
          <p:spPr>
            <a:xfrm>
              <a:off x="2323814" y="3523982"/>
              <a:ext cx="538851" cy="415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70,59%</a:t>
              </a:r>
              <a:endParaRPr/>
            </a:p>
          </p:txBody>
        </p:sp>
        <p:sp>
          <p:nvSpPr>
            <p:cNvPr id="421" name="Google Shape;421;p27"/>
            <p:cNvSpPr txBox="1"/>
            <p:nvPr/>
          </p:nvSpPr>
          <p:spPr>
            <a:xfrm>
              <a:off x="2323815" y="4052087"/>
              <a:ext cx="538852" cy="415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29,41%</a:t>
              </a:r>
              <a:endParaRPr/>
            </a:p>
          </p:txBody>
        </p:sp>
        <p:sp>
          <p:nvSpPr>
            <p:cNvPr id="422" name="Google Shape;422;p27"/>
            <p:cNvSpPr txBox="1"/>
            <p:nvPr/>
          </p:nvSpPr>
          <p:spPr>
            <a:xfrm>
              <a:off x="2323814" y="3272279"/>
              <a:ext cx="538851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24</a:t>
              </a:r>
              <a:endParaRPr/>
            </a:p>
          </p:txBody>
        </p:sp>
        <p:sp>
          <p:nvSpPr>
            <p:cNvPr id="423" name="Google Shape;423;p27"/>
            <p:cNvSpPr txBox="1"/>
            <p:nvPr/>
          </p:nvSpPr>
          <p:spPr>
            <a:xfrm>
              <a:off x="2323815" y="3787254"/>
              <a:ext cx="538851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/>
            </a:p>
          </p:txBody>
        </p:sp>
        <p:sp>
          <p:nvSpPr>
            <p:cNvPr id="424" name="Google Shape;424;p27"/>
            <p:cNvSpPr/>
            <p:nvPr/>
          </p:nvSpPr>
          <p:spPr>
            <a:xfrm>
              <a:off x="3133697" y="2844095"/>
              <a:ext cx="2863291" cy="396025"/>
            </a:xfrm>
            <a:prstGeom prst="rect">
              <a:avLst/>
            </a:prstGeom>
            <a:solidFill>
              <a:srgbClr val="C4E0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27"/>
            <p:cNvSpPr/>
            <p:nvPr/>
          </p:nvSpPr>
          <p:spPr>
            <a:xfrm>
              <a:off x="3133696" y="3237805"/>
              <a:ext cx="2863292" cy="265628"/>
            </a:xfrm>
            <a:prstGeom prst="rect">
              <a:avLst/>
            </a:prstGeom>
            <a:solidFill>
              <a:srgbClr val="BBD6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27"/>
            <p:cNvSpPr/>
            <p:nvPr/>
          </p:nvSpPr>
          <p:spPr>
            <a:xfrm>
              <a:off x="3133696" y="3503433"/>
              <a:ext cx="2863292" cy="265628"/>
            </a:xfrm>
            <a:prstGeom prst="rect">
              <a:avLst/>
            </a:prstGeom>
            <a:solidFill>
              <a:srgbClr val="9CC2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27"/>
            <p:cNvSpPr/>
            <p:nvPr/>
          </p:nvSpPr>
          <p:spPr>
            <a:xfrm>
              <a:off x="3133696" y="3769061"/>
              <a:ext cx="2863292" cy="265628"/>
            </a:xfrm>
            <a:prstGeom prst="rect">
              <a:avLst/>
            </a:prstGeom>
            <a:solidFill>
              <a:srgbClr val="BBD6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27"/>
            <p:cNvSpPr/>
            <p:nvPr/>
          </p:nvSpPr>
          <p:spPr>
            <a:xfrm>
              <a:off x="3133696" y="4034689"/>
              <a:ext cx="2863292" cy="265628"/>
            </a:xfrm>
            <a:prstGeom prst="rect">
              <a:avLst/>
            </a:prstGeom>
            <a:solidFill>
              <a:srgbClr val="9CC2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27"/>
            <p:cNvSpPr txBox="1"/>
            <p:nvPr/>
          </p:nvSpPr>
          <p:spPr>
            <a:xfrm>
              <a:off x="3512998" y="2898223"/>
              <a:ext cx="248399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TRANTIBUMLINMAS</a:t>
              </a:r>
              <a:endParaRPr b="1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27"/>
            <p:cNvSpPr txBox="1"/>
            <p:nvPr/>
          </p:nvSpPr>
          <p:spPr>
            <a:xfrm>
              <a:off x="3133697" y="3254764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Jumlah dapat dianalisa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27"/>
            <p:cNvSpPr txBox="1"/>
            <p:nvPr/>
          </p:nvSpPr>
          <p:spPr>
            <a:xfrm>
              <a:off x="3133696" y="3513508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Persentase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27"/>
            <p:cNvSpPr txBox="1"/>
            <p:nvPr/>
          </p:nvSpPr>
          <p:spPr>
            <a:xfrm>
              <a:off x="3133696" y="3777081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Jumlah belum dapat dianalisa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27"/>
            <p:cNvSpPr txBox="1"/>
            <p:nvPr/>
          </p:nvSpPr>
          <p:spPr>
            <a:xfrm>
              <a:off x="3133696" y="4045482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Persentase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27"/>
            <p:cNvSpPr/>
            <p:nvPr/>
          </p:nvSpPr>
          <p:spPr>
            <a:xfrm>
              <a:off x="5308748" y="3278407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27"/>
            <p:cNvSpPr/>
            <p:nvPr/>
          </p:nvSpPr>
          <p:spPr>
            <a:xfrm>
              <a:off x="5308748" y="3542213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27"/>
            <p:cNvSpPr/>
            <p:nvPr/>
          </p:nvSpPr>
          <p:spPr>
            <a:xfrm>
              <a:off x="5308748" y="3807085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5308748" y="4070302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27"/>
            <p:cNvSpPr txBox="1"/>
            <p:nvPr/>
          </p:nvSpPr>
          <p:spPr>
            <a:xfrm>
              <a:off x="5308495" y="3523982"/>
              <a:ext cx="538851" cy="415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73,53%</a:t>
              </a:r>
              <a:endParaRPr/>
            </a:p>
          </p:txBody>
        </p:sp>
        <p:sp>
          <p:nvSpPr>
            <p:cNvPr id="439" name="Google Shape;439;p27"/>
            <p:cNvSpPr txBox="1"/>
            <p:nvPr/>
          </p:nvSpPr>
          <p:spPr>
            <a:xfrm>
              <a:off x="5308495" y="4052087"/>
              <a:ext cx="538852" cy="415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26,47%</a:t>
              </a:r>
              <a:endParaRPr/>
            </a:p>
          </p:txBody>
        </p:sp>
        <p:sp>
          <p:nvSpPr>
            <p:cNvPr id="440" name="Google Shape;440;p27"/>
            <p:cNvSpPr txBox="1"/>
            <p:nvPr/>
          </p:nvSpPr>
          <p:spPr>
            <a:xfrm>
              <a:off x="5308495" y="3272279"/>
              <a:ext cx="538851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25</a:t>
              </a:r>
              <a:endParaRPr/>
            </a:p>
          </p:txBody>
        </p:sp>
        <p:sp>
          <p:nvSpPr>
            <p:cNvPr id="441" name="Google Shape;441;p27"/>
            <p:cNvSpPr txBox="1"/>
            <p:nvPr/>
          </p:nvSpPr>
          <p:spPr>
            <a:xfrm>
              <a:off x="5308496" y="3787254"/>
              <a:ext cx="538851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/>
            </a:p>
          </p:txBody>
        </p:sp>
        <p:sp>
          <p:nvSpPr>
            <p:cNvPr id="442" name="Google Shape;442;p27"/>
            <p:cNvSpPr/>
            <p:nvPr/>
          </p:nvSpPr>
          <p:spPr>
            <a:xfrm>
              <a:off x="6118377" y="2844095"/>
              <a:ext cx="2863291" cy="396025"/>
            </a:xfrm>
            <a:prstGeom prst="rect">
              <a:avLst/>
            </a:prstGeom>
            <a:solidFill>
              <a:srgbClr val="C4E0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27"/>
            <p:cNvSpPr/>
            <p:nvPr/>
          </p:nvSpPr>
          <p:spPr>
            <a:xfrm>
              <a:off x="6118376" y="3237805"/>
              <a:ext cx="2863292" cy="265628"/>
            </a:xfrm>
            <a:prstGeom prst="rect">
              <a:avLst/>
            </a:prstGeom>
            <a:solidFill>
              <a:srgbClr val="BBD6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27"/>
            <p:cNvSpPr/>
            <p:nvPr/>
          </p:nvSpPr>
          <p:spPr>
            <a:xfrm>
              <a:off x="6118376" y="3503433"/>
              <a:ext cx="2863292" cy="265628"/>
            </a:xfrm>
            <a:prstGeom prst="rect">
              <a:avLst/>
            </a:prstGeom>
            <a:solidFill>
              <a:srgbClr val="9CC2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27"/>
            <p:cNvSpPr/>
            <p:nvPr/>
          </p:nvSpPr>
          <p:spPr>
            <a:xfrm>
              <a:off x="6118376" y="3769061"/>
              <a:ext cx="2863292" cy="265628"/>
            </a:xfrm>
            <a:prstGeom prst="rect">
              <a:avLst/>
            </a:prstGeom>
            <a:solidFill>
              <a:srgbClr val="BBD6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27"/>
            <p:cNvSpPr/>
            <p:nvPr/>
          </p:nvSpPr>
          <p:spPr>
            <a:xfrm>
              <a:off x="6118376" y="4034689"/>
              <a:ext cx="2863292" cy="265628"/>
            </a:xfrm>
            <a:prstGeom prst="rect">
              <a:avLst/>
            </a:prstGeom>
            <a:solidFill>
              <a:srgbClr val="9CC2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27"/>
            <p:cNvSpPr txBox="1"/>
            <p:nvPr/>
          </p:nvSpPr>
          <p:spPr>
            <a:xfrm>
              <a:off x="6497678" y="2898223"/>
              <a:ext cx="248399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SOSIAL</a:t>
              </a:r>
              <a:endParaRPr b="1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27"/>
            <p:cNvSpPr txBox="1"/>
            <p:nvPr/>
          </p:nvSpPr>
          <p:spPr>
            <a:xfrm>
              <a:off x="6118378" y="3254764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Jumlah dapat dianalisa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27"/>
            <p:cNvSpPr txBox="1"/>
            <p:nvPr/>
          </p:nvSpPr>
          <p:spPr>
            <a:xfrm>
              <a:off x="6118377" y="3513508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Persentase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27"/>
            <p:cNvSpPr txBox="1"/>
            <p:nvPr/>
          </p:nvSpPr>
          <p:spPr>
            <a:xfrm>
              <a:off x="6118376" y="3777081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Jumlah belum dapat dianalisa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27"/>
            <p:cNvSpPr txBox="1"/>
            <p:nvPr/>
          </p:nvSpPr>
          <p:spPr>
            <a:xfrm>
              <a:off x="6118376" y="4045482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Persentase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27"/>
            <p:cNvSpPr/>
            <p:nvPr/>
          </p:nvSpPr>
          <p:spPr>
            <a:xfrm>
              <a:off x="8293429" y="3278407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27"/>
            <p:cNvSpPr/>
            <p:nvPr/>
          </p:nvSpPr>
          <p:spPr>
            <a:xfrm>
              <a:off x="8293429" y="3542213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27"/>
            <p:cNvSpPr/>
            <p:nvPr/>
          </p:nvSpPr>
          <p:spPr>
            <a:xfrm>
              <a:off x="8293429" y="3807085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27"/>
            <p:cNvSpPr/>
            <p:nvPr/>
          </p:nvSpPr>
          <p:spPr>
            <a:xfrm>
              <a:off x="8293429" y="4070302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27"/>
            <p:cNvSpPr txBox="1"/>
            <p:nvPr/>
          </p:nvSpPr>
          <p:spPr>
            <a:xfrm>
              <a:off x="8293175" y="3523982"/>
              <a:ext cx="538851" cy="415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91,18%</a:t>
              </a:r>
              <a:endParaRPr/>
            </a:p>
          </p:txBody>
        </p:sp>
        <p:sp>
          <p:nvSpPr>
            <p:cNvPr id="457" name="Google Shape;457;p27"/>
            <p:cNvSpPr txBox="1"/>
            <p:nvPr/>
          </p:nvSpPr>
          <p:spPr>
            <a:xfrm>
              <a:off x="8293176" y="4052087"/>
              <a:ext cx="538852" cy="415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8,82%</a:t>
              </a:r>
              <a:endParaRPr/>
            </a:p>
          </p:txBody>
        </p:sp>
        <p:sp>
          <p:nvSpPr>
            <p:cNvPr id="458" name="Google Shape;458;p27"/>
            <p:cNvSpPr txBox="1"/>
            <p:nvPr/>
          </p:nvSpPr>
          <p:spPr>
            <a:xfrm>
              <a:off x="8293175" y="3272279"/>
              <a:ext cx="538851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31</a:t>
              </a:r>
              <a:endParaRPr/>
            </a:p>
          </p:txBody>
        </p:sp>
        <p:sp>
          <p:nvSpPr>
            <p:cNvPr id="459" name="Google Shape;459;p27"/>
            <p:cNvSpPr txBox="1"/>
            <p:nvPr/>
          </p:nvSpPr>
          <p:spPr>
            <a:xfrm>
              <a:off x="8293176" y="3787254"/>
              <a:ext cx="538851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  <p:pic>
          <p:nvPicPr>
            <p:cNvPr id="460" name="Google Shape;460;p2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86644" y="1274650"/>
              <a:ext cx="356081" cy="3361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1" name="Google Shape;461;p2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17284" y="2862909"/>
              <a:ext cx="356081" cy="3538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2" name="Google Shape;462;p2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201964" y="2862909"/>
              <a:ext cx="356081" cy="3538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3" name="Google Shape;463;p2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186644" y="2857662"/>
              <a:ext cx="356081" cy="35907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4" name="Google Shape;464;p2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65201" y="3906397"/>
            <a:ext cx="7627076" cy="2202855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27"/>
          <p:cNvSpPr txBox="1"/>
          <p:nvPr/>
        </p:nvSpPr>
        <p:spPr>
          <a:xfrm>
            <a:off x="612017" y="1638280"/>
            <a:ext cx="2054196" cy="1328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yang Dapat Diolah SPM Provinsi Seluruh Bidang Tahun 2020</a:t>
            </a:r>
            <a:endParaRPr/>
          </a:p>
        </p:txBody>
      </p:sp>
      <p:sp>
        <p:nvSpPr>
          <p:cNvPr id="466" name="Google Shape;466;p27"/>
          <p:cNvSpPr/>
          <p:nvPr/>
        </p:nvSpPr>
        <p:spPr>
          <a:xfrm>
            <a:off x="6084694" y="748748"/>
            <a:ext cx="2818637" cy="1580748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lg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27"/>
          <p:cNvSpPr txBox="1"/>
          <p:nvPr/>
        </p:nvSpPr>
        <p:spPr>
          <a:xfrm>
            <a:off x="8903331" y="4530534"/>
            <a:ext cx="2690350" cy="8362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Capaian Layanan SPM Provinsi Seluruh Bidang Tahun 2020</a:t>
            </a:r>
            <a:endParaRPr/>
          </a:p>
        </p:txBody>
      </p:sp>
      <p:sp>
        <p:nvSpPr>
          <p:cNvPr id="468" name="Google Shape;468;p27"/>
          <p:cNvSpPr/>
          <p:nvPr/>
        </p:nvSpPr>
        <p:spPr>
          <a:xfrm>
            <a:off x="2737840" y="1746887"/>
            <a:ext cx="549561" cy="1007497"/>
          </a:xfrm>
          <a:prstGeom prst="chevron">
            <a:avLst>
              <a:gd fmla="val 50000" name="adj"/>
            </a:avLst>
          </a:prstGeom>
          <a:solidFill>
            <a:srgbClr val="C00000"/>
          </a:solidFill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27"/>
          <p:cNvSpPr/>
          <p:nvPr/>
        </p:nvSpPr>
        <p:spPr>
          <a:xfrm rot="10800000">
            <a:off x="8289627" y="4469215"/>
            <a:ext cx="549561" cy="1007497"/>
          </a:xfrm>
          <a:prstGeom prst="chevron">
            <a:avLst>
              <a:gd fmla="val 50000" name="adj"/>
            </a:avLst>
          </a:prstGeom>
          <a:solidFill>
            <a:srgbClr val="C00000"/>
          </a:solidFill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27"/>
          <p:cNvSpPr/>
          <p:nvPr/>
        </p:nvSpPr>
        <p:spPr>
          <a:xfrm>
            <a:off x="2291503" y="3967378"/>
            <a:ext cx="1117073" cy="1948602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lg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oogle Shape;476;p28"/>
          <p:cNvGrpSpPr/>
          <p:nvPr/>
        </p:nvGrpSpPr>
        <p:grpSpPr>
          <a:xfrm>
            <a:off x="142375" y="320595"/>
            <a:ext cx="668759" cy="701731"/>
            <a:chOff x="230611" y="390399"/>
            <a:chExt cx="484866" cy="578256"/>
          </a:xfrm>
        </p:grpSpPr>
        <p:pic>
          <p:nvPicPr>
            <p:cNvPr id="477" name="Google Shape;477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30611" y="390399"/>
              <a:ext cx="445513" cy="57825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78" name="Google Shape;478;p28"/>
            <p:cNvCxnSpPr/>
            <p:nvPr/>
          </p:nvCxnSpPr>
          <p:spPr>
            <a:xfrm>
              <a:off x="715477" y="453899"/>
              <a:ext cx="0" cy="396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79" name="Google Shape;479;p28"/>
          <p:cNvSpPr/>
          <p:nvPr/>
        </p:nvSpPr>
        <p:spPr>
          <a:xfrm>
            <a:off x="824339" y="334479"/>
            <a:ext cx="781131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Capaian Layanan SPM Provinsi Seluruh Bidang Per Provinsi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7030A0"/>
                </a:solidFill>
                <a:latin typeface="Lato Black"/>
                <a:ea typeface="Lato Black"/>
                <a:cs typeface="Lato Black"/>
                <a:sym typeface="Lato Black"/>
              </a:rPr>
              <a:t>Tahun 2020</a:t>
            </a:r>
            <a:endParaRPr/>
          </a:p>
        </p:txBody>
      </p:sp>
      <p:pic>
        <p:nvPicPr>
          <p:cNvPr id="480" name="Google Shape;480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9757" y="637933"/>
            <a:ext cx="12192000" cy="5525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29"/>
          <p:cNvGrpSpPr/>
          <p:nvPr/>
        </p:nvGrpSpPr>
        <p:grpSpPr>
          <a:xfrm>
            <a:off x="142375" y="320595"/>
            <a:ext cx="668759" cy="701731"/>
            <a:chOff x="230611" y="390399"/>
            <a:chExt cx="484866" cy="578256"/>
          </a:xfrm>
        </p:grpSpPr>
        <p:pic>
          <p:nvPicPr>
            <p:cNvPr id="487" name="Google Shape;487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30611" y="390399"/>
              <a:ext cx="445513" cy="57825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88" name="Google Shape;488;p29"/>
            <p:cNvCxnSpPr/>
            <p:nvPr/>
          </p:nvCxnSpPr>
          <p:spPr>
            <a:xfrm>
              <a:off x="715477" y="453899"/>
              <a:ext cx="0" cy="396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89" name="Google Shape;489;p29"/>
          <p:cNvSpPr/>
          <p:nvPr/>
        </p:nvSpPr>
        <p:spPr>
          <a:xfrm>
            <a:off x="824339" y="334479"/>
            <a:ext cx="78113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Capaian Layanan SPM Kesehatan Provinsi Tahun 2020</a:t>
            </a:r>
            <a:endParaRPr/>
          </a:p>
        </p:txBody>
      </p:sp>
      <p:grpSp>
        <p:nvGrpSpPr>
          <p:cNvPr id="490" name="Google Shape;490;p29"/>
          <p:cNvGrpSpPr/>
          <p:nvPr/>
        </p:nvGrpSpPr>
        <p:grpSpPr>
          <a:xfrm>
            <a:off x="136363" y="1097861"/>
            <a:ext cx="4236980" cy="5075228"/>
            <a:chOff x="4161794" y="979948"/>
            <a:chExt cx="4236980" cy="5075228"/>
          </a:xfrm>
        </p:grpSpPr>
        <p:pic>
          <p:nvPicPr>
            <p:cNvPr id="491" name="Google Shape;491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161794" y="1415239"/>
              <a:ext cx="4236980" cy="46399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2" name="Google Shape;492;p29"/>
            <p:cNvSpPr txBox="1"/>
            <p:nvPr/>
          </p:nvSpPr>
          <p:spPr>
            <a:xfrm>
              <a:off x="4602623" y="979948"/>
              <a:ext cx="379615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Capaian Layanan SPM Kesehatan Provinsi </a:t>
              </a:r>
              <a:endParaRPr b="1" sz="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93" name="Google Shape;493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97489" y="2019766"/>
            <a:ext cx="4458148" cy="2533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49148" y="2019766"/>
            <a:ext cx="3297999" cy="2818468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29"/>
          <p:cNvSpPr/>
          <p:nvPr/>
        </p:nvSpPr>
        <p:spPr>
          <a:xfrm>
            <a:off x="3559728" y="3111230"/>
            <a:ext cx="549561" cy="1007497"/>
          </a:xfrm>
          <a:prstGeom prst="chevron">
            <a:avLst>
              <a:gd fmla="val 50000" name="adj"/>
            </a:avLst>
          </a:prstGeom>
          <a:solidFill>
            <a:srgbClr val="C00000"/>
          </a:solidFill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29"/>
          <p:cNvSpPr/>
          <p:nvPr/>
        </p:nvSpPr>
        <p:spPr>
          <a:xfrm>
            <a:off x="7087006" y="2845623"/>
            <a:ext cx="549561" cy="1007497"/>
          </a:xfrm>
          <a:prstGeom prst="chevron">
            <a:avLst>
              <a:gd fmla="val 50000" name="adj"/>
            </a:avLst>
          </a:prstGeom>
          <a:solidFill>
            <a:srgbClr val="C00000"/>
          </a:solidFill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0"/>
          <p:cNvSpPr/>
          <p:nvPr/>
        </p:nvSpPr>
        <p:spPr>
          <a:xfrm>
            <a:off x="0" y="2967335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Capaian Layanan SPM Kesehatan Kabupaten</a:t>
            </a:r>
            <a:endParaRPr b="0" sz="3600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31"/>
          <p:cNvGrpSpPr/>
          <p:nvPr/>
        </p:nvGrpSpPr>
        <p:grpSpPr>
          <a:xfrm>
            <a:off x="142375" y="320595"/>
            <a:ext cx="668759" cy="701731"/>
            <a:chOff x="230611" y="390399"/>
            <a:chExt cx="484866" cy="578256"/>
          </a:xfrm>
        </p:grpSpPr>
        <p:pic>
          <p:nvPicPr>
            <p:cNvPr id="508" name="Google Shape;508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30611" y="390399"/>
              <a:ext cx="445513" cy="57825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09" name="Google Shape;509;p31"/>
            <p:cNvCxnSpPr/>
            <p:nvPr/>
          </p:nvCxnSpPr>
          <p:spPr>
            <a:xfrm>
              <a:off x="715477" y="453899"/>
              <a:ext cx="0" cy="396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510" name="Google Shape;510;p31"/>
          <p:cNvGrpSpPr/>
          <p:nvPr/>
        </p:nvGrpSpPr>
        <p:grpSpPr>
          <a:xfrm>
            <a:off x="3176179" y="1340643"/>
            <a:ext cx="8832653" cy="3070368"/>
            <a:chOff x="149015" y="1255836"/>
            <a:chExt cx="8832653" cy="3066645"/>
          </a:xfrm>
        </p:grpSpPr>
        <p:sp>
          <p:nvSpPr>
            <p:cNvPr id="511" name="Google Shape;511;p31"/>
            <p:cNvSpPr/>
            <p:nvPr/>
          </p:nvSpPr>
          <p:spPr>
            <a:xfrm>
              <a:off x="3133697" y="1255836"/>
              <a:ext cx="2863291" cy="396025"/>
            </a:xfrm>
            <a:prstGeom prst="rect">
              <a:avLst/>
            </a:prstGeom>
            <a:solidFill>
              <a:srgbClr val="C4E0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31"/>
            <p:cNvSpPr/>
            <p:nvPr/>
          </p:nvSpPr>
          <p:spPr>
            <a:xfrm>
              <a:off x="3133696" y="1649546"/>
              <a:ext cx="2863292" cy="265628"/>
            </a:xfrm>
            <a:prstGeom prst="rect">
              <a:avLst/>
            </a:prstGeom>
            <a:solidFill>
              <a:srgbClr val="BBD6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31"/>
            <p:cNvSpPr/>
            <p:nvPr/>
          </p:nvSpPr>
          <p:spPr>
            <a:xfrm>
              <a:off x="3133696" y="1915174"/>
              <a:ext cx="2863292" cy="265628"/>
            </a:xfrm>
            <a:prstGeom prst="rect">
              <a:avLst/>
            </a:prstGeom>
            <a:solidFill>
              <a:srgbClr val="9CC2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31"/>
            <p:cNvSpPr/>
            <p:nvPr/>
          </p:nvSpPr>
          <p:spPr>
            <a:xfrm>
              <a:off x="3133696" y="2180803"/>
              <a:ext cx="2863292" cy="265628"/>
            </a:xfrm>
            <a:prstGeom prst="rect">
              <a:avLst/>
            </a:prstGeom>
            <a:solidFill>
              <a:srgbClr val="BBD6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31"/>
            <p:cNvSpPr/>
            <p:nvPr/>
          </p:nvSpPr>
          <p:spPr>
            <a:xfrm>
              <a:off x="3133696" y="2446431"/>
              <a:ext cx="2863292" cy="265628"/>
            </a:xfrm>
            <a:prstGeom prst="rect">
              <a:avLst/>
            </a:prstGeom>
            <a:solidFill>
              <a:srgbClr val="9CC2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31"/>
            <p:cNvSpPr txBox="1"/>
            <p:nvPr/>
          </p:nvSpPr>
          <p:spPr>
            <a:xfrm>
              <a:off x="3512998" y="1309965"/>
              <a:ext cx="2483990" cy="27699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KESEHATAN</a:t>
              </a:r>
              <a:endParaRPr b="1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31"/>
            <p:cNvSpPr txBox="1"/>
            <p:nvPr/>
          </p:nvSpPr>
          <p:spPr>
            <a:xfrm>
              <a:off x="3133697" y="1666506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Jumlah dapat dianalisa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31"/>
            <p:cNvSpPr txBox="1"/>
            <p:nvPr/>
          </p:nvSpPr>
          <p:spPr>
            <a:xfrm>
              <a:off x="3133696" y="1925250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Persentase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31"/>
            <p:cNvSpPr txBox="1"/>
            <p:nvPr/>
          </p:nvSpPr>
          <p:spPr>
            <a:xfrm>
              <a:off x="3133696" y="2188822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Jumlah belum dapat dianalisa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31"/>
            <p:cNvSpPr txBox="1"/>
            <p:nvPr/>
          </p:nvSpPr>
          <p:spPr>
            <a:xfrm>
              <a:off x="3133696" y="2457223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Persentase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31"/>
            <p:cNvSpPr/>
            <p:nvPr/>
          </p:nvSpPr>
          <p:spPr>
            <a:xfrm>
              <a:off x="5308748" y="1690149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31"/>
            <p:cNvSpPr/>
            <p:nvPr/>
          </p:nvSpPr>
          <p:spPr>
            <a:xfrm>
              <a:off x="5308748" y="1953954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31"/>
            <p:cNvSpPr/>
            <p:nvPr/>
          </p:nvSpPr>
          <p:spPr>
            <a:xfrm>
              <a:off x="5308748" y="2218827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31"/>
            <p:cNvSpPr/>
            <p:nvPr/>
          </p:nvSpPr>
          <p:spPr>
            <a:xfrm>
              <a:off x="5308748" y="2482044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31"/>
            <p:cNvSpPr txBox="1"/>
            <p:nvPr/>
          </p:nvSpPr>
          <p:spPr>
            <a:xfrm>
              <a:off x="5224415" y="1925213"/>
              <a:ext cx="688491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87,98%</a:t>
              </a:r>
              <a:endParaRPr/>
            </a:p>
          </p:txBody>
        </p:sp>
        <p:sp>
          <p:nvSpPr>
            <p:cNvPr id="526" name="Google Shape;526;p31"/>
            <p:cNvSpPr txBox="1"/>
            <p:nvPr/>
          </p:nvSpPr>
          <p:spPr>
            <a:xfrm>
              <a:off x="5224415" y="2453318"/>
              <a:ext cx="688492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12,02%</a:t>
              </a:r>
              <a:endParaRPr/>
            </a:p>
          </p:txBody>
        </p:sp>
        <p:sp>
          <p:nvSpPr>
            <p:cNvPr id="527" name="Google Shape;527;p31"/>
            <p:cNvSpPr txBox="1"/>
            <p:nvPr/>
          </p:nvSpPr>
          <p:spPr>
            <a:xfrm>
              <a:off x="5308495" y="1684020"/>
              <a:ext cx="538851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366</a:t>
              </a:r>
              <a:endParaRPr/>
            </a:p>
          </p:txBody>
        </p:sp>
        <p:sp>
          <p:nvSpPr>
            <p:cNvPr id="528" name="Google Shape;528;p31"/>
            <p:cNvSpPr txBox="1"/>
            <p:nvPr/>
          </p:nvSpPr>
          <p:spPr>
            <a:xfrm>
              <a:off x="5308496" y="2198996"/>
              <a:ext cx="538851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50</a:t>
              </a:r>
              <a:endParaRPr/>
            </a:p>
          </p:txBody>
        </p:sp>
        <p:pic>
          <p:nvPicPr>
            <p:cNvPr id="529" name="Google Shape;529;p3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201964" y="1274651"/>
              <a:ext cx="356081" cy="3595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0" name="Google Shape;530;p31"/>
            <p:cNvSpPr/>
            <p:nvPr/>
          </p:nvSpPr>
          <p:spPr>
            <a:xfrm>
              <a:off x="149016" y="1255836"/>
              <a:ext cx="2863291" cy="396025"/>
            </a:xfrm>
            <a:prstGeom prst="rect">
              <a:avLst/>
            </a:prstGeom>
            <a:solidFill>
              <a:srgbClr val="C4E0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31" name="Google Shape;531;p3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17284" y="1274651"/>
              <a:ext cx="356081" cy="3560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2" name="Google Shape;532;p31"/>
            <p:cNvSpPr/>
            <p:nvPr/>
          </p:nvSpPr>
          <p:spPr>
            <a:xfrm>
              <a:off x="149015" y="1649546"/>
              <a:ext cx="2863292" cy="265628"/>
            </a:xfrm>
            <a:prstGeom prst="rect">
              <a:avLst/>
            </a:prstGeom>
            <a:solidFill>
              <a:srgbClr val="BBD6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31"/>
            <p:cNvSpPr/>
            <p:nvPr/>
          </p:nvSpPr>
          <p:spPr>
            <a:xfrm>
              <a:off x="149015" y="1915174"/>
              <a:ext cx="2863292" cy="265628"/>
            </a:xfrm>
            <a:prstGeom prst="rect">
              <a:avLst/>
            </a:prstGeom>
            <a:solidFill>
              <a:srgbClr val="9CC2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31"/>
            <p:cNvSpPr/>
            <p:nvPr/>
          </p:nvSpPr>
          <p:spPr>
            <a:xfrm>
              <a:off x="149015" y="2180803"/>
              <a:ext cx="2863292" cy="265628"/>
            </a:xfrm>
            <a:prstGeom prst="rect">
              <a:avLst/>
            </a:prstGeom>
            <a:solidFill>
              <a:srgbClr val="BBD6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31"/>
            <p:cNvSpPr/>
            <p:nvPr/>
          </p:nvSpPr>
          <p:spPr>
            <a:xfrm>
              <a:off x="149015" y="2446431"/>
              <a:ext cx="2863292" cy="265628"/>
            </a:xfrm>
            <a:prstGeom prst="rect">
              <a:avLst/>
            </a:prstGeom>
            <a:solidFill>
              <a:srgbClr val="9CC2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31"/>
            <p:cNvSpPr txBox="1"/>
            <p:nvPr/>
          </p:nvSpPr>
          <p:spPr>
            <a:xfrm>
              <a:off x="528317" y="1309965"/>
              <a:ext cx="248399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PENDIDIKAN</a:t>
              </a:r>
              <a:endParaRPr b="1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31"/>
            <p:cNvSpPr txBox="1"/>
            <p:nvPr/>
          </p:nvSpPr>
          <p:spPr>
            <a:xfrm>
              <a:off x="149017" y="1666506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Jumlah dapat dianalisa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31"/>
            <p:cNvSpPr txBox="1"/>
            <p:nvPr/>
          </p:nvSpPr>
          <p:spPr>
            <a:xfrm>
              <a:off x="149016" y="1925250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Persentase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31"/>
            <p:cNvSpPr txBox="1"/>
            <p:nvPr/>
          </p:nvSpPr>
          <p:spPr>
            <a:xfrm>
              <a:off x="149015" y="2188822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Jumlah belum dapat dianalisa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31"/>
            <p:cNvSpPr txBox="1"/>
            <p:nvPr/>
          </p:nvSpPr>
          <p:spPr>
            <a:xfrm>
              <a:off x="149015" y="2457223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Persentase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31"/>
            <p:cNvSpPr/>
            <p:nvPr/>
          </p:nvSpPr>
          <p:spPr>
            <a:xfrm>
              <a:off x="2324068" y="1690149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31"/>
            <p:cNvSpPr/>
            <p:nvPr/>
          </p:nvSpPr>
          <p:spPr>
            <a:xfrm>
              <a:off x="2324068" y="1953954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31"/>
            <p:cNvSpPr/>
            <p:nvPr/>
          </p:nvSpPr>
          <p:spPr>
            <a:xfrm>
              <a:off x="2324068" y="2218827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31"/>
            <p:cNvSpPr/>
            <p:nvPr/>
          </p:nvSpPr>
          <p:spPr>
            <a:xfrm>
              <a:off x="2324068" y="2482044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31"/>
            <p:cNvSpPr txBox="1"/>
            <p:nvPr/>
          </p:nvSpPr>
          <p:spPr>
            <a:xfrm>
              <a:off x="2239734" y="1925213"/>
              <a:ext cx="688491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81,73%</a:t>
              </a:r>
              <a:endParaRPr/>
            </a:p>
          </p:txBody>
        </p:sp>
        <p:sp>
          <p:nvSpPr>
            <p:cNvPr id="546" name="Google Shape;546;p31"/>
            <p:cNvSpPr txBox="1"/>
            <p:nvPr/>
          </p:nvSpPr>
          <p:spPr>
            <a:xfrm>
              <a:off x="2239735" y="2460784"/>
              <a:ext cx="688492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18,27%</a:t>
              </a:r>
              <a:endParaRPr/>
            </a:p>
          </p:txBody>
        </p:sp>
        <p:sp>
          <p:nvSpPr>
            <p:cNvPr id="547" name="Google Shape;547;p31"/>
            <p:cNvSpPr txBox="1"/>
            <p:nvPr/>
          </p:nvSpPr>
          <p:spPr>
            <a:xfrm>
              <a:off x="2323814" y="1684020"/>
              <a:ext cx="538851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340</a:t>
              </a:r>
              <a:endParaRPr/>
            </a:p>
          </p:txBody>
        </p:sp>
        <p:sp>
          <p:nvSpPr>
            <p:cNvPr id="548" name="Google Shape;548;p31"/>
            <p:cNvSpPr txBox="1"/>
            <p:nvPr/>
          </p:nvSpPr>
          <p:spPr>
            <a:xfrm>
              <a:off x="2323815" y="2198996"/>
              <a:ext cx="538851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76</a:t>
              </a:r>
              <a:endParaRPr/>
            </a:p>
          </p:txBody>
        </p:sp>
        <p:sp>
          <p:nvSpPr>
            <p:cNvPr id="549" name="Google Shape;549;p31"/>
            <p:cNvSpPr/>
            <p:nvPr/>
          </p:nvSpPr>
          <p:spPr>
            <a:xfrm>
              <a:off x="6118377" y="1255836"/>
              <a:ext cx="2863291" cy="396025"/>
            </a:xfrm>
            <a:prstGeom prst="rect">
              <a:avLst/>
            </a:prstGeom>
            <a:solidFill>
              <a:srgbClr val="C4E0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31"/>
            <p:cNvSpPr/>
            <p:nvPr/>
          </p:nvSpPr>
          <p:spPr>
            <a:xfrm>
              <a:off x="6118376" y="1649546"/>
              <a:ext cx="2863292" cy="265628"/>
            </a:xfrm>
            <a:prstGeom prst="rect">
              <a:avLst/>
            </a:prstGeom>
            <a:solidFill>
              <a:srgbClr val="BBD6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31"/>
            <p:cNvSpPr/>
            <p:nvPr/>
          </p:nvSpPr>
          <p:spPr>
            <a:xfrm>
              <a:off x="6118376" y="1915174"/>
              <a:ext cx="2863292" cy="265628"/>
            </a:xfrm>
            <a:prstGeom prst="rect">
              <a:avLst/>
            </a:prstGeom>
            <a:solidFill>
              <a:srgbClr val="9CC2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31"/>
            <p:cNvSpPr/>
            <p:nvPr/>
          </p:nvSpPr>
          <p:spPr>
            <a:xfrm>
              <a:off x="6118376" y="2180803"/>
              <a:ext cx="2863292" cy="265628"/>
            </a:xfrm>
            <a:prstGeom prst="rect">
              <a:avLst/>
            </a:prstGeom>
            <a:solidFill>
              <a:srgbClr val="BBD6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31"/>
            <p:cNvSpPr/>
            <p:nvPr/>
          </p:nvSpPr>
          <p:spPr>
            <a:xfrm>
              <a:off x="6118376" y="2446431"/>
              <a:ext cx="2863292" cy="265628"/>
            </a:xfrm>
            <a:prstGeom prst="rect">
              <a:avLst/>
            </a:prstGeom>
            <a:solidFill>
              <a:srgbClr val="9CC2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31"/>
            <p:cNvSpPr txBox="1"/>
            <p:nvPr/>
          </p:nvSpPr>
          <p:spPr>
            <a:xfrm>
              <a:off x="6497678" y="1309965"/>
              <a:ext cx="248399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PEKERJAAN UMUM</a:t>
              </a:r>
              <a:endParaRPr b="1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31"/>
            <p:cNvSpPr txBox="1"/>
            <p:nvPr/>
          </p:nvSpPr>
          <p:spPr>
            <a:xfrm>
              <a:off x="6118378" y="1666506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Jumlah dapat dianalisa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31"/>
            <p:cNvSpPr txBox="1"/>
            <p:nvPr/>
          </p:nvSpPr>
          <p:spPr>
            <a:xfrm>
              <a:off x="6118377" y="1925250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Persentase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31"/>
            <p:cNvSpPr txBox="1"/>
            <p:nvPr/>
          </p:nvSpPr>
          <p:spPr>
            <a:xfrm>
              <a:off x="6118376" y="2188822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Jumlah belum dapat dianalisa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31"/>
            <p:cNvSpPr txBox="1"/>
            <p:nvPr/>
          </p:nvSpPr>
          <p:spPr>
            <a:xfrm>
              <a:off x="6118376" y="2457223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Persentase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8293429" y="1690149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8293429" y="1953954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8293429" y="2218827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8293429" y="2482044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31"/>
            <p:cNvSpPr txBox="1"/>
            <p:nvPr/>
          </p:nvSpPr>
          <p:spPr>
            <a:xfrm>
              <a:off x="8209095" y="1925213"/>
              <a:ext cx="688491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77,40%</a:t>
              </a:r>
              <a:endParaRPr/>
            </a:p>
          </p:txBody>
        </p:sp>
        <p:sp>
          <p:nvSpPr>
            <p:cNvPr id="564" name="Google Shape;564;p31"/>
            <p:cNvSpPr txBox="1"/>
            <p:nvPr/>
          </p:nvSpPr>
          <p:spPr>
            <a:xfrm>
              <a:off x="8209096" y="2453318"/>
              <a:ext cx="688492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22,60%</a:t>
              </a:r>
              <a:endParaRPr/>
            </a:p>
          </p:txBody>
        </p:sp>
        <p:sp>
          <p:nvSpPr>
            <p:cNvPr id="565" name="Google Shape;565;p31"/>
            <p:cNvSpPr txBox="1"/>
            <p:nvPr/>
          </p:nvSpPr>
          <p:spPr>
            <a:xfrm>
              <a:off x="8293175" y="1684020"/>
              <a:ext cx="538851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322</a:t>
              </a:r>
              <a:endParaRPr/>
            </a:p>
          </p:txBody>
        </p:sp>
        <p:sp>
          <p:nvSpPr>
            <p:cNvPr id="566" name="Google Shape;566;p31"/>
            <p:cNvSpPr txBox="1"/>
            <p:nvPr/>
          </p:nvSpPr>
          <p:spPr>
            <a:xfrm>
              <a:off x="8293176" y="2198996"/>
              <a:ext cx="538851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94</a:t>
              </a:r>
              <a:endParaRPr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149016" y="2844095"/>
              <a:ext cx="2863291" cy="396025"/>
            </a:xfrm>
            <a:prstGeom prst="rect">
              <a:avLst/>
            </a:prstGeom>
            <a:solidFill>
              <a:srgbClr val="C4E0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149015" y="3237805"/>
              <a:ext cx="2863292" cy="265628"/>
            </a:xfrm>
            <a:prstGeom prst="rect">
              <a:avLst/>
            </a:prstGeom>
            <a:solidFill>
              <a:srgbClr val="BBD6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149015" y="3503433"/>
              <a:ext cx="2863292" cy="265628"/>
            </a:xfrm>
            <a:prstGeom prst="rect">
              <a:avLst/>
            </a:prstGeom>
            <a:solidFill>
              <a:srgbClr val="9CC2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149015" y="3769061"/>
              <a:ext cx="2863292" cy="265628"/>
            </a:xfrm>
            <a:prstGeom prst="rect">
              <a:avLst/>
            </a:prstGeom>
            <a:solidFill>
              <a:srgbClr val="BBD6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149015" y="4034689"/>
              <a:ext cx="2863292" cy="265628"/>
            </a:xfrm>
            <a:prstGeom prst="rect">
              <a:avLst/>
            </a:prstGeom>
            <a:solidFill>
              <a:srgbClr val="9CC2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31"/>
            <p:cNvSpPr txBox="1"/>
            <p:nvPr/>
          </p:nvSpPr>
          <p:spPr>
            <a:xfrm>
              <a:off x="528317" y="2898223"/>
              <a:ext cx="248399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PERUMAHAN DAN PERMUKIMAN</a:t>
              </a:r>
              <a:endParaRPr b="1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31"/>
            <p:cNvSpPr txBox="1"/>
            <p:nvPr/>
          </p:nvSpPr>
          <p:spPr>
            <a:xfrm>
              <a:off x="149017" y="3254764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Jumlah dapat dianalisa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31"/>
            <p:cNvSpPr txBox="1"/>
            <p:nvPr/>
          </p:nvSpPr>
          <p:spPr>
            <a:xfrm>
              <a:off x="149016" y="3513508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Persentase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31"/>
            <p:cNvSpPr txBox="1"/>
            <p:nvPr/>
          </p:nvSpPr>
          <p:spPr>
            <a:xfrm>
              <a:off x="149015" y="3777081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Jumlah belum dapat dianalisa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31"/>
            <p:cNvSpPr txBox="1"/>
            <p:nvPr/>
          </p:nvSpPr>
          <p:spPr>
            <a:xfrm>
              <a:off x="149015" y="4045482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Persentase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31"/>
            <p:cNvSpPr/>
            <p:nvPr/>
          </p:nvSpPr>
          <p:spPr>
            <a:xfrm>
              <a:off x="2324068" y="3278407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31"/>
            <p:cNvSpPr/>
            <p:nvPr/>
          </p:nvSpPr>
          <p:spPr>
            <a:xfrm>
              <a:off x="2324068" y="3542213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31"/>
            <p:cNvSpPr/>
            <p:nvPr/>
          </p:nvSpPr>
          <p:spPr>
            <a:xfrm>
              <a:off x="2324068" y="3807085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31"/>
            <p:cNvSpPr/>
            <p:nvPr/>
          </p:nvSpPr>
          <p:spPr>
            <a:xfrm>
              <a:off x="2324068" y="4070302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31"/>
            <p:cNvSpPr txBox="1"/>
            <p:nvPr/>
          </p:nvSpPr>
          <p:spPr>
            <a:xfrm>
              <a:off x="2239734" y="3513472"/>
              <a:ext cx="688491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47,60%</a:t>
              </a:r>
              <a:endParaRPr/>
            </a:p>
          </p:txBody>
        </p:sp>
        <p:sp>
          <p:nvSpPr>
            <p:cNvPr id="582" name="Google Shape;582;p31"/>
            <p:cNvSpPr txBox="1"/>
            <p:nvPr/>
          </p:nvSpPr>
          <p:spPr>
            <a:xfrm>
              <a:off x="2239735" y="4041577"/>
              <a:ext cx="688492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52,40%</a:t>
              </a:r>
              <a:endParaRPr/>
            </a:p>
          </p:txBody>
        </p:sp>
        <p:sp>
          <p:nvSpPr>
            <p:cNvPr id="583" name="Google Shape;583;p31"/>
            <p:cNvSpPr txBox="1"/>
            <p:nvPr/>
          </p:nvSpPr>
          <p:spPr>
            <a:xfrm>
              <a:off x="2323814" y="3272279"/>
              <a:ext cx="538851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198</a:t>
              </a:r>
              <a:endParaRPr/>
            </a:p>
          </p:txBody>
        </p:sp>
        <p:sp>
          <p:nvSpPr>
            <p:cNvPr id="584" name="Google Shape;584;p31"/>
            <p:cNvSpPr txBox="1"/>
            <p:nvPr/>
          </p:nvSpPr>
          <p:spPr>
            <a:xfrm>
              <a:off x="2323815" y="3787254"/>
              <a:ext cx="538851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218</a:t>
              </a:r>
              <a:endParaRPr/>
            </a:p>
          </p:txBody>
        </p:sp>
        <p:sp>
          <p:nvSpPr>
            <p:cNvPr id="585" name="Google Shape;585;p31"/>
            <p:cNvSpPr/>
            <p:nvPr/>
          </p:nvSpPr>
          <p:spPr>
            <a:xfrm>
              <a:off x="3133697" y="2844095"/>
              <a:ext cx="2863291" cy="396025"/>
            </a:xfrm>
            <a:prstGeom prst="rect">
              <a:avLst/>
            </a:prstGeom>
            <a:solidFill>
              <a:srgbClr val="C4E0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31"/>
            <p:cNvSpPr/>
            <p:nvPr/>
          </p:nvSpPr>
          <p:spPr>
            <a:xfrm>
              <a:off x="3133696" y="3237805"/>
              <a:ext cx="2863292" cy="265628"/>
            </a:xfrm>
            <a:prstGeom prst="rect">
              <a:avLst/>
            </a:prstGeom>
            <a:solidFill>
              <a:srgbClr val="BBD6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31"/>
            <p:cNvSpPr/>
            <p:nvPr/>
          </p:nvSpPr>
          <p:spPr>
            <a:xfrm>
              <a:off x="3133696" y="3503433"/>
              <a:ext cx="2863292" cy="265628"/>
            </a:xfrm>
            <a:prstGeom prst="rect">
              <a:avLst/>
            </a:prstGeom>
            <a:solidFill>
              <a:srgbClr val="9CC2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31"/>
            <p:cNvSpPr/>
            <p:nvPr/>
          </p:nvSpPr>
          <p:spPr>
            <a:xfrm>
              <a:off x="3133696" y="3769061"/>
              <a:ext cx="2863292" cy="265628"/>
            </a:xfrm>
            <a:prstGeom prst="rect">
              <a:avLst/>
            </a:prstGeom>
            <a:solidFill>
              <a:srgbClr val="BBD6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31"/>
            <p:cNvSpPr/>
            <p:nvPr/>
          </p:nvSpPr>
          <p:spPr>
            <a:xfrm>
              <a:off x="3133696" y="4034689"/>
              <a:ext cx="2863292" cy="265628"/>
            </a:xfrm>
            <a:prstGeom prst="rect">
              <a:avLst/>
            </a:prstGeom>
            <a:solidFill>
              <a:srgbClr val="9CC2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31"/>
            <p:cNvSpPr txBox="1"/>
            <p:nvPr/>
          </p:nvSpPr>
          <p:spPr>
            <a:xfrm>
              <a:off x="3512998" y="2898223"/>
              <a:ext cx="248399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TRANTIBUMLINMAS</a:t>
              </a:r>
              <a:endParaRPr b="1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31"/>
            <p:cNvSpPr txBox="1"/>
            <p:nvPr/>
          </p:nvSpPr>
          <p:spPr>
            <a:xfrm>
              <a:off x="3133697" y="3254764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Jumlah dapat dianalisa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31"/>
            <p:cNvSpPr txBox="1"/>
            <p:nvPr/>
          </p:nvSpPr>
          <p:spPr>
            <a:xfrm>
              <a:off x="3133696" y="3513508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Persentase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31"/>
            <p:cNvSpPr txBox="1"/>
            <p:nvPr/>
          </p:nvSpPr>
          <p:spPr>
            <a:xfrm>
              <a:off x="3133696" y="3777081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Jumlah belum dapat dianalisa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31"/>
            <p:cNvSpPr txBox="1"/>
            <p:nvPr/>
          </p:nvSpPr>
          <p:spPr>
            <a:xfrm>
              <a:off x="3133696" y="4045482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Persentase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31"/>
            <p:cNvSpPr/>
            <p:nvPr/>
          </p:nvSpPr>
          <p:spPr>
            <a:xfrm>
              <a:off x="5308748" y="3278407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31"/>
            <p:cNvSpPr/>
            <p:nvPr/>
          </p:nvSpPr>
          <p:spPr>
            <a:xfrm>
              <a:off x="5308748" y="3542213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31"/>
            <p:cNvSpPr/>
            <p:nvPr/>
          </p:nvSpPr>
          <p:spPr>
            <a:xfrm>
              <a:off x="5308748" y="3807085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31"/>
            <p:cNvSpPr/>
            <p:nvPr/>
          </p:nvSpPr>
          <p:spPr>
            <a:xfrm>
              <a:off x="5308748" y="4070302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31"/>
            <p:cNvSpPr txBox="1"/>
            <p:nvPr/>
          </p:nvSpPr>
          <p:spPr>
            <a:xfrm>
              <a:off x="5224415" y="3513472"/>
              <a:ext cx="688491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81,01%</a:t>
              </a:r>
              <a:endParaRPr/>
            </a:p>
          </p:txBody>
        </p:sp>
        <p:sp>
          <p:nvSpPr>
            <p:cNvPr id="600" name="Google Shape;600;p31"/>
            <p:cNvSpPr txBox="1"/>
            <p:nvPr/>
          </p:nvSpPr>
          <p:spPr>
            <a:xfrm>
              <a:off x="5224415" y="4041577"/>
              <a:ext cx="688492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18,99%</a:t>
              </a:r>
              <a:endParaRPr/>
            </a:p>
          </p:txBody>
        </p:sp>
        <p:sp>
          <p:nvSpPr>
            <p:cNvPr id="601" name="Google Shape;601;p31"/>
            <p:cNvSpPr txBox="1"/>
            <p:nvPr/>
          </p:nvSpPr>
          <p:spPr>
            <a:xfrm>
              <a:off x="5308495" y="3272279"/>
              <a:ext cx="538851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337</a:t>
              </a:r>
              <a:endParaRPr/>
            </a:p>
          </p:txBody>
        </p:sp>
        <p:sp>
          <p:nvSpPr>
            <p:cNvPr id="602" name="Google Shape;602;p31"/>
            <p:cNvSpPr txBox="1"/>
            <p:nvPr/>
          </p:nvSpPr>
          <p:spPr>
            <a:xfrm>
              <a:off x="5308496" y="3787254"/>
              <a:ext cx="538851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79</a:t>
              </a:r>
              <a:endParaRPr/>
            </a:p>
          </p:txBody>
        </p:sp>
        <p:sp>
          <p:nvSpPr>
            <p:cNvPr id="603" name="Google Shape;603;p31"/>
            <p:cNvSpPr/>
            <p:nvPr/>
          </p:nvSpPr>
          <p:spPr>
            <a:xfrm>
              <a:off x="6118377" y="2844095"/>
              <a:ext cx="2863291" cy="396025"/>
            </a:xfrm>
            <a:prstGeom prst="rect">
              <a:avLst/>
            </a:prstGeom>
            <a:solidFill>
              <a:srgbClr val="C4E0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31"/>
            <p:cNvSpPr/>
            <p:nvPr/>
          </p:nvSpPr>
          <p:spPr>
            <a:xfrm>
              <a:off x="6118376" y="3237805"/>
              <a:ext cx="2863292" cy="265628"/>
            </a:xfrm>
            <a:prstGeom prst="rect">
              <a:avLst/>
            </a:prstGeom>
            <a:solidFill>
              <a:srgbClr val="BBD6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6118376" y="3503433"/>
              <a:ext cx="2863292" cy="265628"/>
            </a:xfrm>
            <a:prstGeom prst="rect">
              <a:avLst/>
            </a:prstGeom>
            <a:solidFill>
              <a:srgbClr val="9CC2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6118376" y="3769061"/>
              <a:ext cx="2863292" cy="265628"/>
            </a:xfrm>
            <a:prstGeom prst="rect">
              <a:avLst/>
            </a:prstGeom>
            <a:solidFill>
              <a:srgbClr val="BBD6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6118376" y="4034689"/>
              <a:ext cx="2863292" cy="265628"/>
            </a:xfrm>
            <a:prstGeom prst="rect">
              <a:avLst/>
            </a:prstGeom>
            <a:solidFill>
              <a:srgbClr val="9CC2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31"/>
            <p:cNvSpPr txBox="1"/>
            <p:nvPr/>
          </p:nvSpPr>
          <p:spPr>
            <a:xfrm>
              <a:off x="6497678" y="2898223"/>
              <a:ext cx="248399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SOSIAL</a:t>
              </a:r>
              <a:endParaRPr b="1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31"/>
            <p:cNvSpPr txBox="1"/>
            <p:nvPr/>
          </p:nvSpPr>
          <p:spPr>
            <a:xfrm>
              <a:off x="6118378" y="3254764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Jumlah dapat dianalisa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31"/>
            <p:cNvSpPr txBox="1"/>
            <p:nvPr/>
          </p:nvSpPr>
          <p:spPr>
            <a:xfrm>
              <a:off x="6118377" y="3513508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Persentase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31"/>
            <p:cNvSpPr txBox="1"/>
            <p:nvPr/>
          </p:nvSpPr>
          <p:spPr>
            <a:xfrm>
              <a:off x="6118376" y="3777081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Jumlah belum dapat dianalisa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31"/>
            <p:cNvSpPr txBox="1"/>
            <p:nvPr/>
          </p:nvSpPr>
          <p:spPr>
            <a:xfrm>
              <a:off x="6118376" y="4045482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Persentase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8293429" y="3278407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8293429" y="3542213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8293429" y="3807085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8293429" y="4070302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31"/>
            <p:cNvSpPr txBox="1"/>
            <p:nvPr/>
          </p:nvSpPr>
          <p:spPr>
            <a:xfrm>
              <a:off x="8209095" y="3513472"/>
              <a:ext cx="688491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76,20%</a:t>
              </a:r>
              <a:endParaRPr/>
            </a:p>
          </p:txBody>
        </p:sp>
        <p:sp>
          <p:nvSpPr>
            <p:cNvPr id="618" name="Google Shape;618;p31"/>
            <p:cNvSpPr txBox="1"/>
            <p:nvPr/>
          </p:nvSpPr>
          <p:spPr>
            <a:xfrm>
              <a:off x="8209096" y="4041577"/>
              <a:ext cx="688492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23,80%</a:t>
              </a:r>
              <a:endParaRPr/>
            </a:p>
          </p:txBody>
        </p:sp>
        <p:sp>
          <p:nvSpPr>
            <p:cNvPr id="619" name="Google Shape;619;p31"/>
            <p:cNvSpPr txBox="1"/>
            <p:nvPr/>
          </p:nvSpPr>
          <p:spPr>
            <a:xfrm>
              <a:off x="8293175" y="3272279"/>
              <a:ext cx="538851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317</a:t>
              </a:r>
              <a:endParaRPr/>
            </a:p>
          </p:txBody>
        </p:sp>
        <p:sp>
          <p:nvSpPr>
            <p:cNvPr id="620" name="Google Shape;620;p31"/>
            <p:cNvSpPr txBox="1"/>
            <p:nvPr/>
          </p:nvSpPr>
          <p:spPr>
            <a:xfrm>
              <a:off x="8293176" y="3787254"/>
              <a:ext cx="538851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99</a:t>
              </a:r>
              <a:endParaRPr/>
            </a:p>
          </p:txBody>
        </p:sp>
        <p:pic>
          <p:nvPicPr>
            <p:cNvPr id="621" name="Google Shape;621;p3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86644" y="1274650"/>
              <a:ext cx="356081" cy="3361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2" name="Google Shape;622;p3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17284" y="2862909"/>
              <a:ext cx="356081" cy="3538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3" name="Google Shape;623;p3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201964" y="2862909"/>
              <a:ext cx="356081" cy="3538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4" name="Google Shape;624;p3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186644" y="2857662"/>
              <a:ext cx="356081" cy="35907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25" name="Google Shape;625;p3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5200" y="4511460"/>
            <a:ext cx="8230459" cy="1948886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31"/>
          <p:cNvSpPr/>
          <p:nvPr/>
        </p:nvSpPr>
        <p:spPr>
          <a:xfrm>
            <a:off x="824339" y="334479"/>
            <a:ext cx="781131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Perbandingan Capaian Layanan </a:t>
            </a: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SPM Kabupaten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Seluruh Bidang Tahun 2020</a:t>
            </a:r>
            <a:endParaRPr b="1" sz="2400">
              <a:solidFill>
                <a:srgbClr val="7030A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627" name="Google Shape;627;p31"/>
          <p:cNvSpPr txBox="1"/>
          <p:nvPr/>
        </p:nvSpPr>
        <p:spPr>
          <a:xfrm>
            <a:off x="495789" y="2175942"/>
            <a:ext cx="2054196" cy="1328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yang Dapat Diolah SPM Kabupaten Seluruh Bidang Tahun 2020</a:t>
            </a:r>
            <a:endParaRPr/>
          </a:p>
        </p:txBody>
      </p:sp>
      <p:sp>
        <p:nvSpPr>
          <p:cNvPr id="628" name="Google Shape;628;p31"/>
          <p:cNvSpPr txBox="1"/>
          <p:nvPr/>
        </p:nvSpPr>
        <p:spPr>
          <a:xfrm>
            <a:off x="8947253" y="4818938"/>
            <a:ext cx="2690350" cy="8362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Capaian Layanan SPM Kabupaten Seluruh Bidang Tahun 2020</a:t>
            </a:r>
            <a:endParaRPr/>
          </a:p>
        </p:txBody>
      </p:sp>
      <p:sp>
        <p:nvSpPr>
          <p:cNvPr id="629" name="Google Shape;629;p31"/>
          <p:cNvSpPr/>
          <p:nvPr/>
        </p:nvSpPr>
        <p:spPr>
          <a:xfrm rot="10800000">
            <a:off x="8333549" y="4757619"/>
            <a:ext cx="549561" cy="1007497"/>
          </a:xfrm>
          <a:prstGeom prst="chevron">
            <a:avLst>
              <a:gd fmla="val 50000" name="adj"/>
            </a:avLst>
          </a:prstGeom>
          <a:solidFill>
            <a:srgbClr val="C00000"/>
          </a:solidFill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31"/>
          <p:cNvSpPr/>
          <p:nvPr/>
        </p:nvSpPr>
        <p:spPr>
          <a:xfrm>
            <a:off x="2592152" y="2342727"/>
            <a:ext cx="549561" cy="1007497"/>
          </a:xfrm>
          <a:prstGeom prst="chevron">
            <a:avLst>
              <a:gd fmla="val 50000" name="adj"/>
            </a:avLst>
          </a:prstGeom>
          <a:solidFill>
            <a:srgbClr val="C00000"/>
          </a:solidFill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31"/>
          <p:cNvSpPr/>
          <p:nvPr/>
        </p:nvSpPr>
        <p:spPr>
          <a:xfrm>
            <a:off x="6163715" y="1252816"/>
            <a:ext cx="2818637" cy="1580748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lg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31"/>
          <p:cNvSpPr/>
          <p:nvPr/>
        </p:nvSpPr>
        <p:spPr>
          <a:xfrm>
            <a:off x="1683599" y="4546006"/>
            <a:ext cx="1117073" cy="1527161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lg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" name="Google Shape;638;p32"/>
          <p:cNvGrpSpPr/>
          <p:nvPr/>
        </p:nvGrpSpPr>
        <p:grpSpPr>
          <a:xfrm>
            <a:off x="142375" y="320595"/>
            <a:ext cx="668759" cy="701731"/>
            <a:chOff x="230611" y="390399"/>
            <a:chExt cx="484866" cy="578256"/>
          </a:xfrm>
        </p:grpSpPr>
        <p:pic>
          <p:nvPicPr>
            <p:cNvPr id="639" name="Google Shape;639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30611" y="390399"/>
              <a:ext cx="445513" cy="57825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40" name="Google Shape;640;p32"/>
            <p:cNvCxnSpPr/>
            <p:nvPr/>
          </p:nvCxnSpPr>
          <p:spPr>
            <a:xfrm>
              <a:off x="715477" y="453899"/>
              <a:ext cx="0" cy="396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641" name="Google Shape;641;p32"/>
          <p:cNvSpPr/>
          <p:nvPr/>
        </p:nvSpPr>
        <p:spPr>
          <a:xfrm>
            <a:off x="824339" y="334479"/>
            <a:ext cx="78113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Capaian Layanan SPM Kesehatan Kabupaten Tahun 2020</a:t>
            </a:r>
            <a:endParaRPr/>
          </a:p>
        </p:txBody>
      </p:sp>
      <p:pic>
        <p:nvPicPr>
          <p:cNvPr id="642" name="Google Shape;642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6831" y="1810386"/>
            <a:ext cx="3833568" cy="2605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57065" y="2327221"/>
            <a:ext cx="6631352" cy="1984250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32"/>
          <p:cNvSpPr/>
          <p:nvPr/>
        </p:nvSpPr>
        <p:spPr>
          <a:xfrm>
            <a:off x="5856863" y="1976356"/>
            <a:ext cx="5328575" cy="35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79" u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Rata-Rata Capaian PM Kesehatan Kabupaten Per Indikato</a:t>
            </a:r>
            <a:r>
              <a:rPr b="0" i="0" lang="en-US" sz="1679" u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32"/>
          <p:cNvSpPr/>
          <p:nvPr/>
        </p:nvSpPr>
        <p:spPr>
          <a:xfrm>
            <a:off x="4470399" y="2609331"/>
            <a:ext cx="586666" cy="1007497"/>
          </a:xfrm>
          <a:prstGeom prst="chevron">
            <a:avLst>
              <a:gd fmla="val 50000" name="adj"/>
            </a:avLst>
          </a:prstGeom>
          <a:solidFill>
            <a:srgbClr val="C00000"/>
          </a:solidFill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5"/>
          <p:cNvGrpSpPr/>
          <p:nvPr/>
        </p:nvGrpSpPr>
        <p:grpSpPr>
          <a:xfrm>
            <a:off x="142375" y="320595"/>
            <a:ext cx="668759" cy="701731"/>
            <a:chOff x="230611" y="390399"/>
            <a:chExt cx="484866" cy="578256"/>
          </a:xfrm>
        </p:grpSpPr>
        <p:pic>
          <p:nvPicPr>
            <p:cNvPr id="142" name="Google Shape;142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30611" y="390399"/>
              <a:ext cx="445513" cy="57825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43" name="Google Shape;143;p15"/>
            <p:cNvCxnSpPr/>
            <p:nvPr/>
          </p:nvCxnSpPr>
          <p:spPr>
            <a:xfrm>
              <a:off x="715477" y="453899"/>
              <a:ext cx="0" cy="396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44" name="Google Shape;144;p15"/>
          <p:cNvSpPr/>
          <p:nvPr/>
        </p:nvSpPr>
        <p:spPr>
          <a:xfrm>
            <a:off x="824339" y="374235"/>
            <a:ext cx="7811315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7030A0"/>
                </a:solidFill>
                <a:latin typeface="Lato Black"/>
                <a:ea typeface="Lato Black"/>
                <a:cs typeface="Lato Black"/>
                <a:sym typeface="Lato Black"/>
              </a:rPr>
              <a:t>Penyelenggaraan Urusan Pemerintahan Daerah</a:t>
            </a:r>
            <a:endParaRPr b="1" sz="2400">
              <a:solidFill>
                <a:srgbClr val="7030A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grpSp>
        <p:nvGrpSpPr>
          <p:cNvPr id="145" name="Google Shape;145;p15"/>
          <p:cNvGrpSpPr/>
          <p:nvPr/>
        </p:nvGrpSpPr>
        <p:grpSpPr>
          <a:xfrm>
            <a:off x="824339" y="853113"/>
            <a:ext cx="7282426" cy="4827652"/>
            <a:chOff x="629263" y="1382879"/>
            <a:chExt cx="7282426" cy="4827652"/>
          </a:xfrm>
        </p:grpSpPr>
        <p:grpSp>
          <p:nvGrpSpPr>
            <p:cNvPr id="146" name="Google Shape;146;p15"/>
            <p:cNvGrpSpPr/>
            <p:nvPr/>
          </p:nvGrpSpPr>
          <p:grpSpPr>
            <a:xfrm>
              <a:off x="629263" y="1382879"/>
              <a:ext cx="7282426" cy="4827652"/>
              <a:chOff x="538518" y="1646939"/>
              <a:chExt cx="7282426" cy="4827652"/>
            </a:xfrm>
          </p:grpSpPr>
          <p:grpSp>
            <p:nvGrpSpPr>
              <p:cNvPr id="147" name="Google Shape;147;p15"/>
              <p:cNvGrpSpPr/>
              <p:nvPr/>
            </p:nvGrpSpPr>
            <p:grpSpPr>
              <a:xfrm>
                <a:off x="538518" y="2053464"/>
                <a:ext cx="5476031" cy="4421127"/>
                <a:chOff x="232886" y="1337506"/>
                <a:chExt cx="4435045" cy="3580676"/>
              </a:xfrm>
            </p:grpSpPr>
            <p:sp>
              <p:nvSpPr>
                <p:cNvPr id="148" name="Google Shape;148;p15"/>
                <p:cNvSpPr/>
                <p:nvPr/>
              </p:nvSpPr>
              <p:spPr>
                <a:xfrm>
                  <a:off x="232886" y="1337506"/>
                  <a:ext cx="3765077" cy="8973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rPr b="1" lang="en-US" sz="1800">
                      <a:solidFill>
                        <a:srgbClr val="C00000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Pasal 18</a:t>
                  </a:r>
                  <a:r>
                    <a:rPr b="1" lang="en-US" sz="1800">
                      <a:solidFill>
                        <a:srgbClr val="000000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:</a:t>
                  </a:r>
                  <a:r>
                    <a:rPr b="1" lang="en-US" sz="1800">
                      <a:solidFill>
                        <a:srgbClr val="00000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 </a:t>
                  </a:r>
                  <a:r>
                    <a:rPr lang="en-US" sz="1600">
                      <a:solidFill>
                        <a:srgbClr val="00000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Penyelenggara Pemerintahan Daerah </a:t>
                  </a:r>
                  <a:r>
                    <a:rPr b="1" lang="en-US" sz="1600">
                      <a:solidFill>
                        <a:srgbClr val="00000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memprioritaskan</a:t>
                  </a:r>
                  <a:r>
                    <a:rPr lang="en-US" sz="1600">
                      <a:solidFill>
                        <a:srgbClr val="00000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 pelaksanaan Urusan Pemerintahan Wajib yang berkaitan dengan</a:t>
                  </a:r>
                  <a:r>
                    <a:rPr b="1" lang="en-US" sz="1600">
                      <a:solidFill>
                        <a:srgbClr val="00000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 Pelayanan Dasar </a:t>
                  </a:r>
                  <a:endParaRPr b="1" sz="160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9" name="Google Shape;149;p15"/>
                <p:cNvSpPr/>
                <p:nvPr/>
              </p:nvSpPr>
              <p:spPr>
                <a:xfrm>
                  <a:off x="295574" y="3846327"/>
                  <a:ext cx="3530661" cy="107185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r>
                    <a:rPr b="1" lang="en-US" sz="2000">
                      <a:solidFill>
                        <a:srgbClr val="C00000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Pasal 282</a:t>
                  </a:r>
                  <a:r>
                    <a:rPr b="1" lang="en-US" sz="2000">
                      <a:solidFill>
                        <a:srgbClr val="000000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:</a:t>
                  </a:r>
                  <a:r>
                    <a:rPr b="1" lang="en-US" sz="2000">
                      <a:solidFill>
                        <a:srgbClr val="00000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 </a:t>
                  </a:r>
                  <a:r>
                    <a:rPr lang="en-US" sz="20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Penyelenggaraan Urusan Pemerintahan yang menjadi kewenangan Daerah didanai dari dan atas beban APBD</a:t>
                  </a:r>
                  <a:endParaRPr b="1" sz="200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0" name="Google Shape;150;p15"/>
                <p:cNvSpPr/>
                <p:nvPr/>
              </p:nvSpPr>
              <p:spPr>
                <a:xfrm>
                  <a:off x="2032701" y="2485020"/>
                  <a:ext cx="2635230" cy="10882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67"/>
                    <a:buFont typeface="Arial"/>
                    <a:buNone/>
                  </a:pPr>
                  <a:r>
                    <a:rPr b="1" lang="en-US" sz="1467">
                      <a:solidFill>
                        <a:srgbClr val="C00000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Pasal 298</a:t>
                  </a:r>
                  <a:r>
                    <a:rPr b="1" lang="en-US" sz="1467">
                      <a:solidFill>
                        <a:srgbClr val="000000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:</a:t>
                  </a:r>
                  <a:r>
                    <a:rPr b="1" lang="en-US" sz="1333">
                      <a:solidFill>
                        <a:srgbClr val="00000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 Belanja Daerah diprioritaskan </a:t>
                  </a:r>
                  <a:r>
                    <a:rPr lang="en-US" sz="1333">
                      <a:solidFill>
                        <a:srgbClr val="00000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untuk mendanai Urusan Pemerintahan Wajib yang terkait </a:t>
                  </a:r>
                  <a:r>
                    <a:rPr b="1" lang="en-US" sz="1333">
                      <a:solidFill>
                        <a:srgbClr val="00000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Pelayanan Dasar yang ditetapkan dengan Standar Pelayanan Minimal (SPM)</a:t>
                  </a:r>
                  <a:endParaRPr b="1" sz="1333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grpSp>
              <p:nvGrpSpPr>
                <p:cNvPr id="151" name="Google Shape;151;p15"/>
                <p:cNvGrpSpPr/>
                <p:nvPr/>
              </p:nvGrpSpPr>
              <p:grpSpPr>
                <a:xfrm>
                  <a:off x="325775" y="2234873"/>
                  <a:ext cx="1662673" cy="1519714"/>
                  <a:chOff x="250336" y="2824933"/>
                  <a:chExt cx="2216896" cy="2026285"/>
                </a:xfrm>
              </p:grpSpPr>
              <p:sp>
                <p:nvSpPr>
                  <p:cNvPr id="152" name="Google Shape;152;p15"/>
                  <p:cNvSpPr txBox="1"/>
                  <p:nvPr/>
                </p:nvSpPr>
                <p:spPr>
                  <a:xfrm>
                    <a:off x="633819" y="3239009"/>
                    <a:ext cx="1352200" cy="115297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en-US" sz="2000">
                        <a:solidFill>
                          <a:srgbClr val="00B050"/>
                        </a:solidFill>
                        <a:latin typeface="Poppins"/>
                        <a:ea typeface="Poppins"/>
                        <a:cs typeface="Poppins"/>
                        <a:sym typeface="Poppins"/>
                      </a:rPr>
                      <a:t>UU 23/2014</a:t>
                    </a:r>
                    <a:endParaRPr b="1" sz="2000">
                      <a:solidFill>
                        <a:srgbClr val="00B050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sp>
                <p:nvSpPr>
                  <p:cNvPr id="153" name="Google Shape;153;p15"/>
                  <p:cNvSpPr/>
                  <p:nvPr/>
                </p:nvSpPr>
                <p:spPr>
                  <a:xfrm>
                    <a:off x="250336" y="2824933"/>
                    <a:ext cx="2216896" cy="2026285"/>
                  </a:xfrm>
                  <a:prstGeom prst="donut">
                    <a:avLst>
                      <a:gd fmla="val 8016" name="adj"/>
                    </a:avLst>
                  </a:prstGeom>
                  <a:solidFill>
                    <a:srgbClr val="00B050"/>
                  </a:solidFill>
                  <a:ln cap="flat" cmpd="sng" w="12700">
                    <a:solidFill>
                      <a:srgbClr val="FFD966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000"/>
                      <a:buFont typeface="Arial"/>
                      <a:buNone/>
                    </a:pPr>
                    <a:r>
                      <a:t/>
                    </a:r>
                    <a:endParaRPr sz="2000">
                      <a:solidFill>
                        <a:srgbClr val="00B050"/>
                      </a:solidFill>
                      <a:latin typeface="Twentieth Century"/>
                      <a:ea typeface="Twentieth Century"/>
                      <a:cs typeface="Twentieth Century"/>
                      <a:sym typeface="Twentieth Century"/>
                    </a:endParaRPr>
                  </a:p>
                </p:txBody>
              </p:sp>
            </p:grpSp>
          </p:grpSp>
          <p:grpSp>
            <p:nvGrpSpPr>
              <p:cNvPr id="154" name="Google Shape;154;p15"/>
              <p:cNvGrpSpPr/>
              <p:nvPr/>
            </p:nvGrpSpPr>
            <p:grpSpPr>
              <a:xfrm>
                <a:off x="7692287" y="1646939"/>
                <a:ext cx="128657" cy="107631"/>
                <a:chOff x="4686300" y="1652588"/>
                <a:chExt cx="217488" cy="217488"/>
              </a:xfrm>
            </p:grpSpPr>
            <p:sp>
              <p:nvSpPr>
                <p:cNvPr id="155" name="Google Shape;155;p15"/>
                <p:cNvSpPr/>
                <p:nvPr/>
              </p:nvSpPr>
              <p:spPr>
                <a:xfrm>
                  <a:off x="4686300" y="1710532"/>
                  <a:ext cx="152400" cy="152400"/>
                </a:xfrm>
                <a:custGeom>
                  <a:rect b="b" l="l" r="r" t="t"/>
                  <a:pathLst>
                    <a:path extrusionOk="0" h="21600" w="21600">
                      <a:moveTo>
                        <a:pt x="19538" y="20579"/>
                      </a:moveTo>
                      <a:lnTo>
                        <a:pt x="19542" y="20579"/>
                      </a:lnTo>
                      <a:cubicBezTo>
                        <a:pt x="19546" y="21142"/>
                        <a:pt x="20004" y="21600"/>
                        <a:pt x="20571" y="21600"/>
                      </a:cubicBezTo>
                      <a:cubicBezTo>
                        <a:pt x="21137" y="21600"/>
                        <a:pt x="21599" y="21138"/>
                        <a:pt x="21599" y="20571"/>
                      </a:cubicBezTo>
                      <a:cubicBezTo>
                        <a:pt x="21599" y="20565"/>
                        <a:pt x="21595" y="20561"/>
                        <a:pt x="21595" y="20555"/>
                      </a:cubicBezTo>
                      <a:cubicBezTo>
                        <a:pt x="21583" y="9221"/>
                        <a:pt x="12411" y="41"/>
                        <a:pt x="1080" y="12"/>
                      </a:cubicBezTo>
                      <a:cubicBezTo>
                        <a:pt x="1064" y="10"/>
                        <a:pt x="1048" y="0"/>
                        <a:pt x="1028" y="0"/>
                      </a:cubicBezTo>
                      <a:cubicBezTo>
                        <a:pt x="458" y="0"/>
                        <a:pt x="0" y="461"/>
                        <a:pt x="0" y="1028"/>
                      </a:cubicBezTo>
                      <a:cubicBezTo>
                        <a:pt x="0" y="1594"/>
                        <a:pt x="458" y="2055"/>
                        <a:pt x="1024" y="2057"/>
                      </a:cubicBezTo>
                      <a:lnTo>
                        <a:pt x="1024" y="2065"/>
                      </a:lnTo>
                      <a:cubicBezTo>
                        <a:pt x="11233" y="2065"/>
                        <a:pt x="19538" y="10370"/>
                        <a:pt x="19538" y="20579"/>
                      </a:cubicBez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19050" lIns="19050" spcFirstLastPara="1" rIns="19050" wrap="square" tIns="1905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5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6" name="Google Shape;156;p15"/>
                <p:cNvSpPr/>
                <p:nvPr/>
              </p:nvSpPr>
              <p:spPr>
                <a:xfrm>
                  <a:off x="4686300" y="1652588"/>
                  <a:ext cx="217488" cy="217488"/>
                </a:xfrm>
                <a:custGeom>
                  <a:rect b="b" l="l" r="r" t="t"/>
                  <a:pathLst>
                    <a:path extrusionOk="0" h="21600" w="21600">
                      <a:moveTo>
                        <a:pt x="1437" y="2880"/>
                      </a:moveTo>
                      <a:lnTo>
                        <a:pt x="1437" y="2885"/>
                      </a:lnTo>
                      <a:cubicBezTo>
                        <a:pt x="10965" y="2885"/>
                        <a:pt x="18717" y="10637"/>
                        <a:pt x="18717" y="20165"/>
                      </a:cubicBezTo>
                      <a:lnTo>
                        <a:pt x="18720" y="20165"/>
                      </a:lnTo>
                      <a:cubicBezTo>
                        <a:pt x="18722" y="20959"/>
                        <a:pt x="19366" y="21600"/>
                        <a:pt x="20160" y="21600"/>
                      </a:cubicBezTo>
                      <a:cubicBezTo>
                        <a:pt x="20955" y="21600"/>
                        <a:pt x="21599" y="20956"/>
                        <a:pt x="21599" y="20160"/>
                      </a:cubicBezTo>
                      <a:cubicBezTo>
                        <a:pt x="21599" y="20155"/>
                        <a:pt x="21597" y="20152"/>
                        <a:pt x="21597" y="20148"/>
                      </a:cubicBezTo>
                      <a:cubicBezTo>
                        <a:pt x="21588" y="9034"/>
                        <a:pt x="12588" y="28"/>
                        <a:pt x="1476" y="8"/>
                      </a:cubicBezTo>
                      <a:cubicBezTo>
                        <a:pt x="1465" y="7"/>
                        <a:pt x="1454" y="0"/>
                        <a:pt x="1440" y="0"/>
                      </a:cubicBezTo>
                      <a:cubicBezTo>
                        <a:pt x="644" y="0"/>
                        <a:pt x="0" y="644"/>
                        <a:pt x="0" y="1440"/>
                      </a:cubicBezTo>
                      <a:cubicBezTo>
                        <a:pt x="0" y="2234"/>
                        <a:pt x="644" y="2878"/>
                        <a:pt x="1437" y="2880"/>
                      </a:cubicBez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19050" lIns="19050" spcFirstLastPara="1" rIns="19050" wrap="square" tIns="1905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5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</p:grpSp>
        <p:sp>
          <p:nvSpPr>
            <p:cNvPr id="157" name="Google Shape;157;p15"/>
            <p:cNvSpPr/>
            <p:nvPr/>
          </p:nvSpPr>
          <p:spPr>
            <a:xfrm>
              <a:off x="5445945" y="3110655"/>
              <a:ext cx="667290" cy="1585187"/>
            </a:xfrm>
            <a:prstGeom prst="chevron">
              <a:avLst>
                <a:gd fmla="val 50000" name="adj"/>
              </a:avLst>
            </a:prstGeom>
            <a:solidFill>
              <a:srgbClr val="F7CAA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5857328" y="3085517"/>
              <a:ext cx="667290" cy="1585187"/>
            </a:xfrm>
            <a:prstGeom prst="chevron">
              <a:avLst>
                <a:gd fmla="val 50000" name="adj"/>
              </a:avLst>
            </a:prstGeom>
            <a:solidFill>
              <a:srgbClr val="F7CAA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" name="Google Shape;159;p15"/>
          <p:cNvSpPr/>
          <p:nvPr/>
        </p:nvSpPr>
        <p:spPr>
          <a:xfrm>
            <a:off x="6366494" y="3085790"/>
            <a:ext cx="220806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cap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SPM Kesehatan</a:t>
            </a:r>
            <a:endParaRPr/>
          </a:p>
        </p:txBody>
      </p:sp>
      <p:sp>
        <p:nvSpPr>
          <p:cNvPr id="160" name="Google Shape;160;p15"/>
          <p:cNvSpPr/>
          <p:nvPr/>
        </p:nvSpPr>
        <p:spPr>
          <a:xfrm>
            <a:off x="7631588" y="1299406"/>
            <a:ext cx="3828256" cy="369332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PP 2/2018 tentang SPM</a:t>
            </a:r>
            <a:endParaRPr b="1" sz="16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1" name="Google Shape;161;p15"/>
          <p:cNvSpPr/>
          <p:nvPr/>
        </p:nvSpPr>
        <p:spPr>
          <a:xfrm>
            <a:off x="7630969" y="1908581"/>
            <a:ext cx="3828256" cy="646331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Permendagri 100/2018 tentang Penerapan SPM</a:t>
            </a:r>
            <a:endParaRPr b="1" sz="16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2" name="Google Shape;162;p15"/>
          <p:cNvSpPr/>
          <p:nvPr/>
        </p:nvSpPr>
        <p:spPr>
          <a:xfrm>
            <a:off x="7632458" y="3925869"/>
            <a:ext cx="3828256" cy="1200329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Permenkes 4/2019 tentang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Standar Teknis Pemenuhan Mutu Pelayanan Dasar Pada Standar Pelayanan Minimal Bidang Kesehatan</a:t>
            </a:r>
            <a:r>
              <a:rPr b="1"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1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5"/>
          <p:cNvSpPr/>
          <p:nvPr/>
        </p:nvSpPr>
        <p:spPr>
          <a:xfrm>
            <a:off x="8574561" y="2730936"/>
            <a:ext cx="2884664" cy="1107996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Permendagri 90/2019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Kepmendagri 050-3708/2020 tentang Klasifikasi, Kodefikasi, Nomenklatur </a:t>
            </a:r>
            <a:endParaRPr/>
          </a:p>
        </p:txBody>
      </p:sp>
      <p:sp>
        <p:nvSpPr>
          <p:cNvPr id="164" name="Google Shape;164;p15"/>
          <p:cNvSpPr/>
          <p:nvPr/>
        </p:nvSpPr>
        <p:spPr>
          <a:xfrm>
            <a:off x="939031" y="5636112"/>
            <a:ext cx="10557483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b="1" lang="en-US" sz="1467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Pasal 1 Butir 17 </a:t>
            </a:r>
            <a:r>
              <a:rPr b="1" lang="en-US" sz="1467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b="1" lang="en-US" sz="1333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Standar Pelayanan Minimal (SPM) </a:t>
            </a:r>
            <a:r>
              <a:rPr lang="en-US" sz="1333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adalah ketentuan mengenai jenis dan mutu </a:t>
            </a:r>
            <a:r>
              <a:rPr b="1" lang="en-US" sz="1333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Pelayanan Dasar</a:t>
            </a:r>
            <a:r>
              <a:rPr lang="en-US" sz="1333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yang merupakan </a:t>
            </a:r>
            <a:r>
              <a:rPr b="1" lang="en-US" sz="1333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Urusan Pemerintahan Wajib</a:t>
            </a:r>
            <a:r>
              <a:rPr lang="en-US" sz="1333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yang berhak </a:t>
            </a:r>
            <a:r>
              <a:rPr b="1" lang="en-US" sz="1333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diperoleh setiap warga negara secara minimal.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33"/>
          <p:cNvSpPr/>
          <p:nvPr/>
        </p:nvSpPr>
        <p:spPr>
          <a:xfrm>
            <a:off x="0" y="2967335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Capaian Layanan SPM Kesehatan Kota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" name="Google Shape;656;p34"/>
          <p:cNvGrpSpPr/>
          <p:nvPr/>
        </p:nvGrpSpPr>
        <p:grpSpPr>
          <a:xfrm>
            <a:off x="142375" y="320595"/>
            <a:ext cx="668759" cy="701731"/>
            <a:chOff x="230611" y="390399"/>
            <a:chExt cx="484866" cy="578256"/>
          </a:xfrm>
        </p:grpSpPr>
        <p:pic>
          <p:nvPicPr>
            <p:cNvPr id="657" name="Google Shape;657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30611" y="390399"/>
              <a:ext cx="445513" cy="57825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58" name="Google Shape;658;p34"/>
            <p:cNvCxnSpPr/>
            <p:nvPr/>
          </p:nvCxnSpPr>
          <p:spPr>
            <a:xfrm>
              <a:off x="715477" y="453899"/>
              <a:ext cx="0" cy="396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659" name="Google Shape;659;p34"/>
          <p:cNvSpPr/>
          <p:nvPr/>
        </p:nvSpPr>
        <p:spPr>
          <a:xfrm>
            <a:off x="824339" y="334479"/>
            <a:ext cx="781131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Perbandingan Capaian Layanan </a:t>
            </a: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SPM Kota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Seluruh Bidang Tahun 2020</a:t>
            </a:r>
            <a:endParaRPr b="1" sz="2400">
              <a:solidFill>
                <a:srgbClr val="7030A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660" name="Google Shape;660;p34"/>
          <p:cNvSpPr txBox="1"/>
          <p:nvPr/>
        </p:nvSpPr>
        <p:spPr>
          <a:xfrm>
            <a:off x="495789" y="2175942"/>
            <a:ext cx="2054196" cy="10824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yang Dapat Diolah SPM Kota Seluruh Bidang Tahun 2020</a:t>
            </a:r>
            <a:endParaRPr/>
          </a:p>
        </p:txBody>
      </p:sp>
      <p:sp>
        <p:nvSpPr>
          <p:cNvPr id="661" name="Google Shape;661;p34"/>
          <p:cNvSpPr txBox="1"/>
          <p:nvPr/>
        </p:nvSpPr>
        <p:spPr>
          <a:xfrm>
            <a:off x="8947253" y="4818938"/>
            <a:ext cx="2690350" cy="8362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Capaian Layanan SPM Kota Seluruh Bidang Tahun 2020</a:t>
            </a:r>
            <a:endParaRPr/>
          </a:p>
        </p:txBody>
      </p:sp>
      <p:sp>
        <p:nvSpPr>
          <p:cNvPr id="662" name="Google Shape;662;p34"/>
          <p:cNvSpPr/>
          <p:nvPr/>
        </p:nvSpPr>
        <p:spPr>
          <a:xfrm rot="10800000">
            <a:off x="8333549" y="4757619"/>
            <a:ext cx="549561" cy="1007497"/>
          </a:xfrm>
          <a:prstGeom prst="chevron">
            <a:avLst>
              <a:gd fmla="val 50000" name="adj"/>
            </a:avLst>
          </a:prstGeom>
          <a:solidFill>
            <a:srgbClr val="C00000"/>
          </a:solidFill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34"/>
          <p:cNvSpPr/>
          <p:nvPr/>
        </p:nvSpPr>
        <p:spPr>
          <a:xfrm>
            <a:off x="2592152" y="2342727"/>
            <a:ext cx="549561" cy="1007497"/>
          </a:xfrm>
          <a:prstGeom prst="chevron">
            <a:avLst>
              <a:gd fmla="val 50000" name="adj"/>
            </a:avLst>
          </a:prstGeom>
          <a:solidFill>
            <a:srgbClr val="C00000"/>
          </a:solidFill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4" name="Google Shape;664;p34"/>
          <p:cNvGrpSpPr/>
          <p:nvPr/>
        </p:nvGrpSpPr>
        <p:grpSpPr>
          <a:xfrm>
            <a:off x="3141713" y="1315029"/>
            <a:ext cx="8832653" cy="3211749"/>
            <a:chOff x="149015" y="1255836"/>
            <a:chExt cx="8832653" cy="3211749"/>
          </a:xfrm>
        </p:grpSpPr>
        <p:sp>
          <p:nvSpPr>
            <p:cNvPr id="665" name="Google Shape;665;p34"/>
            <p:cNvSpPr/>
            <p:nvPr/>
          </p:nvSpPr>
          <p:spPr>
            <a:xfrm>
              <a:off x="3133697" y="1255836"/>
              <a:ext cx="2863291" cy="396025"/>
            </a:xfrm>
            <a:prstGeom prst="rect">
              <a:avLst/>
            </a:prstGeom>
            <a:solidFill>
              <a:srgbClr val="C4E0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34"/>
            <p:cNvSpPr/>
            <p:nvPr/>
          </p:nvSpPr>
          <p:spPr>
            <a:xfrm>
              <a:off x="3133696" y="1649546"/>
              <a:ext cx="2863292" cy="265628"/>
            </a:xfrm>
            <a:prstGeom prst="rect">
              <a:avLst/>
            </a:prstGeom>
            <a:solidFill>
              <a:srgbClr val="BBD6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34"/>
            <p:cNvSpPr/>
            <p:nvPr/>
          </p:nvSpPr>
          <p:spPr>
            <a:xfrm>
              <a:off x="3133696" y="1915174"/>
              <a:ext cx="2863292" cy="265628"/>
            </a:xfrm>
            <a:prstGeom prst="rect">
              <a:avLst/>
            </a:prstGeom>
            <a:solidFill>
              <a:srgbClr val="9CC2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34"/>
            <p:cNvSpPr/>
            <p:nvPr/>
          </p:nvSpPr>
          <p:spPr>
            <a:xfrm>
              <a:off x="3133696" y="2180803"/>
              <a:ext cx="2863292" cy="265628"/>
            </a:xfrm>
            <a:prstGeom prst="rect">
              <a:avLst/>
            </a:prstGeom>
            <a:solidFill>
              <a:srgbClr val="BBD6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34"/>
            <p:cNvSpPr/>
            <p:nvPr/>
          </p:nvSpPr>
          <p:spPr>
            <a:xfrm>
              <a:off x="3133696" y="2446431"/>
              <a:ext cx="2863292" cy="265628"/>
            </a:xfrm>
            <a:prstGeom prst="rect">
              <a:avLst/>
            </a:prstGeom>
            <a:solidFill>
              <a:srgbClr val="9CC2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34"/>
            <p:cNvSpPr txBox="1"/>
            <p:nvPr/>
          </p:nvSpPr>
          <p:spPr>
            <a:xfrm>
              <a:off x="3512998" y="1309965"/>
              <a:ext cx="248399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KESEHATAN</a:t>
              </a:r>
              <a:endParaRPr b="1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34"/>
            <p:cNvSpPr txBox="1"/>
            <p:nvPr/>
          </p:nvSpPr>
          <p:spPr>
            <a:xfrm>
              <a:off x="3133697" y="1666506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Jumlah dapat dianalisa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34"/>
            <p:cNvSpPr txBox="1"/>
            <p:nvPr/>
          </p:nvSpPr>
          <p:spPr>
            <a:xfrm>
              <a:off x="3133696" y="1925250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Persentase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34"/>
            <p:cNvSpPr txBox="1"/>
            <p:nvPr/>
          </p:nvSpPr>
          <p:spPr>
            <a:xfrm>
              <a:off x="3133696" y="2188822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Jumlah belum dapat dianalisa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34"/>
            <p:cNvSpPr txBox="1"/>
            <p:nvPr/>
          </p:nvSpPr>
          <p:spPr>
            <a:xfrm>
              <a:off x="3133696" y="2457223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Persentase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34"/>
            <p:cNvSpPr/>
            <p:nvPr/>
          </p:nvSpPr>
          <p:spPr>
            <a:xfrm>
              <a:off x="5308748" y="1690149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34"/>
            <p:cNvSpPr/>
            <p:nvPr/>
          </p:nvSpPr>
          <p:spPr>
            <a:xfrm>
              <a:off x="5308748" y="1953954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34"/>
            <p:cNvSpPr/>
            <p:nvPr/>
          </p:nvSpPr>
          <p:spPr>
            <a:xfrm>
              <a:off x="5308748" y="2218827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34"/>
            <p:cNvSpPr/>
            <p:nvPr/>
          </p:nvSpPr>
          <p:spPr>
            <a:xfrm>
              <a:off x="5308748" y="2482044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34"/>
            <p:cNvSpPr txBox="1"/>
            <p:nvPr/>
          </p:nvSpPr>
          <p:spPr>
            <a:xfrm>
              <a:off x="5308495" y="1935723"/>
              <a:ext cx="538851" cy="415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88,78%</a:t>
              </a:r>
              <a:endParaRPr/>
            </a:p>
          </p:txBody>
        </p:sp>
        <p:sp>
          <p:nvSpPr>
            <p:cNvPr id="680" name="Google Shape;680;p34"/>
            <p:cNvSpPr txBox="1"/>
            <p:nvPr/>
          </p:nvSpPr>
          <p:spPr>
            <a:xfrm>
              <a:off x="5308495" y="2463828"/>
              <a:ext cx="538852" cy="415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11,22%</a:t>
              </a:r>
              <a:endParaRPr/>
            </a:p>
          </p:txBody>
        </p:sp>
        <p:sp>
          <p:nvSpPr>
            <p:cNvPr id="681" name="Google Shape;681;p34"/>
            <p:cNvSpPr txBox="1"/>
            <p:nvPr/>
          </p:nvSpPr>
          <p:spPr>
            <a:xfrm>
              <a:off x="5308495" y="1684020"/>
              <a:ext cx="538851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87</a:t>
              </a:r>
              <a:endParaRPr/>
            </a:p>
          </p:txBody>
        </p:sp>
        <p:sp>
          <p:nvSpPr>
            <p:cNvPr id="682" name="Google Shape;682;p34"/>
            <p:cNvSpPr txBox="1"/>
            <p:nvPr/>
          </p:nvSpPr>
          <p:spPr>
            <a:xfrm>
              <a:off x="5308496" y="2198996"/>
              <a:ext cx="538851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11</a:t>
              </a:r>
              <a:endParaRPr/>
            </a:p>
          </p:txBody>
        </p:sp>
        <p:pic>
          <p:nvPicPr>
            <p:cNvPr id="683" name="Google Shape;683;p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201964" y="1274651"/>
              <a:ext cx="356081" cy="3595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4" name="Google Shape;684;p34"/>
            <p:cNvSpPr/>
            <p:nvPr/>
          </p:nvSpPr>
          <p:spPr>
            <a:xfrm>
              <a:off x="149016" y="1255836"/>
              <a:ext cx="2863291" cy="396025"/>
            </a:xfrm>
            <a:prstGeom prst="rect">
              <a:avLst/>
            </a:prstGeom>
            <a:solidFill>
              <a:srgbClr val="C4E0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85" name="Google Shape;685;p3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17284" y="1274651"/>
              <a:ext cx="356081" cy="3560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6" name="Google Shape;686;p34"/>
            <p:cNvSpPr/>
            <p:nvPr/>
          </p:nvSpPr>
          <p:spPr>
            <a:xfrm>
              <a:off x="149015" y="1649546"/>
              <a:ext cx="2863292" cy="265628"/>
            </a:xfrm>
            <a:prstGeom prst="rect">
              <a:avLst/>
            </a:prstGeom>
            <a:solidFill>
              <a:srgbClr val="BBD6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34"/>
            <p:cNvSpPr/>
            <p:nvPr/>
          </p:nvSpPr>
          <p:spPr>
            <a:xfrm>
              <a:off x="149015" y="1915174"/>
              <a:ext cx="2863292" cy="265628"/>
            </a:xfrm>
            <a:prstGeom prst="rect">
              <a:avLst/>
            </a:prstGeom>
            <a:solidFill>
              <a:srgbClr val="9CC2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34"/>
            <p:cNvSpPr/>
            <p:nvPr/>
          </p:nvSpPr>
          <p:spPr>
            <a:xfrm>
              <a:off x="149015" y="2180803"/>
              <a:ext cx="2863292" cy="265628"/>
            </a:xfrm>
            <a:prstGeom prst="rect">
              <a:avLst/>
            </a:prstGeom>
            <a:solidFill>
              <a:srgbClr val="BBD6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34"/>
            <p:cNvSpPr/>
            <p:nvPr/>
          </p:nvSpPr>
          <p:spPr>
            <a:xfrm>
              <a:off x="149015" y="2446431"/>
              <a:ext cx="2863292" cy="265628"/>
            </a:xfrm>
            <a:prstGeom prst="rect">
              <a:avLst/>
            </a:prstGeom>
            <a:solidFill>
              <a:srgbClr val="9CC2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34"/>
            <p:cNvSpPr txBox="1"/>
            <p:nvPr/>
          </p:nvSpPr>
          <p:spPr>
            <a:xfrm>
              <a:off x="528317" y="1309965"/>
              <a:ext cx="248399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PENDIDIKAN</a:t>
              </a:r>
              <a:endParaRPr b="1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34"/>
            <p:cNvSpPr txBox="1"/>
            <p:nvPr/>
          </p:nvSpPr>
          <p:spPr>
            <a:xfrm>
              <a:off x="149017" y="1666506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Jumlah dapat dianalisa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34"/>
            <p:cNvSpPr txBox="1"/>
            <p:nvPr/>
          </p:nvSpPr>
          <p:spPr>
            <a:xfrm>
              <a:off x="149016" y="1925250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Persentase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34"/>
            <p:cNvSpPr txBox="1"/>
            <p:nvPr/>
          </p:nvSpPr>
          <p:spPr>
            <a:xfrm>
              <a:off x="149015" y="2188822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Jumlah belum dapat dianalisa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34"/>
            <p:cNvSpPr txBox="1"/>
            <p:nvPr/>
          </p:nvSpPr>
          <p:spPr>
            <a:xfrm>
              <a:off x="149015" y="2457223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Persentase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34"/>
            <p:cNvSpPr/>
            <p:nvPr/>
          </p:nvSpPr>
          <p:spPr>
            <a:xfrm>
              <a:off x="2324068" y="1690149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34"/>
            <p:cNvSpPr/>
            <p:nvPr/>
          </p:nvSpPr>
          <p:spPr>
            <a:xfrm>
              <a:off x="2324068" y="1953954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34"/>
            <p:cNvSpPr/>
            <p:nvPr/>
          </p:nvSpPr>
          <p:spPr>
            <a:xfrm>
              <a:off x="2324068" y="2218827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34"/>
            <p:cNvSpPr/>
            <p:nvPr/>
          </p:nvSpPr>
          <p:spPr>
            <a:xfrm>
              <a:off x="2324068" y="2482044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34"/>
            <p:cNvSpPr txBox="1"/>
            <p:nvPr/>
          </p:nvSpPr>
          <p:spPr>
            <a:xfrm>
              <a:off x="2323814" y="1935723"/>
              <a:ext cx="538851" cy="415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74,49%</a:t>
              </a:r>
              <a:endParaRPr/>
            </a:p>
          </p:txBody>
        </p:sp>
        <p:sp>
          <p:nvSpPr>
            <p:cNvPr id="700" name="Google Shape;700;p34"/>
            <p:cNvSpPr txBox="1"/>
            <p:nvPr/>
          </p:nvSpPr>
          <p:spPr>
            <a:xfrm>
              <a:off x="2323815" y="2471294"/>
              <a:ext cx="538852" cy="415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25,51%</a:t>
              </a:r>
              <a:endParaRPr/>
            </a:p>
          </p:txBody>
        </p:sp>
        <p:sp>
          <p:nvSpPr>
            <p:cNvPr id="701" name="Google Shape;701;p34"/>
            <p:cNvSpPr txBox="1"/>
            <p:nvPr/>
          </p:nvSpPr>
          <p:spPr>
            <a:xfrm>
              <a:off x="2323814" y="1684020"/>
              <a:ext cx="538851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73</a:t>
              </a:r>
              <a:endParaRPr/>
            </a:p>
          </p:txBody>
        </p:sp>
        <p:sp>
          <p:nvSpPr>
            <p:cNvPr id="702" name="Google Shape;702;p34"/>
            <p:cNvSpPr txBox="1"/>
            <p:nvPr/>
          </p:nvSpPr>
          <p:spPr>
            <a:xfrm>
              <a:off x="2323815" y="2198996"/>
              <a:ext cx="538851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25</a:t>
              </a:r>
              <a:endParaRPr/>
            </a:p>
          </p:txBody>
        </p:sp>
        <p:sp>
          <p:nvSpPr>
            <p:cNvPr id="703" name="Google Shape;703;p34"/>
            <p:cNvSpPr/>
            <p:nvPr/>
          </p:nvSpPr>
          <p:spPr>
            <a:xfrm>
              <a:off x="6118377" y="1255836"/>
              <a:ext cx="2863291" cy="396025"/>
            </a:xfrm>
            <a:prstGeom prst="rect">
              <a:avLst/>
            </a:prstGeom>
            <a:solidFill>
              <a:srgbClr val="C4E0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34"/>
            <p:cNvSpPr/>
            <p:nvPr/>
          </p:nvSpPr>
          <p:spPr>
            <a:xfrm>
              <a:off x="6118376" y="1649546"/>
              <a:ext cx="2863292" cy="265628"/>
            </a:xfrm>
            <a:prstGeom prst="rect">
              <a:avLst/>
            </a:prstGeom>
            <a:solidFill>
              <a:srgbClr val="BBD6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34"/>
            <p:cNvSpPr/>
            <p:nvPr/>
          </p:nvSpPr>
          <p:spPr>
            <a:xfrm>
              <a:off x="6118376" y="1915174"/>
              <a:ext cx="2863292" cy="265628"/>
            </a:xfrm>
            <a:prstGeom prst="rect">
              <a:avLst/>
            </a:prstGeom>
            <a:solidFill>
              <a:srgbClr val="9CC2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34"/>
            <p:cNvSpPr/>
            <p:nvPr/>
          </p:nvSpPr>
          <p:spPr>
            <a:xfrm>
              <a:off x="6118376" y="2180803"/>
              <a:ext cx="2863292" cy="265628"/>
            </a:xfrm>
            <a:prstGeom prst="rect">
              <a:avLst/>
            </a:prstGeom>
            <a:solidFill>
              <a:srgbClr val="BBD6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34"/>
            <p:cNvSpPr/>
            <p:nvPr/>
          </p:nvSpPr>
          <p:spPr>
            <a:xfrm>
              <a:off x="6118376" y="2446431"/>
              <a:ext cx="2863292" cy="265628"/>
            </a:xfrm>
            <a:prstGeom prst="rect">
              <a:avLst/>
            </a:prstGeom>
            <a:solidFill>
              <a:srgbClr val="9CC2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34"/>
            <p:cNvSpPr txBox="1"/>
            <p:nvPr/>
          </p:nvSpPr>
          <p:spPr>
            <a:xfrm>
              <a:off x="6497678" y="1309965"/>
              <a:ext cx="248399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PEKERJAAN UMUM</a:t>
              </a:r>
              <a:endParaRPr b="1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34"/>
            <p:cNvSpPr txBox="1"/>
            <p:nvPr/>
          </p:nvSpPr>
          <p:spPr>
            <a:xfrm>
              <a:off x="6118378" y="1666506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Jumlah dapat dianalisa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34"/>
            <p:cNvSpPr txBox="1"/>
            <p:nvPr/>
          </p:nvSpPr>
          <p:spPr>
            <a:xfrm>
              <a:off x="6118377" y="1925250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Persentase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34"/>
            <p:cNvSpPr txBox="1"/>
            <p:nvPr/>
          </p:nvSpPr>
          <p:spPr>
            <a:xfrm>
              <a:off x="6118376" y="2188822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Jumlah belum dapat dianalisa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34"/>
            <p:cNvSpPr txBox="1"/>
            <p:nvPr/>
          </p:nvSpPr>
          <p:spPr>
            <a:xfrm>
              <a:off x="6118376" y="2457223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Persentase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34"/>
            <p:cNvSpPr/>
            <p:nvPr/>
          </p:nvSpPr>
          <p:spPr>
            <a:xfrm>
              <a:off x="8293429" y="1690149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34"/>
            <p:cNvSpPr/>
            <p:nvPr/>
          </p:nvSpPr>
          <p:spPr>
            <a:xfrm>
              <a:off x="8293429" y="1953954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34"/>
            <p:cNvSpPr/>
            <p:nvPr/>
          </p:nvSpPr>
          <p:spPr>
            <a:xfrm>
              <a:off x="8293429" y="2218827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34"/>
            <p:cNvSpPr/>
            <p:nvPr/>
          </p:nvSpPr>
          <p:spPr>
            <a:xfrm>
              <a:off x="8293429" y="2482044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34"/>
            <p:cNvSpPr txBox="1"/>
            <p:nvPr/>
          </p:nvSpPr>
          <p:spPr>
            <a:xfrm>
              <a:off x="8293175" y="1935723"/>
              <a:ext cx="538851" cy="415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85,71%</a:t>
              </a:r>
              <a:endParaRPr/>
            </a:p>
          </p:txBody>
        </p:sp>
        <p:sp>
          <p:nvSpPr>
            <p:cNvPr id="718" name="Google Shape;718;p34"/>
            <p:cNvSpPr txBox="1"/>
            <p:nvPr/>
          </p:nvSpPr>
          <p:spPr>
            <a:xfrm>
              <a:off x="8293176" y="2463828"/>
              <a:ext cx="538852" cy="415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14,29%</a:t>
              </a:r>
              <a:endParaRPr/>
            </a:p>
          </p:txBody>
        </p:sp>
        <p:sp>
          <p:nvSpPr>
            <p:cNvPr id="719" name="Google Shape;719;p34"/>
            <p:cNvSpPr txBox="1"/>
            <p:nvPr/>
          </p:nvSpPr>
          <p:spPr>
            <a:xfrm>
              <a:off x="8293175" y="1684020"/>
              <a:ext cx="538851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84</a:t>
              </a:r>
              <a:endParaRPr/>
            </a:p>
          </p:txBody>
        </p:sp>
        <p:sp>
          <p:nvSpPr>
            <p:cNvPr id="720" name="Google Shape;720;p34"/>
            <p:cNvSpPr txBox="1"/>
            <p:nvPr/>
          </p:nvSpPr>
          <p:spPr>
            <a:xfrm>
              <a:off x="8293176" y="2198996"/>
              <a:ext cx="538851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14</a:t>
              </a:r>
              <a:endParaRPr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149016" y="2844095"/>
              <a:ext cx="2863291" cy="396025"/>
            </a:xfrm>
            <a:prstGeom prst="rect">
              <a:avLst/>
            </a:prstGeom>
            <a:solidFill>
              <a:srgbClr val="C4E0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149015" y="3237805"/>
              <a:ext cx="2863292" cy="265628"/>
            </a:xfrm>
            <a:prstGeom prst="rect">
              <a:avLst/>
            </a:prstGeom>
            <a:solidFill>
              <a:srgbClr val="BBD6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149015" y="3503433"/>
              <a:ext cx="2863292" cy="265628"/>
            </a:xfrm>
            <a:prstGeom prst="rect">
              <a:avLst/>
            </a:prstGeom>
            <a:solidFill>
              <a:srgbClr val="9CC2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149015" y="3769061"/>
              <a:ext cx="2863292" cy="265628"/>
            </a:xfrm>
            <a:prstGeom prst="rect">
              <a:avLst/>
            </a:prstGeom>
            <a:solidFill>
              <a:srgbClr val="BBD6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149015" y="4034689"/>
              <a:ext cx="2863292" cy="265628"/>
            </a:xfrm>
            <a:prstGeom prst="rect">
              <a:avLst/>
            </a:prstGeom>
            <a:solidFill>
              <a:srgbClr val="9CC2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34"/>
            <p:cNvSpPr txBox="1"/>
            <p:nvPr/>
          </p:nvSpPr>
          <p:spPr>
            <a:xfrm>
              <a:off x="528317" y="2898223"/>
              <a:ext cx="248399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PERUMAHAN DAN PERMUKIMAN</a:t>
              </a:r>
              <a:endParaRPr b="1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34"/>
            <p:cNvSpPr txBox="1"/>
            <p:nvPr/>
          </p:nvSpPr>
          <p:spPr>
            <a:xfrm>
              <a:off x="149017" y="3254764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Jumlah dapat dianalisa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34"/>
            <p:cNvSpPr txBox="1"/>
            <p:nvPr/>
          </p:nvSpPr>
          <p:spPr>
            <a:xfrm>
              <a:off x="149016" y="3513508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Persentase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34"/>
            <p:cNvSpPr txBox="1"/>
            <p:nvPr/>
          </p:nvSpPr>
          <p:spPr>
            <a:xfrm>
              <a:off x="149015" y="3777081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Jumlah belum dapat dianalisa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34"/>
            <p:cNvSpPr txBox="1"/>
            <p:nvPr/>
          </p:nvSpPr>
          <p:spPr>
            <a:xfrm>
              <a:off x="149015" y="4045482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Persentase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2324068" y="3278407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2324068" y="3542213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2324068" y="3807085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2324068" y="4070302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34"/>
            <p:cNvSpPr txBox="1"/>
            <p:nvPr/>
          </p:nvSpPr>
          <p:spPr>
            <a:xfrm>
              <a:off x="2323814" y="3523982"/>
              <a:ext cx="538851" cy="415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59,18%</a:t>
              </a:r>
              <a:endParaRPr/>
            </a:p>
          </p:txBody>
        </p:sp>
        <p:sp>
          <p:nvSpPr>
            <p:cNvPr id="736" name="Google Shape;736;p34"/>
            <p:cNvSpPr txBox="1"/>
            <p:nvPr/>
          </p:nvSpPr>
          <p:spPr>
            <a:xfrm>
              <a:off x="2323815" y="4052087"/>
              <a:ext cx="538852" cy="415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40,82%</a:t>
              </a:r>
              <a:endParaRPr/>
            </a:p>
          </p:txBody>
        </p:sp>
        <p:sp>
          <p:nvSpPr>
            <p:cNvPr id="737" name="Google Shape;737;p34"/>
            <p:cNvSpPr txBox="1"/>
            <p:nvPr/>
          </p:nvSpPr>
          <p:spPr>
            <a:xfrm>
              <a:off x="2323814" y="3272279"/>
              <a:ext cx="538851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58</a:t>
              </a:r>
              <a:endParaRPr/>
            </a:p>
          </p:txBody>
        </p:sp>
        <p:sp>
          <p:nvSpPr>
            <p:cNvPr id="738" name="Google Shape;738;p34"/>
            <p:cNvSpPr txBox="1"/>
            <p:nvPr/>
          </p:nvSpPr>
          <p:spPr>
            <a:xfrm>
              <a:off x="2323815" y="3787254"/>
              <a:ext cx="538851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40</a:t>
              </a:r>
              <a:endParaRPr/>
            </a:p>
          </p:txBody>
        </p:sp>
        <p:sp>
          <p:nvSpPr>
            <p:cNvPr id="739" name="Google Shape;739;p34"/>
            <p:cNvSpPr/>
            <p:nvPr/>
          </p:nvSpPr>
          <p:spPr>
            <a:xfrm>
              <a:off x="3133697" y="2844095"/>
              <a:ext cx="2863291" cy="396025"/>
            </a:xfrm>
            <a:prstGeom prst="rect">
              <a:avLst/>
            </a:prstGeom>
            <a:solidFill>
              <a:srgbClr val="C4E0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34"/>
            <p:cNvSpPr/>
            <p:nvPr/>
          </p:nvSpPr>
          <p:spPr>
            <a:xfrm>
              <a:off x="3133696" y="3237805"/>
              <a:ext cx="2863292" cy="265628"/>
            </a:xfrm>
            <a:prstGeom prst="rect">
              <a:avLst/>
            </a:prstGeom>
            <a:solidFill>
              <a:srgbClr val="BBD6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34"/>
            <p:cNvSpPr/>
            <p:nvPr/>
          </p:nvSpPr>
          <p:spPr>
            <a:xfrm>
              <a:off x="3133696" y="3503433"/>
              <a:ext cx="2863292" cy="265628"/>
            </a:xfrm>
            <a:prstGeom prst="rect">
              <a:avLst/>
            </a:prstGeom>
            <a:solidFill>
              <a:srgbClr val="9CC2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34"/>
            <p:cNvSpPr/>
            <p:nvPr/>
          </p:nvSpPr>
          <p:spPr>
            <a:xfrm>
              <a:off x="3133696" y="3769061"/>
              <a:ext cx="2863292" cy="265628"/>
            </a:xfrm>
            <a:prstGeom prst="rect">
              <a:avLst/>
            </a:prstGeom>
            <a:solidFill>
              <a:srgbClr val="BBD6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34"/>
            <p:cNvSpPr/>
            <p:nvPr/>
          </p:nvSpPr>
          <p:spPr>
            <a:xfrm>
              <a:off x="3133696" y="4034689"/>
              <a:ext cx="2863292" cy="265628"/>
            </a:xfrm>
            <a:prstGeom prst="rect">
              <a:avLst/>
            </a:prstGeom>
            <a:solidFill>
              <a:srgbClr val="9CC2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34"/>
            <p:cNvSpPr txBox="1"/>
            <p:nvPr/>
          </p:nvSpPr>
          <p:spPr>
            <a:xfrm>
              <a:off x="3512998" y="2898223"/>
              <a:ext cx="248399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TRANTIBUMLINMAS</a:t>
              </a:r>
              <a:endParaRPr b="1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34"/>
            <p:cNvSpPr txBox="1"/>
            <p:nvPr/>
          </p:nvSpPr>
          <p:spPr>
            <a:xfrm>
              <a:off x="3133697" y="3254764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Jumlah dapat dianalisa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34"/>
            <p:cNvSpPr txBox="1"/>
            <p:nvPr/>
          </p:nvSpPr>
          <p:spPr>
            <a:xfrm>
              <a:off x="3133696" y="3513508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Persentase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34"/>
            <p:cNvSpPr txBox="1"/>
            <p:nvPr/>
          </p:nvSpPr>
          <p:spPr>
            <a:xfrm>
              <a:off x="3133696" y="3777081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Jumlah belum dapat dianalisa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34"/>
            <p:cNvSpPr txBox="1"/>
            <p:nvPr/>
          </p:nvSpPr>
          <p:spPr>
            <a:xfrm>
              <a:off x="3133696" y="4045482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Persentase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34"/>
            <p:cNvSpPr/>
            <p:nvPr/>
          </p:nvSpPr>
          <p:spPr>
            <a:xfrm>
              <a:off x="5308748" y="3278407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34"/>
            <p:cNvSpPr/>
            <p:nvPr/>
          </p:nvSpPr>
          <p:spPr>
            <a:xfrm>
              <a:off x="5308748" y="3542213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34"/>
            <p:cNvSpPr/>
            <p:nvPr/>
          </p:nvSpPr>
          <p:spPr>
            <a:xfrm>
              <a:off x="5308748" y="3807085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34"/>
            <p:cNvSpPr/>
            <p:nvPr/>
          </p:nvSpPr>
          <p:spPr>
            <a:xfrm>
              <a:off x="5308748" y="4070302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34"/>
            <p:cNvSpPr txBox="1"/>
            <p:nvPr/>
          </p:nvSpPr>
          <p:spPr>
            <a:xfrm>
              <a:off x="5308495" y="3523982"/>
              <a:ext cx="538851" cy="415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83,67%</a:t>
              </a:r>
              <a:endParaRPr/>
            </a:p>
          </p:txBody>
        </p:sp>
        <p:sp>
          <p:nvSpPr>
            <p:cNvPr id="754" name="Google Shape;754;p34"/>
            <p:cNvSpPr txBox="1"/>
            <p:nvPr/>
          </p:nvSpPr>
          <p:spPr>
            <a:xfrm>
              <a:off x="5308495" y="4052087"/>
              <a:ext cx="538852" cy="415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16,63%</a:t>
              </a:r>
              <a:endParaRPr/>
            </a:p>
          </p:txBody>
        </p:sp>
        <p:sp>
          <p:nvSpPr>
            <p:cNvPr id="755" name="Google Shape;755;p34"/>
            <p:cNvSpPr txBox="1"/>
            <p:nvPr/>
          </p:nvSpPr>
          <p:spPr>
            <a:xfrm>
              <a:off x="5308495" y="3272279"/>
              <a:ext cx="538851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82</a:t>
              </a:r>
              <a:endParaRPr/>
            </a:p>
          </p:txBody>
        </p:sp>
        <p:sp>
          <p:nvSpPr>
            <p:cNvPr id="756" name="Google Shape;756;p34"/>
            <p:cNvSpPr txBox="1"/>
            <p:nvPr/>
          </p:nvSpPr>
          <p:spPr>
            <a:xfrm>
              <a:off x="5308496" y="3787254"/>
              <a:ext cx="538851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16</a:t>
              </a:r>
              <a:endParaRPr/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6118377" y="2844095"/>
              <a:ext cx="2863291" cy="396025"/>
            </a:xfrm>
            <a:prstGeom prst="rect">
              <a:avLst/>
            </a:prstGeom>
            <a:solidFill>
              <a:srgbClr val="C4E0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34"/>
            <p:cNvSpPr/>
            <p:nvPr/>
          </p:nvSpPr>
          <p:spPr>
            <a:xfrm>
              <a:off x="6118376" y="3237805"/>
              <a:ext cx="2863292" cy="265628"/>
            </a:xfrm>
            <a:prstGeom prst="rect">
              <a:avLst/>
            </a:prstGeom>
            <a:solidFill>
              <a:srgbClr val="BBD6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34"/>
            <p:cNvSpPr/>
            <p:nvPr/>
          </p:nvSpPr>
          <p:spPr>
            <a:xfrm>
              <a:off x="6118376" y="3503433"/>
              <a:ext cx="2863292" cy="265628"/>
            </a:xfrm>
            <a:prstGeom prst="rect">
              <a:avLst/>
            </a:prstGeom>
            <a:solidFill>
              <a:srgbClr val="9CC2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34"/>
            <p:cNvSpPr/>
            <p:nvPr/>
          </p:nvSpPr>
          <p:spPr>
            <a:xfrm>
              <a:off x="6118376" y="3769061"/>
              <a:ext cx="2863292" cy="265628"/>
            </a:xfrm>
            <a:prstGeom prst="rect">
              <a:avLst/>
            </a:prstGeom>
            <a:solidFill>
              <a:srgbClr val="BBD6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34"/>
            <p:cNvSpPr/>
            <p:nvPr/>
          </p:nvSpPr>
          <p:spPr>
            <a:xfrm>
              <a:off x="6118376" y="4034689"/>
              <a:ext cx="2863292" cy="265628"/>
            </a:xfrm>
            <a:prstGeom prst="rect">
              <a:avLst/>
            </a:prstGeom>
            <a:solidFill>
              <a:srgbClr val="9CC2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34"/>
            <p:cNvSpPr txBox="1"/>
            <p:nvPr/>
          </p:nvSpPr>
          <p:spPr>
            <a:xfrm>
              <a:off x="6497678" y="2898223"/>
              <a:ext cx="248399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SOSIAL</a:t>
              </a:r>
              <a:endParaRPr b="1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34"/>
            <p:cNvSpPr txBox="1"/>
            <p:nvPr/>
          </p:nvSpPr>
          <p:spPr>
            <a:xfrm>
              <a:off x="6118378" y="3254764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Jumlah dapat dianalisa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34"/>
            <p:cNvSpPr txBox="1"/>
            <p:nvPr/>
          </p:nvSpPr>
          <p:spPr>
            <a:xfrm>
              <a:off x="6118377" y="3513508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Persentase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34"/>
            <p:cNvSpPr txBox="1"/>
            <p:nvPr/>
          </p:nvSpPr>
          <p:spPr>
            <a:xfrm>
              <a:off x="6118376" y="3777081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Jumlah belum dapat dianalisa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34"/>
            <p:cNvSpPr txBox="1"/>
            <p:nvPr/>
          </p:nvSpPr>
          <p:spPr>
            <a:xfrm>
              <a:off x="6118376" y="4045482"/>
              <a:ext cx="24920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Persentase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34"/>
            <p:cNvSpPr/>
            <p:nvPr/>
          </p:nvSpPr>
          <p:spPr>
            <a:xfrm>
              <a:off x="8293429" y="3278407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34"/>
            <p:cNvSpPr/>
            <p:nvPr/>
          </p:nvSpPr>
          <p:spPr>
            <a:xfrm>
              <a:off x="8293429" y="3542213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34"/>
            <p:cNvSpPr/>
            <p:nvPr/>
          </p:nvSpPr>
          <p:spPr>
            <a:xfrm>
              <a:off x="8293429" y="3807085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34"/>
            <p:cNvSpPr/>
            <p:nvPr/>
          </p:nvSpPr>
          <p:spPr>
            <a:xfrm>
              <a:off x="8293429" y="4070302"/>
              <a:ext cx="538598" cy="1944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34"/>
            <p:cNvSpPr txBox="1"/>
            <p:nvPr/>
          </p:nvSpPr>
          <p:spPr>
            <a:xfrm>
              <a:off x="8293175" y="3523982"/>
              <a:ext cx="538851" cy="415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82,65%</a:t>
              </a:r>
              <a:endParaRPr/>
            </a:p>
          </p:txBody>
        </p:sp>
        <p:sp>
          <p:nvSpPr>
            <p:cNvPr id="772" name="Google Shape;772;p34"/>
            <p:cNvSpPr txBox="1"/>
            <p:nvPr/>
          </p:nvSpPr>
          <p:spPr>
            <a:xfrm>
              <a:off x="8293176" y="4052087"/>
              <a:ext cx="538852" cy="415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17,35%</a:t>
              </a:r>
              <a:endParaRPr/>
            </a:p>
          </p:txBody>
        </p:sp>
        <p:sp>
          <p:nvSpPr>
            <p:cNvPr id="773" name="Google Shape;773;p34"/>
            <p:cNvSpPr txBox="1"/>
            <p:nvPr/>
          </p:nvSpPr>
          <p:spPr>
            <a:xfrm>
              <a:off x="8293175" y="3272279"/>
              <a:ext cx="538851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81</a:t>
              </a:r>
              <a:endParaRPr/>
            </a:p>
          </p:txBody>
        </p:sp>
        <p:sp>
          <p:nvSpPr>
            <p:cNvPr id="774" name="Google Shape;774;p34"/>
            <p:cNvSpPr txBox="1"/>
            <p:nvPr/>
          </p:nvSpPr>
          <p:spPr>
            <a:xfrm>
              <a:off x="8293176" y="3787254"/>
              <a:ext cx="538851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17</a:t>
              </a:r>
              <a:endParaRPr/>
            </a:p>
          </p:txBody>
        </p:sp>
        <p:pic>
          <p:nvPicPr>
            <p:cNvPr id="775" name="Google Shape;775;p3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86644" y="1274650"/>
              <a:ext cx="356081" cy="3361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6" name="Google Shape;776;p3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17284" y="2862909"/>
              <a:ext cx="356081" cy="3538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7" name="Google Shape;777;p3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201964" y="2862909"/>
              <a:ext cx="356081" cy="3538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8" name="Google Shape;778;p3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186644" y="2857662"/>
              <a:ext cx="356081" cy="3590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79" name="Google Shape;779;p34"/>
          <p:cNvSpPr/>
          <p:nvPr/>
        </p:nvSpPr>
        <p:spPr>
          <a:xfrm>
            <a:off x="6163715" y="1252816"/>
            <a:ext cx="2818637" cy="1580748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lg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0" name="Google Shape;780;p3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49615" y="4415450"/>
            <a:ext cx="8081963" cy="1849318"/>
          </a:xfrm>
          <a:prstGeom prst="rect">
            <a:avLst/>
          </a:prstGeom>
          <a:noFill/>
          <a:ln>
            <a:noFill/>
          </a:ln>
        </p:spPr>
      </p:pic>
      <p:sp>
        <p:nvSpPr>
          <p:cNvPr id="781" name="Google Shape;781;p34"/>
          <p:cNvSpPr/>
          <p:nvPr/>
        </p:nvSpPr>
        <p:spPr>
          <a:xfrm>
            <a:off x="1991448" y="4403412"/>
            <a:ext cx="1117073" cy="1527161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lg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7" name="Google Shape;787;p35"/>
          <p:cNvGrpSpPr/>
          <p:nvPr/>
        </p:nvGrpSpPr>
        <p:grpSpPr>
          <a:xfrm>
            <a:off x="142375" y="320595"/>
            <a:ext cx="668759" cy="701731"/>
            <a:chOff x="230611" y="390399"/>
            <a:chExt cx="484866" cy="578256"/>
          </a:xfrm>
        </p:grpSpPr>
        <p:pic>
          <p:nvPicPr>
            <p:cNvPr id="788" name="Google Shape;788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30611" y="390399"/>
              <a:ext cx="445513" cy="57825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89" name="Google Shape;789;p35"/>
            <p:cNvCxnSpPr/>
            <p:nvPr/>
          </p:nvCxnSpPr>
          <p:spPr>
            <a:xfrm>
              <a:off x="715477" y="453899"/>
              <a:ext cx="0" cy="396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790" name="Google Shape;790;p35"/>
          <p:cNvSpPr/>
          <p:nvPr/>
        </p:nvSpPr>
        <p:spPr>
          <a:xfrm>
            <a:off x="824339" y="334479"/>
            <a:ext cx="78113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Capaian Layanan SPM Kesehatan Kota Tahun 2020</a:t>
            </a:r>
            <a:endParaRPr/>
          </a:p>
        </p:txBody>
      </p:sp>
      <p:pic>
        <p:nvPicPr>
          <p:cNvPr id="791" name="Google Shape;79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1134" y="1929467"/>
            <a:ext cx="4216783" cy="2566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73647" y="2525508"/>
            <a:ext cx="6461497" cy="1970271"/>
          </a:xfrm>
          <a:prstGeom prst="rect">
            <a:avLst/>
          </a:prstGeom>
          <a:noFill/>
          <a:ln>
            <a:noFill/>
          </a:ln>
        </p:spPr>
      </p:pic>
      <p:sp>
        <p:nvSpPr>
          <p:cNvPr id="793" name="Google Shape;793;p35"/>
          <p:cNvSpPr/>
          <p:nvPr/>
        </p:nvSpPr>
        <p:spPr>
          <a:xfrm>
            <a:off x="6112446" y="1976356"/>
            <a:ext cx="4817409" cy="35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79" u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Rata-Rata Capaian PM Kesehatan Kota Per Indikato</a:t>
            </a:r>
            <a:r>
              <a:rPr b="0" i="0" lang="en-US" sz="1679" u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4" name="Google Shape;794;p35"/>
          <p:cNvSpPr/>
          <p:nvPr/>
        </p:nvSpPr>
        <p:spPr>
          <a:xfrm>
            <a:off x="5020620" y="2708874"/>
            <a:ext cx="549561" cy="1007497"/>
          </a:xfrm>
          <a:prstGeom prst="chevron">
            <a:avLst>
              <a:gd fmla="val 50000" name="adj"/>
            </a:avLst>
          </a:prstGeom>
          <a:solidFill>
            <a:srgbClr val="C00000"/>
          </a:solidFill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0" name="Google Shape;800;p36"/>
          <p:cNvGrpSpPr/>
          <p:nvPr/>
        </p:nvGrpSpPr>
        <p:grpSpPr>
          <a:xfrm>
            <a:off x="142375" y="320595"/>
            <a:ext cx="668759" cy="701731"/>
            <a:chOff x="230611" y="390399"/>
            <a:chExt cx="484866" cy="578256"/>
          </a:xfrm>
        </p:grpSpPr>
        <p:pic>
          <p:nvPicPr>
            <p:cNvPr id="801" name="Google Shape;801;p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30611" y="390399"/>
              <a:ext cx="445513" cy="57825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02" name="Google Shape;802;p36"/>
            <p:cNvCxnSpPr/>
            <p:nvPr/>
          </p:nvCxnSpPr>
          <p:spPr>
            <a:xfrm>
              <a:off x="715477" y="453899"/>
              <a:ext cx="0" cy="396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803" name="Google Shape;803;p36"/>
          <p:cNvSpPr/>
          <p:nvPr/>
        </p:nvSpPr>
        <p:spPr>
          <a:xfrm>
            <a:off x="824339" y="334479"/>
            <a:ext cx="78113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Permasalahan dalam Penerapan SPM</a:t>
            </a:r>
            <a:endParaRPr b="1" sz="2400">
              <a:solidFill>
                <a:srgbClr val="7030A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grpSp>
        <p:nvGrpSpPr>
          <p:cNvPr id="804" name="Google Shape;804;p36"/>
          <p:cNvGrpSpPr/>
          <p:nvPr/>
        </p:nvGrpSpPr>
        <p:grpSpPr>
          <a:xfrm>
            <a:off x="1023119" y="1350531"/>
            <a:ext cx="10100582" cy="5150628"/>
            <a:chOff x="1348648" y="1443295"/>
            <a:chExt cx="8806047" cy="5150628"/>
          </a:xfrm>
        </p:grpSpPr>
        <p:sp>
          <p:nvSpPr>
            <p:cNvPr id="805" name="Google Shape;805;p36"/>
            <p:cNvSpPr/>
            <p:nvPr/>
          </p:nvSpPr>
          <p:spPr>
            <a:xfrm>
              <a:off x="3563534" y="2802153"/>
              <a:ext cx="2482615" cy="3039501"/>
            </a:xfrm>
            <a:custGeom>
              <a:rect b="b" l="l" r="r" t="t"/>
              <a:pathLst>
                <a:path extrusionOk="0" h="3162300" w="3614086">
                  <a:moveTo>
                    <a:pt x="0" y="0"/>
                  </a:moveTo>
                  <a:lnTo>
                    <a:pt x="3067050" y="0"/>
                  </a:lnTo>
                  <a:lnTo>
                    <a:pt x="3067050" y="1175188"/>
                  </a:lnTo>
                  <a:lnTo>
                    <a:pt x="3614086" y="1492469"/>
                  </a:lnTo>
                  <a:lnTo>
                    <a:pt x="3067050" y="1809750"/>
                  </a:lnTo>
                  <a:lnTo>
                    <a:pt x="3067050" y="3162300"/>
                  </a:lnTo>
                  <a:lnTo>
                    <a:pt x="0" y="3162300"/>
                  </a:lnTo>
                  <a:close/>
                </a:path>
              </a:pathLst>
            </a:custGeom>
            <a:solidFill>
              <a:schemeClr val="lt1"/>
            </a:solidFill>
            <a:ln cap="flat" cmpd="sng" w="12700">
              <a:solidFill>
                <a:srgbClr val="455E9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36"/>
            <p:cNvSpPr/>
            <p:nvPr/>
          </p:nvSpPr>
          <p:spPr>
            <a:xfrm>
              <a:off x="5369416" y="2950366"/>
              <a:ext cx="176604" cy="183835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07" name="Google Shape;807;p36"/>
            <p:cNvGrpSpPr/>
            <p:nvPr/>
          </p:nvGrpSpPr>
          <p:grpSpPr>
            <a:xfrm>
              <a:off x="1348648" y="1443295"/>
              <a:ext cx="2476939" cy="3337584"/>
              <a:chOff x="192050" y="1212140"/>
              <a:chExt cx="2704367" cy="3500715"/>
            </a:xfrm>
          </p:grpSpPr>
          <p:grpSp>
            <p:nvGrpSpPr>
              <p:cNvPr id="808" name="Google Shape;808;p36"/>
              <p:cNvGrpSpPr/>
              <p:nvPr/>
            </p:nvGrpSpPr>
            <p:grpSpPr>
              <a:xfrm>
                <a:off x="192050" y="1212140"/>
                <a:ext cx="2704367" cy="3452218"/>
                <a:chOff x="514350" y="2480967"/>
                <a:chExt cx="3605821" cy="4602957"/>
              </a:xfrm>
            </p:grpSpPr>
            <p:sp>
              <p:nvSpPr>
                <p:cNvPr id="809" name="Google Shape;809;p36"/>
                <p:cNvSpPr/>
                <p:nvPr/>
              </p:nvSpPr>
              <p:spPr>
                <a:xfrm>
                  <a:off x="514350" y="2480967"/>
                  <a:ext cx="3067050" cy="4602957"/>
                </a:xfrm>
                <a:prstGeom prst="rect">
                  <a:avLst/>
                </a:prstGeom>
                <a:solidFill>
                  <a:srgbClr val="455E9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0" name="Google Shape;810;p36"/>
                <p:cNvSpPr/>
                <p:nvPr/>
              </p:nvSpPr>
              <p:spPr>
                <a:xfrm rot="5400000">
                  <a:off x="3529372" y="3828801"/>
                  <a:ext cx="634563" cy="547036"/>
                </a:xfrm>
                <a:prstGeom prst="triangle">
                  <a:avLst>
                    <a:gd fmla="val 50000" name="adj"/>
                  </a:avLst>
                </a:prstGeom>
                <a:solidFill>
                  <a:srgbClr val="455E9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11" name="Google Shape;811;p36"/>
              <p:cNvSpPr/>
              <p:nvPr/>
            </p:nvSpPr>
            <p:spPr>
              <a:xfrm>
                <a:off x="2142356" y="1442578"/>
                <a:ext cx="192820" cy="192820"/>
              </a:xfrm>
              <a:prstGeom prst="ellipse">
                <a:avLst/>
              </a:prstGeom>
              <a:solidFill>
                <a:schemeClr val="lt1"/>
              </a:soli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2" name="Google Shape;812;p36"/>
              <p:cNvSpPr txBox="1"/>
              <p:nvPr/>
            </p:nvSpPr>
            <p:spPr>
              <a:xfrm>
                <a:off x="222790" y="1904323"/>
                <a:ext cx="2295735" cy="28085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-214308" lvl="0" marL="214308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Char char="•"/>
                </a:pPr>
                <a:r>
                  <a:rPr b="0" i="0" lang="en-US" sz="14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PD Pengampu sulit untuk menentukan kriteria penerima (contoh : Warga miskin)</a:t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214308" lvl="0" marL="214308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Char char="•"/>
                </a:pPr>
                <a:r>
                  <a:rPr b="0" i="0" lang="en-US" sz="14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Data berubah fluktuatif, data ini hendaknya selalu diupgrade melalui secara online/upgrade data.</a:t>
                </a:r>
                <a:endParaRPr/>
              </a:p>
              <a:p>
                <a:pPr indent="-214308" lvl="0" marL="214308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Char char="•"/>
                </a:pPr>
                <a:r>
                  <a:rPr b="0" i="0" lang="en-US" sz="14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Sulitnya berkoordinasi dengan pihak yang terkait dengan data yang dibutuhkan</a:t>
                </a:r>
                <a:endParaRPr/>
              </a:p>
            </p:txBody>
          </p:sp>
        </p:grpSp>
        <p:sp>
          <p:nvSpPr>
            <p:cNvPr id="813" name="Google Shape;813;p36"/>
            <p:cNvSpPr txBox="1"/>
            <p:nvPr/>
          </p:nvSpPr>
          <p:spPr>
            <a:xfrm>
              <a:off x="3603362" y="3276423"/>
              <a:ext cx="2102671" cy="24622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214308" lvl="0" marL="214308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PD pengampu sulit untuk mengalokasikan anggaran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14308" lvl="0" marL="214308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PD sulit untuk menterjemahkan indikator (contoh : Mutu layanan)</a:t>
              </a:r>
              <a:endParaRPr/>
            </a:p>
            <a:p>
              <a:pPr indent="-214308" lvl="0" marL="214308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Berkurangnya anggaran akibat realokasi dan refocusing akibat pandemic covid-19</a:t>
              </a:r>
              <a:endParaRPr/>
            </a:p>
          </p:txBody>
        </p:sp>
        <p:grpSp>
          <p:nvGrpSpPr>
            <p:cNvPr id="814" name="Google Shape;814;p36"/>
            <p:cNvGrpSpPr/>
            <p:nvPr/>
          </p:nvGrpSpPr>
          <p:grpSpPr>
            <a:xfrm>
              <a:off x="7986840" y="2595335"/>
              <a:ext cx="2106841" cy="3928187"/>
              <a:chOff x="5047430" y="1108052"/>
              <a:chExt cx="2300288" cy="3466488"/>
            </a:xfrm>
          </p:grpSpPr>
          <p:sp>
            <p:nvSpPr>
              <p:cNvPr id="815" name="Google Shape;815;p36"/>
              <p:cNvSpPr/>
              <p:nvPr/>
            </p:nvSpPr>
            <p:spPr>
              <a:xfrm>
                <a:off x="5047430" y="1108052"/>
                <a:ext cx="2300288" cy="3466488"/>
              </a:xfrm>
              <a:prstGeom prst="rect">
                <a:avLst/>
              </a:prstGeom>
              <a:noFill/>
              <a:ln cap="flat" cmpd="sng" w="12700">
                <a:solidFill>
                  <a:srgbClr val="455E9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6" name="Google Shape;816;p36"/>
              <p:cNvSpPr/>
              <p:nvPr/>
            </p:nvSpPr>
            <p:spPr>
              <a:xfrm>
                <a:off x="6992875" y="1442578"/>
                <a:ext cx="192820" cy="192820"/>
              </a:xfrm>
              <a:prstGeom prst="ellipse">
                <a:avLst/>
              </a:prstGeom>
              <a:solidFill>
                <a:schemeClr val="lt1"/>
              </a:soli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7" name="Google Shape;817;p36"/>
            <p:cNvGrpSpPr/>
            <p:nvPr/>
          </p:nvGrpSpPr>
          <p:grpSpPr>
            <a:xfrm>
              <a:off x="5784096" y="1551784"/>
              <a:ext cx="2465963" cy="3287973"/>
              <a:chOff x="204033" y="1322394"/>
              <a:chExt cx="2692383" cy="3448680"/>
            </a:xfrm>
          </p:grpSpPr>
          <p:grpSp>
            <p:nvGrpSpPr>
              <p:cNvPr id="818" name="Google Shape;818;p36"/>
              <p:cNvGrpSpPr/>
              <p:nvPr/>
            </p:nvGrpSpPr>
            <p:grpSpPr>
              <a:xfrm>
                <a:off x="204033" y="1322394"/>
                <a:ext cx="2692383" cy="3448680"/>
                <a:chOff x="530328" y="2627973"/>
                <a:chExt cx="3589844" cy="4598240"/>
              </a:xfrm>
            </p:grpSpPr>
            <p:sp>
              <p:nvSpPr>
                <p:cNvPr id="819" name="Google Shape;819;p36"/>
                <p:cNvSpPr/>
                <p:nvPr/>
              </p:nvSpPr>
              <p:spPr>
                <a:xfrm>
                  <a:off x="530328" y="2627973"/>
                  <a:ext cx="3067050" cy="4598240"/>
                </a:xfrm>
                <a:prstGeom prst="rect">
                  <a:avLst/>
                </a:prstGeom>
                <a:solidFill>
                  <a:srgbClr val="455E9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0" name="Google Shape;820;p36"/>
                <p:cNvSpPr/>
                <p:nvPr/>
              </p:nvSpPr>
              <p:spPr>
                <a:xfrm rot="5400000">
                  <a:off x="3529372" y="3828801"/>
                  <a:ext cx="634563" cy="547036"/>
                </a:xfrm>
                <a:prstGeom prst="triangle">
                  <a:avLst>
                    <a:gd fmla="val 50000" name="adj"/>
                  </a:avLst>
                </a:prstGeom>
                <a:solidFill>
                  <a:srgbClr val="455E9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21" name="Google Shape;821;p36"/>
              <p:cNvSpPr/>
              <p:nvPr/>
            </p:nvSpPr>
            <p:spPr>
              <a:xfrm>
                <a:off x="2142356" y="1442578"/>
                <a:ext cx="192820" cy="192820"/>
              </a:xfrm>
              <a:prstGeom prst="ellipse">
                <a:avLst/>
              </a:prstGeom>
              <a:solidFill>
                <a:schemeClr val="lt2"/>
              </a:soli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36"/>
              <p:cNvSpPr txBox="1"/>
              <p:nvPr/>
            </p:nvSpPr>
            <p:spPr>
              <a:xfrm>
                <a:off x="246678" y="2023516"/>
                <a:ext cx="2295735" cy="25825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-214308" lvl="0" marL="214308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Char char="•"/>
                </a:pPr>
                <a:r>
                  <a:rPr b="0" i="0" lang="en-US" sz="14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Sistem Perencanaan dan penganggaran  kegiatan/program belum murni berbasis SPM</a:t>
                </a:r>
                <a:endParaRPr/>
              </a:p>
              <a:p>
                <a:pPr indent="-214308" lvl="0" marL="214308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Char char="•"/>
                </a:pPr>
                <a:r>
                  <a:rPr b="0" i="0" lang="en-US" sz="14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Adanya keterbatasan anggaran menyebabkan tidak semua program/kegiatan SPM tidak dapat diakomodir</a:t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214308" lvl="0" marL="214308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Char char="•"/>
                </a:pPr>
                <a:r>
                  <a:rPr b="0" i="0" lang="en-US" sz="14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Keterlambatan Proses Perencanaan Instansi</a:t>
                </a:r>
                <a:endParaRPr/>
              </a:p>
            </p:txBody>
          </p:sp>
        </p:grpSp>
        <p:sp>
          <p:nvSpPr>
            <p:cNvPr id="823" name="Google Shape;823;p36"/>
            <p:cNvSpPr txBox="1"/>
            <p:nvPr/>
          </p:nvSpPr>
          <p:spPr>
            <a:xfrm>
              <a:off x="8008828" y="3485380"/>
              <a:ext cx="2102671" cy="31085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214308" lvl="0" marL="214308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Beberapa program/kegiatan tidak dapat terlaksana dikarenakan terkendala kondisi Pandemi Covid 19</a:t>
              </a:r>
              <a:endParaRPr/>
            </a:p>
            <a:p>
              <a:pPr indent="-214308" lvl="0" marL="214308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Berkurangnya anggaran akibat realokasi dan refocusing akibat pandemic covid-19</a:t>
              </a:r>
              <a:endParaRPr/>
            </a:p>
            <a:p>
              <a:pPr indent="-214308" lvl="0" marL="214308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Pelaksanaan SPM di daerah masih ada mengacu terhadap PP 65</a:t>
              </a:r>
              <a:r>
                <a:rPr lang="en-US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/2005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24" name="Google Shape;824;p36"/>
            <p:cNvGrpSpPr/>
            <p:nvPr/>
          </p:nvGrpSpPr>
          <p:grpSpPr>
            <a:xfrm>
              <a:off x="1409558" y="1563163"/>
              <a:ext cx="2613296" cy="586297"/>
              <a:chOff x="326309" y="1086535"/>
              <a:chExt cx="2613296" cy="586297"/>
            </a:xfrm>
          </p:grpSpPr>
          <p:sp>
            <p:nvSpPr>
              <p:cNvPr id="825" name="Google Shape;825;p36"/>
              <p:cNvSpPr txBox="1"/>
              <p:nvPr/>
            </p:nvSpPr>
            <p:spPr>
              <a:xfrm>
                <a:off x="326309" y="1086535"/>
                <a:ext cx="39599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FFFFFF"/>
                    </a:solidFill>
                    <a:latin typeface="Abril Fatface"/>
                    <a:ea typeface="Abril Fatface"/>
                    <a:cs typeface="Abril Fatface"/>
                    <a:sym typeface="Abril Fatface"/>
                  </a:rPr>
                  <a:t>1</a:t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36"/>
              <p:cNvSpPr txBox="1"/>
              <p:nvPr/>
            </p:nvSpPr>
            <p:spPr>
              <a:xfrm>
                <a:off x="639317" y="1149612"/>
                <a:ext cx="230028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rPr b="1" i="0" lang="en-US" sz="1400" u="none" cap="none" strike="noStrike">
                    <a:solidFill>
                      <a:srgbClr val="FFFFFF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Pengumpulan </a:t>
                </a:r>
                <a:endParaRPr/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rPr b="1" i="0" lang="en-US" sz="1400" u="none" cap="none" strike="noStrike">
                    <a:solidFill>
                      <a:srgbClr val="FFFFFF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Data</a:t>
                </a:r>
                <a:endParaRPr/>
              </a:p>
            </p:txBody>
          </p:sp>
        </p:grpSp>
        <p:grpSp>
          <p:nvGrpSpPr>
            <p:cNvPr id="827" name="Google Shape;827;p36"/>
            <p:cNvGrpSpPr/>
            <p:nvPr/>
          </p:nvGrpSpPr>
          <p:grpSpPr>
            <a:xfrm>
              <a:off x="3588237" y="2802154"/>
              <a:ext cx="2047462" cy="523220"/>
              <a:chOff x="326309" y="2070482"/>
              <a:chExt cx="2047462" cy="523220"/>
            </a:xfrm>
          </p:grpSpPr>
          <p:sp>
            <p:nvSpPr>
              <p:cNvPr id="828" name="Google Shape;828;p36"/>
              <p:cNvSpPr txBox="1"/>
              <p:nvPr/>
            </p:nvSpPr>
            <p:spPr>
              <a:xfrm>
                <a:off x="326309" y="2091727"/>
                <a:ext cx="39599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F81BD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4F81BD"/>
                    </a:solidFill>
                    <a:latin typeface="Abril Fatface"/>
                    <a:ea typeface="Abril Fatface"/>
                    <a:cs typeface="Abril Fatface"/>
                    <a:sym typeface="Abril Fatface"/>
                  </a:rPr>
                  <a:t>2</a:t>
                </a:r>
                <a:endParaRPr b="0" i="0" sz="1400" u="none" cap="none" strike="noStrike">
                  <a:solidFill>
                    <a:srgbClr val="4F81BD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9" name="Google Shape;829;p36"/>
              <p:cNvSpPr txBox="1"/>
              <p:nvPr/>
            </p:nvSpPr>
            <p:spPr>
              <a:xfrm>
                <a:off x="501377" y="2070482"/>
                <a:ext cx="187239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F81BD"/>
                  </a:buClr>
                  <a:buSzPts val="1400"/>
                  <a:buFont typeface="Arial"/>
                  <a:buNone/>
                </a:pPr>
                <a:r>
                  <a:rPr b="1" i="0" lang="en-US" sz="1400" u="none" cap="none" strike="noStrike">
                    <a:solidFill>
                      <a:srgbClr val="4F81BD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Penghitungan Kebutuhan </a:t>
                </a:r>
                <a:endParaRPr b="1" i="0" sz="1400" u="none" cap="none" strike="noStrike">
                  <a:solidFill>
                    <a:srgbClr val="4F81BD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grpSp>
          <p:nvGrpSpPr>
            <p:cNvPr id="830" name="Google Shape;830;p36"/>
            <p:cNvGrpSpPr/>
            <p:nvPr/>
          </p:nvGrpSpPr>
          <p:grpSpPr>
            <a:xfrm>
              <a:off x="5832992" y="1532447"/>
              <a:ext cx="1907299" cy="586297"/>
              <a:chOff x="326309" y="3098162"/>
              <a:chExt cx="1907299" cy="586297"/>
            </a:xfrm>
          </p:grpSpPr>
          <p:sp>
            <p:nvSpPr>
              <p:cNvPr id="831" name="Google Shape;831;p36"/>
              <p:cNvSpPr txBox="1"/>
              <p:nvPr/>
            </p:nvSpPr>
            <p:spPr>
              <a:xfrm>
                <a:off x="326309" y="3098162"/>
                <a:ext cx="39599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FFFFFF"/>
                    </a:solidFill>
                    <a:latin typeface="Abril Fatface"/>
                    <a:ea typeface="Abril Fatface"/>
                    <a:cs typeface="Abril Fatface"/>
                    <a:sym typeface="Abril Fatface"/>
                  </a:rPr>
                  <a:t>3</a:t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36"/>
              <p:cNvSpPr txBox="1"/>
              <p:nvPr/>
            </p:nvSpPr>
            <p:spPr>
              <a:xfrm>
                <a:off x="663381" y="3161239"/>
                <a:ext cx="157022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rPr b="1" i="0" lang="en-US" sz="1400" u="none" cap="none" strike="noStrike">
                    <a:solidFill>
                      <a:srgbClr val="FFFFFF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Penyusunan Rencana</a:t>
                </a:r>
                <a:endParaRPr b="1" i="0" sz="14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grpSp>
          <p:nvGrpSpPr>
            <p:cNvPr id="833" name="Google Shape;833;p36"/>
            <p:cNvGrpSpPr/>
            <p:nvPr/>
          </p:nvGrpSpPr>
          <p:grpSpPr>
            <a:xfrm>
              <a:off x="8030091" y="2748683"/>
              <a:ext cx="2124604" cy="738664"/>
              <a:chOff x="326309" y="3965568"/>
              <a:chExt cx="2124604" cy="738664"/>
            </a:xfrm>
          </p:grpSpPr>
          <p:sp>
            <p:nvSpPr>
              <p:cNvPr id="834" name="Google Shape;834;p36"/>
              <p:cNvSpPr txBox="1"/>
              <p:nvPr/>
            </p:nvSpPr>
            <p:spPr>
              <a:xfrm>
                <a:off x="326309" y="4103354"/>
                <a:ext cx="39599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F81BD"/>
                  </a:buClr>
                  <a:buSzPts val="1400"/>
                  <a:buFont typeface="Arial"/>
                  <a:buNone/>
                </a:pPr>
                <a:r>
                  <a:rPr b="1" i="0" lang="en-US" sz="1400" u="none" cap="none" strike="noStrike">
                    <a:solidFill>
                      <a:srgbClr val="4F81BD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4</a:t>
                </a:r>
                <a:endParaRPr b="1" i="0" sz="1400" u="none" cap="none" strike="noStrike">
                  <a:solidFill>
                    <a:srgbClr val="4F81BD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835" name="Google Shape;835;p36"/>
              <p:cNvSpPr txBox="1"/>
              <p:nvPr/>
            </p:nvSpPr>
            <p:spPr>
              <a:xfrm>
                <a:off x="598531" y="3965568"/>
                <a:ext cx="1852382" cy="738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F81BD"/>
                  </a:buClr>
                  <a:buSzPts val="1400"/>
                  <a:buFont typeface="Arial"/>
                  <a:buNone/>
                </a:pPr>
                <a:r>
                  <a:rPr b="1" i="0" lang="en-US" sz="1400" u="none" cap="none" strike="noStrike">
                    <a:solidFill>
                      <a:srgbClr val="4F81BD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Pelaksanaan Pemenuhan Pelayanan</a:t>
                </a:r>
                <a:endParaRPr b="1" i="0" sz="1400" u="none" cap="none" strike="noStrike">
                  <a:solidFill>
                    <a:srgbClr val="4F81BD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1" name="Google Shape;841;p37"/>
          <p:cNvGrpSpPr/>
          <p:nvPr/>
        </p:nvGrpSpPr>
        <p:grpSpPr>
          <a:xfrm>
            <a:off x="142375" y="320595"/>
            <a:ext cx="668759" cy="701731"/>
            <a:chOff x="230611" y="390399"/>
            <a:chExt cx="484866" cy="578256"/>
          </a:xfrm>
        </p:grpSpPr>
        <p:pic>
          <p:nvPicPr>
            <p:cNvPr id="842" name="Google Shape;842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30611" y="390399"/>
              <a:ext cx="445513" cy="57825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43" name="Google Shape;843;p37"/>
            <p:cNvCxnSpPr/>
            <p:nvPr/>
          </p:nvCxnSpPr>
          <p:spPr>
            <a:xfrm>
              <a:off x="715477" y="453899"/>
              <a:ext cx="0" cy="396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844" name="Google Shape;844;p37"/>
          <p:cNvSpPr/>
          <p:nvPr/>
        </p:nvSpPr>
        <p:spPr>
          <a:xfrm>
            <a:off x="824339" y="334479"/>
            <a:ext cx="78113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Sanksi Administratif dalam Pelaksanaan SPM</a:t>
            </a:r>
            <a:endParaRPr b="1" sz="2400">
              <a:solidFill>
                <a:srgbClr val="7030A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grpSp>
        <p:nvGrpSpPr>
          <p:cNvPr id="845" name="Google Shape;845;p37"/>
          <p:cNvGrpSpPr/>
          <p:nvPr/>
        </p:nvGrpSpPr>
        <p:grpSpPr>
          <a:xfrm>
            <a:off x="1545332" y="2006446"/>
            <a:ext cx="9758772" cy="2942051"/>
            <a:chOff x="1545333" y="2006446"/>
            <a:chExt cx="8186859" cy="2942051"/>
          </a:xfrm>
        </p:grpSpPr>
        <p:sp>
          <p:nvSpPr>
            <p:cNvPr id="846" name="Google Shape;846;p37"/>
            <p:cNvSpPr/>
            <p:nvPr/>
          </p:nvSpPr>
          <p:spPr>
            <a:xfrm>
              <a:off x="5547877" y="2178758"/>
              <a:ext cx="4184315" cy="2769739"/>
            </a:xfrm>
            <a:prstGeom prst="rect">
              <a:avLst/>
            </a:prstGeom>
            <a:solidFill>
              <a:srgbClr val="E1E5F2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26525" lIns="53075" spcFirstLastPara="1" rIns="53075" wrap="square" tIns="26525">
              <a:noAutofit/>
            </a:bodyPr>
            <a:lstStyle/>
            <a:p>
              <a:pPr indent="-237678" lvl="0" marL="326578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26578" lvl="0" marL="326578" marR="0" rtl="0" algn="l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AutoNum type="alphaLcPeriod"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Teguran tertulis;</a:t>
              </a:r>
              <a:endParaRPr/>
            </a:p>
            <a:p>
              <a:pPr indent="-326578" lvl="0" marL="326578" marR="0" rtl="0" algn="l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AutoNum type="alphaLcPeriod"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Tidak   dibayarkan   hak   keuangan   selama   3   bulan;</a:t>
              </a:r>
              <a:endParaRPr/>
            </a:p>
            <a:p>
              <a:pPr indent="-326578" lvl="0" marL="326578" marR="0" rtl="0" algn="l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AutoNum type="alphaLcPeriod"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Tidak  dibayarkan  hak  keuangan  selama  6  bulan;</a:t>
              </a:r>
              <a:endParaRPr/>
            </a:p>
            <a:p>
              <a:pPr indent="-326578" lvl="0" marL="326578" marR="0" rtl="0" algn="l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AutoNum type="alphaLcPeriod"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Penundaan evaluasi rancangan Perda;</a:t>
              </a:r>
              <a:endParaRPr/>
            </a:p>
            <a:p>
              <a:pPr indent="-326578" lvl="0" marL="326578" marR="0" rtl="0" algn="l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AutoNum type="alphaLcPeriod"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Pengambilalihan kewenangan perizinan;</a:t>
              </a:r>
              <a:endParaRPr/>
            </a:p>
            <a:p>
              <a:pPr indent="-326578" lvl="0" marL="326578" marR="0" rtl="0" algn="l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AutoNum type="alphaLcPeriod"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Penundaan  atau  pemotongan  DAU dan DBH;</a:t>
              </a:r>
              <a:endParaRPr/>
            </a:p>
            <a:p>
              <a:pPr indent="-326578" lvl="0" marL="326578" marR="0" rtl="0" algn="l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AutoNum type="alphaLcPeriod"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Mengikuti  program pembinaan khusus pendalaman bidang pemerintahan;</a:t>
              </a:r>
              <a:endParaRPr/>
            </a:p>
            <a:p>
              <a:pPr indent="-326578" lvl="0" marL="326578" marR="0" rtl="0" algn="l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AutoNum type="alphaLcPeriod"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Pemberhentian sementara selama 3 bulan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26578" lvl="0" marL="326578" marR="0" rtl="0" algn="l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AutoNum type="alphaLcPeriod"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Pemberhentian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7" name="Google Shape;847;p37"/>
            <p:cNvGrpSpPr/>
            <p:nvPr/>
          </p:nvGrpSpPr>
          <p:grpSpPr>
            <a:xfrm>
              <a:off x="1545333" y="2817590"/>
              <a:ext cx="3584501" cy="1378006"/>
              <a:chOff x="1888534" y="377156"/>
              <a:chExt cx="5543071" cy="1674931"/>
            </a:xfrm>
          </p:grpSpPr>
          <p:sp>
            <p:nvSpPr>
              <p:cNvPr id="848" name="Google Shape;848;p37"/>
              <p:cNvSpPr/>
              <p:nvPr/>
            </p:nvSpPr>
            <p:spPr>
              <a:xfrm>
                <a:off x="1888534" y="377156"/>
                <a:ext cx="5543071" cy="1674931"/>
              </a:xfrm>
              <a:prstGeom prst="rect">
                <a:avLst/>
              </a:prstGeom>
              <a:noFill/>
              <a:ln cap="flat" cmpd="sng" w="9525">
                <a:solidFill>
                  <a:srgbClr val="1F7A8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9" name="Google Shape;849;p37"/>
              <p:cNvSpPr txBox="1"/>
              <p:nvPr/>
            </p:nvSpPr>
            <p:spPr>
              <a:xfrm>
                <a:off x="1929107" y="377156"/>
                <a:ext cx="5461926" cy="1674931"/>
              </a:xfrm>
              <a:prstGeom prst="rect">
                <a:avLst/>
              </a:prstGeom>
              <a:solidFill>
                <a:srgbClr val="BFDBF7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8575" lIns="850850" spcFirstLastPara="1" rIns="48575" wrap="square" tIns="48575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D62828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50" name="Google Shape;850;p37"/>
            <p:cNvSpPr/>
            <p:nvPr/>
          </p:nvSpPr>
          <p:spPr>
            <a:xfrm>
              <a:off x="1673294" y="2614604"/>
              <a:ext cx="793839" cy="120369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-24998" r="-24998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37"/>
            <p:cNvSpPr txBox="1"/>
            <p:nvPr/>
          </p:nvSpPr>
          <p:spPr>
            <a:xfrm>
              <a:off x="2451599" y="2967984"/>
              <a:ext cx="2914854" cy="1077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KDH dan Wakil KDH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en-US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Yang </a:t>
              </a:r>
              <a:r>
                <a:rPr b="1" i="0" lang="en-US" sz="1200" u="none" cap="none" strike="noStrike">
                  <a:solidFill>
                    <a:srgbClr val="D62828"/>
                  </a:solidFill>
                  <a:latin typeface="Arial"/>
                  <a:ea typeface="Arial"/>
                  <a:cs typeface="Arial"/>
                  <a:sym typeface="Arial"/>
                </a:rPr>
                <a:t>tidak melaksanakan SPM</a:t>
              </a:r>
              <a:r>
                <a:rPr b="1" i="0" lang="en-US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Dijatuhi 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D62828"/>
                  </a:solidFill>
                  <a:latin typeface="Arial"/>
                  <a:ea typeface="Arial"/>
                  <a:cs typeface="Arial"/>
                  <a:sym typeface="Arial"/>
                </a:rPr>
                <a:t>Sanksi Administratif</a:t>
              </a:r>
              <a:r>
                <a:rPr b="0" i="0" lang="en-US" sz="1600" u="none" cap="none" strike="noStrike">
                  <a:solidFill>
                    <a:srgbClr val="D62828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/>
            </a:p>
          </p:txBody>
        </p:sp>
        <p:sp>
          <p:nvSpPr>
            <p:cNvPr id="852" name="Google Shape;852;p37"/>
            <p:cNvSpPr/>
            <p:nvPr/>
          </p:nvSpPr>
          <p:spPr>
            <a:xfrm>
              <a:off x="6522213" y="2006446"/>
              <a:ext cx="2093540" cy="327834"/>
            </a:xfrm>
            <a:prstGeom prst="roundRect">
              <a:avLst>
                <a:gd fmla="val 50000" name="adj"/>
              </a:avLst>
            </a:prstGeom>
            <a:solidFill>
              <a:srgbClr val="47B0FF">
                <a:alpha val="7882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PP 12/2017, Psl 37</a:t>
              </a:r>
              <a:endParaRPr/>
            </a:p>
          </p:txBody>
        </p:sp>
      </p:grpSp>
      <p:sp>
        <p:nvSpPr>
          <p:cNvPr id="853" name="Google Shape;853;p37"/>
          <p:cNvSpPr/>
          <p:nvPr/>
        </p:nvSpPr>
        <p:spPr>
          <a:xfrm>
            <a:off x="5735547" y="3059878"/>
            <a:ext cx="549561" cy="1007497"/>
          </a:xfrm>
          <a:prstGeom prst="chevron">
            <a:avLst>
              <a:gd fmla="val 50000" name="adj"/>
            </a:avLst>
          </a:prstGeom>
          <a:solidFill>
            <a:srgbClr val="C00000"/>
          </a:solidFill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9" name="Google Shape;859;p38"/>
          <p:cNvGrpSpPr/>
          <p:nvPr/>
        </p:nvGrpSpPr>
        <p:grpSpPr>
          <a:xfrm>
            <a:off x="142375" y="320595"/>
            <a:ext cx="668759" cy="701731"/>
            <a:chOff x="230611" y="390399"/>
            <a:chExt cx="484866" cy="578256"/>
          </a:xfrm>
        </p:grpSpPr>
        <p:pic>
          <p:nvPicPr>
            <p:cNvPr id="860" name="Google Shape;860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30611" y="390399"/>
              <a:ext cx="445513" cy="57825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61" name="Google Shape;861;p38"/>
            <p:cNvCxnSpPr/>
            <p:nvPr/>
          </p:nvCxnSpPr>
          <p:spPr>
            <a:xfrm>
              <a:off x="715477" y="453899"/>
              <a:ext cx="0" cy="396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862" name="Google Shape;862;p38"/>
          <p:cNvSpPr/>
          <p:nvPr/>
        </p:nvSpPr>
        <p:spPr>
          <a:xfrm>
            <a:off x="824339" y="334479"/>
            <a:ext cx="78113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Meningkatkan Efektifitas dalam Penerapan SPM di Daerah</a:t>
            </a:r>
            <a:endParaRPr b="1" sz="2400">
              <a:solidFill>
                <a:srgbClr val="7030A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863" name="Google Shape;863;p38"/>
          <p:cNvSpPr/>
          <p:nvPr/>
        </p:nvSpPr>
        <p:spPr>
          <a:xfrm>
            <a:off x="319407" y="1022326"/>
            <a:ext cx="11634043" cy="5085266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4" name="Google Shape;864;p38"/>
          <p:cNvSpPr txBox="1"/>
          <p:nvPr/>
        </p:nvSpPr>
        <p:spPr>
          <a:xfrm>
            <a:off x="824339" y="1530269"/>
            <a:ext cx="10705051" cy="41489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125">
            <a:spAutoFit/>
          </a:bodyPr>
          <a:lstStyle/>
          <a:p>
            <a:pPr indent="-530225" lvl="0" marL="622300" marR="3810" rtl="0" algn="just">
              <a:lnSpc>
                <a:spcPct val="101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Memastikan pemenuhan SPM menjadi program prioritas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dalam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perencanaan daerah.</a:t>
            </a:r>
            <a:endParaRPr/>
          </a:p>
          <a:p>
            <a:pPr indent="-530225" lvl="0" marL="622300" marR="3810" rtl="0" algn="just">
              <a:lnSpc>
                <a:spcPct val="101400"/>
              </a:lnSpc>
              <a:spcBef>
                <a:spcPts val="5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Penguatan Tim Penerapan SPM, didukung dengan alokasi pendanaan untuk kegiatan penunjangnya yang sudah tertera pada Permendagri 90/2019.</a:t>
            </a:r>
            <a:endParaRPr/>
          </a:p>
          <a:p>
            <a:pPr indent="-530225" lvl="0" marL="622300" marR="3810" rtl="0" algn="just">
              <a:lnSpc>
                <a:spcPct val="101400"/>
              </a:lnSpc>
              <a:spcBef>
                <a:spcPts val="5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Penguatan Tim Penerapan terutama dalam hal fungsi Binwas untuk menekan kesenjangan Capaian SPM yang terjadi di Kab/Kota sehingga kemerataan capaian bidang-bidang SPM dapat tercapai sesuai target dan merata.</a:t>
            </a:r>
            <a:endParaRPr/>
          </a:p>
          <a:p>
            <a:pPr indent="-530225" lvl="0" marL="622300" marR="3810" rtl="0" algn="just">
              <a:lnSpc>
                <a:spcPct val="101400"/>
              </a:lnSpc>
              <a:spcBef>
                <a:spcPts val="5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Penyusunan program, kegiatan dan sub kegiatan pemenuhan SPM agar mengacu pada Permendagri 90/2019 dan Kepmendagri 050/3708/2020  </a:t>
            </a:r>
            <a:endParaRPr/>
          </a:p>
          <a:p>
            <a:pPr indent="-530225" lvl="0" marL="622300" marR="3810" rtl="0" algn="just">
              <a:lnSpc>
                <a:spcPct val="101400"/>
              </a:lnSpc>
              <a:spcBef>
                <a:spcPts val="5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Melakukan koordinasi dengan Pemerintah Provinsi dan Pemerintah Pusat dalam rangka peningkatan kualitas penerapan SPM.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39"/>
          <p:cNvSpPr/>
          <p:nvPr/>
        </p:nvSpPr>
        <p:spPr>
          <a:xfrm>
            <a:off x="3910949" y="2967335"/>
            <a:ext cx="437010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TERIMA KASIH</a:t>
            </a:r>
            <a:endParaRPr b="1" sz="5400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16"/>
          <p:cNvGrpSpPr/>
          <p:nvPr/>
        </p:nvGrpSpPr>
        <p:grpSpPr>
          <a:xfrm>
            <a:off x="142375" y="320595"/>
            <a:ext cx="668759" cy="701731"/>
            <a:chOff x="230611" y="390399"/>
            <a:chExt cx="484866" cy="578256"/>
          </a:xfrm>
        </p:grpSpPr>
        <p:pic>
          <p:nvPicPr>
            <p:cNvPr id="171" name="Google Shape;171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30611" y="390399"/>
              <a:ext cx="445513" cy="57825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2" name="Google Shape;172;p16"/>
            <p:cNvCxnSpPr/>
            <p:nvPr/>
          </p:nvCxnSpPr>
          <p:spPr>
            <a:xfrm>
              <a:off x="715477" y="453899"/>
              <a:ext cx="0" cy="396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73" name="Google Shape;173;p16"/>
          <p:cNvSpPr/>
          <p:nvPr/>
        </p:nvSpPr>
        <p:spPr>
          <a:xfrm>
            <a:off x="824339" y="374235"/>
            <a:ext cx="7811315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7030A0"/>
                </a:solidFill>
                <a:latin typeface="Lato Black"/>
                <a:ea typeface="Lato Black"/>
                <a:cs typeface="Lato Black"/>
                <a:sym typeface="Lato Black"/>
              </a:rPr>
              <a:t>Kewajiban Kepala Daerah dan Wakil Kepala Daerah Terkait SPM</a:t>
            </a:r>
            <a:endParaRPr b="1" sz="2400">
              <a:solidFill>
                <a:srgbClr val="7030A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grpSp>
        <p:nvGrpSpPr>
          <p:cNvPr id="174" name="Google Shape;174;p16"/>
          <p:cNvGrpSpPr/>
          <p:nvPr/>
        </p:nvGrpSpPr>
        <p:grpSpPr>
          <a:xfrm>
            <a:off x="824339" y="1286654"/>
            <a:ext cx="10716497" cy="4558763"/>
            <a:chOff x="438476" y="819017"/>
            <a:chExt cx="8344588" cy="4558763"/>
          </a:xfrm>
        </p:grpSpPr>
        <p:sp>
          <p:nvSpPr>
            <p:cNvPr id="175" name="Google Shape;175;p16"/>
            <p:cNvSpPr txBox="1"/>
            <p:nvPr/>
          </p:nvSpPr>
          <p:spPr>
            <a:xfrm>
              <a:off x="438476" y="819017"/>
              <a:ext cx="8344588" cy="13301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9025" lIns="98075" spcFirstLastPara="1" rIns="98075" wrap="square" tIns="4902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Salah satu Kewajiban Kepala  Daerah dan Wakil Kepala Daerah :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</a:t>
              </a:r>
              <a:r>
                <a:rPr b="1" lang="en-US"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Pasal 67 UU No. 23 Tahun 2014</a:t>
              </a:r>
              <a:r>
                <a:rPr lang="en-US"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“Melaksanakan </a:t>
              </a:r>
              <a:r>
                <a:rPr lang="en-US" sz="20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Program Strategis Nasional”</a:t>
              </a:r>
              <a:endParaRPr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6"/>
            <p:cNvSpPr txBox="1"/>
            <p:nvPr/>
          </p:nvSpPr>
          <p:spPr>
            <a:xfrm>
              <a:off x="438476" y="2752736"/>
              <a:ext cx="8303313" cy="1330150"/>
            </a:xfrm>
            <a:prstGeom prst="rect">
              <a:avLst/>
            </a:prstGeom>
            <a:solidFill>
              <a:srgbClr val="D8E2F3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9025" lIns="98075" spcFirstLastPara="1" rIns="98075" wrap="square" tIns="4902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Yang dimaksud dengan </a:t>
              </a:r>
              <a:r>
                <a:rPr b="1" lang="en-US" sz="20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“Program Strategis Nasional” </a:t>
              </a:r>
              <a:r>
                <a:rPr lang="en-US"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adalah program yang ditetapkan presiden sebagai program yang memiliki sifat strategis secara nasional dalam upaya meningkatkan pertumbuhan dan pemerataan pembangunan serta menjaga pertahanan dan keamanan dalam rangka meningkatkan kesejahteraan masyarakat</a:t>
              </a:r>
              <a:endParaRPr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971600" y="4648093"/>
              <a:ext cx="6984776" cy="729687"/>
            </a:xfrm>
            <a:prstGeom prst="roundRect">
              <a:avLst>
                <a:gd fmla="val 16667" name="adj"/>
              </a:avLst>
            </a:prstGeom>
            <a:solidFill>
              <a:srgbClr val="07DD87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9025" lIns="98075" spcFirstLastPara="1" rIns="98075" wrap="square" tIns="4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Standar Pelayanan Minimal (SPM) </a:t>
              </a:r>
              <a:r>
                <a:rPr lang="en-US" sz="2000">
                  <a:solidFill>
                    <a:srgbClr val="161616"/>
                  </a:solidFill>
                  <a:latin typeface="Calibri"/>
                  <a:ea typeface="Calibri"/>
                  <a:cs typeface="Calibri"/>
                  <a:sym typeface="Calibri"/>
                </a:rPr>
                <a:t>merupakan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Program Strategis Nasional</a:t>
              </a:r>
              <a:endParaRPr b="1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6"/>
            <p:cNvSpPr/>
            <p:nvPr/>
          </p:nvSpPr>
          <p:spPr>
            <a:xfrm rot="5400000">
              <a:off x="4426103" y="1894347"/>
              <a:ext cx="369332" cy="1089977"/>
            </a:xfrm>
            <a:prstGeom prst="chevron">
              <a:avLst>
                <a:gd fmla="val 50000" name="adj"/>
              </a:avLst>
            </a:prstGeom>
            <a:solidFill>
              <a:srgbClr val="9CC2E5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6"/>
            <p:cNvSpPr/>
            <p:nvPr/>
          </p:nvSpPr>
          <p:spPr>
            <a:xfrm rot="5400000">
              <a:off x="4426103" y="3800460"/>
              <a:ext cx="369332" cy="1089977"/>
            </a:xfrm>
            <a:prstGeom prst="chevron">
              <a:avLst>
                <a:gd fmla="val 50000" name="adj"/>
              </a:avLst>
            </a:prstGeom>
            <a:solidFill>
              <a:srgbClr val="9CC2E5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17"/>
          <p:cNvGrpSpPr/>
          <p:nvPr/>
        </p:nvGrpSpPr>
        <p:grpSpPr>
          <a:xfrm>
            <a:off x="142375" y="320595"/>
            <a:ext cx="668759" cy="701731"/>
            <a:chOff x="230611" y="390399"/>
            <a:chExt cx="484866" cy="578256"/>
          </a:xfrm>
        </p:grpSpPr>
        <p:pic>
          <p:nvPicPr>
            <p:cNvPr id="186" name="Google Shape;186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30611" y="390399"/>
              <a:ext cx="445513" cy="57825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87" name="Google Shape;187;p17"/>
            <p:cNvCxnSpPr/>
            <p:nvPr/>
          </p:nvCxnSpPr>
          <p:spPr>
            <a:xfrm>
              <a:off x="715477" y="453899"/>
              <a:ext cx="0" cy="396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88" name="Google Shape;188;p17"/>
          <p:cNvSpPr/>
          <p:nvPr/>
        </p:nvSpPr>
        <p:spPr>
          <a:xfrm>
            <a:off x="824339" y="374235"/>
            <a:ext cx="7811315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7030A0"/>
                </a:solidFill>
                <a:latin typeface="Lato Black"/>
                <a:ea typeface="Lato Black"/>
                <a:cs typeface="Lato Black"/>
                <a:sym typeface="Lato Black"/>
              </a:rPr>
              <a:t>Jenis dan Mutu Layanan Dasar SPM Kesehatan</a:t>
            </a:r>
            <a:endParaRPr b="1" sz="2400">
              <a:solidFill>
                <a:srgbClr val="7030A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89" name="Google Shape;189;p17"/>
          <p:cNvSpPr txBox="1"/>
          <p:nvPr/>
        </p:nvSpPr>
        <p:spPr>
          <a:xfrm>
            <a:off x="731958" y="5574678"/>
            <a:ext cx="1090345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Pelaksanaan SPM Kesehatan wajib dilaporkan kepada Kemendagri sesuai Permendagri 18 Tahun 2020 berkenaan dengan Laporan dan Evaliuasi Penyelenggaraan Pemerintahan Daerah (LPPD)</a:t>
            </a:r>
            <a:endParaRPr/>
          </a:p>
        </p:txBody>
      </p:sp>
      <p:grpSp>
        <p:nvGrpSpPr>
          <p:cNvPr id="190" name="Google Shape;190;p17"/>
          <p:cNvGrpSpPr/>
          <p:nvPr/>
        </p:nvGrpSpPr>
        <p:grpSpPr>
          <a:xfrm>
            <a:off x="722851" y="891097"/>
            <a:ext cx="11177540" cy="4667658"/>
            <a:chOff x="590360" y="1320042"/>
            <a:chExt cx="11177540" cy="4667658"/>
          </a:xfrm>
        </p:grpSpPr>
        <p:grpSp>
          <p:nvGrpSpPr>
            <p:cNvPr id="191" name="Google Shape;191;p17"/>
            <p:cNvGrpSpPr/>
            <p:nvPr/>
          </p:nvGrpSpPr>
          <p:grpSpPr>
            <a:xfrm>
              <a:off x="590360" y="1320042"/>
              <a:ext cx="11177540" cy="4667658"/>
              <a:chOff x="590360" y="1320042"/>
              <a:chExt cx="11177540" cy="4667658"/>
            </a:xfrm>
          </p:grpSpPr>
          <p:grpSp>
            <p:nvGrpSpPr>
              <p:cNvPr id="192" name="Google Shape;192;p17"/>
              <p:cNvGrpSpPr/>
              <p:nvPr/>
            </p:nvGrpSpPr>
            <p:grpSpPr>
              <a:xfrm>
                <a:off x="590360" y="1320043"/>
                <a:ext cx="4849185" cy="2448055"/>
                <a:chOff x="987925" y="1479068"/>
                <a:chExt cx="4849185" cy="1917963"/>
              </a:xfrm>
            </p:grpSpPr>
            <p:sp>
              <p:nvSpPr>
                <p:cNvPr descr="2D Slides" id="193" name="Google Shape;193;p17"/>
                <p:cNvSpPr txBox="1"/>
                <p:nvPr/>
              </p:nvSpPr>
              <p:spPr>
                <a:xfrm>
                  <a:off x="987925" y="1479068"/>
                  <a:ext cx="4838797" cy="34484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b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rPr b="1" lang="en-US"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Provinsi</a:t>
                  </a:r>
                  <a:endParaRPr b="1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" name="Google Shape;194;p17"/>
                <p:cNvSpPr/>
                <p:nvPr/>
              </p:nvSpPr>
              <p:spPr>
                <a:xfrm>
                  <a:off x="987925" y="1877901"/>
                  <a:ext cx="4849185" cy="1519130"/>
                </a:xfrm>
                <a:prstGeom prst="rect">
                  <a:avLst/>
                </a:pr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-342900" lvl="0" marL="34290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Calibri"/>
                    <a:buAutoNum type="arabicPeriod"/>
                  </a:pPr>
                  <a:r>
                    <a:rPr lang="en-US" sz="20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Pelayanan kesehatan bagi penduduk terdampak krisis kesehatan akibat bencana dan/atau berpotensi bencana provinsi;</a:t>
                  </a:r>
                  <a:endParaRPr/>
                </a:p>
                <a:p>
                  <a:pPr indent="-342900" lvl="0" marL="34290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Calibri"/>
                    <a:buAutoNum type="arabicPeriod"/>
                  </a:pPr>
                  <a:r>
                    <a:rPr lang="en-US" sz="20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Pelayanan kesehatan bagi penduduk pada kondisi kejadian luar biasa provinsi.</a:t>
                  </a: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5" name="Google Shape;195;p17"/>
              <p:cNvGrpSpPr/>
              <p:nvPr/>
            </p:nvGrpSpPr>
            <p:grpSpPr>
              <a:xfrm>
                <a:off x="5645426" y="1320042"/>
                <a:ext cx="6122474" cy="3046224"/>
                <a:chOff x="821665" y="1479067"/>
                <a:chExt cx="4849185" cy="3714187"/>
              </a:xfrm>
            </p:grpSpPr>
            <p:sp>
              <p:nvSpPr>
                <p:cNvPr descr="2D Slides" id="196" name="Google Shape;196;p17"/>
                <p:cNvSpPr txBox="1"/>
                <p:nvPr/>
              </p:nvSpPr>
              <p:spPr>
                <a:xfrm>
                  <a:off x="821665" y="1479067"/>
                  <a:ext cx="4838797" cy="536667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b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rPr b="1" lang="en-US"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Kabupaten/Kota</a:t>
                  </a:r>
                  <a:endParaRPr/>
                </a:p>
              </p:txBody>
            </p:sp>
            <p:sp>
              <p:nvSpPr>
                <p:cNvPr id="197" name="Google Shape;197;p17"/>
                <p:cNvSpPr/>
                <p:nvPr/>
              </p:nvSpPr>
              <p:spPr>
                <a:xfrm>
                  <a:off x="821665" y="2078559"/>
                  <a:ext cx="4849185" cy="3114695"/>
                </a:xfrm>
                <a:prstGeom prst="rect">
                  <a:avLst/>
                </a:pr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-320675" lvl="1" marL="357188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C55A11"/>
                    </a:buClr>
                    <a:buSzPts val="1200"/>
                    <a:buFont typeface="Calibri"/>
                    <a:buAutoNum type="arabicPeriod"/>
                  </a:pPr>
                  <a:r>
                    <a:rPr b="1" i="0" lang="en-US" sz="1200" u="none" cap="none" strike="noStrike">
                      <a:solidFill>
                        <a:srgbClr val="C55A1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Pelayanan kesehatan ibu hamil;</a:t>
                  </a:r>
                  <a:endParaRPr b="1" i="0" sz="1200" u="none" cap="none" strike="noStrike">
                    <a:solidFill>
                      <a:srgbClr val="C55A1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indent="-320675" lvl="1" marL="357188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C55A11"/>
                    </a:buClr>
                    <a:buSzPts val="1200"/>
                    <a:buFont typeface="Calibri"/>
                    <a:buAutoNum type="arabicPeriod"/>
                  </a:pPr>
                  <a:r>
                    <a:rPr b="1" i="0" lang="en-US" sz="1200" u="none" cap="none" strike="noStrike">
                      <a:solidFill>
                        <a:srgbClr val="C55A1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Pelayanan kesehatan ibu bersalin;</a:t>
                  </a:r>
                  <a:endParaRPr b="1" i="0" sz="1200" u="none" cap="none" strike="noStrike">
                    <a:solidFill>
                      <a:srgbClr val="C55A1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indent="-320675" lvl="1" marL="357188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C55A11"/>
                    </a:buClr>
                    <a:buSzPts val="1200"/>
                    <a:buFont typeface="Calibri"/>
                    <a:buAutoNum type="arabicPeriod"/>
                  </a:pPr>
                  <a:r>
                    <a:rPr b="1" i="0" lang="en-US" sz="1200" u="none" cap="none" strike="noStrike">
                      <a:solidFill>
                        <a:srgbClr val="C55A1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Pelayanan kesehatan bayi baru lahir;</a:t>
                  </a:r>
                  <a:endParaRPr b="1" i="0" sz="1200" u="none" cap="none" strike="noStrike">
                    <a:solidFill>
                      <a:srgbClr val="C55A1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indent="-320675" lvl="1" marL="357188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C55A11"/>
                    </a:buClr>
                    <a:buSzPts val="1200"/>
                    <a:buFont typeface="Calibri"/>
                    <a:buAutoNum type="arabicPeriod"/>
                  </a:pPr>
                  <a:r>
                    <a:rPr b="1" i="0" lang="en-US" sz="1200" u="none" cap="none" strike="noStrike">
                      <a:solidFill>
                        <a:srgbClr val="C55A1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Pelayanan kesehatan balita;</a:t>
                  </a:r>
                  <a:endParaRPr b="1" i="0" sz="1200" u="none" cap="none" strike="noStrike">
                    <a:solidFill>
                      <a:srgbClr val="C55A1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indent="-320675" lvl="1" marL="357188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C55A11"/>
                    </a:buClr>
                    <a:buSzPts val="1200"/>
                    <a:buFont typeface="Calibri"/>
                    <a:buAutoNum type="arabicPeriod"/>
                  </a:pPr>
                  <a:r>
                    <a:rPr b="1" i="0" lang="en-US" sz="1200" u="none" cap="none" strike="noStrike">
                      <a:solidFill>
                        <a:srgbClr val="C55A1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Pelayanan kesehatan pada usia pendidikan dasar;</a:t>
                  </a:r>
                  <a:endParaRPr b="1" i="0" sz="1200" u="none" cap="none" strike="noStrike">
                    <a:solidFill>
                      <a:srgbClr val="C55A1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indent="-320675" lvl="1" marL="357188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C55A11"/>
                    </a:buClr>
                    <a:buSzPts val="1200"/>
                    <a:buFont typeface="Calibri"/>
                    <a:buAutoNum type="arabicPeriod"/>
                  </a:pPr>
                  <a:r>
                    <a:rPr b="1" i="0" lang="en-US" sz="1200" u="none" cap="none" strike="noStrike">
                      <a:solidFill>
                        <a:srgbClr val="C55A1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Pelayanan kesehatan pada usia produktif;</a:t>
                  </a:r>
                  <a:endParaRPr b="1" i="0" sz="1200" u="none" cap="none" strike="noStrike">
                    <a:solidFill>
                      <a:srgbClr val="C55A1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indent="-320675" lvl="1" marL="357188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C55A11"/>
                    </a:buClr>
                    <a:buSzPts val="1200"/>
                    <a:buFont typeface="Calibri"/>
                    <a:buAutoNum type="arabicPeriod"/>
                  </a:pPr>
                  <a:r>
                    <a:rPr b="1" i="0" lang="en-US" sz="1200" u="none" cap="none" strike="noStrike">
                      <a:solidFill>
                        <a:srgbClr val="C55A1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Pelayanan kesehatan pada usia lanjut;</a:t>
                  </a:r>
                  <a:endParaRPr b="1" i="0" sz="1200" u="none" cap="none" strike="noStrike">
                    <a:solidFill>
                      <a:srgbClr val="C55A1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indent="-320675" lvl="1" marL="357188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200"/>
                    <a:buFont typeface="Calibri"/>
                    <a:buAutoNum type="arabicPeriod"/>
                  </a:pPr>
                  <a:r>
                    <a:rPr b="0" i="0" lang="en-US" sz="12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Pelayanan kesehatan penderita hipertensi;</a:t>
                  </a:r>
                  <a:endParaRPr b="0" i="0" sz="12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indent="-320675" lvl="1" marL="357188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200"/>
                    <a:buFont typeface="Calibri"/>
                    <a:buAutoNum type="arabicPeriod"/>
                  </a:pPr>
                  <a:r>
                    <a:rPr b="0" i="0" lang="en-US" sz="12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Pelayanan kesehatan penderita diabetes melitus;</a:t>
                  </a:r>
                  <a:endParaRPr b="0" i="0" sz="12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indent="-320675" lvl="1" marL="357188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200"/>
                    <a:buFont typeface="Calibri"/>
                    <a:buAutoNum type="arabicPeriod"/>
                  </a:pPr>
                  <a:r>
                    <a:rPr b="0" i="0" lang="en-US" sz="12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Pelayanan kesehatan orang dengan gangguan jiwa berat;</a:t>
                  </a:r>
                  <a:endParaRPr b="0" i="0" sz="12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indent="-320675" lvl="1" marL="357188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AutoNum type="arabicPeriod"/>
                  </a:pPr>
                  <a:r>
                    <a:rPr b="0" i="0" lang="en-US" sz="14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Pelayanan kesehatan orang terduga tuberkulosis</a:t>
                  </a:r>
                  <a:r>
                    <a:rPr b="0" i="0" lang="en-US" sz="16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;</a:t>
                  </a:r>
                  <a:endParaRPr b="0" i="0" sz="16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indent="-320675" lvl="1" marL="357188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200"/>
                    <a:buFont typeface="Calibri"/>
                    <a:buAutoNum type="arabicPeriod"/>
                  </a:pPr>
                  <a:r>
                    <a:rPr b="0" i="0" lang="en-US" sz="12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Pelayanan kesehatan orang dengan risiko terinfeksi virus yang melemahkan daya tahan tubuh manusia (</a:t>
                  </a:r>
                  <a:r>
                    <a:rPr b="0" i="1" lang="en-US" sz="12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human immunodeficiency virus</a:t>
                  </a:r>
                  <a:r>
                    <a:rPr b="0" i="0" lang="en-US" sz="12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).</a:t>
                  </a:r>
                  <a:endParaRPr b="0" i="0" sz="12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8" name="Google Shape;198;p17"/>
              <p:cNvGrpSpPr/>
              <p:nvPr/>
            </p:nvGrpSpPr>
            <p:grpSpPr>
              <a:xfrm>
                <a:off x="590360" y="4800884"/>
                <a:ext cx="11164425" cy="1186816"/>
                <a:chOff x="590360" y="5079176"/>
                <a:chExt cx="11164425" cy="1186816"/>
              </a:xfrm>
            </p:grpSpPr>
            <p:sp>
              <p:nvSpPr>
                <p:cNvPr id="199" name="Google Shape;199;p17"/>
                <p:cNvSpPr/>
                <p:nvPr/>
              </p:nvSpPr>
              <p:spPr>
                <a:xfrm>
                  <a:off x="590361" y="5527328"/>
                  <a:ext cx="11164424" cy="738664"/>
                </a:xfrm>
                <a:prstGeom prst="rect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-142875" lvl="0" marL="142875" marR="0" rtl="0" algn="ctr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Char char="•"/>
                  </a:pPr>
                  <a:r>
                    <a:rPr b="1" lang="en-US" sz="1400">
                      <a:solidFill>
                        <a:srgbClr val="00000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Standar jumlah dan kualitas barang dan/atau jasa</a:t>
                  </a:r>
                  <a:endParaRPr b="1" sz="140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  <a:p>
                  <a:pPr indent="-142875" lvl="0" marL="142875" marR="0" rtl="0" algn="ctr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Char char="•"/>
                  </a:pPr>
                  <a:r>
                    <a:rPr b="1" lang="en-US" sz="1400">
                      <a:solidFill>
                        <a:srgbClr val="00000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Standar jumlah dan kualitas personel/sumber daya manusia kesehatan</a:t>
                  </a:r>
                  <a:endParaRPr b="1" sz="140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  <a:p>
                  <a:pPr indent="-142875" lvl="0" marL="142875" marR="0" rtl="0" algn="ctr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Char char="•"/>
                  </a:pPr>
                  <a:r>
                    <a:rPr b="1" lang="en-US" sz="1400">
                      <a:solidFill>
                        <a:srgbClr val="00000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Petunjuk teknis atau tata cara memenuhi standar</a:t>
                  </a:r>
                  <a:endParaRPr b="1" sz="140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descr="2D Slides" id="200" name="Google Shape;200;p17"/>
                <p:cNvSpPr txBox="1"/>
                <p:nvPr/>
              </p:nvSpPr>
              <p:spPr>
                <a:xfrm>
                  <a:off x="590360" y="5079176"/>
                  <a:ext cx="11164424" cy="369332"/>
                </a:xfrm>
                <a:prstGeom prst="rect">
                  <a:avLst/>
                </a:pr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b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rPr b="1" lang="en-US"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MUTU PELAYANAN DASAR</a:t>
                  </a:r>
                  <a:endParaRPr/>
                </a:p>
              </p:txBody>
            </p:sp>
          </p:grpSp>
        </p:grpSp>
        <p:sp>
          <p:nvSpPr>
            <p:cNvPr id="201" name="Google Shape;201;p17"/>
            <p:cNvSpPr/>
            <p:nvPr/>
          </p:nvSpPr>
          <p:spPr>
            <a:xfrm rot="5400000">
              <a:off x="5460759" y="4032680"/>
              <a:ext cx="369332" cy="1089977"/>
            </a:xfrm>
            <a:prstGeom prst="chevron">
              <a:avLst>
                <a:gd fmla="val 50000" name="adj"/>
              </a:avLst>
            </a:prstGeom>
            <a:solidFill>
              <a:schemeClr val="accent1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2" name="Google Shape;202;p17"/>
          <p:cNvSpPr/>
          <p:nvPr/>
        </p:nvSpPr>
        <p:spPr>
          <a:xfrm>
            <a:off x="7867779" y="6196183"/>
            <a:ext cx="41207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Sumber: PP 2/2018 dan Permendagri 100/2018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7"/>
          <p:cNvSpPr/>
          <p:nvPr/>
        </p:nvSpPr>
        <p:spPr>
          <a:xfrm>
            <a:off x="5777917" y="1424341"/>
            <a:ext cx="3850992" cy="1305006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lg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7"/>
          <p:cNvSpPr txBox="1"/>
          <p:nvPr/>
        </p:nvSpPr>
        <p:spPr>
          <a:xfrm>
            <a:off x="9878840" y="1892178"/>
            <a:ext cx="20582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Terkait Siklus Hidup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7"/>
          <p:cNvSpPr/>
          <p:nvPr/>
        </p:nvSpPr>
        <p:spPr>
          <a:xfrm>
            <a:off x="9407240" y="1779722"/>
            <a:ext cx="524535" cy="59816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18"/>
          <p:cNvGrpSpPr/>
          <p:nvPr/>
        </p:nvGrpSpPr>
        <p:grpSpPr>
          <a:xfrm>
            <a:off x="142375" y="320595"/>
            <a:ext cx="668759" cy="701731"/>
            <a:chOff x="230611" y="390399"/>
            <a:chExt cx="484866" cy="578256"/>
          </a:xfrm>
        </p:grpSpPr>
        <p:pic>
          <p:nvPicPr>
            <p:cNvPr id="212" name="Google Shape;212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30611" y="390399"/>
              <a:ext cx="445513" cy="57825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13" name="Google Shape;213;p18"/>
            <p:cNvCxnSpPr/>
            <p:nvPr/>
          </p:nvCxnSpPr>
          <p:spPr>
            <a:xfrm>
              <a:off x="715477" y="453899"/>
              <a:ext cx="0" cy="396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14" name="Google Shape;214;p18"/>
          <p:cNvSpPr/>
          <p:nvPr/>
        </p:nvSpPr>
        <p:spPr>
          <a:xfrm>
            <a:off x="824339" y="374235"/>
            <a:ext cx="7811315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7030A0"/>
                </a:solidFill>
                <a:latin typeface="Lato Black"/>
                <a:ea typeface="Lato Black"/>
                <a:cs typeface="Lato Black"/>
                <a:sym typeface="Lato Black"/>
              </a:rPr>
              <a:t>Target dan Indikator Pencapaian SPM Kesehatan</a:t>
            </a:r>
            <a:endParaRPr b="1" sz="2400">
              <a:solidFill>
                <a:srgbClr val="7030A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15" name="Google Shape;215;p18"/>
          <p:cNvSpPr/>
          <p:nvPr/>
        </p:nvSpPr>
        <p:spPr>
          <a:xfrm>
            <a:off x="8693426" y="6230070"/>
            <a:ext cx="3034047" cy="307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Revisi Permendagri No. 100/2018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16" name="Google Shape;216;p18"/>
          <p:cNvGraphicFramePr/>
          <p:nvPr/>
        </p:nvGraphicFramePr>
        <p:xfrm>
          <a:off x="604436" y="1756832"/>
          <a:ext cx="3000000" cy="3000000"/>
        </p:xfrm>
        <a:graphic>
          <a:graphicData uri="http://schemas.openxmlformats.org/drawingml/2006/table">
            <a:tbl>
              <a:tblPr bandCol="1" bandRow="1" firstCol="1" firstRow="1" lastCol="1" lastRow="1">
                <a:noFill/>
                <a:tableStyleId>{48118454-56B6-48D5-9B37-0BE046F72574}</a:tableStyleId>
              </a:tblPr>
              <a:tblGrid>
                <a:gridCol w="455750"/>
                <a:gridCol w="1868550"/>
                <a:gridCol w="1833000"/>
                <a:gridCol w="629625"/>
                <a:gridCol w="938500"/>
                <a:gridCol w="1254600"/>
                <a:gridCol w="1705300"/>
                <a:gridCol w="1219200"/>
                <a:gridCol w="1078600"/>
              </a:tblGrid>
              <a:tr h="228450"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Jenis Pelayanan Dasar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  <a:tc gridSpan="7">
                  <a:txBody>
                    <a:bodyPr/>
                    <a:lstStyle/>
                    <a:p>
                      <a:pPr indent="0" lvl="0" marL="0" marR="5842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Indikator Pencapaian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31300">
                <a:tc vMerge="1"/>
                <a:tc v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Penerima Pelayanan Dasar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  <a:tc hMerge="1"/>
                <a:tc hMerge="1"/>
                <a:tc gridSpan="4">
                  <a:txBody>
                    <a:bodyPr/>
                    <a:lstStyle/>
                    <a:p>
                      <a:pPr indent="0" lvl="0" marL="0" marR="5842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Mutu Minimal Pelayanan Dasar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  <a:tc hMerge="1"/>
                <a:tc hMerge="1"/>
                <a:tc hMerge="1"/>
              </a:tr>
              <a:tr h="38675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Indikator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Target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Batas waktu capaian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Indikator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Target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Batas waktu capaian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Keterangan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</a:tr>
              <a:tr h="1168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Pelayanan kesehatan bagi Penduduk terdampak krisis kesehatan akibat bencana dan/atau berpotensi bencana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provinsi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Jumlah penduduk yang terdampak krisis kesehatan akibat       bencana    dan/atau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berpotensi    bencana    provinsi yang mendapatkan pelayanan kesehatan sesuai standar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Setiap tahun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5842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Jumlah Barang dan/ atau Jasa, SDM, dan tata cara pemenuhan </a:t>
                      </a:r>
                      <a:endParaRPr/>
                    </a:p>
                    <a:p>
                      <a:pPr indent="0" lvl="0" marL="0" marR="5842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  <a:p>
                      <a:pPr indent="0" lvl="0" marL="0" marR="5842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5842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100 % (Sesuai dengan jumlah penduduk terdampak krisis kesehatan akibat bencana dan/atau berpotensi bencana provinsi yang akan dipenuhi)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5842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Setiap tahun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 rowSpan="2">
                  <a:txBody>
                    <a:bodyPr/>
                    <a:lstStyle/>
                    <a:p>
                      <a:pPr indent="0" lvl="0" marL="0" marR="5842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Indikator Mutu Minimal Pelayanan Dasar berupa Barang dan/ atau Jasa, SDM, dan tata cara pemenuhan Sesuai dengan yang ditetapkan dalam tentang Standar Teknis Pemenuhan Mutu Pelayanan Dasar Pada SPM Bidang Kesehatan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</a:tr>
              <a:tr h="1306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Pelayanan kesehatan bagi penduduk pada kondisi kejadian luar biasa provinsi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5715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Jumlah penduduk pada kondisi kejadian luar biasa provinsi yang mendapatkan pelayanan kesehatan sesuai standar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Setiap tahun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5842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Jumlah Barang dan/ atau Jasa, SDM, dan tata cara pemenuhan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5842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100 % (Sesuai dengan jumlah penduduk yang terdampak dan berisiko pada kondisi KLB yang akan dipenuhi)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5842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Setiap tahun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 vMerge="1"/>
              </a:tr>
            </a:tbl>
          </a:graphicData>
        </a:graphic>
      </p:graphicFrame>
      <p:sp>
        <p:nvSpPr>
          <p:cNvPr descr="2D Slides" id="217" name="Google Shape;217;p18"/>
          <p:cNvSpPr txBox="1"/>
          <p:nvPr/>
        </p:nvSpPr>
        <p:spPr>
          <a:xfrm>
            <a:off x="604434" y="1293539"/>
            <a:ext cx="2377305" cy="4401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PROVINSI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19"/>
          <p:cNvGrpSpPr/>
          <p:nvPr/>
        </p:nvGrpSpPr>
        <p:grpSpPr>
          <a:xfrm>
            <a:off x="142375" y="320595"/>
            <a:ext cx="668759" cy="701731"/>
            <a:chOff x="230611" y="390399"/>
            <a:chExt cx="484866" cy="578256"/>
          </a:xfrm>
        </p:grpSpPr>
        <p:pic>
          <p:nvPicPr>
            <p:cNvPr id="224" name="Google Shape;224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30611" y="390399"/>
              <a:ext cx="445513" cy="57825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25" name="Google Shape;225;p19"/>
            <p:cNvCxnSpPr/>
            <p:nvPr/>
          </p:nvCxnSpPr>
          <p:spPr>
            <a:xfrm>
              <a:off x="715477" y="453899"/>
              <a:ext cx="0" cy="396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26" name="Google Shape;226;p19"/>
          <p:cNvSpPr/>
          <p:nvPr/>
        </p:nvSpPr>
        <p:spPr>
          <a:xfrm>
            <a:off x="824339" y="374235"/>
            <a:ext cx="7811315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7030A0"/>
                </a:solidFill>
                <a:latin typeface="Lato Black"/>
                <a:ea typeface="Lato Black"/>
                <a:cs typeface="Lato Black"/>
                <a:sym typeface="Lato Black"/>
              </a:rPr>
              <a:t>Target dan Indikator Pencapaian SPM Kesehatan</a:t>
            </a:r>
            <a:endParaRPr b="1" sz="2400">
              <a:solidFill>
                <a:srgbClr val="7030A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27" name="Google Shape;227;p19"/>
          <p:cNvSpPr/>
          <p:nvPr/>
        </p:nvSpPr>
        <p:spPr>
          <a:xfrm>
            <a:off x="8693426" y="6230070"/>
            <a:ext cx="3034047" cy="307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Revisi Permendagri No. 100/2018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8" name="Google Shape;228;p19"/>
          <p:cNvGraphicFramePr/>
          <p:nvPr/>
        </p:nvGraphicFramePr>
        <p:xfrm>
          <a:off x="604435" y="1454891"/>
          <a:ext cx="3000000" cy="3000000"/>
        </p:xfrm>
        <a:graphic>
          <a:graphicData uri="http://schemas.openxmlformats.org/drawingml/2006/table">
            <a:tbl>
              <a:tblPr bandCol="1" bandRow="1" firstCol="1" firstRow="1" lastCol="1" lastRow="1">
                <a:noFill/>
                <a:tableStyleId>{48118454-56B6-48D5-9B37-0BE046F72574}</a:tableStyleId>
              </a:tblPr>
              <a:tblGrid>
                <a:gridCol w="455750"/>
                <a:gridCol w="1868550"/>
                <a:gridCol w="1833000"/>
                <a:gridCol w="629625"/>
                <a:gridCol w="938500"/>
                <a:gridCol w="1254600"/>
                <a:gridCol w="1705300"/>
                <a:gridCol w="1219200"/>
                <a:gridCol w="1078600"/>
              </a:tblGrid>
              <a:tr h="180650"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Jenis Pelayanan Dasar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  <a:tc gridSpan="7">
                  <a:txBody>
                    <a:bodyPr/>
                    <a:lstStyle/>
                    <a:p>
                      <a:pPr indent="0" lvl="0" marL="0" marR="5842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Indikator Pencapaian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61975">
                <a:tc vMerge="1"/>
                <a:tc v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Penerima Pelayanan Dasar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  <a:tc hMerge="1"/>
                <a:tc hMerge="1"/>
                <a:tc gridSpan="4">
                  <a:txBody>
                    <a:bodyPr/>
                    <a:lstStyle/>
                    <a:p>
                      <a:pPr indent="0" lvl="0" marL="0" marR="5842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Mutu Minimal Pelayanan Dasar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  <a:tc hMerge="1"/>
                <a:tc hMerge="1"/>
                <a:tc hMerge="1"/>
              </a:tr>
              <a:tr h="35497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Indikator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Target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Batas waktu capaian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Indikator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Target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Batas waktu capaian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Keterangan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</a:tr>
              <a:tr h="923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Pelayanan Kesehatan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Ibu Hamil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6223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Jumlah ibu hamil yang mendapatkan pelayanan Kesehatan sesuai standar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Setiap tahun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5842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Jumlah Barang dan/ atau Jasa, SDM, dan tata cara pemenuhan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5842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100 % (Sesuai dengan jumlah Ibu hamil yang akan dipenuhi)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5842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Setiap tahun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marR="5842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Indikator Mutu Minimal Pelayanan Dasar berupa Barang dan/atau Jasa, SDM, dan tata cara pemenuhan Sesuai dengan yang ditetapkan dalam Standar Teknis Pemenuhan Mutu Pelayanan Dasar Pada SPM Bidang Kesehatan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</a:tr>
              <a:tr h="923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Pelayanan Kesehatan Ibu Bersalin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Jumlah ibu bersalin yang mendapatkan pelayanan Kesehatan sesuai standar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Setiap tahun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Jumlah Barang dan/ atau Jasa, SDM, dan tata cara pemenuhan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100 % (Sesuai dengan jumlah Ibu bersalin yang akan dipenuhi)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Setiap tahun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923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Pelayanan Kesehatan Bayi Baru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4445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Lahir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Jumlah bayi baru lahir yang mendapatkan pelayanan kesehatan sesuai standar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Setiap tahun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Jumlah Barang dan/ atau Jasa, SDM, dan tata cara pemenuhan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100 % (Sesuai dengan jumlah Bayi baru Lahir yang akan dipenuhi)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Setiap tahun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1033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Pelayanan kesehatan balita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Jumlah balita yang mendapatkan pelayanan kesehatan sesuai standar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Setiap tahun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Jumlah Barang dan/ atau Jasa, SDM, dan tata cara pemenuhan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100 % (Sesuai dengan jumlah Balita yang akan dipenuhi)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Setiap tahun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 vMerge="1"/>
              </a:tr>
            </a:tbl>
          </a:graphicData>
        </a:graphic>
      </p:graphicFrame>
      <p:sp>
        <p:nvSpPr>
          <p:cNvPr descr="2D Slides" id="229" name="Google Shape;229;p19"/>
          <p:cNvSpPr txBox="1"/>
          <p:nvPr/>
        </p:nvSpPr>
        <p:spPr>
          <a:xfrm>
            <a:off x="604433" y="991596"/>
            <a:ext cx="2576088" cy="4401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KABUPATEN/KOTA (1)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20"/>
          <p:cNvGrpSpPr/>
          <p:nvPr/>
        </p:nvGrpSpPr>
        <p:grpSpPr>
          <a:xfrm>
            <a:off x="142375" y="320595"/>
            <a:ext cx="668759" cy="701731"/>
            <a:chOff x="230611" y="390399"/>
            <a:chExt cx="484866" cy="578256"/>
          </a:xfrm>
        </p:grpSpPr>
        <p:pic>
          <p:nvPicPr>
            <p:cNvPr id="236" name="Google Shape;236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30611" y="390399"/>
              <a:ext cx="445513" cy="57825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37" name="Google Shape;237;p20"/>
            <p:cNvCxnSpPr/>
            <p:nvPr/>
          </p:nvCxnSpPr>
          <p:spPr>
            <a:xfrm>
              <a:off x="715477" y="453899"/>
              <a:ext cx="0" cy="396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38" name="Google Shape;238;p20"/>
          <p:cNvSpPr/>
          <p:nvPr/>
        </p:nvSpPr>
        <p:spPr>
          <a:xfrm>
            <a:off x="824339" y="374235"/>
            <a:ext cx="7811315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7030A0"/>
                </a:solidFill>
                <a:latin typeface="Lato Black"/>
                <a:ea typeface="Lato Black"/>
                <a:cs typeface="Lato Black"/>
                <a:sym typeface="Lato Black"/>
              </a:rPr>
              <a:t>Target dan Indikator Pencapaian SPM Kesehatan</a:t>
            </a:r>
            <a:endParaRPr b="1" sz="2400">
              <a:solidFill>
                <a:srgbClr val="7030A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39" name="Google Shape;239;p20"/>
          <p:cNvSpPr/>
          <p:nvPr/>
        </p:nvSpPr>
        <p:spPr>
          <a:xfrm>
            <a:off x="8693426" y="6230070"/>
            <a:ext cx="3034047" cy="307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Revisi Permendagri No. 100/2018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2D Slides" id="240" name="Google Shape;240;p20"/>
          <p:cNvSpPr txBox="1"/>
          <p:nvPr/>
        </p:nvSpPr>
        <p:spPr>
          <a:xfrm>
            <a:off x="604433" y="991596"/>
            <a:ext cx="2576088" cy="4401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KABUPATEN/KOTA (2)</a:t>
            </a:r>
            <a:endParaRPr/>
          </a:p>
        </p:txBody>
      </p:sp>
      <p:graphicFrame>
        <p:nvGraphicFramePr>
          <p:cNvPr id="241" name="Google Shape;241;p20"/>
          <p:cNvGraphicFramePr/>
          <p:nvPr/>
        </p:nvGraphicFramePr>
        <p:xfrm>
          <a:off x="604436" y="1389382"/>
          <a:ext cx="3000000" cy="3000000"/>
        </p:xfrm>
        <a:graphic>
          <a:graphicData uri="http://schemas.openxmlformats.org/drawingml/2006/table">
            <a:tbl>
              <a:tblPr bandCol="1" bandRow="1" firstCol="1" firstRow="1" lastCol="1" lastRow="1">
                <a:noFill/>
                <a:tableStyleId>{48118454-56B6-48D5-9B37-0BE046F72574}</a:tableStyleId>
              </a:tblPr>
              <a:tblGrid>
                <a:gridCol w="455750"/>
                <a:gridCol w="1868550"/>
                <a:gridCol w="1833000"/>
                <a:gridCol w="629625"/>
                <a:gridCol w="938500"/>
                <a:gridCol w="1254600"/>
                <a:gridCol w="1705300"/>
                <a:gridCol w="1219200"/>
                <a:gridCol w="1078600"/>
              </a:tblGrid>
              <a:tr h="180650"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Jenis Pelayanan Dasar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  <a:tc gridSpan="7">
                  <a:txBody>
                    <a:bodyPr/>
                    <a:lstStyle/>
                    <a:p>
                      <a:pPr indent="0" lvl="0" marL="0" marR="5842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Indikator Pencapaian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61975">
                <a:tc vMerge="1"/>
                <a:tc v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Penerima Pelayanan Dasar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  <a:tc hMerge="1"/>
                <a:tc hMerge="1"/>
                <a:tc gridSpan="4">
                  <a:txBody>
                    <a:bodyPr/>
                    <a:lstStyle/>
                    <a:p>
                      <a:pPr indent="0" lvl="0" marL="0" marR="5842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Mutu Minimal Pelayanan Dasar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  <a:tc hMerge="1"/>
                <a:tc hMerge="1"/>
                <a:tc hMerge="1"/>
              </a:tr>
              <a:tr h="35497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Indikator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Target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Batas waktu capaian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Indikator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Target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Batas waktu capaian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Keterangan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</a:tr>
              <a:tr h="923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5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Pelayanan kesehatan pada usia pendidikan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  <a:p>
                      <a:pPr indent="0" lvl="0" marL="0" marR="4445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dasar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Jumlah anak pada usia pendidikan dasar yang mendapatkan pelayanan kesehatan sesuai standar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100%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Setiap tahun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Jumlah Barang dan/ atau Jasa, SDM, dan tata cara pemenuhan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100 % (Sesuai dengan jumlah anak usia pendidikan dasar yang akan dipenuhi)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Setiap tahun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marR="5842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Indikator Mutu Minimal Pelayanan Dasar berupa Barang dan/atau Jasa, SDM, dan tata cara pemenuhan Sesuai dengan yang ditetapkan dalam Standar Teknis Pemenuhan Mutu Pelayanan Dasar Pada SPM Bidang Kesehatan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</a:tr>
              <a:tr h="923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6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Pelayanan kesehatan pada usia produktif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Jumlah warga negara usia produktif yang mendapatkan pelayanan kesehatan sesuai standar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100%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Setiap tahun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Jumlah Barang dan/ atau Jasa, SDM, dan tata cara pemenuhan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100 % (Sesuai dengan jumlah WN usia produktif yang akan dipenuhi)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Setiap tahun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923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7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Pelayanan kesehatan pada usia lanjut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Jumlah warga negara usia lanjut yang mendapatkan pelayanan kesehatan sesuai standar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100%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Setiap tahun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Jumlah Barang dan/ atau Jasa, SDM, dan tata cara pemenuhan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100 % (Sesuai dengan jumlah WN usia lanjut yang akan dipenuhi)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Setiap tahun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1033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8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Pelayanan kesehatan penderita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  <a:p>
                      <a:pPr indent="0" lvl="0" marL="0" marR="4445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hipertensi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Jumlah warga negara penderita hipertensi  (Usia 15 tahun keatas) yang mendapatkan pelayanan kesehatan sesuai standar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100%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Setiap tahun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Jumlah Barang dan/ atau Jasa, SDM, dan tata cara pemenuhan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100 % (Sesuai dengan jumlah WN penderita hipertensi (Usia 15 tahun keatas) yang akan dipenuhi)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Setiap tahun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21"/>
          <p:cNvGrpSpPr/>
          <p:nvPr/>
        </p:nvGrpSpPr>
        <p:grpSpPr>
          <a:xfrm>
            <a:off x="142375" y="320595"/>
            <a:ext cx="668759" cy="701731"/>
            <a:chOff x="230611" y="390399"/>
            <a:chExt cx="484866" cy="578256"/>
          </a:xfrm>
        </p:grpSpPr>
        <p:pic>
          <p:nvPicPr>
            <p:cNvPr id="248" name="Google Shape;248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30611" y="390399"/>
              <a:ext cx="445513" cy="57825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49" name="Google Shape;249;p21"/>
            <p:cNvCxnSpPr/>
            <p:nvPr/>
          </p:nvCxnSpPr>
          <p:spPr>
            <a:xfrm>
              <a:off x="715477" y="453899"/>
              <a:ext cx="0" cy="396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0" name="Google Shape;250;p21"/>
          <p:cNvSpPr/>
          <p:nvPr/>
        </p:nvSpPr>
        <p:spPr>
          <a:xfrm>
            <a:off x="824339" y="374235"/>
            <a:ext cx="7811315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7030A0"/>
                </a:solidFill>
                <a:latin typeface="Lato Black"/>
                <a:ea typeface="Lato Black"/>
                <a:cs typeface="Lato Black"/>
                <a:sym typeface="Lato Black"/>
              </a:rPr>
              <a:t>Target dan Indikator Pencapaian SPM Kesehatan</a:t>
            </a:r>
            <a:endParaRPr b="1" sz="2400">
              <a:solidFill>
                <a:srgbClr val="7030A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51" name="Google Shape;251;p21"/>
          <p:cNvSpPr/>
          <p:nvPr/>
        </p:nvSpPr>
        <p:spPr>
          <a:xfrm>
            <a:off x="8693426" y="6230070"/>
            <a:ext cx="3034047" cy="307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Revisi Permendagri No. 100/2018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2D Slides" id="252" name="Google Shape;252;p21"/>
          <p:cNvSpPr txBox="1"/>
          <p:nvPr/>
        </p:nvSpPr>
        <p:spPr>
          <a:xfrm>
            <a:off x="645998" y="894611"/>
            <a:ext cx="2576088" cy="4401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KABUPATEN/KOTA (3)</a:t>
            </a:r>
            <a:endParaRPr/>
          </a:p>
        </p:txBody>
      </p:sp>
      <p:graphicFrame>
        <p:nvGraphicFramePr>
          <p:cNvPr id="253" name="Google Shape;253;p21"/>
          <p:cNvGraphicFramePr/>
          <p:nvPr/>
        </p:nvGraphicFramePr>
        <p:xfrm>
          <a:off x="604433" y="1279343"/>
          <a:ext cx="3000000" cy="3000000"/>
        </p:xfrm>
        <a:graphic>
          <a:graphicData uri="http://schemas.openxmlformats.org/drawingml/2006/table">
            <a:tbl>
              <a:tblPr bandCol="1" bandRow="1" firstCol="1" firstRow="1" lastCol="1" lastRow="1">
                <a:noFill/>
                <a:tableStyleId>{48118454-56B6-48D5-9B37-0BE046F72574}</a:tableStyleId>
              </a:tblPr>
              <a:tblGrid>
                <a:gridCol w="455750"/>
                <a:gridCol w="1868550"/>
                <a:gridCol w="1833000"/>
                <a:gridCol w="629625"/>
                <a:gridCol w="938500"/>
                <a:gridCol w="1254600"/>
                <a:gridCol w="1705300"/>
                <a:gridCol w="1219200"/>
                <a:gridCol w="1078600"/>
              </a:tblGrid>
              <a:tr h="180650"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Jenis Pelayanan Dasar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  <a:tc gridSpan="7">
                  <a:txBody>
                    <a:bodyPr/>
                    <a:lstStyle/>
                    <a:p>
                      <a:pPr indent="0" lvl="0" marL="0" marR="5842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Indikator Pencapaian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61975">
                <a:tc vMerge="1"/>
                <a:tc v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Penerima Pelayanan Dasar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  <a:tc hMerge="1"/>
                <a:tc hMerge="1"/>
                <a:tc gridSpan="4">
                  <a:txBody>
                    <a:bodyPr/>
                    <a:lstStyle/>
                    <a:p>
                      <a:pPr indent="0" lvl="0" marL="0" marR="5842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Mutu Minimal Pelayanan Dasar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  <a:tc hMerge="1"/>
                <a:tc hMerge="1"/>
                <a:tc hMerge="1"/>
              </a:tr>
              <a:tr h="35497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Indikator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Target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Batas waktu capaian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Indikator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Target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Batas waktu capaian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Keterangan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</a:tr>
              <a:tr h="923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9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Pelayanan kesehatan penderita diabetes melitus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Jumlah warga negara penderita diabetes melitus usia 15 tahun ke atas yang mendapatkan pelayanan kesehatan sesuai standar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100%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Setiap tahun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Jumlah Barang dan/ atau Jasa, SDM, dan tata cara pemenuhan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100 % (Sesuai dengan jumlah WN penderita diabetes melitus usia 15 tahun ke atas yang akan dipenuhi)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Setiap tahun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marR="5842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Indikator Mutu Minimal Pelayanan Dasar berupa Barang dan/atau Jasa, SDM, dan tata cara pemenuhan Sesuai dengan yang ditetapkan dalam Standar Teknis Pemenuhan Mutu Pelayanan Dasar Pada SPM Bidang Kesehatan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</a:tr>
              <a:tr h="923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10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Pelayanan kesehatan orang dengan gangguan jiwa berat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Jumlah warga negara dengan gangguan jiwa berat yang mendapatkan pelayanan kesehatan sesuai standar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100%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Setiap tahun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Jumlah Barang dan/ atau Jasa, SDM, dan tata cara pemenuhan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100 % (Sesuai dengan jumlah WN dengan gangguan jiwa berat yang akan dipenuhi)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Setiap tahun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923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11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Pelayanan kesehatan orang terduga tuberkulosis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Jumlah warga negara terduga tuberculosis yang mendapatkan pelayanan kesehatan sesuai standar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100%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Setiap tahun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Jumlah Barang dan/ atau Jasa, SDM, dan tata cara pemenuhan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100 % (Sesuai dengan jumlah WN terduga tuberculosis yang akan dipenuhi)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Setiap tahun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1033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12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Pelayanan kesehatan orang dengan risiko terinfeksi virus yang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  <a:p>
                      <a:pPr indent="0" lvl="0" marL="0" marR="4445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Melemahkan daya tahan tubuh manusia (Human Immunodeficiency Virus)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Jumlah warga negara dengan risiko terinfeksi virus yang melemahkan daya tahan tubuh manusia (Human Immunodeficiency Virus) yang mendapatkan pelayanan kesehatan sesuai standar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100%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Setiap tahun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Jumlah Barang dan/ atau Jasa, SDM, dan tata cara pemenuhan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100 % (Sesuai dengan jumlah WN dengan resiko terinfeksi virus yang melemahkan daya tahan tubuh manusia yang akan dipenuhi)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4445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Setiap tahun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T="0" marB="0" marR="0" marL="0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22"/>
          <p:cNvGrpSpPr/>
          <p:nvPr/>
        </p:nvGrpSpPr>
        <p:grpSpPr>
          <a:xfrm>
            <a:off x="142375" y="320595"/>
            <a:ext cx="668759" cy="701731"/>
            <a:chOff x="230611" y="390399"/>
            <a:chExt cx="484866" cy="578256"/>
          </a:xfrm>
        </p:grpSpPr>
        <p:pic>
          <p:nvPicPr>
            <p:cNvPr id="260" name="Google Shape;260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30611" y="390399"/>
              <a:ext cx="445513" cy="57825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61" name="Google Shape;261;p22"/>
            <p:cNvCxnSpPr/>
            <p:nvPr/>
          </p:nvCxnSpPr>
          <p:spPr>
            <a:xfrm>
              <a:off x="715477" y="453899"/>
              <a:ext cx="0" cy="396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62" name="Google Shape;262;p22"/>
          <p:cNvSpPr/>
          <p:nvPr/>
        </p:nvSpPr>
        <p:spPr>
          <a:xfrm>
            <a:off x="824339" y="374235"/>
            <a:ext cx="7811315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7030A0"/>
                </a:solidFill>
                <a:latin typeface="Lato Black"/>
                <a:ea typeface="Lato Black"/>
                <a:cs typeface="Lato Black"/>
                <a:sym typeface="Lato Black"/>
              </a:rPr>
              <a:t>Muatan dan Tahapan Penerapan SPM</a:t>
            </a:r>
            <a:endParaRPr b="1" sz="2400">
              <a:solidFill>
                <a:srgbClr val="7030A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grpSp>
        <p:nvGrpSpPr>
          <p:cNvPr id="263" name="Google Shape;263;p22"/>
          <p:cNvGrpSpPr/>
          <p:nvPr/>
        </p:nvGrpSpPr>
        <p:grpSpPr>
          <a:xfrm>
            <a:off x="381058" y="1241524"/>
            <a:ext cx="11374126" cy="5327960"/>
            <a:chOff x="353348" y="1352364"/>
            <a:chExt cx="11374126" cy="5327960"/>
          </a:xfrm>
        </p:grpSpPr>
        <p:grpSp>
          <p:nvGrpSpPr>
            <p:cNvPr id="264" name="Google Shape;264;p22"/>
            <p:cNvGrpSpPr/>
            <p:nvPr/>
          </p:nvGrpSpPr>
          <p:grpSpPr>
            <a:xfrm>
              <a:off x="353348" y="1352364"/>
              <a:ext cx="11272412" cy="5001400"/>
              <a:chOff x="684652" y="1013352"/>
              <a:chExt cx="11272412" cy="5001400"/>
            </a:xfrm>
          </p:grpSpPr>
          <p:grpSp>
            <p:nvGrpSpPr>
              <p:cNvPr id="265" name="Google Shape;265;p22"/>
              <p:cNvGrpSpPr/>
              <p:nvPr/>
            </p:nvGrpSpPr>
            <p:grpSpPr>
              <a:xfrm>
                <a:off x="1092264" y="1043272"/>
                <a:ext cx="2888690" cy="3216670"/>
                <a:chOff x="770982" y="1043272"/>
                <a:chExt cx="2888690" cy="3216670"/>
              </a:xfrm>
            </p:grpSpPr>
            <p:grpSp>
              <p:nvGrpSpPr>
                <p:cNvPr id="266" name="Google Shape;266;p22"/>
                <p:cNvGrpSpPr/>
                <p:nvPr/>
              </p:nvGrpSpPr>
              <p:grpSpPr>
                <a:xfrm>
                  <a:off x="770982" y="1496216"/>
                  <a:ext cx="2888690" cy="2763726"/>
                  <a:chOff x="856346" y="1467188"/>
                  <a:chExt cx="2888690" cy="2763726"/>
                </a:xfrm>
              </p:grpSpPr>
              <p:grpSp>
                <p:nvGrpSpPr>
                  <p:cNvPr id="267" name="Google Shape;267;p22"/>
                  <p:cNvGrpSpPr/>
                  <p:nvPr/>
                </p:nvGrpSpPr>
                <p:grpSpPr>
                  <a:xfrm>
                    <a:off x="945539" y="1532333"/>
                    <a:ext cx="2759737" cy="2517324"/>
                    <a:chOff x="1247217" y="1604281"/>
                    <a:chExt cx="2759737" cy="2517324"/>
                  </a:xfrm>
                </p:grpSpPr>
                <p:grpSp>
                  <p:nvGrpSpPr>
                    <p:cNvPr id="268" name="Google Shape;268;p22"/>
                    <p:cNvGrpSpPr/>
                    <p:nvPr/>
                  </p:nvGrpSpPr>
                  <p:grpSpPr>
                    <a:xfrm>
                      <a:off x="1247217" y="1604281"/>
                      <a:ext cx="2759737" cy="719235"/>
                      <a:chOff x="1135814" y="634062"/>
                      <a:chExt cx="2759737" cy="719235"/>
                    </a:xfrm>
                  </p:grpSpPr>
                  <p:sp>
                    <p:nvSpPr>
                      <p:cNvPr id="269" name="Google Shape;269;p22"/>
                      <p:cNvSpPr/>
                      <p:nvPr/>
                    </p:nvSpPr>
                    <p:spPr>
                      <a:xfrm>
                        <a:off x="1135814" y="634062"/>
                        <a:ext cx="2759737" cy="719235"/>
                      </a:xfrm>
                      <a:prstGeom prst="rect">
                        <a:avLst/>
                      </a:prstGeom>
                      <a:solidFill>
                        <a:srgbClr val="A8D08C"/>
                      </a:solidFill>
                      <a:ln cap="flat" cmpd="sng" w="12700">
                        <a:solidFill>
                          <a:schemeClr val="lt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  <a:effectLst>
                        <a:outerShdw blurRad="50800" rotWithShape="0" algn="t" dir="5400000" dist="38100">
                          <a:srgbClr val="000000">
                            <a:alpha val="40000"/>
                          </a:srgbClr>
                        </a:outerShdw>
                      </a:effectLst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270" name="Google Shape;270;p22"/>
                      <p:cNvSpPr txBox="1"/>
                      <p:nvPr/>
                    </p:nvSpPr>
                    <p:spPr>
                      <a:xfrm>
                        <a:off x="1135814" y="634062"/>
                        <a:ext cx="2759737" cy="7192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anchorCtr="0" anchor="ctr" bIns="10150" lIns="10150" spcFirstLastPara="1" rIns="10150" wrap="square" tIns="10150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C00000"/>
                          </a:buClr>
                          <a:buSzPts val="1600"/>
                          <a:buFont typeface="Century Gothic"/>
                          <a:buNone/>
                        </a:pPr>
                        <a:r>
                          <a:rPr b="1" lang="en-US" sz="1600">
                            <a:solidFill>
                              <a:srgbClr val="C00000"/>
                            </a:solidFill>
                            <a:latin typeface="Century Gothic"/>
                            <a:ea typeface="Century Gothic"/>
                            <a:cs typeface="Century Gothic"/>
                            <a:sym typeface="Century Gothic"/>
                          </a:rPr>
                          <a:t>Jenis </a:t>
                        </a:r>
                        <a:endParaRPr b="1" sz="1600">
                          <a:solidFill>
                            <a:srgbClr val="C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  <a:p>
                        <a:pPr indent="0" lvl="0" marL="0" marR="0" rtl="0" algn="ctr">
                          <a:lnSpc>
                            <a:spcPct val="90000"/>
                          </a:lnSpc>
                          <a:spcBef>
                            <a:spcPts val="560"/>
                          </a:spcBef>
                          <a:spcAft>
                            <a:spcPts val="0"/>
                          </a:spcAft>
                          <a:buClr>
                            <a:srgbClr val="C00000"/>
                          </a:buClr>
                          <a:buSzPts val="1600"/>
                          <a:buFont typeface="Century Gothic"/>
                          <a:buNone/>
                        </a:pPr>
                        <a:r>
                          <a:rPr b="1" lang="en-US" sz="1600">
                            <a:solidFill>
                              <a:srgbClr val="C00000"/>
                            </a:solidFill>
                            <a:latin typeface="Century Gothic"/>
                            <a:ea typeface="Century Gothic"/>
                            <a:cs typeface="Century Gothic"/>
                            <a:sym typeface="Century Gothic"/>
                          </a:rPr>
                          <a:t>Pelayanan Dasar</a:t>
                        </a:r>
                        <a:endParaRPr sz="1600">
                          <a:solidFill>
                            <a:srgbClr val="C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p:txBody>
                  </p:sp>
                </p:grpSp>
                <p:grpSp>
                  <p:nvGrpSpPr>
                    <p:cNvPr id="271" name="Google Shape;271;p22"/>
                    <p:cNvGrpSpPr/>
                    <p:nvPr/>
                  </p:nvGrpSpPr>
                  <p:grpSpPr>
                    <a:xfrm>
                      <a:off x="1247217" y="2503326"/>
                      <a:ext cx="2720127" cy="719235"/>
                      <a:chOff x="1135814" y="1533107"/>
                      <a:chExt cx="2720127" cy="719235"/>
                    </a:xfrm>
                  </p:grpSpPr>
                  <p:sp>
                    <p:nvSpPr>
                      <p:cNvPr id="272" name="Google Shape;272;p22"/>
                      <p:cNvSpPr/>
                      <p:nvPr/>
                    </p:nvSpPr>
                    <p:spPr>
                      <a:xfrm>
                        <a:off x="1135814" y="1533107"/>
                        <a:ext cx="2720127" cy="719235"/>
                      </a:xfrm>
                      <a:prstGeom prst="rect">
                        <a:avLst/>
                      </a:prstGeom>
                      <a:solidFill>
                        <a:srgbClr val="FCBF49"/>
                      </a:solidFill>
                      <a:ln cap="flat" cmpd="sng" w="12700">
                        <a:solidFill>
                          <a:schemeClr val="lt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  <a:effectLst>
                        <a:outerShdw blurRad="50800" rotWithShape="0" algn="t" dir="5400000" dist="38100">
                          <a:srgbClr val="000000">
                            <a:alpha val="40000"/>
                          </a:srgbClr>
                        </a:outerShdw>
                      </a:effectLst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273" name="Google Shape;273;p22"/>
                      <p:cNvSpPr txBox="1"/>
                      <p:nvPr/>
                    </p:nvSpPr>
                    <p:spPr>
                      <a:xfrm>
                        <a:off x="1135814" y="1533107"/>
                        <a:ext cx="2720127" cy="71923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  <p:txBody>
                      <a:bodyPr anchorCtr="0" anchor="ctr" bIns="10150" lIns="10150" spcFirstLastPara="1" rIns="10150" wrap="square" tIns="10150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C00000"/>
                          </a:buClr>
                          <a:buSzPts val="1600"/>
                          <a:buFont typeface="Century Gothic"/>
                          <a:buNone/>
                        </a:pPr>
                        <a:r>
                          <a:rPr b="1" lang="en-US" sz="1600">
                            <a:solidFill>
                              <a:srgbClr val="C00000"/>
                            </a:solidFill>
                            <a:latin typeface="Century Gothic"/>
                            <a:ea typeface="Century Gothic"/>
                            <a:cs typeface="Century Gothic"/>
                            <a:sym typeface="Century Gothic"/>
                          </a:rPr>
                          <a:t>Mutu </a:t>
                        </a:r>
                        <a:endParaRPr b="1" sz="1600">
                          <a:solidFill>
                            <a:srgbClr val="C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  <a:p>
                        <a:pPr indent="0" lvl="0" marL="0" marR="0" rtl="0" algn="ctr">
                          <a:lnSpc>
                            <a:spcPct val="90000"/>
                          </a:lnSpc>
                          <a:spcBef>
                            <a:spcPts val="560"/>
                          </a:spcBef>
                          <a:spcAft>
                            <a:spcPts val="0"/>
                          </a:spcAft>
                          <a:buClr>
                            <a:srgbClr val="C00000"/>
                          </a:buClr>
                          <a:buSzPts val="1600"/>
                          <a:buFont typeface="Century Gothic"/>
                          <a:buNone/>
                        </a:pPr>
                        <a:r>
                          <a:rPr b="1" lang="en-US" sz="1600">
                            <a:solidFill>
                              <a:srgbClr val="C00000"/>
                            </a:solidFill>
                            <a:latin typeface="Century Gothic"/>
                            <a:ea typeface="Century Gothic"/>
                            <a:cs typeface="Century Gothic"/>
                            <a:sym typeface="Century Gothic"/>
                          </a:rPr>
                          <a:t>Pelayanan Dasar</a:t>
                        </a:r>
                        <a:endParaRPr sz="1600">
                          <a:solidFill>
                            <a:srgbClr val="C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p:txBody>
                  </p:sp>
                </p:grpSp>
                <p:grpSp>
                  <p:nvGrpSpPr>
                    <p:cNvPr id="274" name="Google Shape;274;p22"/>
                    <p:cNvGrpSpPr/>
                    <p:nvPr/>
                  </p:nvGrpSpPr>
                  <p:grpSpPr>
                    <a:xfrm>
                      <a:off x="1247217" y="3402370"/>
                      <a:ext cx="2714324" cy="719235"/>
                      <a:chOff x="1135814" y="2432151"/>
                      <a:chExt cx="2714324" cy="719235"/>
                    </a:xfrm>
                  </p:grpSpPr>
                  <p:sp>
                    <p:nvSpPr>
                      <p:cNvPr id="275" name="Google Shape;275;p22"/>
                      <p:cNvSpPr/>
                      <p:nvPr/>
                    </p:nvSpPr>
                    <p:spPr>
                      <a:xfrm>
                        <a:off x="1135814" y="2432151"/>
                        <a:ext cx="2714324" cy="719235"/>
                      </a:xfrm>
                      <a:prstGeom prst="rect">
                        <a:avLst/>
                      </a:prstGeom>
                      <a:solidFill>
                        <a:srgbClr val="EAE2B7"/>
                      </a:solidFill>
                      <a:ln cap="flat" cmpd="sng" w="12700">
                        <a:solidFill>
                          <a:schemeClr val="lt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  <a:effectLst>
                        <a:outerShdw blurRad="50800" rotWithShape="0" algn="t" dir="5400000" dist="38100">
                          <a:srgbClr val="000000">
                            <a:alpha val="40000"/>
                          </a:srgbClr>
                        </a:outerShdw>
                      </a:effectLst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276" name="Google Shape;276;p22"/>
                      <p:cNvSpPr txBox="1"/>
                      <p:nvPr/>
                    </p:nvSpPr>
                    <p:spPr>
                      <a:xfrm>
                        <a:off x="1135814" y="2432151"/>
                        <a:ext cx="2714324" cy="719235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>
                        <a:noFill/>
                      </a:ln>
                    </p:spPr>
                    <p:txBody>
                      <a:bodyPr anchorCtr="0" anchor="ctr" bIns="10150" lIns="10150" spcFirstLastPara="1" rIns="10150" wrap="square" tIns="10150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C00000"/>
                          </a:buClr>
                          <a:buSzPts val="1600"/>
                          <a:buFont typeface="Century Gothic"/>
                          <a:buNone/>
                        </a:pPr>
                        <a:r>
                          <a:rPr b="1" lang="en-US" sz="1600">
                            <a:solidFill>
                              <a:srgbClr val="C00000"/>
                            </a:solidFill>
                            <a:latin typeface="Century Gothic"/>
                            <a:ea typeface="Century Gothic"/>
                            <a:cs typeface="Century Gothic"/>
                            <a:sym typeface="Century Gothic"/>
                          </a:rPr>
                          <a:t>Penerima </a:t>
                        </a:r>
                        <a:endParaRPr b="1" sz="1600">
                          <a:solidFill>
                            <a:srgbClr val="C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  <a:p>
                        <a:pPr indent="0" lvl="0" marL="0" marR="0" rtl="0" algn="ctr">
                          <a:lnSpc>
                            <a:spcPct val="90000"/>
                          </a:lnSpc>
                          <a:spcBef>
                            <a:spcPts val="560"/>
                          </a:spcBef>
                          <a:spcAft>
                            <a:spcPts val="0"/>
                          </a:spcAft>
                          <a:buClr>
                            <a:srgbClr val="C00000"/>
                          </a:buClr>
                          <a:buSzPts val="1600"/>
                          <a:buFont typeface="Century Gothic"/>
                          <a:buNone/>
                        </a:pPr>
                        <a:r>
                          <a:rPr b="1" lang="en-US" sz="1600">
                            <a:solidFill>
                              <a:srgbClr val="C00000"/>
                            </a:solidFill>
                            <a:latin typeface="Century Gothic"/>
                            <a:ea typeface="Century Gothic"/>
                            <a:cs typeface="Century Gothic"/>
                            <a:sym typeface="Century Gothic"/>
                          </a:rPr>
                          <a:t>Pelayanan Dasar</a:t>
                        </a:r>
                        <a:endParaRPr sz="1600">
                          <a:solidFill>
                            <a:srgbClr val="C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p:txBody>
                  </p:sp>
                </p:grpSp>
              </p:grpSp>
              <p:sp>
                <p:nvSpPr>
                  <p:cNvPr id="277" name="Google Shape;277;p22"/>
                  <p:cNvSpPr/>
                  <p:nvPr/>
                </p:nvSpPr>
                <p:spPr>
                  <a:xfrm>
                    <a:off x="856346" y="1467188"/>
                    <a:ext cx="2888690" cy="2763726"/>
                  </a:xfrm>
                  <a:prstGeom prst="roundRect">
                    <a:avLst>
                      <a:gd fmla="val 16667" name="adj"/>
                    </a:avLst>
                  </a:prstGeom>
                  <a:noFill/>
                  <a:ln cap="flat" cmpd="sng" w="12700">
                    <a:solidFill>
                      <a:srgbClr val="31538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C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78" name="Google Shape;278;p22"/>
                <p:cNvSpPr txBox="1"/>
                <p:nvPr/>
              </p:nvSpPr>
              <p:spPr>
                <a:xfrm>
                  <a:off x="945354" y="1043272"/>
                  <a:ext cx="2714318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2000">
                      <a:solidFill>
                        <a:srgbClr val="00B05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Muatan SPM</a:t>
                  </a:r>
                  <a:endParaRPr b="1" sz="2000">
                    <a:solidFill>
                      <a:srgbClr val="00B05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79" name="Google Shape;279;p22"/>
              <p:cNvSpPr/>
              <p:nvPr/>
            </p:nvSpPr>
            <p:spPr>
              <a:xfrm>
                <a:off x="684652" y="4785249"/>
                <a:ext cx="367488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Setiap Jenis Pelayanan Dasar harus memiliki Mutu Pelayanan Dasar</a:t>
                </a:r>
                <a:endParaRPr/>
              </a:p>
            </p:txBody>
          </p:sp>
          <p:sp>
            <p:nvSpPr>
              <p:cNvPr id="280" name="Google Shape;280;p22"/>
              <p:cNvSpPr/>
              <p:nvPr/>
            </p:nvSpPr>
            <p:spPr>
              <a:xfrm rot="-5244144">
                <a:off x="2232800" y="4077691"/>
                <a:ext cx="549561" cy="1007497"/>
              </a:xfrm>
              <a:prstGeom prst="chevron">
                <a:avLst>
                  <a:gd fmla="val 50000" name="adj"/>
                </a:avLst>
              </a:prstGeom>
              <a:solidFill>
                <a:srgbClr val="C00000"/>
              </a:solidFill>
              <a:ln cap="flat" cmpd="sng" w="12700">
                <a:solidFill>
                  <a:srgbClr val="C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81" name="Google Shape;281;p22"/>
              <p:cNvGrpSpPr/>
              <p:nvPr/>
            </p:nvGrpSpPr>
            <p:grpSpPr>
              <a:xfrm>
                <a:off x="3732812" y="1013352"/>
                <a:ext cx="8224252" cy="5001400"/>
                <a:chOff x="3658268" y="1013352"/>
                <a:chExt cx="8224252" cy="5001400"/>
              </a:xfrm>
            </p:grpSpPr>
            <p:grpSp>
              <p:nvGrpSpPr>
                <p:cNvPr id="282" name="Google Shape;282;p22"/>
                <p:cNvGrpSpPr/>
                <p:nvPr/>
              </p:nvGrpSpPr>
              <p:grpSpPr>
                <a:xfrm>
                  <a:off x="4376108" y="1951027"/>
                  <a:ext cx="7503657" cy="1781320"/>
                  <a:chOff x="107" y="498353"/>
                  <a:chExt cx="7503657" cy="1781320"/>
                </a:xfrm>
              </p:grpSpPr>
              <p:sp>
                <p:nvSpPr>
                  <p:cNvPr id="283" name="Google Shape;283;p22"/>
                  <p:cNvSpPr/>
                  <p:nvPr/>
                </p:nvSpPr>
                <p:spPr>
                  <a:xfrm>
                    <a:off x="956441" y="498353"/>
                    <a:ext cx="4963851" cy="1781320"/>
                  </a:xfrm>
                  <a:prstGeom prst="rightArrow">
                    <a:avLst>
                      <a:gd fmla="val 50000" name="adj1"/>
                      <a:gd fmla="val 50000" name="adj2"/>
                    </a:avLst>
                  </a:prstGeom>
                  <a:solidFill>
                    <a:srgbClr val="EAE2B7"/>
                  </a:solidFill>
                  <a:ln cap="flat" cmpd="sng" w="9525">
                    <a:solidFill>
                      <a:srgbClr val="C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84" name="Google Shape;284;p22"/>
                  <p:cNvSpPr/>
                  <p:nvPr/>
                </p:nvSpPr>
                <p:spPr>
                  <a:xfrm>
                    <a:off x="107" y="892947"/>
                    <a:ext cx="1737839" cy="981266"/>
                  </a:xfrm>
                  <a:prstGeom prst="roundRect">
                    <a:avLst>
                      <a:gd fmla="val 16667" name="adj"/>
                    </a:avLst>
                  </a:prstGeom>
                  <a:solidFill>
                    <a:srgbClr val="92D050"/>
                  </a:solidFill>
                  <a:ln cap="flat" cmpd="sng" w="12700">
                    <a:solidFill>
                      <a:schemeClr val="lt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85" name="Google Shape;285;p22"/>
                  <p:cNvSpPr txBox="1"/>
                  <p:nvPr/>
                </p:nvSpPr>
                <p:spPr>
                  <a:xfrm>
                    <a:off x="48008" y="940848"/>
                    <a:ext cx="1642037" cy="88546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60950" lIns="60950" spcFirstLastPara="1" rIns="60950" wrap="square" tIns="6095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600"/>
                      <a:buFont typeface="Century Gothic"/>
                      <a:buNone/>
                    </a:pPr>
                    <a:r>
                      <a:rPr b="1" lang="en-US" sz="160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rPr>
                      <a:t>Pengumpulan</a:t>
                    </a:r>
                    <a:endParaRPr b="1" sz="1600">
                      <a:solidFill>
                        <a:schemeClr val="lt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  <a:p>
                    <a:pPr indent="0" lvl="0" marL="0" marR="0" rtl="0" algn="ctr">
                      <a:lnSpc>
                        <a:spcPct val="90000"/>
                      </a:lnSpc>
                      <a:spcBef>
                        <a:spcPts val="56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600"/>
                      <a:buFont typeface="Century Gothic"/>
                      <a:buNone/>
                    </a:pPr>
                    <a:r>
                      <a:rPr b="1" lang="en-US" sz="160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rPr>
                      <a:t>data</a:t>
                    </a:r>
                    <a:endParaRPr b="1" sz="1600">
                      <a:solidFill>
                        <a:schemeClr val="lt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sp>
                <p:nvSpPr>
                  <p:cNvPr id="286" name="Google Shape;286;p22"/>
                  <p:cNvSpPr/>
                  <p:nvPr/>
                </p:nvSpPr>
                <p:spPr>
                  <a:xfrm>
                    <a:off x="1966214" y="760786"/>
                    <a:ext cx="1828682" cy="1245589"/>
                  </a:xfrm>
                  <a:prstGeom prst="roundRect">
                    <a:avLst>
                      <a:gd fmla="val 16667" name="adj"/>
                    </a:avLst>
                  </a:prstGeom>
                  <a:solidFill>
                    <a:srgbClr val="FFC000"/>
                  </a:solidFill>
                  <a:ln cap="flat" cmpd="sng" w="12700">
                    <a:solidFill>
                      <a:schemeClr val="lt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87" name="Google Shape;287;p22"/>
                  <p:cNvSpPr txBox="1"/>
                  <p:nvPr/>
                </p:nvSpPr>
                <p:spPr>
                  <a:xfrm>
                    <a:off x="2027019" y="821591"/>
                    <a:ext cx="1707072" cy="112397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60950" lIns="60950" spcFirstLastPara="1" rIns="60950" wrap="square" tIns="6095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600"/>
                      <a:buFont typeface="Century Gothic"/>
                      <a:buNone/>
                    </a:pPr>
                    <a:r>
                      <a:rPr b="1" lang="en-US" sz="160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rPr>
                      <a:t>Penghitungan kebutuhan pemenuhan Pelayanan Dasar</a:t>
                    </a:r>
                    <a:endParaRPr b="1" sz="1600">
                      <a:solidFill>
                        <a:schemeClr val="lt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sp>
                <p:nvSpPr>
                  <p:cNvPr id="288" name="Google Shape;288;p22"/>
                  <p:cNvSpPr/>
                  <p:nvPr/>
                </p:nvSpPr>
                <p:spPr>
                  <a:xfrm>
                    <a:off x="4023163" y="699696"/>
                    <a:ext cx="1595682" cy="1367723"/>
                  </a:xfrm>
                  <a:prstGeom prst="roundRect">
                    <a:avLst>
                      <a:gd fmla="val 16667" name="adj"/>
                    </a:avLst>
                  </a:prstGeom>
                  <a:solidFill>
                    <a:srgbClr val="00B0F0"/>
                  </a:solidFill>
                  <a:ln cap="flat" cmpd="sng" w="12700">
                    <a:solidFill>
                      <a:schemeClr val="lt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89" name="Google Shape;289;p22"/>
                  <p:cNvSpPr txBox="1"/>
                  <p:nvPr/>
                </p:nvSpPr>
                <p:spPr>
                  <a:xfrm>
                    <a:off x="4089930" y="766463"/>
                    <a:ext cx="1462148" cy="123418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60950" lIns="60950" spcFirstLastPara="1" rIns="60950" wrap="square" tIns="6095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600"/>
                      <a:buFont typeface="Century Gothic"/>
                      <a:buNone/>
                    </a:pPr>
                    <a:r>
                      <a:rPr b="1" lang="en-US" sz="160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rPr>
                      <a:t>Penyusunan rencana pemenuhan Pelayanan Dasar</a:t>
                    </a:r>
                    <a:endParaRPr b="1" sz="1600">
                      <a:solidFill>
                        <a:schemeClr val="lt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sp>
                <p:nvSpPr>
                  <p:cNvPr id="290" name="Google Shape;290;p22"/>
                  <p:cNvSpPr/>
                  <p:nvPr/>
                </p:nvSpPr>
                <p:spPr>
                  <a:xfrm>
                    <a:off x="5847113" y="830835"/>
                    <a:ext cx="1656651" cy="1105490"/>
                  </a:xfrm>
                  <a:prstGeom prst="roundRect">
                    <a:avLst>
                      <a:gd fmla="val 16667" name="adj"/>
                    </a:avLst>
                  </a:prstGeom>
                  <a:solidFill>
                    <a:srgbClr val="C00000"/>
                  </a:solidFill>
                  <a:ln cap="flat" cmpd="sng" w="12700">
                    <a:solidFill>
                      <a:schemeClr val="lt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91" name="Google Shape;291;p22"/>
                  <p:cNvSpPr txBox="1"/>
                  <p:nvPr/>
                </p:nvSpPr>
                <p:spPr>
                  <a:xfrm>
                    <a:off x="5901079" y="884801"/>
                    <a:ext cx="1548719" cy="99755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60950" lIns="60950" spcFirstLastPara="1" rIns="60950" wrap="square" tIns="6095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600"/>
                      <a:buFont typeface="Century Gothic"/>
                      <a:buNone/>
                    </a:pPr>
                    <a:r>
                      <a:rPr b="1" lang="en-US" sz="1600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rPr>
                      <a:t>Pelaksanaan pemenuhan Pelayanan Dasar</a:t>
                    </a:r>
                    <a:endParaRPr b="1" sz="1600">
                      <a:solidFill>
                        <a:schemeClr val="lt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</p:grpSp>
            <p:sp>
              <p:nvSpPr>
                <p:cNvPr id="292" name="Google Shape;292;p22"/>
                <p:cNvSpPr/>
                <p:nvPr/>
              </p:nvSpPr>
              <p:spPr>
                <a:xfrm>
                  <a:off x="3658268" y="2455385"/>
                  <a:ext cx="788701" cy="830942"/>
                </a:xfrm>
                <a:prstGeom prst="stripedRightArrow">
                  <a:avLst>
                    <a:gd fmla="val 52340" name="adj1"/>
                    <a:gd fmla="val 66903" name="adj2"/>
                  </a:avLst>
                </a:prstGeom>
                <a:solidFill>
                  <a:srgbClr val="A8D08C"/>
                </a:solidFill>
                <a:ln cap="flat" cmpd="sng" w="12700">
                  <a:solidFill>
                    <a:srgbClr val="C4E0B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" name="Google Shape;293;p22"/>
                <p:cNvSpPr txBox="1"/>
                <p:nvPr/>
              </p:nvSpPr>
              <p:spPr>
                <a:xfrm>
                  <a:off x="4376001" y="1013352"/>
                  <a:ext cx="7503872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2000">
                      <a:solidFill>
                        <a:srgbClr val="00B05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Tahapan Penerapan SPM</a:t>
                  </a:r>
                  <a:endParaRPr b="1" sz="2000">
                    <a:solidFill>
                      <a:srgbClr val="00B05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" name="Google Shape;294;p22"/>
                <p:cNvSpPr/>
                <p:nvPr/>
              </p:nvSpPr>
              <p:spPr>
                <a:xfrm>
                  <a:off x="4376001" y="1458314"/>
                  <a:ext cx="7503872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>
                      <a:solidFill>
                        <a:srgbClr val="00206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Penerapan SPM diprioritaskan bagi Warga Negara yang berhak memperoleh Pelayanan Dasar secara minimal sesuai dengan Jenis dan Mutu Pelayanan Dasarnya.</a:t>
                  </a:r>
                  <a:endParaRPr/>
                </a:p>
              </p:txBody>
            </p:sp>
            <p:sp>
              <p:nvSpPr>
                <p:cNvPr id="295" name="Google Shape;295;p22"/>
                <p:cNvSpPr/>
                <p:nvPr/>
              </p:nvSpPr>
              <p:spPr>
                <a:xfrm>
                  <a:off x="4428327" y="3341916"/>
                  <a:ext cx="1719999" cy="2246769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C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Mencakup jumlah dan identitas lengkap seluruh Warga Negara yang berhak memperoleh barang dan/atau jasa kebutuhan dasar secara minimal</a:t>
                  </a:r>
                  <a:endParaRPr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6" name="Google Shape;296;p22"/>
                <p:cNvSpPr/>
                <p:nvPr/>
              </p:nvSpPr>
              <p:spPr>
                <a:xfrm>
                  <a:off x="6400799" y="3501570"/>
                  <a:ext cx="1832467" cy="2246769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C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Menghitung selisih ketersediaan barang/jasa dan sarana/prasarana berdasarkan jumlah Warga Negara penerima dan mutu pelayanan dasar sesuai dengan standar teknis SPM</a:t>
                  </a:r>
                  <a:endParaRPr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7" name="Google Shape;297;p22"/>
                <p:cNvSpPr/>
                <p:nvPr/>
              </p:nvSpPr>
              <p:spPr>
                <a:xfrm>
                  <a:off x="8413170" y="3552539"/>
                  <a:ext cx="1630718" cy="2462213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C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Pemda menyusun rencana pemenuhan pelayanan dasar sesuai dengan penghitungan kebutuhan yang telah dibuat dan termuat dalam dokumen RPJMD dan RKPD</a:t>
                  </a:r>
                  <a:endParaRPr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8" name="Google Shape;298;p22"/>
                <p:cNvSpPr/>
                <p:nvPr/>
              </p:nvSpPr>
              <p:spPr>
                <a:xfrm>
                  <a:off x="10251802" y="3420869"/>
                  <a:ext cx="1630718" cy="2246769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C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just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Penyediaan barang/jasa yang dibutuhkan dengan melakukan kerjasama daerah sesuai dengan ketentuan peraturan perundang-undangan</a:t>
                  </a: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99" name="Google Shape;299;p22"/>
            <p:cNvSpPr/>
            <p:nvPr/>
          </p:nvSpPr>
          <p:spPr>
            <a:xfrm>
              <a:off x="8693427" y="6372989"/>
              <a:ext cx="3034047" cy="3073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Reviisi Permendagri No. 100/2018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