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6735750" cy="9866300"/>
  <p:embeddedFontLst>
    <p:embeddedFont>
      <p:font typeface="Raleway"/>
      <p:regular r:id="rId26"/>
      <p:bold r:id="rId27"/>
      <p:italic r:id="rId28"/>
      <p:boldItalic r:id="rId29"/>
    </p:embeddedFont>
    <p:embeddedFont>
      <p:font typeface="Tahoma"/>
      <p:regular r:id="rId30"/>
      <p:bold r:id="rId31"/>
    </p:embeddedFont>
    <p:embeddedFont>
      <p:font typeface="Quattrocento Sans"/>
      <p:regular r:id="rId32"/>
      <p:bold r:id="rId33"/>
      <p:italic r:id="rId34"/>
      <p:boldItalic r:id="rId35"/>
    </p:embeddedFont>
    <p:embeddedFont>
      <p:font typeface="Lustria"/>
      <p:regular r:id="rId36"/>
    </p:embeddedFont>
    <p:embeddedFont>
      <p:font typeface="Open Sans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326859-88A6-49EF-8BCE-1D452CE4CC18}">
  <a:tblStyle styleId="{A4326859-88A6-49EF-8BCE-1D452CE4CC1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71D64DD-381F-4E3E-9707-A00DB5D51945}" styleName="Table_1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2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4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3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aleway-regular.fntdata"/><Relationship Id="rId25" Type="http://schemas.openxmlformats.org/officeDocument/2006/relationships/slide" Target="slides/slide17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aleway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3.xml"/><Relationship Id="rId33" Type="http://schemas.openxmlformats.org/officeDocument/2006/relationships/font" Target="fonts/QuattrocentoSans-bold.fntdata"/><Relationship Id="rId10" Type="http://schemas.openxmlformats.org/officeDocument/2006/relationships/slide" Target="slides/slide2.xml"/><Relationship Id="rId32" Type="http://schemas.openxmlformats.org/officeDocument/2006/relationships/font" Target="fonts/QuattrocentoSans-regular.fntdata"/><Relationship Id="rId13" Type="http://schemas.openxmlformats.org/officeDocument/2006/relationships/slide" Target="slides/slide5.xml"/><Relationship Id="rId35" Type="http://schemas.openxmlformats.org/officeDocument/2006/relationships/font" Target="fonts/QuattrocentoSans-boldItalic.fntdata"/><Relationship Id="rId12" Type="http://schemas.openxmlformats.org/officeDocument/2006/relationships/slide" Target="slides/slide4.xml"/><Relationship Id="rId34" Type="http://schemas.openxmlformats.org/officeDocument/2006/relationships/font" Target="fonts/QuattrocentoSans-italic.fntdata"/><Relationship Id="rId15" Type="http://schemas.openxmlformats.org/officeDocument/2006/relationships/slide" Target="slides/slide7.xml"/><Relationship Id="rId37" Type="http://schemas.openxmlformats.org/officeDocument/2006/relationships/font" Target="fonts/OpenSans-regular.fntdata"/><Relationship Id="rId14" Type="http://schemas.openxmlformats.org/officeDocument/2006/relationships/slide" Target="slides/slide6.xml"/><Relationship Id="rId36" Type="http://schemas.openxmlformats.org/officeDocument/2006/relationships/font" Target="fonts/Lustria-regular.fntdata"/><Relationship Id="rId17" Type="http://schemas.openxmlformats.org/officeDocument/2006/relationships/slide" Target="slides/slide9.xml"/><Relationship Id="rId39" Type="http://schemas.openxmlformats.org/officeDocument/2006/relationships/font" Target="fonts/OpenSans-italic.fntdata"/><Relationship Id="rId16" Type="http://schemas.openxmlformats.org/officeDocument/2006/relationships/slide" Target="slides/slide8.xml"/><Relationship Id="rId38" Type="http://schemas.openxmlformats.org/officeDocument/2006/relationships/font" Target="fonts/OpenSans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30.jpg"/><Relationship Id="rId4" Type="http://schemas.openxmlformats.org/officeDocument/2006/relationships/image" Target="../media/image19.jp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9377"/>
            <a:ext cx="12205252" cy="4831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-2" y="0"/>
            <a:ext cx="12192003" cy="180000"/>
            <a:chOff x="-1" y="0"/>
            <a:chExt cx="12192002" cy="180000"/>
          </a:xfrm>
        </p:grpSpPr>
        <p:sp>
          <p:nvSpPr>
            <p:cNvPr id="18" name="Google Shape;18;p2"/>
            <p:cNvSpPr/>
            <p:nvPr/>
          </p:nvSpPr>
          <p:spPr>
            <a:xfrm>
              <a:off x="-1" y="0"/>
              <a:ext cx="12192000" cy="18000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429461" y="0"/>
              <a:ext cx="1762540" cy="180000"/>
            </a:xfrm>
            <a:prstGeom prst="rect">
              <a:avLst/>
            </a:prstGeom>
            <a:solidFill>
              <a:srgbClr val="569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66921" y="0"/>
              <a:ext cx="1762540" cy="180000"/>
            </a:xfrm>
            <a:prstGeom prst="rect">
              <a:avLst/>
            </a:prstGeom>
            <a:solidFill>
              <a:srgbClr val="FAA6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-2" y="6678000"/>
            <a:ext cx="12192003" cy="180000"/>
            <a:chOff x="-1" y="0"/>
            <a:chExt cx="12192002" cy="180000"/>
          </a:xfrm>
        </p:grpSpPr>
        <p:sp>
          <p:nvSpPr>
            <p:cNvPr id="22" name="Google Shape;22;p2"/>
            <p:cNvSpPr/>
            <p:nvPr/>
          </p:nvSpPr>
          <p:spPr>
            <a:xfrm>
              <a:off x="-1" y="0"/>
              <a:ext cx="12192000" cy="18000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429461" y="0"/>
              <a:ext cx="1762540" cy="180000"/>
            </a:xfrm>
            <a:prstGeom prst="rect">
              <a:avLst/>
            </a:prstGeom>
            <a:solidFill>
              <a:srgbClr val="569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66921" y="0"/>
              <a:ext cx="1762540" cy="180000"/>
            </a:xfrm>
            <a:prstGeom prst="rect">
              <a:avLst/>
            </a:prstGeom>
            <a:solidFill>
              <a:srgbClr val="FAA6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838200" y="6665843"/>
            <a:ext cx="2743200" cy="201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4038600" y="6665843"/>
            <a:ext cx="4114800" cy="201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11506201" y="6678000"/>
            <a:ext cx="6858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spcBef>
                <a:spcPts val="0"/>
              </a:spcBef>
              <a:buNone/>
              <a:defRPr b="1" i="0" sz="12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:\Yanuar\Dropbox\Kerjaan\ppt_template_bappenas_newLogo\logo_Bappenas-01.png" id="28" name="Google Shape;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947" y="78956"/>
            <a:ext cx="2178517" cy="45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>
            <p:ph idx="2" type="pic"/>
          </p:nvPr>
        </p:nvSpPr>
        <p:spPr>
          <a:xfrm>
            <a:off x="5140963" y="0"/>
            <a:ext cx="705103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9377"/>
            <a:ext cx="12205252" cy="4831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8"/>
          <p:cNvGrpSpPr/>
          <p:nvPr/>
        </p:nvGrpSpPr>
        <p:grpSpPr>
          <a:xfrm>
            <a:off x="-2" y="0"/>
            <a:ext cx="12192003" cy="180000"/>
            <a:chOff x="-1" y="0"/>
            <a:chExt cx="12192002" cy="180000"/>
          </a:xfrm>
        </p:grpSpPr>
        <p:sp>
          <p:nvSpPr>
            <p:cNvPr id="122" name="Google Shape;122;p18"/>
            <p:cNvSpPr/>
            <p:nvPr/>
          </p:nvSpPr>
          <p:spPr>
            <a:xfrm>
              <a:off x="-1" y="0"/>
              <a:ext cx="12192000" cy="18000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10429461" y="0"/>
              <a:ext cx="1762540" cy="180000"/>
            </a:xfrm>
            <a:prstGeom prst="rect">
              <a:avLst/>
            </a:prstGeom>
            <a:solidFill>
              <a:srgbClr val="569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666921" y="0"/>
              <a:ext cx="1762540" cy="180000"/>
            </a:xfrm>
            <a:prstGeom prst="rect">
              <a:avLst/>
            </a:prstGeom>
            <a:solidFill>
              <a:srgbClr val="FAA6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-2" y="6678000"/>
            <a:ext cx="12192003" cy="180000"/>
            <a:chOff x="-1" y="0"/>
            <a:chExt cx="12192002" cy="180000"/>
          </a:xfrm>
        </p:grpSpPr>
        <p:sp>
          <p:nvSpPr>
            <p:cNvPr id="126" name="Google Shape;126;p18"/>
            <p:cNvSpPr/>
            <p:nvPr/>
          </p:nvSpPr>
          <p:spPr>
            <a:xfrm>
              <a:off x="-1" y="0"/>
              <a:ext cx="12192000" cy="18000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10429461" y="0"/>
              <a:ext cx="1762540" cy="180000"/>
            </a:xfrm>
            <a:prstGeom prst="rect">
              <a:avLst/>
            </a:prstGeom>
            <a:solidFill>
              <a:srgbClr val="5698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8666921" y="0"/>
              <a:ext cx="1762540" cy="180000"/>
            </a:xfrm>
            <a:prstGeom prst="rect">
              <a:avLst/>
            </a:prstGeom>
            <a:solidFill>
              <a:srgbClr val="FAA6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838200" y="6665843"/>
            <a:ext cx="2743200" cy="201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4038600" y="6665843"/>
            <a:ext cx="4114800" cy="201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11506201" y="6678000"/>
            <a:ext cx="6858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spcBef>
                <a:spcPts val="0"/>
              </a:spcBef>
              <a:buNone/>
              <a:defRPr b="1" sz="12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:\Yanuar\Dropbox\Kerjaan\ppt_template_bappenas_newLogo\logo_Bappenas-01.png"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2947" y="78956"/>
            <a:ext cx="2178517" cy="45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0"/>
          <p:cNvGrpSpPr/>
          <p:nvPr/>
        </p:nvGrpSpPr>
        <p:grpSpPr>
          <a:xfrm>
            <a:off x="11430228" y="-32315"/>
            <a:ext cx="831448" cy="882170"/>
            <a:chOff x="11429999" y="-12799"/>
            <a:chExt cx="831448" cy="1232433"/>
          </a:xfrm>
        </p:grpSpPr>
        <p:sp>
          <p:nvSpPr>
            <p:cNvPr id="140" name="Google Shape;140;p20"/>
            <p:cNvSpPr/>
            <p:nvPr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11429999" y="766556"/>
              <a:ext cx="831448" cy="453078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11670343" y="139658"/>
            <a:ext cx="484826" cy="198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7" y="-54856"/>
            <a:ext cx="976134" cy="90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type="title"/>
          </p:nvPr>
        </p:nvSpPr>
        <p:spPr>
          <a:xfrm>
            <a:off x="921569" y="821881"/>
            <a:ext cx="10561527" cy="658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8F"/>
              </a:buClr>
              <a:buSzPts val="3200"/>
              <a:buFont typeface="Open Sans"/>
              <a:buNone/>
              <a:defRPr b="1" sz="3200">
                <a:solidFill>
                  <a:srgbClr val="005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8082" l="23751" r="6263" t="90229"/>
          <a:stretch/>
        </p:blipFill>
        <p:spPr>
          <a:xfrm>
            <a:off x="0" y="6684871"/>
            <a:ext cx="12164770" cy="17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1"/>
          <p:cNvGrpSpPr/>
          <p:nvPr/>
        </p:nvGrpSpPr>
        <p:grpSpPr>
          <a:xfrm>
            <a:off x="11430228" y="-32315"/>
            <a:ext cx="831448" cy="882170"/>
            <a:chOff x="11429999" y="-12799"/>
            <a:chExt cx="831448" cy="1232433"/>
          </a:xfrm>
        </p:grpSpPr>
        <p:sp>
          <p:nvSpPr>
            <p:cNvPr id="148" name="Google Shape;148;p21"/>
            <p:cNvSpPr/>
            <p:nvPr/>
          </p:nvSpPr>
          <p:spPr>
            <a:xfrm>
              <a:off x="11679943" y="-12799"/>
              <a:ext cx="484826" cy="1067540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1429999" y="766556"/>
              <a:ext cx="831448" cy="453078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11684857" y="255772"/>
            <a:ext cx="484826" cy="198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7" y="-54856"/>
            <a:ext cx="976134" cy="90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8082" l="23751" r="6263" t="90229"/>
          <a:stretch/>
        </p:blipFill>
        <p:spPr>
          <a:xfrm>
            <a:off x="0" y="6684871"/>
            <a:ext cx="12164770" cy="17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3"/>
          <p:cNvGrpSpPr/>
          <p:nvPr/>
        </p:nvGrpSpPr>
        <p:grpSpPr>
          <a:xfrm>
            <a:off x="11430000" y="-31750"/>
            <a:ext cx="831850" cy="881063"/>
            <a:chOff x="11429999" y="-12799"/>
            <a:chExt cx="831448" cy="1232433"/>
          </a:xfrm>
        </p:grpSpPr>
        <p:sp>
          <p:nvSpPr>
            <p:cNvPr id="31" name="Google Shape;31;p3"/>
            <p:cNvSpPr/>
            <p:nvPr/>
          </p:nvSpPr>
          <p:spPr>
            <a:xfrm>
              <a:off x="11680703" y="-12799"/>
              <a:ext cx="483954" cy="1068109"/>
            </a:xfrm>
            <a:prstGeom prst="rect">
              <a:avLst/>
            </a:prstGeom>
            <a:solidFill>
              <a:srgbClr val="00508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429999" y="766632"/>
              <a:ext cx="831448" cy="45300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8" y="-55563"/>
            <a:ext cx="976313" cy="9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b="8082" l="23750" r="6264" t="90228"/>
          <a:stretch/>
        </p:blipFill>
        <p:spPr>
          <a:xfrm>
            <a:off x="6" y="6684973"/>
            <a:ext cx="12165013" cy="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11685589" y="255594"/>
            <a:ext cx="484187" cy="19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7" name="Google Shape;18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8" name="Google Shape;18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72" y="6"/>
            <a:ext cx="12196472" cy="78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77" y="9528"/>
            <a:ext cx="500820" cy="51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43047" y="472702"/>
            <a:ext cx="6884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25" lIns="90075" spcFirstLastPara="1" rIns="90075" wrap="square" tIns="4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REPUBLIK INDONESIA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2958" y="9529"/>
            <a:ext cx="788855" cy="78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/>
          <p:nvPr/>
        </p:nvSpPr>
        <p:spPr>
          <a:xfrm>
            <a:off x="11607506" y="6554470"/>
            <a:ext cx="559639" cy="287266"/>
          </a:xfrm>
          <a:prstGeom prst="roundRect">
            <a:avLst>
              <a:gd fmla="val 16667" name="adj"/>
            </a:avLst>
          </a:prstGeom>
          <a:solidFill>
            <a:srgbClr val="CCDBE9"/>
          </a:solidFill>
          <a:ln>
            <a:noFill/>
          </a:ln>
        </p:spPr>
        <p:txBody>
          <a:bodyPr anchorCtr="0" anchor="ctr" bIns="45025" lIns="90075" spcFirstLastPara="1" rIns="90075" wrap="square" tIns="4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Layout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/>
          <p:cNvPicPr preferRelativeResize="0"/>
          <p:nvPr/>
        </p:nvPicPr>
        <p:blipFill rotWithShape="1">
          <a:blip r:embed="rId2">
            <a:alphaModFix/>
          </a:blip>
          <a:srcRect b="17445" l="9203" r="8352" t="3266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>
            <p:ph type="ctrTitle"/>
          </p:nvPr>
        </p:nvSpPr>
        <p:spPr>
          <a:xfrm>
            <a:off x="1524000" y="2025568"/>
            <a:ext cx="9144000" cy="1995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1" type="subTitle"/>
          </p:nvPr>
        </p:nvSpPr>
        <p:spPr>
          <a:xfrm>
            <a:off x="1524000" y="5416951"/>
            <a:ext cx="9144000" cy="125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30" name="Google Shape;230;p34"/>
          <p:cNvPicPr preferRelativeResize="0"/>
          <p:nvPr/>
        </p:nvPicPr>
        <p:blipFill rotWithShape="1">
          <a:blip r:embed="rId3">
            <a:alphaModFix/>
          </a:blip>
          <a:srcRect b="0" l="0" r="0" t="45562"/>
          <a:stretch/>
        </p:blipFill>
        <p:spPr>
          <a:xfrm flipH="1">
            <a:off x="9338825" y="4499"/>
            <a:ext cx="2853175" cy="1204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Yanuar\Dropbox\Kerjaan\ppt_template_bappenas_newLogo\logo_Bappenas-01.png" id="231" name="Google Shape;23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4387" y="31934"/>
            <a:ext cx="2492366" cy="9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 b="0" l="0" r="0" t="45562"/>
          <a:stretch/>
        </p:blipFill>
        <p:spPr>
          <a:xfrm>
            <a:off x="-1" y="-1"/>
            <a:ext cx="2853175" cy="120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438" y="140575"/>
            <a:ext cx="804862" cy="85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s with Caption">
  <p:cSld name="Two Contents with Caption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5"/>
          <p:cNvPicPr preferRelativeResize="0"/>
          <p:nvPr/>
        </p:nvPicPr>
        <p:blipFill rotWithShape="1">
          <a:blip r:embed="rId2">
            <a:alphaModFix/>
          </a:blip>
          <a:srcRect b="607" l="569" r="0" t="-1"/>
          <a:stretch/>
        </p:blipFill>
        <p:spPr>
          <a:xfrm>
            <a:off x="0" y="397"/>
            <a:ext cx="12192000" cy="68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-14911" y="-3030"/>
            <a:ext cx="12221822" cy="6861030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69429" y="905601"/>
            <a:ext cx="3975341" cy="1187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  <a:def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69428" y="2428240"/>
            <a:ext cx="3975341" cy="4213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91" y="114444"/>
            <a:ext cx="527945" cy="5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8996" y="3030"/>
            <a:ext cx="793575" cy="78482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35"/>
          <p:cNvSpPr txBox="1"/>
          <p:nvPr>
            <p:ph idx="2" type="body"/>
          </p:nvPr>
        </p:nvSpPr>
        <p:spPr>
          <a:xfrm>
            <a:off x="4887913" y="905601"/>
            <a:ext cx="7164387" cy="28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35"/>
          <p:cNvSpPr txBox="1"/>
          <p:nvPr>
            <p:ph idx="3" type="body"/>
          </p:nvPr>
        </p:nvSpPr>
        <p:spPr>
          <a:xfrm>
            <a:off x="4887912" y="3876942"/>
            <a:ext cx="7164387" cy="28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de Content with Caption">
  <p:cSld name="Wide Content with Capti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 rotWithShape="1">
          <a:blip r:embed="rId2">
            <a:alphaModFix/>
          </a:blip>
          <a:srcRect b="0" l="292" r="0" t="0"/>
          <a:stretch/>
        </p:blipFill>
        <p:spPr>
          <a:xfrm>
            <a:off x="0" y="0"/>
            <a:ext cx="12192000" cy="269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/>
          <p:nvPr/>
        </p:nvSpPr>
        <p:spPr>
          <a:xfrm>
            <a:off x="0" y="-3030"/>
            <a:ext cx="12192000" cy="2698871"/>
          </a:xfrm>
          <a:prstGeom prst="rect">
            <a:avLst/>
          </a:prstGeom>
          <a:solidFill>
            <a:srgbClr val="FFFFFF">
              <a:alpha val="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106362" y="2773363"/>
            <a:ext cx="11979276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15" y="319853"/>
            <a:ext cx="646510" cy="68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8682" y="205573"/>
            <a:ext cx="926987" cy="916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/>
          <p:nvPr>
            <p:ph type="title"/>
          </p:nvPr>
        </p:nvSpPr>
        <p:spPr>
          <a:xfrm>
            <a:off x="1159140" y="205631"/>
            <a:ext cx="9339934" cy="1044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  <a:defRPr b="1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6"/>
          <p:cNvSpPr txBox="1"/>
          <p:nvPr>
            <p:ph idx="2" type="body"/>
          </p:nvPr>
        </p:nvSpPr>
        <p:spPr>
          <a:xfrm>
            <a:off x="1615440" y="1330325"/>
            <a:ext cx="7406640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harts with Caption">
  <p:cSld name="Two Charts with Caption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342810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/>
          <p:nvPr/>
        </p:nvSpPr>
        <p:spPr>
          <a:xfrm>
            <a:off x="0" y="-19111"/>
            <a:ext cx="12192000" cy="3447218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15" y="319853"/>
            <a:ext cx="646510" cy="68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8682" y="205573"/>
            <a:ext cx="926987" cy="916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>
            <p:ph type="title"/>
          </p:nvPr>
        </p:nvSpPr>
        <p:spPr>
          <a:xfrm>
            <a:off x="1159140" y="205631"/>
            <a:ext cx="9339934" cy="1044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  <a:defRPr b="1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1615440" y="1330325"/>
            <a:ext cx="7406640" cy="1829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37"/>
          <p:cNvSpPr/>
          <p:nvPr>
            <p:ph idx="2" type="chart"/>
          </p:nvPr>
        </p:nvSpPr>
        <p:spPr>
          <a:xfrm>
            <a:off x="152718" y="3427413"/>
            <a:ext cx="5892800" cy="335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7"/>
          <p:cNvSpPr/>
          <p:nvPr>
            <p:ph idx="3" type="chart"/>
          </p:nvPr>
        </p:nvSpPr>
        <p:spPr>
          <a:xfrm>
            <a:off x="6156960" y="3427413"/>
            <a:ext cx="5892800" cy="335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harts with Content">
  <p:cSld name="Two Charts with Conten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8"/>
          <p:cNvGrpSpPr/>
          <p:nvPr/>
        </p:nvGrpSpPr>
        <p:grpSpPr>
          <a:xfrm>
            <a:off x="0" y="0"/>
            <a:ext cx="4927600" cy="3193505"/>
            <a:chOff x="0" y="0"/>
            <a:chExt cx="4927600" cy="3193505"/>
          </a:xfrm>
        </p:grpSpPr>
        <p:pic>
          <p:nvPicPr>
            <p:cNvPr id="265" name="Google Shape;265;p38"/>
            <p:cNvPicPr preferRelativeResize="0"/>
            <p:nvPr/>
          </p:nvPicPr>
          <p:blipFill rotWithShape="1">
            <a:blip r:embed="rId2">
              <a:alphaModFix/>
            </a:blip>
            <a:srcRect b="0" l="622" r="1" t="0"/>
            <a:stretch/>
          </p:blipFill>
          <p:spPr>
            <a:xfrm>
              <a:off x="0" y="0"/>
              <a:ext cx="4927600" cy="3193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8"/>
            <p:cNvSpPr/>
            <p:nvPr/>
          </p:nvSpPr>
          <p:spPr>
            <a:xfrm>
              <a:off x="0" y="0"/>
              <a:ext cx="4927600" cy="3193505"/>
            </a:xfrm>
            <a:prstGeom prst="rect">
              <a:avLst/>
            </a:pr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91" y="114444"/>
            <a:ext cx="527945" cy="5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8996" y="3030"/>
            <a:ext cx="793575" cy="78482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8"/>
          <p:cNvSpPr txBox="1"/>
          <p:nvPr>
            <p:ph type="title"/>
          </p:nvPr>
        </p:nvSpPr>
        <p:spPr>
          <a:xfrm>
            <a:off x="69429" y="278035"/>
            <a:ext cx="3969171" cy="2389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  <a:def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69428" y="3307948"/>
            <a:ext cx="4858171" cy="3435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38"/>
          <p:cNvSpPr/>
          <p:nvPr>
            <p:ph idx="2" type="chart"/>
          </p:nvPr>
        </p:nvSpPr>
        <p:spPr>
          <a:xfrm>
            <a:off x="5394325" y="364172"/>
            <a:ext cx="6727825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38"/>
          <p:cNvSpPr/>
          <p:nvPr>
            <p:ph idx="3" type="chart"/>
          </p:nvPr>
        </p:nvSpPr>
        <p:spPr>
          <a:xfrm>
            <a:off x="5394921" y="3463291"/>
            <a:ext cx="6727825" cy="303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Horizontal Contents">
  <p:cSld name="Two Horizontal Contents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9"/>
          <p:cNvPicPr preferRelativeResize="0"/>
          <p:nvPr/>
        </p:nvPicPr>
        <p:blipFill rotWithShape="1">
          <a:blip r:embed="rId2">
            <a:alphaModFix/>
          </a:blip>
          <a:srcRect b="0" l="333" r="0" t="0"/>
          <a:stretch/>
        </p:blipFill>
        <p:spPr>
          <a:xfrm>
            <a:off x="0" y="0"/>
            <a:ext cx="12192000" cy="1273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0" y="0"/>
            <a:ext cx="12192000" cy="1273916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15" y="319853"/>
            <a:ext cx="646510" cy="68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8682" y="205573"/>
            <a:ext cx="926987" cy="91677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>
            <p:ph type="title"/>
          </p:nvPr>
        </p:nvSpPr>
        <p:spPr>
          <a:xfrm>
            <a:off x="1104181" y="205572"/>
            <a:ext cx="9816862" cy="106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  <a:defRPr b="1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71438" y="1402079"/>
            <a:ext cx="5938214" cy="538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39"/>
          <p:cNvSpPr txBox="1"/>
          <p:nvPr>
            <p:ph idx="2" type="body"/>
          </p:nvPr>
        </p:nvSpPr>
        <p:spPr>
          <a:xfrm>
            <a:off x="6182349" y="1402079"/>
            <a:ext cx="5938213" cy="538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Vertical Contents">
  <p:cSld name="Two Vertical Content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0"/>
          <p:cNvPicPr preferRelativeResize="0"/>
          <p:nvPr/>
        </p:nvPicPr>
        <p:blipFill rotWithShape="1">
          <a:blip r:embed="rId2">
            <a:alphaModFix/>
          </a:blip>
          <a:srcRect b="444" l="0" r="0" t="0"/>
          <a:stretch/>
        </p:blipFill>
        <p:spPr>
          <a:xfrm>
            <a:off x="-69654" y="-1"/>
            <a:ext cx="12261653" cy="687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/>
          <p:nvPr/>
        </p:nvSpPr>
        <p:spPr>
          <a:xfrm>
            <a:off x="-69654" y="-17914"/>
            <a:ext cx="12276565" cy="6872884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8996" y="3030"/>
            <a:ext cx="793575" cy="78482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591" y="114444"/>
            <a:ext cx="527945" cy="5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>
            <p:ph type="title"/>
          </p:nvPr>
        </p:nvSpPr>
        <p:spPr>
          <a:xfrm>
            <a:off x="221591" y="1231360"/>
            <a:ext cx="1956141" cy="2205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  <a:defRPr b="1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3271838" y="346075"/>
            <a:ext cx="8850312" cy="309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40"/>
          <p:cNvSpPr txBox="1"/>
          <p:nvPr>
            <p:ph idx="2" type="body"/>
          </p:nvPr>
        </p:nvSpPr>
        <p:spPr>
          <a:xfrm>
            <a:off x="3271838" y="3561128"/>
            <a:ext cx="8850312" cy="309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idx="12" type="sldNum"/>
          </p:nvPr>
        </p:nvSpPr>
        <p:spPr>
          <a:xfrm>
            <a:off x="11798594" y="6422072"/>
            <a:ext cx="4083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956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315" y="319853"/>
            <a:ext cx="646510" cy="68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8682" y="205573"/>
            <a:ext cx="926987" cy="91677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>
            <p:ph type="title"/>
          </p:nvPr>
        </p:nvSpPr>
        <p:spPr>
          <a:xfrm>
            <a:off x="1104181" y="205573"/>
            <a:ext cx="9816862" cy="916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5693"/>
              </a:buClr>
              <a:buSzPts val="2800"/>
              <a:buFont typeface="Cambria"/>
              <a:buNone/>
              <a:defRPr b="1" sz="2800">
                <a:solidFill>
                  <a:srgbClr val="09569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7" name="Google Shape;29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65750"/>
            <a:ext cx="12192000" cy="14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946800" y="593367"/>
            <a:ext cx="102984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42"/>
          <p:cNvSpPr txBox="1"/>
          <p:nvPr>
            <p:ph idx="1" type="body"/>
          </p:nvPr>
        </p:nvSpPr>
        <p:spPr>
          <a:xfrm>
            <a:off x="946800" y="1536633"/>
            <a:ext cx="102984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1" name="Google Shape;301;p42"/>
          <p:cNvSpPr/>
          <p:nvPr/>
        </p:nvSpPr>
        <p:spPr>
          <a:xfrm rot="10800000">
            <a:off x="11198400" y="300"/>
            <a:ext cx="993600" cy="993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2"/>
          <p:cNvSpPr/>
          <p:nvPr/>
        </p:nvSpPr>
        <p:spPr>
          <a:xfrm rot="10800000">
            <a:off x="10204833" y="300"/>
            <a:ext cx="993600" cy="993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0" y="5448800"/>
            <a:ext cx="1409200" cy="1409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Table of content">
    <p:bg>
      <p:bgPr>
        <a:solidFill>
          <a:schemeClr val="accen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/>
          <p:nvPr/>
        </p:nvSpPr>
        <p:spPr>
          <a:xfrm>
            <a:off x="-33" y="4431"/>
            <a:ext cx="2168897" cy="2444757"/>
          </a:xfrm>
          <a:custGeom>
            <a:rect b="b" l="l" r="r" t="t"/>
            <a:pathLst>
              <a:path extrusionOk="0" h="33608" w="29783">
                <a:moveTo>
                  <a:pt x="28" y="1"/>
                </a:moveTo>
                <a:lnTo>
                  <a:pt x="1" y="33607"/>
                </a:lnTo>
                <a:lnTo>
                  <a:pt x="297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3"/>
          <p:cNvSpPr txBox="1"/>
          <p:nvPr>
            <p:ph type="title"/>
          </p:nvPr>
        </p:nvSpPr>
        <p:spPr>
          <a:xfrm>
            <a:off x="946800" y="2206600"/>
            <a:ext cx="4191600" cy="24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7" name="Google Shape;307;p43"/>
          <p:cNvSpPr txBox="1"/>
          <p:nvPr>
            <p:ph idx="1" type="subTitle"/>
          </p:nvPr>
        </p:nvSpPr>
        <p:spPr>
          <a:xfrm>
            <a:off x="7521600" y="1212800"/>
            <a:ext cx="3723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867"/>
              <a:buNone/>
              <a:defRPr sz="1867"/>
            </a:lvl9pPr>
          </a:lstStyle>
          <a:p/>
        </p:txBody>
      </p:sp>
      <p:sp>
        <p:nvSpPr>
          <p:cNvPr id="308" name="Google Shape;308;p43"/>
          <p:cNvSpPr txBox="1"/>
          <p:nvPr>
            <p:ph idx="2" type="title"/>
          </p:nvPr>
        </p:nvSpPr>
        <p:spPr>
          <a:xfrm>
            <a:off x="5745400" y="971367"/>
            <a:ext cx="1169200" cy="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9" name="Google Shape;309;p43"/>
          <p:cNvSpPr txBox="1"/>
          <p:nvPr>
            <p:ph idx="3" type="title"/>
          </p:nvPr>
        </p:nvSpPr>
        <p:spPr>
          <a:xfrm>
            <a:off x="5745400" y="2325721"/>
            <a:ext cx="1169200" cy="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0" name="Google Shape;310;p43"/>
          <p:cNvSpPr txBox="1"/>
          <p:nvPr>
            <p:ph idx="4" type="title"/>
          </p:nvPr>
        </p:nvSpPr>
        <p:spPr>
          <a:xfrm>
            <a:off x="5745400" y="3680049"/>
            <a:ext cx="1169200" cy="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1" name="Google Shape;311;p43"/>
          <p:cNvSpPr txBox="1"/>
          <p:nvPr>
            <p:ph idx="5" type="title"/>
          </p:nvPr>
        </p:nvSpPr>
        <p:spPr>
          <a:xfrm>
            <a:off x="5745400" y="5035449"/>
            <a:ext cx="1169200" cy="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2" name="Google Shape;312;p43"/>
          <p:cNvSpPr txBox="1"/>
          <p:nvPr>
            <p:ph idx="6" type="subTitle"/>
          </p:nvPr>
        </p:nvSpPr>
        <p:spPr>
          <a:xfrm>
            <a:off x="7521600" y="719200"/>
            <a:ext cx="3723600" cy="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3" name="Google Shape;313;p43"/>
          <p:cNvSpPr txBox="1"/>
          <p:nvPr>
            <p:ph idx="7" type="subTitle"/>
          </p:nvPr>
        </p:nvSpPr>
        <p:spPr>
          <a:xfrm>
            <a:off x="7521600" y="2568333"/>
            <a:ext cx="3723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867"/>
              <a:buNone/>
              <a:defRPr sz="1867"/>
            </a:lvl9pPr>
          </a:lstStyle>
          <a:p/>
        </p:txBody>
      </p:sp>
      <p:sp>
        <p:nvSpPr>
          <p:cNvPr id="314" name="Google Shape;314;p43"/>
          <p:cNvSpPr txBox="1"/>
          <p:nvPr>
            <p:ph idx="8" type="subTitle"/>
          </p:nvPr>
        </p:nvSpPr>
        <p:spPr>
          <a:xfrm>
            <a:off x="7521600" y="2074733"/>
            <a:ext cx="3723600" cy="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5" name="Google Shape;315;p43"/>
          <p:cNvSpPr txBox="1"/>
          <p:nvPr>
            <p:ph idx="9" type="subTitle"/>
          </p:nvPr>
        </p:nvSpPr>
        <p:spPr>
          <a:xfrm>
            <a:off x="7521600" y="3921500"/>
            <a:ext cx="3723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867"/>
              <a:buNone/>
              <a:defRPr sz="1867"/>
            </a:lvl9pPr>
          </a:lstStyle>
          <a:p/>
        </p:txBody>
      </p:sp>
      <p:sp>
        <p:nvSpPr>
          <p:cNvPr id="316" name="Google Shape;316;p43"/>
          <p:cNvSpPr txBox="1"/>
          <p:nvPr>
            <p:ph idx="13" type="subTitle"/>
          </p:nvPr>
        </p:nvSpPr>
        <p:spPr>
          <a:xfrm>
            <a:off x="7521600" y="3427900"/>
            <a:ext cx="3723600" cy="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7" name="Google Shape;317;p43"/>
          <p:cNvSpPr txBox="1"/>
          <p:nvPr>
            <p:ph idx="14" type="subTitle"/>
          </p:nvPr>
        </p:nvSpPr>
        <p:spPr>
          <a:xfrm>
            <a:off x="7521600" y="5274667"/>
            <a:ext cx="3723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dk1"/>
              </a:buClr>
              <a:buSzPts val="1867"/>
              <a:buNone/>
              <a:defRPr sz="1867"/>
            </a:lvl9pPr>
          </a:lstStyle>
          <a:p/>
        </p:txBody>
      </p:sp>
      <p:sp>
        <p:nvSpPr>
          <p:cNvPr id="318" name="Google Shape;318;p43"/>
          <p:cNvSpPr txBox="1"/>
          <p:nvPr>
            <p:ph idx="15" type="subTitle"/>
          </p:nvPr>
        </p:nvSpPr>
        <p:spPr>
          <a:xfrm>
            <a:off x="7521600" y="4781067"/>
            <a:ext cx="3723600" cy="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90000"/>
              </a:lnSpc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2133"/>
              <a:buNone/>
              <a:defRPr b="1" sz="2133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8682" y="205573"/>
            <a:ext cx="926987" cy="9167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-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44"/>
          <p:cNvSpPr/>
          <p:nvPr/>
        </p:nvSpPr>
        <p:spPr>
          <a:xfrm>
            <a:off x="47" y="164"/>
            <a:ext cx="4282586" cy="3854205"/>
          </a:xfrm>
          <a:custGeom>
            <a:rect b="b" l="l" r="r" t="t"/>
            <a:pathLst>
              <a:path extrusionOk="0" h="47002" w="76326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4"/>
          <p:cNvSpPr/>
          <p:nvPr/>
        </p:nvSpPr>
        <p:spPr>
          <a:xfrm>
            <a:off x="9448669" y="165"/>
            <a:ext cx="2743200" cy="5370487"/>
          </a:xfrm>
          <a:custGeom>
            <a:rect b="b" l="l" r="r" t="t"/>
            <a:pathLst>
              <a:path extrusionOk="0" h="74972" w="47587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umbrella, table, bed&#10;&#10;Description automatically generated" id="324" name="Google Shape;324;p44"/>
          <p:cNvPicPr preferRelativeResize="0"/>
          <p:nvPr/>
        </p:nvPicPr>
        <p:blipFill rotWithShape="1">
          <a:blip r:embed="rId3">
            <a:alphaModFix/>
          </a:blip>
          <a:srcRect b="68422" l="72664" r="0" t="0"/>
          <a:stretch/>
        </p:blipFill>
        <p:spPr>
          <a:xfrm flipH="1">
            <a:off x="0" y="0"/>
            <a:ext cx="5113423" cy="3994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umbrella, table, bed&#10;&#10;Description automatically generated" id="325" name="Google Shape;325;p44"/>
          <p:cNvPicPr preferRelativeResize="0"/>
          <p:nvPr/>
        </p:nvPicPr>
        <p:blipFill rotWithShape="1">
          <a:blip r:embed="rId4">
            <a:alphaModFix/>
          </a:blip>
          <a:srcRect b="0" l="0" r="59408" t="65965"/>
          <a:stretch/>
        </p:blipFill>
        <p:spPr>
          <a:xfrm flipH="1" rot="-5400000">
            <a:off x="7643184" y="1642692"/>
            <a:ext cx="6181982" cy="29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21105" y="203193"/>
            <a:ext cx="1032268" cy="88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181" y="203193"/>
            <a:ext cx="643882" cy="70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 rotWithShape="1">
          <a:blip r:embed="rId7">
            <a:alphaModFix/>
          </a:blip>
          <a:srcRect b="29258" l="0" r="0" t="9260"/>
          <a:stretch/>
        </p:blipFill>
        <p:spPr>
          <a:xfrm>
            <a:off x="12700" y="2690914"/>
            <a:ext cx="12179300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6BD4CD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5"/>
          <p:cNvPicPr preferRelativeResize="0"/>
          <p:nvPr/>
        </p:nvPicPr>
        <p:blipFill rotWithShape="1">
          <a:blip r:embed="rId2">
            <a:alphaModFix amt="9999"/>
          </a:blip>
          <a:srcRect b="0" l="0" r="0" t="0"/>
          <a:stretch/>
        </p:blipFill>
        <p:spPr>
          <a:xfrm rot="-8545213">
            <a:off x="-1863198" y="-1807188"/>
            <a:ext cx="4811466" cy="49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049868">
            <a:off x="-1365523" y="860039"/>
            <a:ext cx="6080276" cy="630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67389">
            <a:off x="7262230" y="316538"/>
            <a:ext cx="6211594" cy="643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 rotWithShape="1">
          <a:blip r:embed="rId2">
            <a:alphaModFix amt="9999"/>
          </a:blip>
          <a:srcRect b="0" l="0" r="0" t="0"/>
          <a:stretch/>
        </p:blipFill>
        <p:spPr>
          <a:xfrm rot="-4711483">
            <a:off x="9087206" y="-2228416"/>
            <a:ext cx="4110344" cy="42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44" y="165296"/>
            <a:ext cx="429255" cy="46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3134" y="105402"/>
            <a:ext cx="688179" cy="58724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 txBox="1"/>
          <p:nvPr>
            <p:ph idx="12" type="sldNum"/>
          </p:nvPr>
        </p:nvSpPr>
        <p:spPr>
          <a:xfrm>
            <a:off x="9064023" y="6367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680" y="98835"/>
            <a:ext cx="879565" cy="81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54" y="106232"/>
            <a:ext cx="608216" cy="66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 txBox="1"/>
          <p:nvPr>
            <p:ph idx="12" type="sldNum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Agenda Layout">
  <p:cSld name="7_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8"/>
          <p:cNvSpPr txBox="1"/>
          <p:nvPr>
            <p:ph idx="1" type="body"/>
          </p:nvPr>
        </p:nvSpPr>
        <p:spPr>
          <a:xfrm>
            <a:off x="431371" y="164638"/>
            <a:ext cx="9793088" cy="7680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b="0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48"/>
          <p:cNvSpPr/>
          <p:nvPr>
            <p:ph idx="2" type="pic"/>
          </p:nvPr>
        </p:nvSpPr>
        <p:spPr>
          <a:xfrm>
            <a:off x="911424" y="1508787"/>
            <a:ext cx="2304256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9" name="Google Shape;349;p48"/>
          <p:cNvSpPr/>
          <p:nvPr>
            <p:ph idx="3" type="pic"/>
          </p:nvPr>
        </p:nvSpPr>
        <p:spPr>
          <a:xfrm>
            <a:off x="3599723" y="1508787"/>
            <a:ext cx="2304256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0" name="Google Shape;350;p48"/>
          <p:cNvSpPr/>
          <p:nvPr>
            <p:ph idx="4" type="pic"/>
          </p:nvPr>
        </p:nvSpPr>
        <p:spPr>
          <a:xfrm>
            <a:off x="6288021" y="1508787"/>
            <a:ext cx="2304256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1" name="Google Shape;351;p48"/>
          <p:cNvSpPr/>
          <p:nvPr>
            <p:ph idx="5" type="pic"/>
          </p:nvPr>
        </p:nvSpPr>
        <p:spPr>
          <a:xfrm>
            <a:off x="8976320" y="1508787"/>
            <a:ext cx="2304256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2" name="Google Shape;352;p48"/>
          <p:cNvSpPr txBox="1"/>
          <p:nvPr>
            <p:ph idx="12" type="sldNum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Relationship Id="rId5" Type="http://schemas.openxmlformats.org/officeDocument/2006/relationships/image" Target="../media/image51.png"/><Relationship Id="rId6" Type="http://schemas.openxmlformats.org/officeDocument/2006/relationships/image" Target="../media/image54.png"/><Relationship Id="rId7" Type="http://schemas.openxmlformats.org/officeDocument/2006/relationships/image" Target="../media/image42.png"/><Relationship Id="rId8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53.png"/><Relationship Id="rId5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4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9"/>
          <p:cNvPicPr preferRelativeResize="0"/>
          <p:nvPr/>
        </p:nvPicPr>
        <p:blipFill rotWithShape="1">
          <a:blip r:embed="rId3">
            <a:alphaModFix/>
          </a:blip>
          <a:srcRect b="5341" l="0" r="0" t="5341"/>
          <a:stretch/>
        </p:blipFill>
        <p:spPr>
          <a:xfrm>
            <a:off x="5016209" y="802009"/>
            <a:ext cx="6872676" cy="5760719"/>
          </a:xfrm>
          <a:custGeom>
            <a:rect b="b" l="l" r="r" t="t"/>
            <a:pathLst>
              <a:path extrusionOk="0" h="6571007" w="11907711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</p:pic>
      <p:sp>
        <p:nvSpPr>
          <p:cNvPr id="358" name="Google Shape;358;p49"/>
          <p:cNvSpPr txBox="1"/>
          <p:nvPr/>
        </p:nvSpPr>
        <p:spPr>
          <a:xfrm>
            <a:off x="180109" y="1502714"/>
            <a:ext cx="9265731" cy="1642918"/>
          </a:xfrm>
          <a:prstGeom prst="rect">
            <a:avLst/>
          </a:prstGeom>
          <a:solidFill>
            <a:srgbClr val="2F5496">
              <a:alpha val="69803"/>
            </a:srgbClr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SPM dalam Perspektif Prioritas Kesehatan dalam RPJMN 2020-2024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9"/>
          <p:cNvSpPr txBox="1"/>
          <p:nvPr/>
        </p:nvSpPr>
        <p:spPr>
          <a:xfrm>
            <a:off x="463095" y="4043737"/>
            <a:ext cx="9144000" cy="871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Pungkas Bahjuri Ali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Direktur Kesehatan &amp; Gizi Masyarakat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Kementerian PPN/Bappenas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9"/>
          <p:cNvSpPr txBox="1"/>
          <p:nvPr/>
        </p:nvSpPr>
        <p:spPr>
          <a:xfrm>
            <a:off x="489197" y="5321421"/>
            <a:ext cx="9144000" cy="452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Jakarta, 30 September 2021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8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568" name="Google Shape;56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8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58"/>
          <p:cNvSpPr txBox="1"/>
          <p:nvPr/>
        </p:nvSpPr>
        <p:spPr>
          <a:xfrm>
            <a:off x="335360" y="255199"/>
            <a:ext cx="108385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Disparitas Kondisi Kesehatan Antar-Daerah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099" y="1330262"/>
            <a:ext cx="5052497" cy="2098738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8"/>
          <p:cNvSpPr txBox="1"/>
          <p:nvPr/>
        </p:nvSpPr>
        <p:spPr>
          <a:xfrm>
            <a:off x="404659" y="1032659"/>
            <a:ext cx="6012873" cy="3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Cakupan Imunisasi Dasar Lengkap sangat rendah di </a:t>
            </a:r>
            <a:r>
              <a:rPr b="1" lang="en-US" sz="12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Aceh dan Papua</a:t>
            </a:r>
            <a:endParaRPr b="1" sz="12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73" name="Google Shape;57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612047"/>
            <a:ext cx="5935651" cy="1726827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8"/>
          <p:cNvSpPr txBox="1"/>
          <p:nvPr/>
        </p:nvSpPr>
        <p:spPr>
          <a:xfrm>
            <a:off x="6117688" y="993778"/>
            <a:ext cx="6012873" cy="33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Penanganan pasien TB di Jawa sangat tinggi</a:t>
            </a:r>
            <a:endParaRPr b="1" sz="1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75" name="Google Shape;57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183" y="3882594"/>
            <a:ext cx="4976914" cy="207864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8"/>
          <p:cNvSpPr txBox="1"/>
          <p:nvPr/>
        </p:nvSpPr>
        <p:spPr>
          <a:xfrm>
            <a:off x="404659" y="3453687"/>
            <a:ext cx="5410360" cy="28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NTT, Maluku dan Papua </a:t>
            </a:r>
            <a:r>
              <a:rPr b="1" lang="en-US"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menjadi daerah prevalensi stunting tinggi</a:t>
            </a:r>
            <a:endParaRPr b="1" sz="12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77" name="Google Shape;577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729" y="6078414"/>
            <a:ext cx="4085215" cy="23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9190" y="4282412"/>
            <a:ext cx="5649868" cy="2229083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8"/>
          <p:cNvSpPr txBox="1"/>
          <p:nvPr/>
        </p:nvSpPr>
        <p:spPr>
          <a:xfrm>
            <a:off x="6228034" y="3596226"/>
            <a:ext cx="6012873" cy="33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Kawasan Timur Indonesia (KTI): </a:t>
            </a:r>
            <a:r>
              <a:rPr b="1"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penanganan malaria</a:t>
            </a:r>
            <a:endParaRPr b="1" sz="1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9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585" name="Google Shape;58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59"/>
          <p:cNvSpPr txBox="1"/>
          <p:nvPr/>
        </p:nvSpPr>
        <p:spPr>
          <a:xfrm>
            <a:off x="335360" y="255199"/>
            <a:ext cx="10838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Disparitas untuk Kapasitas Pelayanan Kesehatan</a:t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8" name="Google Shape;58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541" y="2709606"/>
            <a:ext cx="5622459" cy="402296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9"/>
          <p:cNvSpPr txBox="1"/>
          <p:nvPr/>
        </p:nvSpPr>
        <p:spPr>
          <a:xfrm>
            <a:off x="720191" y="1137955"/>
            <a:ext cx="5251731" cy="1419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7.43% Puskesmas di Indonesia tidak memiliki dokter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Hampir 50% Puskesmas di Maluku dan Papua tanpa dokter</a:t>
            </a:r>
            <a:endParaRPr/>
          </a:p>
        </p:txBody>
      </p:sp>
      <p:pic>
        <p:nvPicPr>
          <p:cNvPr id="590" name="Google Shape;59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0509" y="2645551"/>
            <a:ext cx="3217351" cy="367837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9"/>
          <p:cNvSpPr txBox="1"/>
          <p:nvPr/>
        </p:nvSpPr>
        <p:spPr>
          <a:xfrm>
            <a:off x="6283055" y="1226385"/>
            <a:ext cx="5585853" cy="1419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44.70% RS di Indonesia tidak memiliki minimal 7 jenis dokter spesialis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Maluku dan Papua masih tertinggal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597" name="Google Shape;59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0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60"/>
          <p:cNvSpPr txBox="1"/>
          <p:nvPr/>
        </p:nvSpPr>
        <p:spPr>
          <a:xfrm>
            <a:off x="335360" y="409561"/>
            <a:ext cx="10838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Intervensi Pusat dalam Upaya Pencapaian SPM</a:t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60"/>
          <p:cNvSpPr/>
          <p:nvPr/>
        </p:nvSpPr>
        <p:spPr>
          <a:xfrm>
            <a:off x="0" y="1715295"/>
            <a:ext cx="6353970" cy="908049"/>
          </a:xfrm>
          <a:prstGeom prst="rect">
            <a:avLst/>
          </a:prstGeom>
          <a:solidFill>
            <a:srgbClr val="F793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Pendampingan Daerah sebagai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Prioritas Nasional</a:t>
            </a:r>
            <a:endParaRPr/>
          </a:p>
        </p:txBody>
      </p:sp>
      <p:sp>
        <p:nvSpPr>
          <p:cNvPr id="601" name="Google Shape;601;p60"/>
          <p:cNvSpPr/>
          <p:nvPr/>
        </p:nvSpPr>
        <p:spPr>
          <a:xfrm>
            <a:off x="6096000" y="2622550"/>
            <a:ext cx="6095999" cy="904456"/>
          </a:xfrm>
          <a:prstGeom prst="rect">
            <a:avLst/>
          </a:prstGeom>
          <a:solidFill>
            <a:srgbClr val="4CC1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Pelatihan dan Bimbingan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Teknis SDM Operasional</a:t>
            </a:r>
            <a:endParaRPr/>
          </a:p>
        </p:txBody>
      </p:sp>
      <p:sp>
        <p:nvSpPr>
          <p:cNvPr id="602" name="Google Shape;602;p60"/>
          <p:cNvSpPr/>
          <p:nvPr/>
        </p:nvSpPr>
        <p:spPr>
          <a:xfrm>
            <a:off x="6095999" y="1197745"/>
            <a:ext cx="6095999" cy="804093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Perumusan DAK Kesehatan berdasarkan kapasitas daerah</a:t>
            </a:r>
            <a:endParaRPr/>
          </a:p>
        </p:txBody>
      </p:sp>
      <p:sp>
        <p:nvSpPr>
          <p:cNvPr id="603" name="Google Shape;603;p60"/>
          <p:cNvSpPr/>
          <p:nvPr/>
        </p:nvSpPr>
        <p:spPr>
          <a:xfrm>
            <a:off x="-1" y="3243263"/>
            <a:ext cx="6096000" cy="902339"/>
          </a:xfrm>
          <a:prstGeom prst="rect">
            <a:avLst/>
          </a:prstGeom>
          <a:solidFill>
            <a:srgbClr val="FFCC4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Penguatan surveillans dan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pencatatan</a:t>
            </a:r>
            <a:endParaRPr/>
          </a:p>
        </p:txBody>
      </p:sp>
      <p:sp>
        <p:nvSpPr>
          <p:cNvPr id="604" name="Google Shape;604;p60"/>
          <p:cNvSpPr/>
          <p:nvPr/>
        </p:nvSpPr>
        <p:spPr>
          <a:xfrm>
            <a:off x="6095999" y="3863974"/>
            <a:ext cx="6095999" cy="897345"/>
          </a:xfrm>
          <a:prstGeom prst="rect">
            <a:avLst/>
          </a:prstGeom>
          <a:solidFill>
            <a:srgbClr val="C1301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Pengembangan system yang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terintegrasi untuk sinkronisasi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0" y="4486275"/>
            <a:ext cx="6353971" cy="620713"/>
          </a:xfrm>
          <a:prstGeom prst="rect">
            <a:avLst/>
          </a:prstGeom>
          <a:solidFill>
            <a:srgbClr val="A2B9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berkala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p60"/>
          <p:cNvGrpSpPr/>
          <p:nvPr/>
        </p:nvGrpSpPr>
        <p:grpSpPr>
          <a:xfrm>
            <a:off x="4537075" y="1379538"/>
            <a:ext cx="3094038" cy="4573588"/>
            <a:chOff x="4537075" y="1379538"/>
            <a:chExt cx="3094038" cy="4573588"/>
          </a:xfrm>
        </p:grpSpPr>
        <p:sp>
          <p:nvSpPr>
            <p:cNvPr id="607" name="Google Shape;607;p60"/>
            <p:cNvSpPr/>
            <p:nvPr/>
          </p:nvSpPr>
          <p:spPr>
            <a:xfrm>
              <a:off x="5486400" y="5162550"/>
              <a:ext cx="1177925" cy="255588"/>
            </a:xfrm>
            <a:custGeom>
              <a:rect b="b" l="l" r="r" t="t"/>
              <a:pathLst>
                <a:path extrusionOk="0" h="313" w="1437">
                  <a:moveTo>
                    <a:pt x="41" y="313"/>
                  </a:moveTo>
                  <a:cubicBezTo>
                    <a:pt x="18" y="313"/>
                    <a:pt x="0" y="295"/>
                    <a:pt x="0" y="272"/>
                  </a:cubicBez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lnTo>
                    <a:pt x="1396" y="0"/>
                  </a:lnTo>
                  <a:cubicBezTo>
                    <a:pt x="1419" y="0"/>
                    <a:pt x="1437" y="18"/>
                    <a:pt x="1437" y="41"/>
                  </a:cubicBezTo>
                  <a:lnTo>
                    <a:pt x="1437" y="272"/>
                  </a:lnTo>
                  <a:cubicBezTo>
                    <a:pt x="1437" y="295"/>
                    <a:pt x="1419" y="313"/>
                    <a:pt x="1396" y="313"/>
                  </a:cubicBezTo>
                  <a:lnTo>
                    <a:pt x="41" y="31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5486400" y="5162550"/>
              <a:ext cx="374650" cy="255588"/>
            </a:xfrm>
            <a:custGeom>
              <a:rect b="b" l="l" r="r" t="t"/>
              <a:pathLst>
                <a:path extrusionOk="0" h="313" w="457">
                  <a:moveTo>
                    <a:pt x="416" y="272"/>
                  </a:moveTo>
                  <a:lnTo>
                    <a:pt x="416" y="41"/>
                  </a:lnTo>
                  <a:cubicBezTo>
                    <a:pt x="416" y="18"/>
                    <a:pt x="434" y="0"/>
                    <a:pt x="457" y="0"/>
                  </a:cubicBezTo>
                  <a:lnTo>
                    <a:pt x="41" y="0"/>
                  </a:lnTo>
                  <a:cubicBezTo>
                    <a:pt x="18" y="0"/>
                    <a:pt x="0" y="18"/>
                    <a:pt x="0" y="41"/>
                  </a:cubicBezTo>
                  <a:lnTo>
                    <a:pt x="0" y="272"/>
                  </a:lnTo>
                  <a:cubicBezTo>
                    <a:pt x="0" y="295"/>
                    <a:pt x="18" y="313"/>
                    <a:pt x="41" y="313"/>
                  </a:cubicBezTo>
                  <a:lnTo>
                    <a:pt x="457" y="313"/>
                  </a:lnTo>
                  <a:cubicBezTo>
                    <a:pt x="434" y="313"/>
                    <a:pt x="416" y="295"/>
                    <a:pt x="416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5486400" y="5441950"/>
              <a:ext cx="1177925" cy="257175"/>
            </a:xfrm>
            <a:custGeom>
              <a:rect b="b" l="l" r="r" t="t"/>
              <a:pathLst>
                <a:path extrusionOk="0" h="313" w="1437">
                  <a:moveTo>
                    <a:pt x="41" y="313"/>
                  </a:moveTo>
                  <a:cubicBezTo>
                    <a:pt x="18" y="313"/>
                    <a:pt x="0" y="295"/>
                    <a:pt x="0" y="272"/>
                  </a:cubicBez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lnTo>
                    <a:pt x="1396" y="0"/>
                  </a:lnTo>
                  <a:cubicBezTo>
                    <a:pt x="1419" y="0"/>
                    <a:pt x="1437" y="18"/>
                    <a:pt x="1437" y="41"/>
                  </a:cubicBezTo>
                  <a:lnTo>
                    <a:pt x="1437" y="272"/>
                  </a:lnTo>
                  <a:cubicBezTo>
                    <a:pt x="1437" y="295"/>
                    <a:pt x="1419" y="313"/>
                    <a:pt x="1396" y="313"/>
                  </a:cubicBezTo>
                  <a:lnTo>
                    <a:pt x="41" y="31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5486400" y="5441950"/>
              <a:ext cx="374650" cy="257175"/>
            </a:xfrm>
            <a:custGeom>
              <a:rect b="b" l="l" r="r" t="t"/>
              <a:pathLst>
                <a:path extrusionOk="0" h="313" w="457">
                  <a:moveTo>
                    <a:pt x="416" y="272"/>
                  </a:moveTo>
                  <a:lnTo>
                    <a:pt x="416" y="41"/>
                  </a:lnTo>
                  <a:cubicBezTo>
                    <a:pt x="416" y="18"/>
                    <a:pt x="434" y="0"/>
                    <a:pt x="457" y="0"/>
                  </a:cubicBezTo>
                  <a:lnTo>
                    <a:pt x="41" y="0"/>
                  </a:lnTo>
                  <a:cubicBezTo>
                    <a:pt x="18" y="0"/>
                    <a:pt x="0" y="18"/>
                    <a:pt x="0" y="41"/>
                  </a:cubicBezTo>
                  <a:lnTo>
                    <a:pt x="0" y="272"/>
                  </a:lnTo>
                  <a:cubicBezTo>
                    <a:pt x="0" y="295"/>
                    <a:pt x="18" y="313"/>
                    <a:pt x="41" y="313"/>
                  </a:cubicBezTo>
                  <a:lnTo>
                    <a:pt x="457" y="313"/>
                  </a:lnTo>
                  <a:cubicBezTo>
                    <a:pt x="434" y="313"/>
                    <a:pt x="416" y="295"/>
                    <a:pt x="416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0"/>
            <p:cNvSpPr/>
            <p:nvPr/>
          </p:nvSpPr>
          <p:spPr>
            <a:xfrm>
              <a:off x="5657850" y="5722938"/>
              <a:ext cx="835025" cy="230188"/>
            </a:xfrm>
            <a:custGeom>
              <a:rect b="b" l="l" r="r" t="t"/>
              <a:pathLst>
                <a:path extrusionOk="0" h="281" w="1017">
                  <a:moveTo>
                    <a:pt x="509" y="281"/>
                  </a:moveTo>
                  <a:cubicBezTo>
                    <a:pt x="243" y="281"/>
                    <a:pt x="24" y="157"/>
                    <a:pt x="0" y="0"/>
                  </a:cubicBezTo>
                  <a:lnTo>
                    <a:pt x="1017" y="0"/>
                  </a:lnTo>
                  <a:cubicBezTo>
                    <a:pt x="993" y="157"/>
                    <a:pt x="774" y="281"/>
                    <a:pt x="509" y="28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5657850" y="5722938"/>
              <a:ext cx="587375" cy="230188"/>
            </a:xfrm>
            <a:custGeom>
              <a:rect b="b" l="l" r="r" t="t"/>
              <a:pathLst>
                <a:path extrusionOk="0" h="281" w="716">
                  <a:moveTo>
                    <a:pt x="416" y="0"/>
                  </a:moveTo>
                  <a:lnTo>
                    <a:pt x="0" y="0"/>
                  </a:lnTo>
                  <a:cubicBezTo>
                    <a:pt x="24" y="157"/>
                    <a:pt x="243" y="281"/>
                    <a:pt x="509" y="281"/>
                  </a:cubicBezTo>
                  <a:cubicBezTo>
                    <a:pt x="582" y="281"/>
                    <a:pt x="653" y="272"/>
                    <a:pt x="716" y="254"/>
                  </a:cubicBezTo>
                  <a:cubicBezTo>
                    <a:pt x="552" y="210"/>
                    <a:pt x="433" y="113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0"/>
            <p:cNvSpPr/>
            <p:nvPr/>
          </p:nvSpPr>
          <p:spPr>
            <a:xfrm>
              <a:off x="4537075" y="2001838"/>
              <a:ext cx="2911475" cy="620713"/>
            </a:xfrm>
            <a:custGeom>
              <a:rect b="b" l="l" r="r" t="t"/>
              <a:pathLst>
                <a:path extrusionOk="0" h="757" w="3551">
                  <a:moveTo>
                    <a:pt x="0" y="757"/>
                  </a:moveTo>
                  <a:lnTo>
                    <a:pt x="3551" y="757"/>
                  </a:lnTo>
                  <a:cubicBezTo>
                    <a:pt x="3506" y="478"/>
                    <a:pt x="3398" y="221"/>
                    <a:pt x="3241" y="0"/>
                  </a:cubicBezTo>
                  <a:lnTo>
                    <a:pt x="310" y="0"/>
                  </a:lnTo>
                  <a:cubicBezTo>
                    <a:pt x="153" y="221"/>
                    <a:pt x="45" y="478"/>
                    <a:pt x="0" y="757"/>
                  </a:cubicBez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0"/>
            <p:cNvSpPr/>
            <p:nvPr/>
          </p:nvSpPr>
          <p:spPr>
            <a:xfrm>
              <a:off x="4683125" y="2622550"/>
              <a:ext cx="2947988" cy="620713"/>
            </a:xfrm>
            <a:custGeom>
              <a:rect b="b" l="l" r="r" t="t"/>
              <a:pathLst>
                <a:path extrusionOk="0" h="758" w="3595">
                  <a:moveTo>
                    <a:pt x="0" y="283"/>
                  </a:moveTo>
                  <a:cubicBezTo>
                    <a:pt x="0" y="445"/>
                    <a:pt x="22" y="605"/>
                    <a:pt x="63" y="758"/>
                  </a:cubicBezTo>
                  <a:lnTo>
                    <a:pt x="3532" y="758"/>
                  </a:lnTo>
                  <a:cubicBezTo>
                    <a:pt x="3573" y="605"/>
                    <a:pt x="3595" y="445"/>
                    <a:pt x="3595" y="283"/>
                  </a:cubicBezTo>
                  <a:cubicBezTo>
                    <a:pt x="3595" y="187"/>
                    <a:pt x="3587" y="92"/>
                    <a:pt x="3573" y="0"/>
                  </a:cubicBezTo>
                  <a:lnTo>
                    <a:pt x="22" y="0"/>
                  </a:lnTo>
                  <a:cubicBezTo>
                    <a:pt x="8" y="92"/>
                    <a:pt x="0" y="187"/>
                    <a:pt x="0" y="283"/>
                  </a:cubicBezTo>
                  <a:close/>
                </a:path>
              </a:pathLst>
            </a:custGeom>
            <a:solidFill>
              <a:srgbClr val="4CC1EF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4954588" y="1379538"/>
              <a:ext cx="2405063" cy="622300"/>
            </a:xfrm>
            <a:custGeom>
              <a:rect b="b" l="l" r="r" t="t"/>
              <a:pathLst>
                <a:path extrusionOk="0" h="758" w="2931">
                  <a:moveTo>
                    <a:pt x="0" y="758"/>
                  </a:moveTo>
                  <a:lnTo>
                    <a:pt x="2931" y="758"/>
                  </a:lnTo>
                  <a:cubicBezTo>
                    <a:pt x="2605" y="300"/>
                    <a:pt x="2069" y="0"/>
                    <a:pt x="1465" y="0"/>
                  </a:cubicBezTo>
                  <a:cubicBezTo>
                    <a:pt x="862" y="0"/>
                    <a:pt x="326" y="300"/>
                    <a:pt x="0" y="758"/>
                  </a:cubicBez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4570413" y="3243263"/>
              <a:ext cx="2844800" cy="620713"/>
            </a:xfrm>
            <a:custGeom>
              <a:rect b="b" l="l" r="r" t="t"/>
              <a:pathLst>
                <a:path extrusionOk="0" h="757" w="3469">
                  <a:moveTo>
                    <a:pt x="426" y="757"/>
                  </a:moveTo>
                  <a:lnTo>
                    <a:pt x="3043" y="757"/>
                  </a:lnTo>
                  <a:cubicBezTo>
                    <a:pt x="3247" y="540"/>
                    <a:pt x="3392" y="281"/>
                    <a:pt x="3469" y="0"/>
                  </a:cubicBezTo>
                  <a:lnTo>
                    <a:pt x="0" y="0"/>
                  </a:lnTo>
                  <a:cubicBezTo>
                    <a:pt x="77" y="281"/>
                    <a:pt x="222" y="540"/>
                    <a:pt x="426" y="757"/>
                  </a:cubicBezTo>
                  <a:close/>
                </a:path>
              </a:pathLst>
            </a:custGeom>
            <a:solidFill>
              <a:srgbClr val="FFCC4C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5083175" y="3863975"/>
              <a:ext cx="2147888" cy="622300"/>
            </a:xfrm>
            <a:custGeom>
              <a:rect b="b" l="l" r="r" t="t"/>
              <a:pathLst>
                <a:path extrusionOk="0" h="757" w="2617">
                  <a:moveTo>
                    <a:pt x="0" y="0"/>
                  </a:moveTo>
                  <a:cubicBezTo>
                    <a:pt x="5" y="5"/>
                    <a:pt x="10" y="10"/>
                    <a:pt x="15" y="16"/>
                  </a:cubicBezTo>
                  <a:lnTo>
                    <a:pt x="24" y="26"/>
                  </a:lnTo>
                  <a:cubicBezTo>
                    <a:pt x="37" y="39"/>
                    <a:pt x="50" y="52"/>
                    <a:pt x="62" y="64"/>
                  </a:cubicBezTo>
                  <a:lnTo>
                    <a:pt x="82" y="87"/>
                  </a:lnTo>
                  <a:cubicBezTo>
                    <a:pt x="308" y="332"/>
                    <a:pt x="430" y="570"/>
                    <a:pt x="497" y="757"/>
                  </a:cubicBezTo>
                  <a:lnTo>
                    <a:pt x="2120" y="757"/>
                  </a:lnTo>
                  <a:cubicBezTo>
                    <a:pt x="2187" y="570"/>
                    <a:pt x="2309" y="332"/>
                    <a:pt x="2535" y="87"/>
                  </a:cubicBezTo>
                  <a:lnTo>
                    <a:pt x="2535" y="86"/>
                  </a:lnTo>
                  <a:lnTo>
                    <a:pt x="2546" y="74"/>
                  </a:lnTo>
                  <a:cubicBezTo>
                    <a:pt x="2562" y="57"/>
                    <a:pt x="2578" y="41"/>
                    <a:pt x="2594" y="24"/>
                  </a:cubicBezTo>
                  <a:lnTo>
                    <a:pt x="2602" y="16"/>
                  </a:lnTo>
                  <a:cubicBezTo>
                    <a:pt x="2607" y="10"/>
                    <a:pt x="2612" y="5"/>
                    <a:pt x="26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301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0"/>
            <p:cNvSpPr/>
            <p:nvPr/>
          </p:nvSpPr>
          <p:spPr>
            <a:xfrm>
              <a:off x="5410200" y="4486275"/>
              <a:ext cx="1330325" cy="620713"/>
            </a:xfrm>
            <a:custGeom>
              <a:rect b="b" l="l" r="r" t="t"/>
              <a:pathLst>
                <a:path extrusionOk="0" h="758" w="1623">
                  <a:moveTo>
                    <a:pt x="1544" y="657"/>
                  </a:moveTo>
                  <a:lnTo>
                    <a:pt x="1544" y="371"/>
                  </a:lnTo>
                  <a:cubicBezTo>
                    <a:pt x="1546" y="325"/>
                    <a:pt x="1556" y="188"/>
                    <a:pt x="1623" y="0"/>
                  </a:cubicBezTo>
                  <a:lnTo>
                    <a:pt x="0" y="0"/>
                  </a:lnTo>
                  <a:cubicBezTo>
                    <a:pt x="67" y="188"/>
                    <a:pt x="77" y="326"/>
                    <a:pt x="79" y="371"/>
                  </a:cubicBezTo>
                  <a:lnTo>
                    <a:pt x="79" y="380"/>
                  </a:lnTo>
                  <a:lnTo>
                    <a:pt x="79" y="657"/>
                  </a:lnTo>
                  <a:cubicBezTo>
                    <a:pt x="79" y="712"/>
                    <a:pt x="124" y="758"/>
                    <a:pt x="180" y="758"/>
                  </a:cubicBezTo>
                  <a:lnTo>
                    <a:pt x="1443" y="758"/>
                  </a:lnTo>
                  <a:cubicBezTo>
                    <a:pt x="1499" y="758"/>
                    <a:pt x="1544" y="712"/>
                    <a:pt x="1544" y="657"/>
                  </a:cubicBezTo>
                  <a:close/>
                </a:path>
              </a:pathLst>
            </a:custGeom>
            <a:solidFill>
              <a:srgbClr val="A2B969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60"/>
          <p:cNvSpPr/>
          <p:nvPr/>
        </p:nvSpPr>
        <p:spPr>
          <a:xfrm>
            <a:off x="103515" y="4942745"/>
            <a:ext cx="499205" cy="499205"/>
          </a:xfrm>
          <a:prstGeom prst="rect">
            <a:avLst/>
          </a:prstGeom>
          <a:solidFill>
            <a:srgbClr val="A2B96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622E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53622E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620" name="Google Shape;620;p60"/>
          <p:cNvSpPr/>
          <p:nvPr/>
        </p:nvSpPr>
        <p:spPr>
          <a:xfrm>
            <a:off x="11613337" y="2005292"/>
            <a:ext cx="499205" cy="499205"/>
          </a:xfrm>
          <a:prstGeom prst="rect">
            <a:avLst/>
          </a:prstGeom>
          <a:solidFill>
            <a:srgbClr val="06395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21" name="Google Shape;621;p60"/>
          <p:cNvSpPr/>
          <p:nvPr/>
        </p:nvSpPr>
        <p:spPr>
          <a:xfrm>
            <a:off x="11692795" y="4723155"/>
            <a:ext cx="499205" cy="499205"/>
          </a:xfrm>
          <a:prstGeom prst="rect">
            <a:avLst/>
          </a:prstGeom>
          <a:solidFill>
            <a:srgbClr val="C1301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22" name="Google Shape;622;p60"/>
          <p:cNvSpPr/>
          <p:nvPr/>
        </p:nvSpPr>
        <p:spPr>
          <a:xfrm>
            <a:off x="11682166" y="3426695"/>
            <a:ext cx="499205" cy="499205"/>
          </a:xfrm>
          <a:prstGeom prst="rect">
            <a:avLst/>
          </a:prstGeom>
          <a:solidFill>
            <a:srgbClr val="4CC1E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E42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1C2E4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23" name="Google Shape;623;p60"/>
          <p:cNvSpPr/>
          <p:nvPr/>
        </p:nvSpPr>
        <p:spPr>
          <a:xfrm>
            <a:off x="1988609" y="3895999"/>
            <a:ext cx="499205" cy="499205"/>
          </a:xfrm>
          <a:prstGeom prst="rect">
            <a:avLst/>
          </a:prstGeom>
          <a:solidFill>
            <a:srgbClr val="FFCC4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76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A576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24" name="Google Shape;624;p60"/>
          <p:cNvSpPr/>
          <p:nvPr/>
        </p:nvSpPr>
        <p:spPr>
          <a:xfrm>
            <a:off x="236690" y="2531743"/>
            <a:ext cx="499205" cy="499205"/>
          </a:xfrm>
          <a:prstGeom prst="rect">
            <a:avLst/>
          </a:prstGeom>
          <a:solidFill>
            <a:srgbClr val="F793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4A04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1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630" name="Google Shape;63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1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p61"/>
          <p:cNvSpPr txBox="1"/>
          <p:nvPr/>
        </p:nvSpPr>
        <p:spPr>
          <a:xfrm>
            <a:off x="335360" y="285003"/>
            <a:ext cx="108385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Tantangan Utama dalam SPM Kesehatan 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61"/>
          <p:cNvSpPr/>
          <p:nvPr/>
        </p:nvSpPr>
        <p:spPr>
          <a:xfrm>
            <a:off x="4538898" y="2012264"/>
            <a:ext cx="3114206" cy="3114206"/>
          </a:xfrm>
          <a:prstGeom prst="donut">
            <a:avLst>
              <a:gd fmla="val 378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1"/>
          <p:cNvSpPr/>
          <p:nvPr/>
        </p:nvSpPr>
        <p:spPr>
          <a:xfrm>
            <a:off x="5210434" y="2683800"/>
            <a:ext cx="1771134" cy="177113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1"/>
          <p:cNvSpPr/>
          <p:nvPr/>
        </p:nvSpPr>
        <p:spPr>
          <a:xfrm>
            <a:off x="4187788" y="1661154"/>
            <a:ext cx="3816424" cy="3816424"/>
          </a:xfrm>
          <a:prstGeom prst="donut">
            <a:avLst>
              <a:gd fmla="val 378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61"/>
          <p:cNvGrpSpPr/>
          <p:nvPr/>
        </p:nvGrpSpPr>
        <p:grpSpPr>
          <a:xfrm>
            <a:off x="4450759" y="1177313"/>
            <a:ext cx="1582677" cy="1762228"/>
            <a:chOff x="4450759" y="1509813"/>
            <a:chExt cx="1582677" cy="1762228"/>
          </a:xfrm>
        </p:grpSpPr>
        <p:grpSp>
          <p:nvGrpSpPr>
            <p:cNvPr id="637" name="Google Shape;637;p61"/>
            <p:cNvGrpSpPr/>
            <p:nvPr/>
          </p:nvGrpSpPr>
          <p:grpSpPr>
            <a:xfrm rot="-1800000">
              <a:off x="4752573" y="1656131"/>
              <a:ext cx="979049" cy="1469591"/>
              <a:chOff x="5093002" y="2426934"/>
              <a:chExt cx="2232248" cy="3350691"/>
            </a:xfrm>
          </p:grpSpPr>
          <p:grpSp>
            <p:nvGrpSpPr>
              <p:cNvPr id="638" name="Google Shape;638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39" name="Google Shape;639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3" name="Google Shape;643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5EBE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61"/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61"/>
          <p:cNvGrpSpPr/>
          <p:nvPr/>
        </p:nvGrpSpPr>
        <p:grpSpPr>
          <a:xfrm>
            <a:off x="3671313" y="3079843"/>
            <a:ext cx="1469591" cy="979049"/>
            <a:chOff x="3671313" y="3412343"/>
            <a:chExt cx="1469591" cy="979049"/>
          </a:xfrm>
        </p:grpSpPr>
        <p:grpSp>
          <p:nvGrpSpPr>
            <p:cNvPr id="646" name="Google Shape;646;p61"/>
            <p:cNvGrpSpPr/>
            <p:nvPr/>
          </p:nvGrpSpPr>
          <p:grpSpPr>
            <a:xfrm rot="-5400000">
              <a:off x="3916584" y="3167072"/>
              <a:ext cx="979049" cy="1469591"/>
              <a:chOff x="5093002" y="2426934"/>
              <a:chExt cx="2232248" cy="3350691"/>
            </a:xfrm>
          </p:grpSpPr>
          <p:grpSp>
            <p:nvGrpSpPr>
              <p:cNvPr id="647" name="Google Shape;647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48" name="Google Shape;648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2" name="Google Shape;652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4CD6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3" name="Google Shape;653;p61"/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61"/>
          <p:cNvGrpSpPr/>
          <p:nvPr/>
        </p:nvGrpSpPr>
        <p:grpSpPr>
          <a:xfrm>
            <a:off x="4450759" y="4165429"/>
            <a:ext cx="1582677" cy="1762228"/>
            <a:chOff x="4450759" y="4497929"/>
            <a:chExt cx="1582677" cy="1762228"/>
          </a:xfrm>
        </p:grpSpPr>
        <p:grpSp>
          <p:nvGrpSpPr>
            <p:cNvPr id="655" name="Google Shape;655;p61"/>
            <p:cNvGrpSpPr/>
            <p:nvPr/>
          </p:nvGrpSpPr>
          <p:grpSpPr>
            <a:xfrm rot="-9000000">
              <a:off x="4752573" y="4644247"/>
              <a:ext cx="979049" cy="1469591"/>
              <a:chOff x="5093002" y="2426934"/>
              <a:chExt cx="2232248" cy="3350691"/>
            </a:xfrm>
          </p:grpSpPr>
          <p:grpSp>
            <p:nvGrpSpPr>
              <p:cNvPr id="656" name="Google Shape;656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57" name="Google Shape;657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1" name="Google Shape;661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98D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2" name="Google Shape;662;p61"/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61"/>
          <p:cNvGrpSpPr/>
          <p:nvPr/>
        </p:nvGrpSpPr>
        <p:grpSpPr>
          <a:xfrm>
            <a:off x="7082764" y="3079843"/>
            <a:ext cx="1469591" cy="979049"/>
            <a:chOff x="7082764" y="3412343"/>
            <a:chExt cx="1469591" cy="979049"/>
          </a:xfrm>
        </p:grpSpPr>
        <p:grpSp>
          <p:nvGrpSpPr>
            <p:cNvPr id="664" name="Google Shape;664;p61"/>
            <p:cNvGrpSpPr/>
            <p:nvPr/>
          </p:nvGrpSpPr>
          <p:grpSpPr>
            <a:xfrm flipH="1" rot="5400000">
              <a:off x="7328035" y="3167072"/>
              <a:ext cx="979049" cy="1469591"/>
              <a:chOff x="5093002" y="2426934"/>
              <a:chExt cx="2232248" cy="3350691"/>
            </a:xfrm>
          </p:grpSpPr>
          <p:grpSp>
            <p:nvGrpSpPr>
              <p:cNvPr id="665" name="Google Shape;665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66" name="Google Shape;666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4CD6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0" name="Google Shape;670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4CD6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1" name="Google Shape;671;p61"/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p61"/>
          <p:cNvSpPr txBox="1"/>
          <p:nvPr/>
        </p:nvSpPr>
        <p:spPr>
          <a:xfrm>
            <a:off x="7750822" y="1387082"/>
            <a:ext cx="436878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Validasi capaian disandingkan dengan dampaknya terhadap indicator prioritas nasional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61"/>
          <p:cNvSpPr txBox="1"/>
          <p:nvPr/>
        </p:nvSpPr>
        <p:spPr>
          <a:xfrm>
            <a:off x="8644856" y="3103335"/>
            <a:ext cx="34747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Meningkatkan Kapasitas Sistem Kesehatan daerah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1442264" y="1069499"/>
            <a:ext cx="32056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Belum ada pemetaan kapasitas daerah untuk mencapai 100% SPM (agar tidak </a:t>
            </a:r>
            <a:r>
              <a:rPr b="1"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fit for all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61"/>
          <p:cNvSpPr txBox="1"/>
          <p:nvPr/>
        </p:nvSpPr>
        <p:spPr>
          <a:xfrm>
            <a:off x="-384062" y="2902864"/>
            <a:ext cx="41058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SPM Kesehatan perlu disertai mekanisme insentif dan disinsentif berbasis kinerja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7772907" y="4745091"/>
            <a:ext cx="4235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Mekanisme monitoring belum terintegrasi dengan pengendalian belanja prioritas nasional di daerah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7" name="Google Shape;677;p61"/>
          <p:cNvGrpSpPr/>
          <p:nvPr/>
        </p:nvGrpSpPr>
        <p:grpSpPr>
          <a:xfrm>
            <a:off x="6190230" y="1183302"/>
            <a:ext cx="1582677" cy="1762228"/>
            <a:chOff x="6190230" y="1515802"/>
            <a:chExt cx="1582677" cy="1762228"/>
          </a:xfrm>
        </p:grpSpPr>
        <p:grpSp>
          <p:nvGrpSpPr>
            <p:cNvPr id="678" name="Google Shape;678;p61"/>
            <p:cNvGrpSpPr/>
            <p:nvPr/>
          </p:nvGrpSpPr>
          <p:grpSpPr>
            <a:xfrm flipH="1" rot="1800000">
              <a:off x="6492044" y="1662120"/>
              <a:ext cx="979049" cy="1469591"/>
              <a:chOff x="5093002" y="2426934"/>
              <a:chExt cx="2232248" cy="3350691"/>
            </a:xfrm>
          </p:grpSpPr>
          <p:grpSp>
            <p:nvGrpSpPr>
              <p:cNvPr id="679" name="Google Shape;679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80" name="Google Shape;680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98DC5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4" name="Google Shape;684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98DC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5" name="Google Shape;685;p61"/>
            <p:cNvSpPr/>
            <p:nvPr/>
          </p:nvSpPr>
          <p:spPr>
            <a:xfrm rot="-7200000">
              <a:off x="6731526" y="1870429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61"/>
          <p:cNvGrpSpPr/>
          <p:nvPr/>
        </p:nvGrpSpPr>
        <p:grpSpPr>
          <a:xfrm>
            <a:off x="6200205" y="4176484"/>
            <a:ext cx="1562726" cy="1758873"/>
            <a:chOff x="6200205" y="4508984"/>
            <a:chExt cx="1562726" cy="1758873"/>
          </a:xfrm>
        </p:grpSpPr>
        <p:grpSp>
          <p:nvGrpSpPr>
            <p:cNvPr id="687" name="Google Shape;687;p61"/>
            <p:cNvGrpSpPr/>
            <p:nvPr/>
          </p:nvGrpSpPr>
          <p:grpSpPr>
            <a:xfrm flipH="1" rot="9085437">
              <a:off x="6492043" y="4653625"/>
              <a:ext cx="979049" cy="1469591"/>
              <a:chOff x="5093002" y="2426934"/>
              <a:chExt cx="2232248" cy="3350691"/>
            </a:xfrm>
          </p:grpSpPr>
          <p:grpSp>
            <p:nvGrpSpPr>
              <p:cNvPr id="688" name="Google Shape;688;p61"/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</p:grpSpPr>
            <p:sp>
              <p:nvSpPr>
                <p:cNvPr id="689" name="Google Shape;689;p61"/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rect b="b" l="l" r="r" t="t"/>
                  <a:pathLst>
                    <a:path extrusionOk="0" h="164304" w="920008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61"/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rect b="b" l="l" r="r" t="t"/>
                  <a:pathLst>
                    <a:path extrusionOk="0" h="262858" w="722862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61"/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rect b="b" l="l" r="r" t="t"/>
                  <a:pathLst>
                    <a:path extrusionOk="0" h="164306" w="854293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61"/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rect b="b" l="l" r="r" t="t"/>
                  <a:pathLst>
                    <a:path extrusionOk="0" h="164305" w="985723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solidFill>
                  <a:srgbClr val="5EBEE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3" name="Google Shape;693;p61"/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fmla="val 7222187" name="adj1"/>
                  <a:gd fmla="val 3660514" name="adj2"/>
                  <a:gd fmla="val 8104" name="adj3"/>
                </a:avLst>
              </a:prstGeom>
              <a:solidFill>
                <a:srgbClr val="5EBE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4" name="Google Shape;694;p61"/>
            <p:cNvSpPr/>
            <p:nvPr/>
          </p:nvSpPr>
          <p:spPr>
            <a:xfrm rot="-7200000">
              <a:off x="6744274" y="5239792"/>
              <a:ext cx="672289" cy="6722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61"/>
          <p:cNvSpPr txBox="1"/>
          <p:nvPr/>
        </p:nvSpPr>
        <p:spPr>
          <a:xfrm>
            <a:off x="538858" y="4840128"/>
            <a:ext cx="39119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Sinkronisasi Perencanaan Pembangunan Pusat dan Daerah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62"/>
          <p:cNvPicPr preferRelativeResize="0"/>
          <p:nvPr/>
        </p:nvPicPr>
        <p:blipFill rotWithShape="1">
          <a:blip r:embed="rId3">
            <a:alphaModFix/>
          </a:blip>
          <a:srcRect b="5341" l="0" r="0" t="5341"/>
          <a:stretch/>
        </p:blipFill>
        <p:spPr>
          <a:xfrm>
            <a:off x="4128793" y="3159682"/>
            <a:ext cx="3934414" cy="3297850"/>
          </a:xfrm>
          <a:custGeom>
            <a:rect b="b" l="l" r="r" t="t"/>
            <a:pathLst>
              <a:path extrusionOk="0" h="6571007" w="11907711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</p:pic>
      <p:sp>
        <p:nvSpPr>
          <p:cNvPr id="701" name="Google Shape;701;p62"/>
          <p:cNvSpPr txBox="1"/>
          <p:nvPr/>
        </p:nvSpPr>
        <p:spPr>
          <a:xfrm>
            <a:off x="2094511" y="1259953"/>
            <a:ext cx="8002978" cy="1642918"/>
          </a:xfrm>
          <a:prstGeom prst="rect">
            <a:avLst/>
          </a:prstGeom>
          <a:solidFill>
            <a:srgbClr val="2F5496">
              <a:alpha val="69803"/>
            </a:srgbClr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Masukan terkait Peningkatan Pengelolaan SPM</a:t>
            </a:r>
            <a:endParaRPr b="1"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3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707" name="Google Shape;70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3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9" name="Google Shape;709;p63"/>
          <p:cNvSpPr txBox="1"/>
          <p:nvPr/>
        </p:nvSpPr>
        <p:spPr>
          <a:xfrm>
            <a:off x="335360" y="296888"/>
            <a:ext cx="108385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Rekomendasi dalam Percepatan Pencapaian SPM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0" name="Google Shape;710;p63"/>
          <p:cNvGrpSpPr/>
          <p:nvPr/>
        </p:nvGrpSpPr>
        <p:grpSpPr>
          <a:xfrm>
            <a:off x="3654353" y="1534552"/>
            <a:ext cx="8193148" cy="4128800"/>
            <a:chOff x="-556493" y="1431780"/>
            <a:chExt cx="734006" cy="4618185"/>
          </a:xfrm>
        </p:grpSpPr>
        <p:sp>
          <p:nvSpPr>
            <p:cNvPr id="711" name="Google Shape;711;p63"/>
            <p:cNvSpPr/>
            <p:nvPr/>
          </p:nvSpPr>
          <p:spPr>
            <a:xfrm>
              <a:off x="-556493" y="5126328"/>
              <a:ext cx="734006" cy="923637"/>
            </a:xfrm>
            <a:prstGeom prst="rect">
              <a:avLst/>
            </a:prstGeom>
            <a:solidFill>
              <a:srgbClr val="3A5C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3"/>
            <p:cNvSpPr/>
            <p:nvPr/>
          </p:nvSpPr>
          <p:spPr>
            <a:xfrm>
              <a:off x="-556493" y="4202691"/>
              <a:ext cx="734006" cy="923637"/>
            </a:xfrm>
            <a:prstGeom prst="rect">
              <a:avLst/>
            </a:prstGeom>
            <a:solidFill>
              <a:srgbClr val="F793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3"/>
            <p:cNvSpPr/>
            <p:nvPr/>
          </p:nvSpPr>
          <p:spPr>
            <a:xfrm>
              <a:off x="-556493" y="3279054"/>
              <a:ext cx="734006" cy="923637"/>
            </a:xfrm>
            <a:prstGeom prst="rect">
              <a:avLst/>
            </a:prstGeom>
            <a:solidFill>
              <a:srgbClr val="4CC1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3"/>
            <p:cNvSpPr/>
            <p:nvPr/>
          </p:nvSpPr>
          <p:spPr>
            <a:xfrm>
              <a:off x="-556493" y="2355417"/>
              <a:ext cx="734006" cy="923637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3"/>
            <p:cNvSpPr/>
            <p:nvPr/>
          </p:nvSpPr>
          <p:spPr>
            <a:xfrm>
              <a:off x="-556493" y="1431780"/>
              <a:ext cx="734006" cy="923637"/>
            </a:xfrm>
            <a:prstGeom prst="rect">
              <a:avLst/>
            </a:prstGeom>
            <a:solidFill>
              <a:srgbClr val="A2B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6" name="Google Shape;716;p63"/>
          <p:cNvSpPr/>
          <p:nvPr/>
        </p:nvSpPr>
        <p:spPr>
          <a:xfrm>
            <a:off x="3705355" y="1548398"/>
            <a:ext cx="4086014" cy="4128800"/>
          </a:xfrm>
          <a:custGeom>
            <a:rect b="b" l="l" r="r" t="t"/>
            <a:pathLst>
              <a:path extrusionOk="0" h="4128800" w="4086014">
                <a:moveTo>
                  <a:pt x="0" y="0"/>
                </a:moveTo>
                <a:lnTo>
                  <a:pt x="1696356" y="0"/>
                </a:lnTo>
                <a:lnTo>
                  <a:pt x="1696356" y="8703"/>
                </a:lnTo>
                <a:lnTo>
                  <a:pt x="4086014" y="4128800"/>
                </a:lnTo>
                <a:lnTo>
                  <a:pt x="2389658" y="4128800"/>
                </a:lnTo>
                <a:lnTo>
                  <a:pt x="0" y="870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5000">
                <a:srgbClr val="000000"/>
              </a:gs>
              <a:gs pos="58999">
                <a:srgbClr val="000000">
                  <a:alpha val="0"/>
                </a:srgbClr>
              </a:gs>
              <a:gs pos="100000">
                <a:srgbClr val="000000"/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7" name="Google Shape;717;p63"/>
          <p:cNvGrpSpPr/>
          <p:nvPr/>
        </p:nvGrpSpPr>
        <p:grpSpPr>
          <a:xfrm>
            <a:off x="10599269" y="1534550"/>
            <a:ext cx="1248228" cy="4128800"/>
            <a:chOff x="10943772" y="2609298"/>
            <a:chExt cx="1248228" cy="3440668"/>
          </a:xfrm>
        </p:grpSpPr>
        <p:sp>
          <p:nvSpPr>
            <p:cNvPr id="718" name="Google Shape;718;p63"/>
            <p:cNvSpPr/>
            <p:nvPr/>
          </p:nvSpPr>
          <p:spPr>
            <a:xfrm>
              <a:off x="10943772" y="5361832"/>
              <a:ext cx="1248228" cy="688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719" name="Google Shape;719;p63"/>
            <p:cNvSpPr/>
            <p:nvPr/>
          </p:nvSpPr>
          <p:spPr>
            <a:xfrm>
              <a:off x="10943772" y="4673698"/>
              <a:ext cx="1248228" cy="688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  <p:sp>
          <p:nvSpPr>
            <p:cNvPr id="720" name="Google Shape;720;p63"/>
            <p:cNvSpPr/>
            <p:nvPr/>
          </p:nvSpPr>
          <p:spPr>
            <a:xfrm>
              <a:off x="10943772" y="3985565"/>
              <a:ext cx="1248228" cy="688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  <p:sp>
          <p:nvSpPr>
            <p:cNvPr id="721" name="Google Shape;721;p63"/>
            <p:cNvSpPr/>
            <p:nvPr/>
          </p:nvSpPr>
          <p:spPr>
            <a:xfrm>
              <a:off x="10943772" y="3297431"/>
              <a:ext cx="1248228" cy="688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/>
            </a:p>
          </p:txBody>
        </p:sp>
        <p:sp>
          <p:nvSpPr>
            <p:cNvPr id="722" name="Google Shape;722;p63"/>
            <p:cNvSpPr/>
            <p:nvPr/>
          </p:nvSpPr>
          <p:spPr>
            <a:xfrm>
              <a:off x="10943772" y="2609298"/>
              <a:ext cx="1248228" cy="688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/>
            </a:p>
          </p:txBody>
        </p:sp>
      </p:grpSp>
      <p:sp>
        <p:nvSpPr>
          <p:cNvPr id="723" name="Google Shape;723;p63"/>
          <p:cNvSpPr/>
          <p:nvPr/>
        </p:nvSpPr>
        <p:spPr>
          <a:xfrm>
            <a:off x="10599269" y="1534550"/>
            <a:ext cx="91440" cy="41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63"/>
          <p:cNvSpPr/>
          <p:nvPr/>
        </p:nvSpPr>
        <p:spPr>
          <a:xfrm>
            <a:off x="4255720" y="1531635"/>
            <a:ext cx="62114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Pemetaan indikator SPM terhadap indikator turunan di tingkat program/kegiatan Kemkes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3"/>
          <p:cNvSpPr/>
          <p:nvPr/>
        </p:nvSpPr>
        <p:spPr>
          <a:xfrm>
            <a:off x="4628303" y="2355995"/>
            <a:ext cx="58388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Pemetaan dukungan pembiayaan daerah dalam pencapaian universal SPM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3"/>
          <p:cNvSpPr/>
          <p:nvPr/>
        </p:nvSpPr>
        <p:spPr>
          <a:xfrm>
            <a:off x="4973455" y="3180354"/>
            <a:ext cx="54937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Pengendalian terintegrasi dalam kerangka intervensi prioritas nasional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63"/>
          <p:cNvSpPr/>
          <p:nvPr/>
        </p:nvSpPr>
        <p:spPr>
          <a:xfrm>
            <a:off x="5703178" y="3943160"/>
            <a:ext cx="47639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Skema Insentif dan Disinsentif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Fiskal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63"/>
          <p:cNvSpPr/>
          <p:nvPr/>
        </p:nvSpPr>
        <p:spPr>
          <a:xfrm>
            <a:off x="6159251" y="4836832"/>
            <a:ext cx="43038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Pemetaan Kapasitas Daerah (sarana, alat, pembiayaan)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63"/>
          <p:cNvSpPr/>
          <p:nvPr/>
        </p:nvSpPr>
        <p:spPr>
          <a:xfrm>
            <a:off x="1263918" y="1534552"/>
            <a:ext cx="4789409" cy="4128798"/>
          </a:xfrm>
          <a:prstGeom prst="triangle">
            <a:avLst>
              <a:gd fmla="val 50000" name="adj"/>
            </a:avLst>
          </a:prstGeom>
          <a:solidFill>
            <a:srgbClr val="A2B9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63"/>
          <p:cNvSpPr/>
          <p:nvPr/>
        </p:nvSpPr>
        <p:spPr>
          <a:xfrm>
            <a:off x="1263918" y="2360312"/>
            <a:ext cx="3831528" cy="3303039"/>
          </a:xfrm>
          <a:prstGeom prst="triangle">
            <a:avLst>
              <a:gd fmla="val 50000" name="adj"/>
            </a:avLst>
          </a:prstGeom>
          <a:solidFill>
            <a:srgbClr val="FFCC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63"/>
          <p:cNvSpPr/>
          <p:nvPr/>
        </p:nvSpPr>
        <p:spPr>
          <a:xfrm>
            <a:off x="1263918" y="3186070"/>
            <a:ext cx="2873646" cy="2477280"/>
          </a:xfrm>
          <a:prstGeom prst="triangle">
            <a:avLst>
              <a:gd fmla="val 50000" name="adj"/>
            </a:avLst>
          </a:prstGeom>
          <a:solidFill>
            <a:srgbClr val="4CC1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63"/>
          <p:cNvSpPr/>
          <p:nvPr/>
        </p:nvSpPr>
        <p:spPr>
          <a:xfrm>
            <a:off x="1263918" y="4011831"/>
            <a:ext cx="1915763" cy="1651519"/>
          </a:xfrm>
          <a:prstGeom prst="triangle">
            <a:avLst>
              <a:gd fmla="val 50000" name="adj"/>
            </a:avLst>
          </a:prstGeom>
          <a:solidFill>
            <a:srgbClr val="F793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63"/>
          <p:cNvSpPr/>
          <p:nvPr/>
        </p:nvSpPr>
        <p:spPr>
          <a:xfrm>
            <a:off x="1263917" y="4837591"/>
            <a:ext cx="957881" cy="825760"/>
          </a:xfrm>
          <a:prstGeom prst="triangle">
            <a:avLst>
              <a:gd fmla="val 50000" name="adj"/>
            </a:avLst>
          </a:prstGeom>
          <a:solidFill>
            <a:srgbClr val="3A5C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4" name="Google Shape;734;p63"/>
          <p:cNvCxnSpPr/>
          <p:nvPr/>
        </p:nvCxnSpPr>
        <p:spPr>
          <a:xfrm flipH="1" rot="10800000">
            <a:off x="738244" y="1534550"/>
            <a:ext cx="2406502" cy="4128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735" name="Google Shape;73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532546">
            <a:off x="35064" y="2057385"/>
            <a:ext cx="2740838" cy="148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4"/>
          <p:cNvSpPr/>
          <p:nvPr/>
        </p:nvSpPr>
        <p:spPr>
          <a:xfrm>
            <a:off x="0" y="0"/>
            <a:ext cx="334963" cy="68580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00B05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1" name="Google Shape;741;p64"/>
          <p:cNvSpPr/>
          <p:nvPr/>
        </p:nvSpPr>
        <p:spPr>
          <a:xfrm>
            <a:off x="523875" y="93663"/>
            <a:ext cx="111970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SIMPULAN</a:t>
            </a:r>
            <a:endParaRPr/>
          </a:p>
        </p:txBody>
      </p:sp>
      <p:sp>
        <p:nvSpPr>
          <p:cNvPr id="742" name="Google Shape;742;p64"/>
          <p:cNvSpPr/>
          <p:nvPr/>
        </p:nvSpPr>
        <p:spPr>
          <a:xfrm>
            <a:off x="402216" y="1528763"/>
            <a:ext cx="3213820" cy="2176462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Pemetaan kapasitas daerah perlu untuk menyusun kebijakan berbasis kondisi wilayah</a:t>
            </a:r>
            <a:endParaRPr/>
          </a:p>
        </p:txBody>
      </p:sp>
      <p:sp>
        <p:nvSpPr>
          <p:cNvPr id="743" name="Google Shape;743;p64"/>
          <p:cNvSpPr/>
          <p:nvPr/>
        </p:nvSpPr>
        <p:spPr>
          <a:xfrm>
            <a:off x="5703888" y="1687513"/>
            <a:ext cx="2790825" cy="2017712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Reformasi sistem kesehatan menuntut peran daerah dan lintas sektor</a:t>
            </a:r>
            <a:endParaRPr/>
          </a:p>
        </p:txBody>
      </p:sp>
      <p:sp>
        <p:nvSpPr>
          <p:cNvPr id="744" name="Google Shape;744;p64"/>
          <p:cNvSpPr/>
          <p:nvPr/>
        </p:nvSpPr>
        <p:spPr>
          <a:xfrm>
            <a:off x="9177337" y="3816350"/>
            <a:ext cx="2543607" cy="2017713"/>
          </a:xfrm>
          <a:custGeom>
            <a:rect b="b" l="l" r="r" t="t"/>
            <a:pathLst>
              <a:path extrusionOk="0" h="2018212" w="2201091">
                <a:moveTo>
                  <a:pt x="0" y="0"/>
                </a:moveTo>
                <a:lnTo>
                  <a:pt x="2201091" y="0"/>
                </a:lnTo>
                <a:lnTo>
                  <a:pt x="2201091" y="2018212"/>
                </a:lnTo>
                <a:lnTo>
                  <a:pt x="0" y="2018212"/>
                </a:ln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Kebijakan afirmasi bagi daerah kapsaitas rendah dalam percepatan pemenuhan SPM</a:t>
            </a:r>
            <a:endParaRPr/>
          </a:p>
        </p:txBody>
      </p:sp>
      <p:grpSp>
        <p:nvGrpSpPr>
          <p:cNvPr id="745" name="Google Shape;745;p64"/>
          <p:cNvGrpSpPr/>
          <p:nvPr/>
        </p:nvGrpSpPr>
        <p:grpSpPr>
          <a:xfrm>
            <a:off x="8102600" y="3319463"/>
            <a:ext cx="881063" cy="882650"/>
            <a:chOff x="7926252" y="3272246"/>
            <a:chExt cx="881742" cy="881742"/>
          </a:xfrm>
        </p:grpSpPr>
        <p:sp>
          <p:nvSpPr>
            <p:cNvPr id="746" name="Google Shape;746;p64"/>
            <p:cNvSpPr/>
            <p:nvPr/>
          </p:nvSpPr>
          <p:spPr>
            <a:xfrm flipH="1">
              <a:off x="7926252" y="3272246"/>
              <a:ext cx="881742" cy="881742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64"/>
            <p:cNvSpPr/>
            <p:nvPr/>
          </p:nvSpPr>
          <p:spPr>
            <a:xfrm>
              <a:off x="7926252" y="3272246"/>
              <a:ext cx="486149" cy="486861"/>
            </a:xfrm>
            <a:custGeom>
              <a:rect b="b" l="l" r="r" t="t"/>
              <a:pathLst>
                <a:path extrusionOk="0" h="486588" w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64"/>
          <p:cNvGrpSpPr/>
          <p:nvPr/>
        </p:nvGrpSpPr>
        <p:grpSpPr>
          <a:xfrm>
            <a:off x="5218113" y="3319463"/>
            <a:ext cx="881062" cy="882650"/>
            <a:chOff x="5041901" y="3272246"/>
            <a:chExt cx="881742" cy="881742"/>
          </a:xfrm>
        </p:grpSpPr>
        <p:sp>
          <p:nvSpPr>
            <p:cNvPr id="749" name="Google Shape;749;p64"/>
            <p:cNvSpPr/>
            <p:nvPr/>
          </p:nvSpPr>
          <p:spPr>
            <a:xfrm rot="10800000">
              <a:off x="5041901" y="3272246"/>
              <a:ext cx="881742" cy="881742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64"/>
            <p:cNvSpPr/>
            <p:nvPr/>
          </p:nvSpPr>
          <p:spPr>
            <a:xfrm rot="-5400000">
              <a:off x="5041545" y="3667482"/>
              <a:ext cx="486862" cy="486150"/>
            </a:xfrm>
            <a:custGeom>
              <a:rect b="b" l="l" r="r" t="t"/>
              <a:pathLst>
                <a:path extrusionOk="0" h="486588" w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64"/>
          <p:cNvGrpSpPr/>
          <p:nvPr/>
        </p:nvGrpSpPr>
        <p:grpSpPr>
          <a:xfrm>
            <a:off x="11311518" y="3365500"/>
            <a:ext cx="881062" cy="882650"/>
            <a:chOff x="10810603" y="3272246"/>
            <a:chExt cx="881742" cy="881742"/>
          </a:xfrm>
        </p:grpSpPr>
        <p:sp>
          <p:nvSpPr>
            <p:cNvPr id="752" name="Google Shape;752;p64"/>
            <p:cNvSpPr/>
            <p:nvPr/>
          </p:nvSpPr>
          <p:spPr>
            <a:xfrm rot="10800000">
              <a:off x="10810603" y="3272246"/>
              <a:ext cx="881742" cy="881742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64"/>
            <p:cNvSpPr/>
            <p:nvPr/>
          </p:nvSpPr>
          <p:spPr>
            <a:xfrm rot="-5400000">
              <a:off x="10810247" y="3667482"/>
              <a:ext cx="486862" cy="486150"/>
            </a:xfrm>
            <a:custGeom>
              <a:rect b="b" l="l" r="r" t="t"/>
              <a:pathLst>
                <a:path extrusionOk="0" h="486588" w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64"/>
          <p:cNvSpPr/>
          <p:nvPr/>
        </p:nvSpPr>
        <p:spPr>
          <a:xfrm rot="10800000">
            <a:off x="334963" y="1467931"/>
            <a:ext cx="487363" cy="485775"/>
          </a:xfrm>
          <a:custGeom>
            <a:rect b="b" l="l" r="r" t="t"/>
            <a:pathLst>
              <a:path extrusionOk="0" h="486588" w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64"/>
          <p:cNvSpPr/>
          <p:nvPr/>
        </p:nvSpPr>
        <p:spPr>
          <a:xfrm rot="5400000">
            <a:off x="2939688" y="5399594"/>
            <a:ext cx="487363" cy="485775"/>
          </a:xfrm>
          <a:custGeom>
            <a:rect b="b" l="l" r="r" t="t"/>
            <a:pathLst>
              <a:path extrusionOk="0" h="486588" w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64"/>
          <p:cNvSpPr/>
          <p:nvPr/>
        </p:nvSpPr>
        <p:spPr>
          <a:xfrm rot="10800000">
            <a:off x="5636635" y="1659731"/>
            <a:ext cx="485775" cy="485775"/>
          </a:xfrm>
          <a:custGeom>
            <a:rect b="b" l="l" r="r" t="t"/>
            <a:pathLst>
              <a:path extrusionOk="0" h="486588" w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64"/>
          <p:cNvSpPr/>
          <p:nvPr/>
        </p:nvSpPr>
        <p:spPr>
          <a:xfrm rot="5400000">
            <a:off x="9082088" y="5449888"/>
            <a:ext cx="487362" cy="487362"/>
          </a:xfrm>
          <a:custGeom>
            <a:rect b="b" l="l" r="r" t="t"/>
            <a:pathLst>
              <a:path extrusionOk="0" h="486588" w="486588">
                <a:moveTo>
                  <a:pt x="440871" y="0"/>
                </a:moveTo>
                <a:lnTo>
                  <a:pt x="486588" y="4609"/>
                </a:lnTo>
                <a:lnTo>
                  <a:pt x="486588" y="486588"/>
                </a:lnTo>
                <a:lnTo>
                  <a:pt x="4609" y="486588"/>
                </a:lnTo>
                <a:lnTo>
                  <a:pt x="0" y="440871"/>
                </a:lnTo>
                <a:lnTo>
                  <a:pt x="440871" y="44087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64"/>
          <p:cNvSpPr/>
          <p:nvPr/>
        </p:nvSpPr>
        <p:spPr>
          <a:xfrm>
            <a:off x="3003696" y="3816350"/>
            <a:ext cx="2576080" cy="2017713"/>
          </a:xfrm>
          <a:custGeom>
            <a:rect b="b" l="l" r="r" t="t"/>
            <a:pathLst>
              <a:path extrusionOk="0" h="2018212" w="2201091">
                <a:moveTo>
                  <a:pt x="0" y="0"/>
                </a:moveTo>
                <a:lnTo>
                  <a:pt x="2201091" y="0"/>
                </a:lnTo>
                <a:lnTo>
                  <a:pt x="2201091" y="2018212"/>
                </a:lnTo>
                <a:lnTo>
                  <a:pt x="0" y="20182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Reformasi sistem kesehatan sebagai pembelajaran pasca Covid untuk kesehatan</a:t>
            </a:r>
            <a:endParaRPr/>
          </a:p>
        </p:txBody>
      </p:sp>
      <p:grpSp>
        <p:nvGrpSpPr>
          <p:cNvPr id="759" name="Google Shape;759;p64"/>
          <p:cNvGrpSpPr/>
          <p:nvPr/>
        </p:nvGrpSpPr>
        <p:grpSpPr>
          <a:xfrm>
            <a:off x="2732591" y="3119870"/>
            <a:ext cx="881063" cy="882650"/>
            <a:chOff x="2157550" y="3272246"/>
            <a:chExt cx="881742" cy="881742"/>
          </a:xfrm>
        </p:grpSpPr>
        <p:sp>
          <p:nvSpPr>
            <p:cNvPr id="760" name="Google Shape;760;p64"/>
            <p:cNvSpPr/>
            <p:nvPr/>
          </p:nvSpPr>
          <p:spPr>
            <a:xfrm flipH="1">
              <a:off x="2157550" y="3272246"/>
              <a:ext cx="881742" cy="881742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4"/>
            <p:cNvSpPr/>
            <p:nvPr/>
          </p:nvSpPr>
          <p:spPr>
            <a:xfrm>
              <a:off x="2157550" y="3272246"/>
              <a:ext cx="486149" cy="486861"/>
            </a:xfrm>
            <a:custGeom>
              <a:rect b="b" l="l" r="r" t="t"/>
              <a:pathLst>
                <a:path extrusionOk="0" h="486588" w="486588">
                  <a:moveTo>
                    <a:pt x="440871" y="0"/>
                  </a:moveTo>
                  <a:lnTo>
                    <a:pt x="486588" y="4609"/>
                  </a:lnTo>
                  <a:lnTo>
                    <a:pt x="486588" y="486588"/>
                  </a:lnTo>
                  <a:lnTo>
                    <a:pt x="4609" y="486588"/>
                  </a:lnTo>
                  <a:lnTo>
                    <a:pt x="0" y="440871"/>
                  </a:lnTo>
                  <a:lnTo>
                    <a:pt x="440871" y="440871"/>
                  </a:lnTo>
                  <a:close/>
                </a:path>
              </a:pathLst>
            </a:cu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65"/>
          <p:cNvPicPr preferRelativeResize="0"/>
          <p:nvPr/>
        </p:nvPicPr>
        <p:blipFill rotWithShape="1">
          <a:blip r:embed="rId3">
            <a:alphaModFix/>
          </a:blip>
          <a:srcRect b="5341" l="0" r="0" t="5341"/>
          <a:stretch/>
        </p:blipFill>
        <p:spPr>
          <a:xfrm>
            <a:off x="4128793" y="3159682"/>
            <a:ext cx="3934414" cy="3297850"/>
          </a:xfrm>
          <a:custGeom>
            <a:rect b="b" l="l" r="r" t="t"/>
            <a:pathLst>
              <a:path extrusionOk="0" h="6571007" w="11907711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</p:pic>
      <p:sp>
        <p:nvSpPr>
          <p:cNvPr id="767" name="Google Shape;767;p65"/>
          <p:cNvSpPr txBox="1"/>
          <p:nvPr/>
        </p:nvSpPr>
        <p:spPr>
          <a:xfrm>
            <a:off x="2094511" y="1259953"/>
            <a:ext cx="8002978" cy="16429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TerimaKasih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50"/>
          <p:cNvPicPr preferRelativeResize="0"/>
          <p:nvPr/>
        </p:nvPicPr>
        <p:blipFill rotWithShape="1">
          <a:blip r:embed="rId3">
            <a:alphaModFix/>
          </a:blip>
          <a:srcRect b="5341" l="0" r="0" t="5341"/>
          <a:stretch/>
        </p:blipFill>
        <p:spPr>
          <a:xfrm>
            <a:off x="4128793" y="3159682"/>
            <a:ext cx="3934414" cy="3297850"/>
          </a:xfrm>
          <a:custGeom>
            <a:rect b="b" l="l" r="r" t="t"/>
            <a:pathLst>
              <a:path extrusionOk="0" h="6571007" w="11907711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</p:pic>
      <p:sp>
        <p:nvSpPr>
          <p:cNvPr id="366" name="Google Shape;366;p50"/>
          <p:cNvSpPr txBox="1"/>
          <p:nvPr/>
        </p:nvSpPr>
        <p:spPr>
          <a:xfrm>
            <a:off x="2094511" y="1259953"/>
            <a:ext cx="8002978" cy="1642918"/>
          </a:xfrm>
          <a:prstGeom prst="rect">
            <a:avLst/>
          </a:prstGeom>
          <a:solidFill>
            <a:srgbClr val="2F5496">
              <a:alpha val="69803"/>
            </a:srgbClr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Evaluasi SPM dan Peta RPJMN Kesehatan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372" name="Google Shape;3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1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51"/>
          <p:cNvSpPr txBox="1"/>
          <p:nvPr/>
        </p:nvSpPr>
        <p:spPr>
          <a:xfrm>
            <a:off x="469151" y="116653"/>
            <a:ext cx="10838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Seluruh Indikator SPM mendukung Capaian Indikator RPJMN 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1"/>
          <p:cNvSpPr/>
          <p:nvPr/>
        </p:nvSpPr>
        <p:spPr>
          <a:xfrm>
            <a:off x="335360" y="1443650"/>
            <a:ext cx="11648822" cy="1212850"/>
          </a:xfrm>
          <a:prstGeom prst="rect">
            <a:avLst/>
          </a:prstGeom>
          <a:solidFill>
            <a:srgbClr val="0D3551"/>
          </a:solidFill>
          <a:ln>
            <a:noFill/>
          </a:ln>
        </p:spPr>
        <p:txBody>
          <a:bodyPr anchorCtr="0" anchor="ctr" bIns="39400" lIns="78825" spcFirstLastPara="1" rIns="78825" wrap="square" tIns="39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"/>
              <a:buNone/>
            </a:pPr>
            <a:r>
              <a:t/>
            </a:r>
            <a:endParaRPr b="0" i="0" sz="155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376" name="Google Shape;376;p51"/>
          <p:cNvGraphicFramePr/>
          <p:nvPr/>
        </p:nvGraphicFramePr>
        <p:xfrm>
          <a:off x="2124036" y="14198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{A4326859-88A6-49EF-8BCE-1D452CE4CC18}</a:tableStyleId>
              </a:tblPr>
              <a:tblGrid>
                <a:gridCol w="3443575"/>
                <a:gridCol w="1276525"/>
                <a:gridCol w="1311950"/>
              </a:tblGrid>
              <a:tr h="478250">
                <a:tc>
                  <a:txBody>
                    <a:bodyPr/>
                    <a:lstStyle/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63855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Angka kematian ibu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(per 100.000 KH)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43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143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Open Sans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50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183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452775">
                <a:tc>
                  <a:txBody>
                    <a:bodyPr/>
                    <a:lstStyle/>
                    <a:p>
                      <a:pPr indent="-342900" lvl="0" marL="533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 startAt="2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Angka kematian bayi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(per 1.000 KH)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565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</a:tbl>
          </a:graphicData>
        </a:graphic>
      </p:graphicFrame>
      <p:sp>
        <p:nvSpPr>
          <p:cNvPr id="377" name="Google Shape;377;p51"/>
          <p:cNvSpPr txBox="1"/>
          <p:nvPr/>
        </p:nvSpPr>
        <p:spPr>
          <a:xfrm>
            <a:off x="313118" y="1602473"/>
            <a:ext cx="18109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Meningkatnya Status Kesehatan Ibu dan Anak</a:t>
            </a:r>
            <a:endParaRPr/>
          </a:p>
        </p:txBody>
      </p:sp>
      <p:grpSp>
        <p:nvGrpSpPr>
          <p:cNvPr id="378" name="Google Shape;378;p51"/>
          <p:cNvGrpSpPr/>
          <p:nvPr/>
        </p:nvGrpSpPr>
        <p:grpSpPr>
          <a:xfrm>
            <a:off x="5608579" y="1239488"/>
            <a:ext cx="1330325" cy="406400"/>
            <a:chOff x="8714303" y="735626"/>
            <a:chExt cx="1329696" cy="416154"/>
          </a:xfrm>
        </p:grpSpPr>
        <p:sp>
          <p:nvSpPr>
            <p:cNvPr id="379" name="Google Shape;379;p51"/>
            <p:cNvSpPr/>
            <p:nvPr/>
          </p:nvSpPr>
          <p:spPr>
            <a:xfrm>
              <a:off x="8714303" y="735626"/>
              <a:ext cx="149154" cy="65024"/>
            </a:xfrm>
            <a:custGeom>
              <a:rect b="b" l="l" r="r" t="t"/>
              <a:pathLst>
                <a:path extrusionOk="0" h="95250" w="122554">
                  <a:moveTo>
                    <a:pt x="122135" y="0"/>
                  </a:moveTo>
                  <a:lnTo>
                    <a:pt x="0" y="94830"/>
                  </a:lnTo>
                  <a:lnTo>
                    <a:pt x="122135" y="94830"/>
                  </a:lnTo>
                  <a:lnTo>
                    <a:pt x="122135" y="0"/>
                  </a:lnTo>
                  <a:close/>
                </a:path>
              </a:pathLst>
            </a:custGeom>
            <a:solidFill>
              <a:srgbClr val="D168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" name="Google Shape;380;p51"/>
            <p:cNvSpPr/>
            <p:nvPr/>
          </p:nvSpPr>
          <p:spPr>
            <a:xfrm>
              <a:off x="9894845" y="735626"/>
              <a:ext cx="149154" cy="65024"/>
            </a:xfrm>
            <a:custGeom>
              <a:rect b="b" l="l" r="r" t="t"/>
              <a:pathLst>
                <a:path extrusionOk="0" h="95250" w="122554">
                  <a:moveTo>
                    <a:pt x="0" y="0"/>
                  </a:moveTo>
                  <a:lnTo>
                    <a:pt x="0" y="94830"/>
                  </a:lnTo>
                  <a:lnTo>
                    <a:pt x="122148" y="9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8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" name="Google Shape;381;p51"/>
            <p:cNvSpPr/>
            <p:nvPr/>
          </p:nvSpPr>
          <p:spPr>
            <a:xfrm>
              <a:off x="8863457" y="735626"/>
              <a:ext cx="1031387" cy="4161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" name="Google Shape;382;p51"/>
            <p:cNvSpPr/>
            <p:nvPr/>
          </p:nvSpPr>
          <p:spPr>
            <a:xfrm>
              <a:off x="8920580" y="735626"/>
              <a:ext cx="955223" cy="318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774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5"/>
                <a:buFont typeface="Quattrocento Sans"/>
                <a:buNone/>
              </a:pPr>
              <a:r>
                <a:rPr b="1" i="0" lang="en-US" sz="1465" u="none" cap="none" strike="noStrik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Baseline</a:t>
              </a:r>
              <a:endParaRPr b="1" i="0" sz="1465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83" name="Google Shape;383;p51"/>
          <p:cNvGrpSpPr/>
          <p:nvPr/>
        </p:nvGrpSpPr>
        <p:grpSpPr>
          <a:xfrm>
            <a:off x="6923214" y="1264135"/>
            <a:ext cx="1374775" cy="406400"/>
            <a:chOff x="8669740" y="735626"/>
            <a:chExt cx="1374259" cy="416154"/>
          </a:xfrm>
        </p:grpSpPr>
        <p:sp>
          <p:nvSpPr>
            <p:cNvPr id="384" name="Google Shape;384;p51"/>
            <p:cNvSpPr/>
            <p:nvPr/>
          </p:nvSpPr>
          <p:spPr>
            <a:xfrm>
              <a:off x="8714173" y="735626"/>
              <a:ext cx="150755" cy="65024"/>
            </a:xfrm>
            <a:custGeom>
              <a:rect b="b" l="l" r="r" t="t"/>
              <a:pathLst>
                <a:path extrusionOk="0" h="95250" w="122554">
                  <a:moveTo>
                    <a:pt x="122135" y="0"/>
                  </a:moveTo>
                  <a:lnTo>
                    <a:pt x="0" y="94830"/>
                  </a:lnTo>
                  <a:lnTo>
                    <a:pt x="122135" y="94830"/>
                  </a:lnTo>
                  <a:lnTo>
                    <a:pt x="122135" y="0"/>
                  </a:lnTo>
                  <a:close/>
                </a:path>
              </a:pathLst>
            </a:custGeom>
            <a:solidFill>
              <a:srgbClr val="D168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" name="Google Shape;385;p51"/>
            <p:cNvSpPr/>
            <p:nvPr/>
          </p:nvSpPr>
          <p:spPr>
            <a:xfrm>
              <a:off x="9894830" y="735626"/>
              <a:ext cx="149169" cy="65024"/>
            </a:xfrm>
            <a:custGeom>
              <a:rect b="b" l="l" r="r" t="t"/>
              <a:pathLst>
                <a:path extrusionOk="0" h="95250" w="122554">
                  <a:moveTo>
                    <a:pt x="0" y="0"/>
                  </a:moveTo>
                  <a:lnTo>
                    <a:pt x="0" y="94830"/>
                  </a:lnTo>
                  <a:lnTo>
                    <a:pt x="122148" y="9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8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" name="Google Shape;386;p51"/>
            <p:cNvSpPr/>
            <p:nvPr/>
          </p:nvSpPr>
          <p:spPr>
            <a:xfrm>
              <a:off x="8863342" y="735626"/>
              <a:ext cx="1031488" cy="4161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50"/>
                <a:buFont typeface="Open Sans"/>
                <a:buNone/>
              </a:pPr>
              <a:r>
                <a:t/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" name="Google Shape;387;p51"/>
            <p:cNvSpPr/>
            <p:nvPr/>
          </p:nvSpPr>
          <p:spPr>
            <a:xfrm>
              <a:off x="8669740" y="764887"/>
              <a:ext cx="1131462" cy="316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4640" marR="0" rtl="0" algn="ctr">
                <a:lnSpc>
                  <a:spcPct val="11129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50"/>
                <a:buFont typeface="Quattrocento Sans"/>
                <a:buNone/>
              </a:pPr>
              <a:r>
                <a:rPr b="1" i="0" lang="en-US" sz="1550" u="none" cap="none" strike="noStrik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2024</a:t>
              </a:r>
              <a:endParaRPr b="0" i="0" sz="155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88" name="Google Shape;388;p51"/>
          <p:cNvSpPr/>
          <p:nvPr/>
        </p:nvSpPr>
        <p:spPr>
          <a:xfrm>
            <a:off x="300574" y="941303"/>
            <a:ext cx="7840839" cy="3344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Arah Kebijakan dan Target RPJMN</a:t>
            </a:r>
            <a:endParaRPr/>
          </a:p>
        </p:txBody>
      </p:sp>
      <p:sp>
        <p:nvSpPr>
          <p:cNvPr id="389" name="Google Shape;389;p51"/>
          <p:cNvSpPr/>
          <p:nvPr/>
        </p:nvSpPr>
        <p:spPr>
          <a:xfrm>
            <a:off x="8141413" y="920467"/>
            <a:ext cx="3265313" cy="3344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Indikator SPM Kesehatan </a:t>
            </a:r>
            <a:endParaRPr/>
          </a:p>
        </p:txBody>
      </p:sp>
      <p:sp>
        <p:nvSpPr>
          <p:cNvPr id="390" name="Google Shape;390;p51"/>
          <p:cNvSpPr/>
          <p:nvPr/>
        </p:nvSpPr>
        <p:spPr>
          <a:xfrm>
            <a:off x="313118" y="2608126"/>
            <a:ext cx="11671064" cy="1284288"/>
          </a:xfrm>
          <a:prstGeom prst="rect">
            <a:avLst/>
          </a:prstGeom>
          <a:solidFill>
            <a:srgbClr val="0D3551"/>
          </a:solidFill>
          <a:ln>
            <a:noFill/>
          </a:ln>
        </p:spPr>
        <p:txBody>
          <a:bodyPr anchorCtr="0" anchor="ctr" bIns="39400" lIns="78825" spcFirstLastPara="1" rIns="78825" wrap="square" tIns="39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"/>
              <a:buNone/>
            </a:pPr>
            <a:r>
              <a:t/>
            </a:r>
            <a:endParaRPr b="0" i="0" sz="155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391" name="Google Shape;391;p51"/>
          <p:cNvGraphicFramePr/>
          <p:nvPr/>
        </p:nvGraphicFramePr>
        <p:xfrm>
          <a:off x="2124036" y="2582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{A4326859-88A6-49EF-8BCE-1D452CE4CC18}</a:tableStyleId>
              </a:tblPr>
              <a:tblGrid>
                <a:gridCol w="3443575"/>
                <a:gridCol w="1276525"/>
                <a:gridCol w="1311950"/>
              </a:tblGrid>
              <a:tr h="382150">
                <a:tc>
                  <a:txBody>
                    <a:bodyPr/>
                    <a:lstStyle/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63855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Prevalensi stunting balita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  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27,7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512875">
                <a:tc>
                  <a:txBody>
                    <a:bodyPr/>
                    <a:lstStyle/>
                    <a:p>
                      <a:pPr indent="-342900" lvl="0" marL="533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 startAt="2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Prevalensi wasting balita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p51"/>
          <p:cNvSpPr txBox="1"/>
          <p:nvPr/>
        </p:nvSpPr>
        <p:spPr>
          <a:xfrm>
            <a:off x="407948" y="2833551"/>
            <a:ext cx="15763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Meningkatnya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Status Gizi Masyarakat</a:t>
            </a:r>
            <a:endParaRPr/>
          </a:p>
        </p:txBody>
      </p:sp>
      <p:sp>
        <p:nvSpPr>
          <p:cNvPr id="393" name="Google Shape;393;p51"/>
          <p:cNvSpPr/>
          <p:nvPr/>
        </p:nvSpPr>
        <p:spPr>
          <a:xfrm>
            <a:off x="318239" y="3897031"/>
            <a:ext cx="11665943" cy="1640423"/>
          </a:xfrm>
          <a:prstGeom prst="rect">
            <a:avLst/>
          </a:prstGeom>
          <a:solidFill>
            <a:srgbClr val="0D3551"/>
          </a:solidFill>
          <a:ln>
            <a:noFill/>
          </a:ln>
        </p:spPr>
        <p:txBody>
          <a:bodyPr anchorCtr="0" anchor="ctr" bIns="39400" lIns="78825" spcFirstLastPara="1" rIns="78825" wrap="square" tIns="39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"/>
              <a:buNone/>
            </a:pPr>
            <a:r>
              <a:t/>
            </a:r>
            <a:endParaRPr b="0" i="0" sz="155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394" name="Google Shape;394;p51"/>
          <p:cNvGraphicFramePr/>
          <p:nvPr/>
        </p:nvGraphicFramePr>
        <p:xfrm>
          <a:off x="2133149" y="35263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{A4326859-88A6-49EF-8BCE-1D452CE4CC18}</a:tableStyleId>
              </a:tblPr>
              <a:tblGrid>
                <a:gridCol w="3488950"/>
                <a:gridCol w="1254175"/>
                <a:gridCol w="1288975"/>
              </a:tblGrid>
              <a:tr h="571725">
                <a:tc>
                  <a:txBody>
                    <a:bodyPr/>
                    <a:lstStyle/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63855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Prevalensi pemakaian kontrasepsi cara modern (mCPR)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  </a:t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57,2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63,4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183925">
                <a:tc>
                  <a:txBody>
                    <a:bodyPr/>
                    <a:lstStyle/>
                    <a:p>
                      <a:pPr indent="-342900" lvl="0" marL="533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 startAt="2"/>
                      </a:pPr>
                      <a:r>
                        <a:rPr b="1" i="1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Unmet need </a:t>
                      </a: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KB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10,6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7,4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354550">
                <a:tc>
                  <a:txBody>
                    <a:bodyPr/>
                    <a:lstStyle/>
                    <a:p>
                      <a:pPr indent="-342900" lvl="0" marL="533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AutoNum type="arabicPeriod" startAt="3"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ASFR 15-19 tahun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51"/>
          <p:cNvSpPr txBox="1"/>
          <p:nvPr/>
        </p:nvSpPr>
        <p:spPr>
          <a:xfrm>
            <a:off x="469151" y="3790071"/>
            <a:ext cx="15763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Meningkatnya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Kesehatan Reproduksi</a:t>
            </a:r>
            <a:endParaRPr/>
          </a:p>
        </p:txBody>
      </p:sp>
      <p:sp>
        <p:nvSpPr>
          <p:cNvPr id="396" name="Google Shape;396;p51"/>
          <p:cNvSpPr/>
          <p:nvPr/>
        </p:nvSpPr>
        <p:spPr>
          <a:xfrm>
            <a:off x="8295815" y="1934225"/>
            <a:ext cx="3644710" cy="2270916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Ibu Hamil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Ibu Bersalin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Bayi Baru Lahir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Balita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pada Usia Pendidikan Dasar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pada Usia Produktif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51"/>
          <p:cNvSpPr/>
          <p:nvPr/>
        </p:nvSpPr>
        <p:spPr>
          <a:xfrm>
            <a:off x="307924" y="5530056"/>
            <a:ext cx="11676257" cy="1295058"/>
          </a:xfrm>
          <a:prstGeom prst="rect">
            <a:avLst/>
          </a:prstGeom>
          <a:solidFill>
            <a:srgbClr val="0D3551"/>
          </a:solidFill>
          <a:ln>
            <a:noFill/>
          </a:ln>
        </p:spPr>
        <p:txBody>
          <a:bodyPr anchorCtr="0" anchor="ctr" bIns="39400" lIns="78825" spcFirstLastPara="1" rIns="78825" wrap="square" tIns="39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"/>
              <a:buNone/>
            </a:pPr>
            <a:r>
              <a:t/>
            </a:r>
            <a:endParaRPr b="0" i="0" sz="155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398" name="Google Shape;398;p51"/>
          <p:cNvGraphicFramePr/>
          <p:nvPr/>
        </p:nvGraphicFramePr>
        <p:xfrm>
          <a:off x="2133149" y="484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{A4326859-88A6-49EF-8BCE-1D452CE4CC18}</a:tableStyleId>
              </a:tblPr>
              <a:tblGrid>
                <a:gridCol w="3452800"/>
                <a:gridCol w="1356525"/>
                <a:gridCol w="1219675"/>
              </a:tblGrid>
              <a:tr h="3332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t/>
                      </a:r>
                      <a:endParaRPr b="1"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60680" lvl="0" marL="54165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Insidensi TB </a:t>
                      </a: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(per 100.000 penduduk)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319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190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482925">
                <a:tc>
                  <a:txBody>
                    <a:bodyPr/>
                    <a:lstStyle/>
                    <a:p>
                      <a:pPr indent="-342900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 startAt="2"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Insidensi HIV </a:t>
                      </a: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(per 1000 penduduk yang tidak terinfeksi HIV)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0,24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0,18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306775">
                <a:tc>
                  <a:txBody>
                    <a:bodyPr/>
                    <a:lstStyle/>
                    <a:p>
                      <a:pPr indent="-342900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 startAt="3"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Eliminasi malaria </a:t>
                      </a: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(Kab/Kota)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285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405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277100">
                <a:tc>
                  <a:txBody>
                    <a:bodyPr/>
                    <a:lstStyle/>
                    <a:p>
                      <a:pPr indent="-342900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 startAt="4"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Merokok usia 10-18 tahun </a:t>
                      </a: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9,1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8,7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  <a:tr h="309200">
                <a:tc>
                  <a:txBody>
                    <a:bodyPr/>
                    <a:lstStyle/>
                    <a:p>
                      <a:pPr indent="-342900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 startAt="5"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Obesitas usia &gt;18 tahun </a:t>
                      </a:r>
                      <a:r>
                        <a:rPr b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b="1" sz="14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5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21,8</a:t>
                      </a:r>
                      <a:endParaRPr/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21,8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75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26F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5FA"/>
                    </a:solidFill>
                  </a:tcPr>
                </a:tc>
              </a:tr>
            </a:tbl>
          </a:graphicData>
        </a:graphic>
      </p:graphicFrame>
      <p:sp>
        <p:nvSpPr>
          <p:cNvPr id="399" name="Google Shape;399;p51"/>
          <p:cNvSpPr txBox="1"/>
          <p:nvPr/>
        </p:nvSpPr>
        <p:spPr>
          <a:xfrm>
            <a:off x="335360" y="4937857"/>
            <a:ext cx="19415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Meningkatnya pengendalian penyakit menular dan faktor risiko penyakit tidak menular 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8272589" y="4361712"/>
            <a:ext cx="3644710" cy="2270916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Usia Lanjut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Hipertensi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Diabetes Mellitus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Gangguan Jiwa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TB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Pelayanan Kesehatan orang dengan risiko HIV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>
            <p:ph idx="12" type="sldNum"/>
          </p:nvPr>
        </p:nvSpPr>
        <p:spPr>
          <a:xfrm>
            <a:off x="11685589" y="255594"/>
            <a:ext cx="484187" cy="19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2"/>
          <p:cNvSpPr/>
          <p:nvPr/>
        </p:nvSpPr>
        <p:spPr>
          <a:xfrm>
            <a:off x="878609" y="200326"/>
            <a:ext cx="110505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CAPAIAN INDIKATOR SASARAN POKOK PEMBANGUNAN KESEHATAN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 RPJMN 2020-2024 (1) </a:t>
            </a:r>
            <a:endParaRPr/>
          </a:p>
        </p:txBody>
      </p:sp>
      <p:sp>
        <p:nvSpPr>
          <p:cNvPr id="407" name="Google Shape;407;p52"/>
          <p:cNvSpPr/>
          <p:nvPr/>
        </p:nvSpPr>
        <p:spPr>
          <a:xfrm>
            <a:off x="595493" y="954893"/>
            <a:ext cx="4329490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5499066" y="952423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7397008" y="964976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2024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6988638" y="1903442"/>
            <a:ext cx="4137657" cy="349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411" name="Google Shape;411;p52"/>
          <p:cNvSpPr/>
          <p:nvPr/>
        </p:nvSpPr>
        <p:spPr>
          <a:xfrm>
            <a:off x="596497" y="1425861"/>
            <a:ext cx="4235503" cy="570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2"/>
          <p:cNvSpPr/>
          <p:nvPr/>
        </p:nvSpPr>
        <p:spPr>
          <a:xfrm>
            <a:off x="1208207" y="1445668"/>
            <a:ext cx="3350765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Angka kematian ibu 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 100.000 kelahiran hidup)</a:t>
            </a:r>
            <a:endParaRPr/>
          </a:p>
        </p:txBody>
      </p:sp>
      <p:sp>
        <p:nvSpPr>
          <p:cNvPr id="413" name="Google Shape;413;p52"/>
          <p:cNvSpPr txBox="1"/>
          <p:nvPr/>
        </p:nvSpPr>
        <p:spPr>
          <a:xfrm>
            <a:off x="6126166" y="1631703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305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554839" y="2070558"/>
            <a:ext cx="4277161" cy="570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1157427" y="2077512"/>
            <a:ext cx="3652652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Angka kematian bayi 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 1.000 kelahiran hidup)</a:t>
            </a:r>
            <a:endParaRPr/>
          </a:p>
        </p:txBody>
      </p:sp>
      <p:sp>
        <p:nvSpPr>
          <p:cNvPr id="416" name="Google Shape;416;p52"/>
          <p:cNvSpPr txBox="1"/>
          <p:nvPr/>
        </p:nvSpPr>
        <p:spPr>
          <a:xfrm>
            <a:off x="6168491" y="2215501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  <p:sp>
        <p:nvSpPr>
          <p:cNvPr id="417" name="Google Shape;417;p52"/>
          <p:cNvSpPr/>
          <p:nvPr/>
        </p:nvSpPr>
        <p:spPr>
          <a:xfrm>
            <a:off x="581966" y="2804644"/>
            <a:ext cx="4292454" cy="7050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7791309" y="1633147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7837771" y="2198286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420" name="Google Shape;420;p52"/>
          <p:cNvSpPr/>
          <p:nvPr/>
        </p:nvSpPr>
        <p:spPr>
          <a:xfrm>
            <a:off x="1246869" y="2912719"/>
            <a:ext cx="3361826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Prevalensi stunting (pendek dan sangat pendek) pada balita (%)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6149993" y="3040792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27,7</a:t>
            </a:r>
            <a:endParaRPr/>
          </a:p>
        </p:txBody>
      </p:sp>
      <p:sp>
        <p:nvSpPr>
          <p:cNvPr id="422" name="Google Shape;422;p52"/>
          <p:cNvSpPr txBox="1"/>
          <p:nvPr/>
        </p:nvSpPr>
        <p:spPr>
          <a:xfrm>
            <a:off x="7914145" y="3031155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584106" y="3542763"/>
            <a:ext cx="4290313" cy="66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1231178" y="3605990"/>
            <a:ext cx="3370669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Prevalensi wasting (kurus dan sangat kurus) pada balita (%)</a:t>
            </a:r>
            <a:endParaRPr/>
          </a:p>
        </p:txBody>
      </p:sp>
      <p:sp>
        <p:nvSpPr>
          <p:cNvPr id="425" name="Google Shape;425;p52"/>
          <p:cNvSpPr txBox="1"/>
          <p:nvPr/>
        </p:nvSpPr>
        <p:spPr>
          <a:xfrm>
            <a:off x="6123271" y="3728111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10,2</a:t>
            </a:r>
            <a:endParaRPr/>
          </a:p>
        </p:txBody>
      </p:sp>
      <p:sp>
        <p:nvSpPr>
          <p:cNvPr id="426" name="Google Shape;426;p52"/>
          <p:cNvSpPr txBox="1"/>
          <p:nvPr/>
        </p:nvSpPr>
        <p:spPr>
          <a:xfrm>
            <a:off x="7979044" y="3729610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pic>
        <p:nvPicPr>
          <p:cNvPr id="427" name="Google Shape;42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54873" y="1474144"/>
            <a:ext cx="289267" cy="47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814" y="2149063"/>
            <a:ext cx="512274" cy="39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839" y="2891673"/>
            <a:ext cx="465067" cy="47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942" y="2952247"/>
            <a:ext cx="395923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252" y="3589943"/>
            <a:ext cx="473462" cy="48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9798" y="3657260"/>
            <a:ext cx="151916" cy="357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52"/>
          <p:cNvCxnSpPr/>
          <p:nvPr/>
        </p:nvCxnSpPr>
        <p:spPr>
          <a:xfrm>
            <a:off x="5467470" y="2106489"/>
            <a:ext cx="5450162" cy="249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4" name="Google Shape;434;p52"/>
          <p:cNvCxnSpPr/>
          <p:nvPr/>
        </p:nvCxnSpPr>
        <p:spPr>
          <a:xfrm>
            <a:off x="5544724" y="2824046"/>
            <a:ext cx="5627229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5" name="Google Shape;435;p52"/>
          <p:cNvCxnSpPr/>
          <p:nvPr/>
        </p:nvCxnSpPr>
        <p:spPr>
          <a:xfrm>
            <a:off x="5536097" y="3579417"/>
            <a:ext cx="5635856" cy="10526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36" name="Google Shape;436;p52"/>
          <p:cNvSpPr/>
          <p:nvPr/>
        </p:nvSpPr>
        <p:spPr>
          <a:xfrm>
            <a:off x="9385503" y="952422"/>
            <a:ext cx="1532129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Capaian 2020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2"/>
          <p:cNvSpPr txBox="1"/>
          <p:nvPr/>
        </p:nvSpPr>
        <p:spPr>
          <a:xfrm>
            <a:off x="9385721" y="1508592"/>
            <a:ext cx="1963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n.a (SP dan SUPAS 5 tahunan)</a:t>
            </a:r>
            <a:endParaRPr/>
          </a:p>
        </p:txBody>
      </p:sp>
      <p:sp>
        <p:nvSpPr>
          <p:cNvPr id="438" name="Google Shape;438;p52"/>
          <p:cNvSpPr txBox="1"/>
          <p:nvPr/>
        </p:nvSpPr>
        <p:spPr>
          <a:xfrm>
            <a:off x="9411685" y="2118945"/>
            <a:ext cx="1963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n.a (SDKI 5 tahunan)</a:t>
            </a:r>
            <a:endParaRPr/>
          </a:p>
        </p:txBody>
      </p:sp>
      <p:sp>
        <p:nvSpPr>
          <p:cNvPr id="439" name="Google Shape;439;p52"/>
          <p:cNvSpPr txBox="1"/>
          <p:nvPr/>
        </p:nvSpPr>
        <p:spPr>
          <a:xfrm>
            <a:off x="9574891" y="2931662"/>
            <a:ext cx="9640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27,6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(2019)</a:t>
            </a:r>
            <a:endParaRPr/>
          </a:p>
        </p:txBody>
      </p:sp>
      <p:sp>
        <p:nvSpPr>
          <p:cNvPr id="440" name="Google Shape;440;p52"/>
          <p:cNvSpPr txBox="1"/>
          <p:nvPr/>
        </p:nvSpPr>
        <p:spPr>
          <a:xfrm>
            <a:off x="9586446" y="3668992"/>
            <a:ext cx="9640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7,44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(2019)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/>
          <p:nvPr>
            <p:ph idx="12" type="sldNum"/>
          </p:nvPr>
        </p:nvSpPr>
        <p:spPr>
          <a:xfrm>
            <a:off x="11685589" y="255594"/>
            <a:ext cx="484187" cy="19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3"/>
          <p:cNvSpPr/>
          <p:nvPr/>
        </p:nvSpPr>
        <p:spPr>
          <a:xfrm>
            <a:off x="595493" y="954893"/>
            <a:ext cx="4329490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3"/>
          <p:cNvSpPr/>
          <p:nvPr/>
        </p:nvSpPr>
        <p:spPr>
          <a:xfrm>
            <a:off x="5499066" y="952423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3"/>
          <p:cNvSpPr/>
          <p:nvPr/>
        </p:nvSpPr>
        <p:spPr>
          <a:xfrm>
            <a:off x="7397008" y="964976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2024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3"/>
          <p:cNvSpPr txBox="1"/>
          <p:nvPr/>
        </p:nvSpPr>
        <p:spPr>
          <a:xfrm>
            <a:off x="6988638" y="1903442"/>
            <a:ext cx="4137657" cy="349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450" name="Google Shape;450;p53"/>
          <p:cNvSpPr txBox="1"/>
          <p:nvPr/>
        </p:nvSpPr>
        <p:spPr>
          <a:xfrm>
            <a:off x="6067735" y="2240168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319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6092524" y="2842977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285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7837771" y="2198286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7769341" y="2858287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405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3"/>
          <p:cNvSpPr txBox="1"/>
          <p:nvPr/>
        </p:nvSpPr>
        <p:spPr>
          <a:xfrm>
            <a:off x="6045734" y="3500914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57,9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3"/>
          <p:cNvSpPr txBox="1"/>
          <p:nvPr/>
        </p:nvSpPr>
        <p:spPr>
          <a:xfrm>
            <a:off x="7871121" y="3491207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456" name="Google Shape;456;p53"/>
          <p:cNvSpPr txBox="1"/>
          <p:nvPr/>
        </p:nvSpPr>
        <p:spPr>
          <a:xfrm>
            <a:off x="6015348" y="4196742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78,6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3"/>
          <p:cNvSpPr txBox="1"/>
          <p:nvPr/>
        </p:nvSpPr>
        <p:spPr>
          <a:xfrm>
            <a:off x="7871121" y="4198241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92,3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3"/>
          <p:cNvSpPr/>
          <p:nvPr/>
        </p:nvSpPr>
        <p:spPr>
          <a:xfrm>
            <a:off x="595493" y="1455227"/>
            <a:ext cx="4302857" cy="5821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3"/>
          <p:cNvSpPr/>
          <p:nvPr/>
        </p:nvSpPr>
        <p:spPr>
          <a:xfrm>
            <a:off x="1255150" y="1508592"/>
            <a:ext cx="3633290" cy="5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Insidensi HIV 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(per 1.000 penduduk yang tidak terinfeksi HIV)</a:t>
            </a:r>
            <a:endParaRPr/>
          </a:p>
        </p:txBody>
      </p:sp>
      <p:pic>
        <p:nvPicPr>
          <p:cNvPr id="460" name="Google Shape;46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177" y="1592971"/>
            <a:ext cx="499558" cy="385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53"/>
          <p:cNvCxnSpPr/>
          <p:nvPr/>
        </p:nvCxnSpPr>
        <p:spPr>
          <a:xfrm>
            <a:off x="5467470" y="2106489"/>
            <a:ext cx="5450162" cy="249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2" name="Google Shape;462;p53"/>
          <p:cNvCxnSpPr/>
          <p:nvPr/>
        </p:nvCxnSpPr>
        <p:spPr>
          <a:xfrm>
            <a:off x="5490439" y="2694682"/>
            <a:ext cx="5270488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5487665" y="3225576"/>
            <a:ext cx="5273262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5428174" y="4048048"/>
            <a:ext cx="5552042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5" name="Google Shape;465;p53"/>
          <p:cNvCxnSpPr/>
          <p:nvPr/>
        </p:nvCxnSpPr>
        <p:spPr>
          <a:xfrm flipH="1" rot="10800000">
            <a:off x="5439575" y="4568168"/>
            <a:ext cx="5730212" cy="14306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6" name="Google Shape;466;p53"/>
          <p:cNvSpPr/>
          <p:nvPr/>
        </p:nvSpPr>
        <p:spPr>
          <a:xfrm>
            <a:off x="9385503" y="952422"/>
            <a:ext cx="1532129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Capaian 2020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3"/>
          <p:cNvSpPr txBox="1"/>
          <p:nvPr/>
        </p:nvSpPr>
        <p:spPr>
          <a:xfrm>
            <a:off x="9759689" y="2240168"/>
            <a:ext cx="19633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312</a:t>
            </a:r>
            <a:endParaRPr/>
          </a:p>
        </p:txBody>
      </p:sp>
      <p:sp>
        <p:nvSpPr>
          <p:cNvPr id="468" name="Google Shape;468;p53"/>
          <p:cNvSpPr txBox="1"/>
          <p:nvPr/>
        </p:nvSpPr>
        <p:spPr>
          <a:xfrm>
            <a:off x="9529233" y="2842977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318</a:t>
            </a:r>
            <a:endParaRPr/>
          </a:p>
        </p:txBody>
      </p:sp>
      <p:sp>
        <p:nvSpPr>
          <p:cNvPr id="469" name="Google Shape;469;p53"/>
          <p:cNvSpPr txBox="1"/>
          <p:nvPr/>
        </p:nvSpPr>
        <p:spPr>
          <a:xfrm>
            <a:off x="9465571" y="3424318"/>
            <a:ext cx="1793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(Data Program)</a:t>
            </a:r>
            <a:endParaRPr/>
          </a:p>
        </p:txBody>
      </p:sp>
      <p:sp>
        <p:nvSpPr>
          <p:cNvPr id="470" name="Google Shape;470;p53"/>
          <p:cNvSpPr txBox="1"/>
          <p:nvPr/>
        </p:nvSpPr>
        <p:spPr>
          <a:xfrm>
            <a:off x="9768155" y="4192785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87,09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3"/>
          <p:cNvSpPr txBox="1"/>
          <p:nvPr/>
        </p:nvSpPr>
        <p:spPr>
          <a:xfrm>
            <a:off x="7769341" y="1581434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0,18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3"/>
          <p:cNvSpPr txBox="1"/>
          <p:nvPr/>
        </p:nvSpPr>
        <p:spPr>
          <a:xfrm>
            <a:off x="6091592" y="1594134"/>
            <a:ext cx="754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3"/>
          <p:cNvSpPr txBox="1"/>
          <p:nvPr/>
        </p:nvSpPr>
        <p:spPr>
          <a:xfrm>
            <a:off x="9525062" y="1563991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0,14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3"/>
          <p:cNvSpPr/>
          <p:nvPr/>
        </p:nvSpPr>
        <p:spPr>
          <a:xfrm>
            <a:off x="604466" y="2170928"/>
            <a:ext cx="4295726" cy="570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3"/>
          <p:cNvSpPr/>
          <p:nvPr/>
        </p:nvSpPr>
        <p:spPr>
          <a:xfrm>
            <a:off x="1284836" y="2302175"/>
            <a:ext cx="3859958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Insidensi TB (per 100.000 penduduk)</a:t>
            </a:r>
            <a:endParaRPr/>
          </a:p>
        </p:txBody>
      </p:sp>
      <p:sp>
        <p:nvSpPr>
          <p:cNvPr id="476" name="Google Shape;476;p53"/>
          <p:cNvSpPr/>
          <p:nvPr/>
        </p:nvSpPr>
        <p:spPr>
          <a:xfrm>
            <a:off x="604466" y="2803450"/>
            <a:ext cx="4310608" cy="4725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3"/>
          <p:cNvSpPr/>
          <p:nvPr/>
        </p:nvSpPr>
        <p:spPr>
          <a:xfrm>
            <a:off x="1260225" y="2860678"/>
            <a:ext cx="3550861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Eliminasi malaria (kab/kota)</a:t>
            </a:r>
            <a:endParaRPr/>
          </a:p>
        </p:txBody>
      </p:sp>
      <p:pic>
        <p:nvPicPr>
          <p:cNvPr id="478" name="Google Shape;47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063" y="2181578"/>
            <a:ext cx="534975" cy="5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030" y="2834346"/>
            <a:ext cx="362631" cy="36263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3"/>
          <p:cNvSpPr/>
          <p:nvPr/>
        </p:nvSpPr>
        <p:spPr>
          <a:xfrm>
            <a:off x="595493" y="3466059"/>
            <a:ext cx="4269998" cy="5819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3"/>
          <p:cNvSpPr/>
          <p:nvPr/>
        </p:nvSpPr>
        <p:spPr>
          <a:xfrm>
            <a:off x="1157911" y="3477827"/>
            <a:ext cx="3577330" cy="504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imunisasi dasar lengkap pada anak usia 12-23 bulan </a:t>
            </a:r>
            <a:endParaRPr/>
          </a:p>
        </p:txBody>
      </p:sp>
      <p:pic>
        <p:nvPicPr>
          <p:cNvPr id="482" name="Google Shape;482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384" y="3520009"/>
            <a:ext cx="559219" cy="55921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3"/>
          <p:cNvSpPr/>
          <p:nvPr/>
        </p:nvSpPr>
        <p:spPr>
          <a:xfrm>
            <a:off x="602869" y="4220677"/>
            <a:ext cx="4269997" cy="3474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3"/>
          <p:cNvSpPr/>
          <p:nvPr/>
        </p:nvSpPr>
        <p:spPr>
          <a:xfrm>
            <a:off x="1272790" y="4209008"/>
            <a:ext cx="3608632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obat memenuhi syarat</a:t>
            </a:r>
            <a:endParaRPr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44" y="4252377"/>
            <a:ext cx="361399" cy="31579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3"/>
          <p:cNvSpPr/>
          <p:nvPr/>
        </p:nvSpPr>
        <p:spPr>
          <a:xfrm>
            <a:off x="715601" y="6045890"/>
            <a:ext cx="4225311" cy="4887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3"/>
          <p:cNvSpPr/>
          <p:nvPr/>
        </p:nvSpPr>
        <p:spPr>
          <a:xfrm>
            <a:off x="1326606" y="4721501"/>
            <a:ext cx="3636000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makanan memenuhi syarat</a:t>
            </a:r>
            <a:endParaRPr/>
          </a:p>
        </p:txBody>
      </p:sp>
      <p:pic>
        <p:nvPicPr>
          <p:cNvPr id="488" name="Google Shape;488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4965" y="4736002"/>
            <a:ext cx="440187" cy="38463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3"/>
          <p:cNvSpPr txBox="1"/>
          <p:nvPr/>
        </p:nvSpPr>
        <p:spPr>
          <a:xfrm>
            <a:off x="6160657" y="4739367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3"/>
          <p:cNvSpPr txBox="1"/>
          <p:nvPr/>
        </p:nvSpPr>
        <p:spPr>
          <a:xfrm>
            <a:off x="7937325" y="4729208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3"/>
          <p:cNvSpPr txBox="1"/>
          <p:nvPr/>
        </p:nvSpPr>
        <p:spPr>
          <a:xfrm>
            <a:off x="9784735" y="4736089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81,64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3"/>
          <p:cNvSpPr/>
          <p:nvPr/>
        </p:nvSpPr>
        <p:spPr>
          <a:xfrm>
            <a:off x="878609" y="200326"/>
            <a:ext cx="110505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CAPAIAN INDIKATOR SASARAN POKOK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PEMBANGUNAN KESEHATAN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 RPJMN 2020-2024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(2)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/>
          <p:nvPr>
            <p:ph idx="12" type="sldNum"/>
          </p:nvPr>
        </p:nvSpPr>
        <p:spPr>
          <a:xfrm>
            <a:off x="11685589" y="255594"/>
            <a:ext cx="484187" cy="19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4"/>
          <p:cNvSpPr/>
          <p:nvPr/>
        </p:nvSpPr>
        <p:spPr>
          <a:xfrm>
            <a:off x="595493" y="954893"/>
            <a:ext cx="4329490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4"/>
          <p:cNvSpPr/>
          <p:nvPr/>
        </p:nvSpPr>
        <p:spPr>
          <a:xfrm>
            <a:off x="5499066" y="952423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4"/>
          <p:cNvSpPr/>
          <p:nvPr/>
        </p:nvSpPr>
        <p:spPr>
          <a:xfrm>
            <a:off x="7397008" y="964976"/>
            <a:ext cx="1532129" cy="307777"/>
          </a:xfrm>
          <a:prstGeom prst="rect">
            <a:avLst/>
          </a:prstGeom>
          <a:solidFill>
            <a:srgbClr val="CD6B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2024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4"/>
          <p:cNvSpPr txBox="1"/>
          <p:nvPr/>
        </p:nvSpPr>
        <p:spPr>
          <a:xfrm>
            <a:off x="6988638" y="1903442"/>
            <a:ext cx="4137657" cy="349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502" name="Google Shape;502;p54"/>
          <p:cNvSpPr txBox="1"/>
          <p:nvPr/>
        </p:nvSpPr>
        <p:spPr>
          <a:xfrm>
            <a:off x="6014657" y="2229389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4"/>
          <p:cNvSpPr txBox="1"/>
          <p:nvPr/>
        </p:nvSpPr>
        <p:spPr>
          <a:xfrm>
            <a:off x="6026773" y="2878921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4"/>
          <p:cNvSpPr txBox="1"/>
          <p:nvPr/>
        </p:nvSpPr>
        <p:spPr>
          <a:xfrm>
            <a:off x="6014657" y="3545528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4"/>
          <p:cNvSpPr txBox="1"/>
          <p:nvPr/>
        </p:nvSpPr>
        <p:spPr>
          <a:xfrm>
            <a:off x="6026773" y="4182562"/>
            <a:ext cx="754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4"/>
          <p:cNvSpPr txBox="1"/>
          <p:nvPr/>
        </p:nvSpPr>
        <p:spPr>
          <a:xfrm>
            <a:off x="7837771" y="2198286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4"/>
          <p:cNvSpPr txBox="1"/>
          <p:nvPr/>
        </p:nvSpPr>
        <p:spPr>
          <a:xfrm>
            <a:off x="7897791" y="2858437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4"/>
          <p:cNvSpPr txBox="1"/>
          <p:nvPr/>
        </p:nvSpPr>
        <p:spPr>
          <a:xfrm>
            <a:off x="7943670" y="3531467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09" name="Google Shape;509;p54"/>
          <p:cNvSpPr txBox="1"/>
          <p:nvPr/>
        </p:nvSpPr>
        <p:spPr>
          <a:xfrm>
            <a:off x="7930612" y="4147979"/>
            <a:ext cx="1060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54"/>
          <p:cNvCxnSpPr/>
          <p:nvPr/>
        </p:nvCxnSpPr>
        <p:spPr>
          <a:xfrm>
            <a:off x="5467470" y="2106489"/>
            <a:ext cx="5450162" cy="249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1" name="Google Shape;511;p54"/>
          <p:cNvCxnSpPr/>
          <p:nvPr/>
        </p:nvCxnSpPr>
        <p:spPr>
          <a:xfrm>
            <a:off x="5490439" y="2694682"/>
            <a:ext cx="5270488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2" name="Google Shape;512;p54"/>
          <p:cNvCxnSpPr/>
          <p:nvPr/>
        </p:nvCxnSpPr>
        <p:spPr>
          <a:xfrm>
            <a:off x="5487665" y="3340871"/>
            <a:ext cx="5273262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3" name="Google Shape;513;p54"/>
          <p:cNvCxnSpPr/>
          <p:nvPr/>
        </p:nvCxnSpPr>
        <p:spPr>
          <a:xfrm>
            <a:off x="5464696" y="3929691"/>
            <a:ext cx="5452936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4" name="Google Shape;514;p54"/>
          <p:cNvCxnSpPr/>
          <p:nvPr/>
        </p:nvCxnSpPr>
        <p:spPr>
          <a:xfrm>
            <a:off x="5487665" y="4630259"/>
            <a:ext cx="5552042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15" name="Google Shape;515;p54"/>
          <p:cNvSpPr/>
          <p:nvPr/>
        </p:nvSpPr>
        <p:spPr>
          <a:xfrm>
            <a:off x="9385503" y="952422"/>
            <a:ext cx="1532129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Capaian 2020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4"/>
          <p:cNvSpPr txBox="1"/>
          <p:nvPr/>
        </p:nvSpPr>
        <p:spPr>
          <a:xfrm>
            <a:off x="9844226" y="2229389"/>
            <a:ext cx="19633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88,4</a:t>
            </a:r>
            <a:endParaRPr/>
          </a:p>
        </p:txBody>
      </p:sp>
      <p:sp>
        <p:nvSpPr>
          <p:cNvPr id="517" name="Google Shape;517;p54"/>
          <p:cNvSpPr txBox="1"/>
          <p:nvPr/>
        </p:nvSpPr>
        <p:spPr>
          <a:xfrm>
            <a:off x="9669534" y="2845424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39,9</a:t>
            </a:r>
            <a:endParaRPr/>
          </a:p>
        </p:txBody>
      </p:sp>
      <p:sp>
        <p:nvSpPr>
          <p:cNvPr id="518" name="Google Shape;518;p54"/>
          <p:cNvSpPr txBox="1"/>
          <p:nvPr/>
        </p:nvSpPr>
        <p:spPr>
          <a:xfrm>
            <a:off x="7928033" y="1505218"/>
            <a:ext cx="59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19" name="Google Shape;519;p54"/>
          <p:cNvSpPr txBox="1"/>
          <p:nvPr/>
        </p:nvSpPr>
        <p:spPr>
          <a:xfrm>
            <a:off x="6067735" y="1481307"/>
            <a:ext cx="754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4"/>
          <p:cNvSpPr txBox="1"/>
          <p:nvPr/>
        </p:nvSpPr>
        <p:spPr>
          <a:xfrm>
            <a:off x="9669534" y="1478284"/>
            <a:ext cx="964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4"/>
          <p:cNvSpPr txBox="1"/>
          <p:nvPr/>
        </p:nvSpPr>
        <p:spPr>
          <a:xfrm>
            <a:off x="9827645" y="3478492"/>
            <a:ext cx="19633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10,2</a:t>
            </a:r>
            <a:endParaRPr/>
          </a:p>
        </p:txBody>
      </p:sp>
      <p:sp>
        <p:nvSpPr>
          <p:cNvPr id="522" name="Google Shape;522;p54"/>
          <p:cNvSpPr txBox="1"/>
          <p:nvPr/>
        </p:nvSpPr>
        <p:spPr>
          <a:xfrm>
            <a:off x="9827646" y="4154085"/>
            <a:ext cx="19633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92,12</a:t>
            </a:r>
            <a:endParaRPr/>
          </a:p>
        </p:txBody>
      </p:sp>
      <p:sp>
        <p:nvSpPr>
          <p:cNvPr id="523" name="Google Shape;523;p54"/>
          <p:cNvSpPr/>
          <p:nvPr/>
        </p:nvSpPr>
        <p:spPr>
          <a:xfrm>
            <a:off x="561054" y="1397385"/>
            <a:ext cx="4317531" cy="5627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4"/>
          <p:cNvSpPr/>
          <p:nvPr/>
        </p:nvSpPr>
        <p:spPr>
          <a:xfrm>
            <a:off x="1143222" y="1381350"/>
            <a:ext cx="3771851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fasilitas kesehatan tingkat pertama terakreditasi</a:t>
            </a:r>
            <a:endParaRPr/>
          </a:p>
        </p:txBody>
      </p:sp>
      <p:pic>
        <p:nvPicPr>
          <p:cNvPr id="525" name="Google Shape;52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92" y="1424040"/>
            <a:ext cx="487042" cy="48704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4"/>
          <p:cNvSpPr/>
          <p:nvPr/>
        </p:nvSpPr>
        <p:spPr>
          <a:xfrm>
            <a:off x="617785" y="2113114"/>
            <a:ext cx="4260799" cy="5521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4"/>
          <p:cNvSpPr/>
          <p:nvPr/>
        </p:nvSpPr>
        <p:spPr>
          <a:xfrm>
            <a:off x="1252634" y="2236127"/>
            <a:ext cx="3492291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rumah sakit terakreditasi</a:t>
            </a:r>
            <a:endParaRPr/>
          </a:p>
        </p:txBody>
      </p:sp>
      <p:sp>
        <p:nvSpPr>
          <p:cNvPr id="528" name="Google Shape;528;p54"/>
          <p:cNvSpPr/>
          <p:nvPr/>
        </p:nvSpPr>
        <p:spPr>
          <a:xfrm>
            <a:off x="596293" y="2871815"/>
            <a:ext cx="4260798" cy="5270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4"/>
          <p:cNvSpPr/>
          <p:nvPr/>
        </p:nvSpPr>
        <p:spPr>
          <a:xfrm>
            <a:off x="1228141" y="2804249"/>
            <a:ext cx="3682166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puskesmas dengan jenis tenaga kesehatan sesuai standar</a:t>
            </a:r>
            <a:endParaRPr/>
          </a:p>
        </p:txBody>
      </p:sp>
      <p:sp>
        <p:nvSpPr>
          <p:cNvPr id="530" name="Google Shape;530;p54"/>
          <p:cNvSpPr/>
          <p:nvPr/>
        </p:nvSpPr>
        <p:spPr>
          <a:xfrm>
            <a:off x="559310" y="3576989"/>
            <a:ext cx="4317531" cy="4281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4"/>
          <p:cNvSpPr/>
          <p:nvPr/>
        </p:nvSpPr>
        <p:spPr>
          <a:xfrm>
            <a:off x="1201135" y="3609303"/>
            <a:ext cx="3532558" cy="30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puskesmas tanpa dokter</a:t>
            </a:r>
            <a:endParaRPr/>
          </a:p>
        </p:txBody>
      </p:sp>
      <p:sp>
        <p:nvSpPr>
          <p:cNvPr id="532" name="Google Shape;532;p54"/>
          <p:cNvSpPr/>
          <p:nvPr/>
        </p:nvSpPr>
        <p:spPr>
          <a:xfrm>
            <a:off x="600857" y="4212456"/>
            <a:ext cx="4275984" cy="4667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275" y="2179580"/>
            <a:ext cx="430263" cy="37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992" y="2942123"/>
            <a:ext cx="468812" cy="4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366" y="3643165"/>
            <a:ext cx="381885" cy="33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678" y="4288534"/>
            <a:ext cx="360082" cy="31464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4"/>
          <p:cNvSpPr/>
          <p:nvPr/>
        </p:nvSpPr>
        <p:spPr>
          <a:xfrm>
            <a:off x="1252634" y="4122698"/>
            <a:ext cx="3505748" cy="53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Persentase puskesmas dengan obat esensial </a:t>
            </a:r>
            <a:endParaRPr/>
          </a:p>
        </p:txBody>
      </p:sp>
      <p:sp>
        <p:nvSpPr>
          <p:cNvPr id="538" name="Google Shape;538;p54"/>
          <p:cNvSpPr/>
          <p:nvPr/>
        </p:nvSpPr>
        <p:spPr>
          <a:xfrm>
            <a:off x="878609" y="200326"/>
            <a:ext cx="110505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CAPAIAN INDIKATOR SASARAN POKOK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PEMBANGUNAN KESEHATAN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 RPJMN 2020-2024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RAI\Downloads\logo_Bappenas-B-Center-.png" id="543" name="Google Shape;54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5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55"/>
          <p:cNvSpPr txBox="1"/>
          <p:nvPr/>
        </p:nvSpPr>
        <p:spPr>
          <a:xfrm>
            <a:off x="335360" y="44624"/>
            <a:ext cx="108385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Peta Capaian Indikator Prioritas Nasional Semester I 2021</a:t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46" name="Google Shape;546;p55"/>
          <p:cNvGraphicFramePr/>
          <p:nvPr/>
        </p:nvGraphicFramePr>
        <p:xfrm>
          <a:off x="490611" y="1380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{E71D64DD-381F-4E3E-9707-A00DB5D51945}</a:tableStyleId>
              </a:tblPr>
              <a:tblGrid>
                <a:gridCol w="3444075"/>
                <a:gridCol w="1496300"/>
                <a:gridCol w="1745675"/>
                <a:gridCol w="4770000"/>
              </a:tblGrid>
              <a:tr h="40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INDIKATOR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 2024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CAPAIAN TW I 2021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KETERKAITAN INDIKATOR SPM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Prevalensi Stunting pada balita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14%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27.67%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Pelayanan Ibu Hamil</a:t>
                      </a:r>
                      <a:endParaRPr/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Pelayanan Ibu Bersalin</a:t>
                      </a:r>
                      <a:endParaRPr/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Pelayanan Bayi Baru Lahir</a:t>
                      </a:r>
                      <a:endParaRPr/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Pelayanan Balita</a:t>
                      </a:r>
                      <a:endParaRPr/>
                    </a:p>
                    <a:p>
                      <a:pPr indent="-889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Persentase persalinan di fasilitas pelayanan kesehatan (PF)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87%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</a:rPr>
                        <a:t>9.75%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32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Persentase kunjungan neonatal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13 per 1000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32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Persentase Imunisasi Bayi 0-11 tahun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95%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8%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18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Modern CPR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63.4%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55%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17780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pada Usia Produktif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Insidensi HIV (per 1.000 penduduk yang tidak terinfeksi)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0.18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0.18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TB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orang dengan risiko HIV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Persentase angka keberhasilan pengobatan TBC (TBC Succes Rate)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90%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87%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Prevalensi obesitas penduduk &gt;18thn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21.8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21.8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pada Usia Produktif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Hipertensi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Diabetes Mellitus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Persentase ODGJ berat yang mendapatkan pelayanan yang sesuai standar </a:t>
                      </a:r>
                      <a:endParaRPr/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60%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59%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Pelayanan Kesehatan Gangguan Jiwa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47" name="Google Shape;547;p55"/>
          <p:cNvSpPr txBox="1"/>
          <p:nvPr/>
        </p:nvSpPr>
        <p:spPr>
          <a:xfrm>
            <a:off x="1280160" y="682682"/>
            <a:ext cx="9331692" cy="697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Capaian Indikator hingga TW I 2021 mayoritas masih perlu kerja keras termasuk dalam pemenuhan SPM di daerah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6"/>
          <p:cNvPicPr preferRelativeResize="0"/>
          <p:nvPr/>
        </p:nvPicPr>
        <p:blipFill rotWithShape="1">
          <a:blip r:embed="rId3">
            <a:alphaModFix/>
          </a:blip>
          <a:srcRect b="5341" l="0" r="0" t="5341"/>
          <a:stretch/>
        </p:blipFill>
        <p:spPr>
          <a:xfrm>
            <a:off x="4128793" y="3159682"/>
            <a:ext cx="3934414" cy="3297850"/>
          </a:xfrm>
          <a:custGeom>
            <a:rect b="b" l="l" r="r" t="t"/>
            <a:pathLst>
              <a:path extrusionOk="0" h="6571007" w="11907711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</p:pic>
      <p:sp>
        <p:nvSpPr>
          <p:cNvPr id="553" name="Google Shape;553;p56"/>
          <p:cNvSpPr txBox="1"/>
          <p:nvPr/>
        </p:nvSpPr>
        <p:spPr>
          <a:xfrm>
            <a:off x="2094511" y="1259953"/>
            <a:ext cx="8002978" cy="1642918"/>
          </a:xfrm>
          <a:prstGeom prst="rect">
            <a:avLst/>
          </a:prstGeom>
          <a:solidFill>
            <a:srgbClr val="2F5496">
              <a:alpha val="69803"/>
            </a:srgbClr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Tantangan Disparitas dalam Pemenuhan SPM dan Prioritas Pembangunan</a:t>
            </a:r>
            <a:endParaRPr b="1"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"/>
          <p:cNvSpPr txBox="1"/>
          <p:nvPr/>
        </p:nvSpPr>
        <p:spPr>
          <a:xfrm>
            <a:off x="0" y="-419326"/>
            <a:ext cx="4512501" cy="359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Open Sans"/>
              <a:buNone/>
            </a:pPr>
            <a:r>
              <a:t/>
            </a:r>
            <a:endParaRPr b="0" i="0" sz="28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AI\Downloads\logo_Bappenas-B-Center-.png" id="559" name="Google Shape;55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1852" y="44624"/>
            <a:ext cx="1518709" cy="133552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7"/>
          <p:cNvSpPr/>
          <p:nvPr/>
        </p:nvSpPr>
        <p:spPr>
          <a:xfrm>
            <a:off x="0" y="0"/>
            <a:ext cx="335360" cy="6858000"/>
          </a:xfrm>
          <a:prstGeom prst="rect">
            <a:avLst/>
          </a:prstGeom>
          <a:solidFill>
            <a:srgbClr val="2F5597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57"/>
          <p:cNvSpPr txBox="1"/>
          <p:nvPr/>
        </p:nvSpPr>
        <p:spPr>
          <a:xfrm>
            <a:off x="332468" y="44624"/>
            <a:ext cx="108385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Fakta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Kapasitas Kesehatan antar-daerah Tidak Merata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739" y="1047079"/>
            <a:ext cx="9842653" cy="559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Templat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