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7" r:id="rId5"/>
    <p:sldMasterId id="2147483688" r:id="rId6"/>
    <p:sldMasterId id="214748368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Lst>
  <p:sldSz cy="6858000" cx="12192000"/>
  <p:notesSz cx="6858000" cy="9144000"/>
  <p:embeddedFontLst>
    <p:embeddedFont>
      <p:font typeface="Roboto"/>
      <p:regular r:id="rId50"/>
      <p:bold r:id="rId51"/>
      <p:italic r:id="rId52"/>
      <p:boldItalic r:id="rId53"/>
    </p:embeddedFont>
    <p:embeddedFont>
      <p:font typeface="Libre Franklin"/>
      <p:regular r:id="rId54"/>
      <p:bold r:id="rId55"/>
      <p:italic r:id="rId56"/>
      <p:boldItalic r:id="rId57"/>
    </p:embeddedFont>
    <p:embeddedFont>
      <p:font typeface="Playfair Display"/>
      <p:regular r:id="rId58"/>
      <p:bold r:id="rId59"/>
      <p:italic r:id="rId60"/>
      <p:boldItalic r:id="rId61"/>
    </p:embeddedFont>
    <p:embeddedFont>
      <p:font typeface="Tahoma"/>
      <p:regular r:id="rId62"/>
      <p:bold r:id="rId63"/>
    </p:embeddedFont>
    <p:embeddedFont>
      <p:font typeface="Source Sans Pro"/>
      <p:regular r:id="rId64"/>
      <p:bold r:id="rId65"/>
      <p:italic r:id="rId66"/>
      <p:boldItalic r:id="rId67"/>
    </p:embeddedFont>
    <p:embeddedFont>
      <p:font typeface="Century Gothic"/>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78E34C9-26FD-4BFF-B8CE-5BF4E17F4CD4}">
  <a:tblStyle styleId="{978E34C9-26FD-4BFF-B8CE-5BF4E17F4CD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54550E9-1A58-4D1E-AAE4-90177B21E6D8}"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CenturyGothic-boldItalic.fntdata"/><Relationship Id="rId70" Type="http://schemas.openxmlformats.org/officeDocument/2006/relationships/font" Target="fonts/CenturyGothic-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Tahoma-regular.fntdata"/><Relationship Id="rId61" Type="http://schemas.openxmlformats.org/officeDocument/2006/relationships/font" Target="fonts/PlayfairDisplay-boldItalic.fntdata"/><Relationship Id="rId20" Type="http://schemas.openxmlformats.org/officeDocument/2006/relationships/slide" Target="slides/slide12.xml"/><Relationship Id="rId64" Type="http://schemas.openxmlformats.org/officeDocument/2006/relationships/font" Target="fonts/SourceSansPro-regular.fntdata"/><Relationship Id="rId63" Type="http://schemas.openxmlformats.org/officeDocument/2006/relationships/font" Target="fonts/Tahoma-bold.fntdata"/><Relationship Id="rId22" Type="http://schemas.openxmlformats.org/officeDocument/2006/relationships/slide" Target="slides/slide14.xml"/><Relationship Id="rId66" Type="http://schemas.openxmlformats.org/officeDocument/2006/relationships/font" Target="fonts/SourceSansPro-italic.fntdata"/><Relationship Id="rId21" Type="http://schemas.openxmlformats.org/officeDocument/2006/relationships/slide" Target="slides/slide13.xml"/><Relationship Id="rId65" Type="http://schemas.openxmlformats.org/officeDocument/2006/relationships/font" Target="fonts/SourceSansPro-bold.fntdata"/><Relationship Id="rId24" Type="http://schemas.openxmlformats.org/officeDocument/2006/relationships/slide" Target="slides/slide16.xml"/><Relationship Id="rId68" Type="http://schemas.openxmlformats.org/officeDocument/2006/relationships/font" Target="fonts/CenturyGothic-regular.fntdata"/><Relationship Id="rId23" Type="http://schemas.openxmlformats.org/officeDocument/2006/relationships/slide" Target="slides/slide15.xml"/><Relationship Id="rId67" Type="http://schemas.openxmlformats.org/officeDocument/2006/relationships/font" Target="fonts/SourceSansPro-boldItalic.fntdata"/><Relationship Id="rId60" Type="http://schemas.openxmlformats.org/officeDocument/2006/relationships/font" Target="fonts/PlayfairDisplay-italic.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CenturyGothic-bold.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3.xml"/><Relationship Id="rId55" Type="http://schemas.openxmlformats.org/officeDocument/2006/relationships/font" Target="fonts/LibreFranklin-bold.fntdata"/><Relationship Id="rId10" Type="http://schemas.openxmlformats.org/officeDocument/2006/relationships/slide" Target="slides/slide2.xml"/><Relationship Id="rId54" Type="http://schemas.openxmlformats.org/officeDocument/2006/relationships/font" Target="fonts/LibreFranklin-regular.fntdata"/><Relationship Id="rId13" Type="http://schemas.openxmlformats.org/officeDocument/2006/relationships/slide" Target="slides/slide5.xml"/><Relationship Id="rId57" Type="http://schemas.openxmlformats.org/officeDocument/2006/relationships/font" Target="fonts/LibreFranklin-boldItalic.fntdata"/><Relationship Id="rId12" Type="http://schemas.openxmlformats.org/officeDocument/2006/relationships/slide" Target="slides/slide4.xml"/><Relationship Id="rId56" Type="http://schemas.openxmlformats.org/officeDocument/2006/relationships/font" Target="fonts/LibreFranklin-italic.fntdata"/><Relationship Id="rId15" Type="http://schemas.openxmlformats.org/officeDocument/2006/relationships/slide" Target="slides/slide7.xml"/><Relationship Id="rId59" Type="http://schemas.openxmlformats.org/officeDocument/2006/relationships/font" Target="fonts/PlayfairDisplay-bold.fntdata"/><Relationship Id="rId14" Type="http://schemas.openxmlformats.org/officeDocument/2006/relationships/slide" Target="slides/slide6.xml"/><Relationship Id="rId58" Type="http://schemas.openxmlformats.org/officeDocument/2006/relationships/font" Target="fonts/PlayfairDisplay-regular.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lang="en-US"/>
              <a:t>Salah satu upaya dalam menyelesaikan perencanaan SPM bidang kesehatan, oleh karena itu kami berupaya membuat tools costing SPM yang berbasis Ms. Excel dan Website. Pada </a:t>
            </a:r>
            <a:r>
              <a:rPr b="1" lang="en-US"/>
              <a:t>Tools Costing SPM berbasis Excel </a:t>
            </a:r>
            <a:r>
              <a:rPr lang="en-US"/>
              <a:t>terbagi dalam tiga bagian , yang pertama adalah : </a:t>
            </a:r>
            <a:r>
              <a:rPr b="1" lang="en-US"/>
              <a:t>Data Input </a:t>
            </a:r>
            <a:r>
              <a:rPr b="0" lang="en-US"/>
              <a:t>yang</a:t>
            </a:r>
            <a:r>
              <a:rPr lang="en-US"/>
              <a:t>terdiri </a:t>
            </a:r>
            <a:r>
              <a:rPr lang="en-US" sz="1200">
                <a:solidFill>
                  <a:schemeClr val="dk1"/>
                </a:solidFill>
                <a:latin typeface="Calibri"/>
                <a:ea typeface="Calibri"/>
                <a:cs typeface="Calibri"/>
                <a:sym typeface="Calibri"/>
              </a:rPr>
              <a:t>dari kertas kerja yang harus dientery yaitu : (1)Identitas, (2)Pendanaan, (3)Sarpras, (4)data proyeksi, (5) Target, dan (6) SPM, yang kedua adalah  </a:t>
            </a:r>
            <a:r>
              <a:rPr b="1" lang="en-US" sz="1200">
                <a:solidFill>
                  <a:schemeClr val="dk1"/>
                </a:solidFill>
                <a:latin typeface="Calibri"/>
                <a:ea typeface="Calibri"/>
                <a:cs typeface="Calibri"/>
                <a:sym typeface="Calibri"/>
              </a:rPr>
              <a:t>Pengolahan Data</a:t>
            </a:r>
            <a:r>
              <a:rPr lang="en-US" sz="1200">
                <a:solidFill>
                  <a:schemeClr val="dk1"/>
                </a:solidFill>
                <a:latin typeface="Calibri"/>
                <a:ea typeface="Calibri"/>
                <a:cs typeface="Calibri"/>
                <a:sym typeface="Calibri"/>
              </a:rPr>
              <a:t> : Kertas Kerja yang digunakan untuk update perhitungan setelah data input, serta yang terakhir merupakan  Kertas kerja </a:t>
            </a:r>
            <a:r>
              <a:rPr b="1" lang="en-US" sz="1200">
                <a:solidFill>
                  <a:schemeClr val="dk1"/>
                </a:solidFill>
                <a:latin typeface="Calibri"/>
                <a:ea typeface="Calibri"/>
                <a:cs typeface="Calibri"/>
                <a:sym typeface="Calibri"/>
              </a:rPr>
              <a:t>Hasil Perhitungan</a:t>
            </a:r>
            <a:r>
              <a:rPr lang="en-US" sz="1200">
                <a:solidFill>
                  <a:schemeClr val="dk1"/>
                </a:solidFill>
                <a:latin typeface="Calibri"/>
                <a:ea typeface="Calibri"/>
                <a:cs typeface="Calibri"/>
                <a:sym typeface="Calibri"/>
              </a:rPr>
              <a:t> yang merupakan hasil analisis kebutuhan Anggaran.</a:t>
            </a:r>
            <a:endParaRPr/>
          </a:p>
          <a:p>
            <a:pPr indent="-152400" lvl="0" marL="228600" marR="0" rtl="0" algn="just">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Dalam pengisian data, dinas kesehatan mengalami kesulitan dalam mengisi kebutuhan berdasarkan rincian kegiatan karena keterbatasan data dan mayoritas dinkes membutuhkan bantuan dri puskesmas untuk mengisi tools ini. Oleh karena itu, untuk membantu menggabungkan data dari beberapa puskesmas menjadi data kabupaten/kota maka tools penggabungan data puskesmas ini terbentuk. Setelah data tergabung menjadi data kabupaten/kota maka selanjutnya di upload di website SISCOBIKES yang mana di website ini kementerian kesehatan, kementerian dalam negeri, pemeirntah provinsi dll dapat melihat dan menjadi bahan evaluasi kebutuhan daerah terhadap SPM.</a:t>
            </a:r>
            <a:endParaRPr/>
          </a:p>
          <a:p>
            <a:pPr indent="-95250" lvl="0" marL="171450" marR="0" rtl="0" algn="just">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just">
              <a:spcBef>
                <a:spcPts val="0"/>
              </a:spcBef>
              <a:spcAft>
                <a:spcPts val="0"/>
              </a:spcAft>
              <a:buNone/>
            </a:pPr>
            <a:r>
              <a:t/>
            </a:r>
            <a:endParaRPr/>
          </a:p>
          <a:p>
            <a:pPr indent="0" lvl="0" marL="0" rtl="0" algn="just">
              <a:spcBef>
                <a:spcPts val="0"/>
              </a:spcBef>
              <a:spcAft>
                <a:spcPts val="0"/>
              </a:spcAft>
              <a:buNone/>
            </a:pPr>
            <a:r>
              <a:t/>
            </a:r>
            <a:endParaRPr/>
          </a:p>
          <a:p>
            <a:pPr indent="0" lvl="0" marL="0" rtl="0" algn="just">
              <a:spcBef>
                <a:spcPts val="0"/>
              </a:spcBef>
              <a:spcAft>
                <a:spcPts val="0"/>
              </a:spcAft>
              <a:buNone/>
            </a:pPr>
            <a:r>
              <a:t/>
            </a:r>
            <a:endParaRPr/>
          </a:p>
        </p:txBody>
      </p:sp>
      <p:sp>
        <p:nvSpPr>
          <p:cNvPr id="522" name="Google Shape;52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just">
              <a:spcBef>
                <a:spcPts val="0"/>
              </a:spcBef>
              <a:spcAft>
                <a:spcPts val="0"/>
              </a:spcAft>
              <a:buClr>
                <a:schemeClr val="dk1"/>
              </a:buClr>
              <a:buSzPts val="2000"/>
              <a:buFont typeface="Arial"/>
              <a:buChar char="•"/>
            </a:pPr>
            <a:r>
              <a:rPr lang="en-US" sz="2000"/>
              <a:t>2018 : PPJK telah mengeluarkan aplikasi penghitungan kebutuhan SPM bidang kesehatan </a:t>
            </a:r>
            <a:endParaRPr/>
          </a:p>
          <a:p>
            <a:pPr indent="-342900" lvl="0" marL="342900" rtl="0" algn="just">
              <a:spcBef>
                <a:spcPts val="0"/>
              </a:spcBef>
              <a:spcAft>
                <a:spcPts val="0"/>
              </a:spcAft>
              <a:buClr>
                <a:schemeClr val="dk1"/>
              </a:buClr>
              <a:buSzPts val="2000"/>
              <a:buFont typeface="Arial"/>
              <a:buChar char="•"/>
            </a:pPr>
            <a:r>
              <a:rPr lang="en-US" sz="2000"/>
              <a:t>2019 : Tools telah mengalami upaya perbaikan untuk menyesuaikan masukan dan kebutuhan daerah</a:t>
            </a:r>
            <a:endParaRPr sz="2000"/>
          </a:p>
          <a:p>
            <a:pPr indent="-342900" lvl="0" marL="342900" rtl="0" algn="just">
              <a:spcBef>
                <a:spcPts val="0"/>
              </a:spcBef>
              <a:spcAft>
                <a:spcPts val="0"/>
              </a:spcAft>
              <a:buClr>
                <a:schemeClr val="dk1"/>
              </a:buClr>
              <a:buSzPts val="2000"/>
              <a:buFont typeface="Arial"/>
              <a:buChar char="•"/>
            </a:pPr>
            <a:r>
              <a:rPr lang="en-US" sz="2000"/>
              <a:t>2019 : Tools yang awalnya di desain di tingkat kab/kota, sekarang dapat digunakan di tingkat puskesmas</a:t>
            </a:r>
            <a:endParaRPr sz="2000"/>
          </a:p>
          <a:p>
            <a:pPr indent="-342900" lvl="0" marL="342900" rtl="0" algn="just">
              <a:spcBef>
                <a:spcPts val="0"/>
              </a:spcBef>
              <a:spcAft>
                <a:spcPts val="0"/>
              </a:spcAft>
              <a:buClr>
                <a:schemeClr val="dk1"/>
              </a:buClr>
              <a:buSzPts val="2000"/>
              <a:buFont typeface="Arial"/>
              <a:buChar char="•"/>
            </a:pPr>
            <a:r>
              <a:rPr lang="en-US" sz="2000"/>
              <a:t>2019 : Aplikasi 2.0 adalah aplikasi yang digunakan di tingkat kab/kota, yaitu Aplikasi untuk input di Kab/kota dan Puskesmas dan aplikasi untuk membantu menggabungkan data (tools) pada tingkat puskesmas atau kab/kota.</a:t>
            </a:r>
            <a:endParaRPr/>
          </a:p>
          <a:p>
            <a:pPr indent="-342900" lvl="0" marL="342900" rtl="0" algn="just">
              <a:spcBef>
                <a:spcPts val="0"/>
              </a:spcBef>
              <a:spcAft>
                <a:spcPts val="0"/>
              </a:spcAft>
              <a:buClr>
                <a:schemeClr val="dk1"/>
              </a:buClr>
              <a:buSzPts val="2000"/>
              <a:buFont typeface="Arial"/>
              <a:buChar char="•"/>
            </a:pPr>
            <a:r>
              <a:rPr lang="en-US" sz="2000"/>
              <a:t>2020 : Aplikasi 3.0 Sebagai simplifikasi dari sisi peran dan teknis Dinas Kab/Kota dan Puskesmas. Puskesmas mengisi kegiatan SPM dan Permintaan Sarana dan Prasarana yang dibutuhkan , Dinas Kesehatan Kab/Kota berperan untuk mengumpulkan hasil usulan puskesmas dan melakukan klarifikasi /desk pada puskesmas jika diperlukan. Aplikasi 3.0 terdiri dari 3 Bagian yaitu : </a:t>
            </a:r>
            <a:endParaRPr/>
          </a:p>
          <a:p>
            <a:pPr indent="-342900" lvl="1" marL="800100" rtl="0" algn="just">
              <a:spcBef>
                <a:spcPts val="0"/>
              </a:spcBef>
              <a:spcAft>
                <a:spcPts val="0"/>
              </a:spcAft>
              <a:buClr>
                <a:schemeClr val="dk1"/>
              </a:buClr>
              <a:buSzPts val="2000"/>
              <a:buFont typeface="Arial"/>
              <a:buChar char="•"/>
            </a:pPr>
            <a:r>
              <a:rPr lang="en-US" sz="2000"/>
              <a:t>Aplikasi 1 : Perhitungan Biaya SPM Kesehatan tingkat Kab/Kota  </a:t>
            </a:r>
            <a:endParaRPr/>
          </a:p>
          <a:p>
            <a:pPr indent="-342900" lvl="1" marL="800100" rtl="0" algn="just">
              <a:spcBef>
                <a:spcPts val="0"/>
              </a:spcBef>
              <a:spcAft>
                <a:spcPts val="0"/>
              </a:spcAft>
              <a:buClr>
                <a:schemeClr val="dk1"/>
              </a:buClr>
              <a:buSzPts val="2000"/>
              <a:buFont typeface="Arial"/>
              <a:buChar char="•"/>
            </a:pPr>
            <a:r>
              <a:rPr lang="en-US" sz="2000"/>
              <a:t>Aplikasi 2 : Perhitungan Biaya dan Usulan Sapras Puskesmas</a:t>
            </a:r>
            <a:endParaRPr sz="2000"/>
          </a:p>
          <a:p>
            <a:pPr indent="-342900" lvl="1" marL="800100" rtl="0" algn="just">
              <a:spcBef>
                <a:spcPts val="0"/>
              </a:spcBef>
              <a:spcAft>
                <a:spcPts val="0"/>
              </a:spcAft>
              <a:buClr>
                <a:schemeClr val="dk1"/>
              </a:buClr>
              <a:buSzPts val="2000"/>
              <a:buFont typeface="Arial"/>
              <a:buChar char="•"/>
            </a:pPr>
            <a:r>
              <a:rPr lang="en-US" sz="2000"/>
              <a:t>Aplikasi 3 : Alat Bantu Upload ke Web Siscobikes</a:t>
            </a:r>
            <a:endParaRPr sz="2000"/>
          </a:p>
          <a:p>
            <a:pPr indent="-215900" lvl="0" marL="342900" rtl="0" algn="just">
              <a:spcBef>
                <a:spcPts val="0"/>
              </a:spcBef>
              <a:spcAft>
                <a:spcPts val="0"/>
              </a:spcAft>
              <a:buClr>
                <a:schemeClr val="dk1"/>
              </a:buClr>
              <a:buSzPts val="2000"/>
              <a:buFont typeface="Arial"/>
              <a:buNone/>
            </a:pPr>
            <a:r>
              <a:t/>
            </a:r>
            <a:endParaRPr sz="2000"/>
          </a:p>
          <a:p>
            <a:pPr indent="-342900" lvl="0" marL="342900" marR="0" rtl="0" algn="just">
              <a:lnSpc>
                <a:spcPct val="100000"/>
              </a:lnSpc>
              <a:spcBef>
                <a:spcPts val="0"/>
              </a:spcBef>
              <a:spcAft>
                <a:spcPts val="0"/>
              </a:spcAft>
              <a:buClr>
                <a:schemeClr val="dk1"/>
              </a:buClr>
              <a:buSzPts val="2000"/>
              <a:buFont typeface="Arial"/>
              <a:buChar char="•"/>
            </a:pPr>
            <a:r>
              <a:rPr b="0" lang="en-US" sz="2000"/>
              <a:t>2020 : Dirancang penggunaan </a:t>
            </a:r>
            <a:r>
              <a:rPr b="0" lang="en-US" sz="2000">
                <a:solidFill>
                  <a:srgbClr val="002060"/>
                </a:solidFill>
                <a:latin typeface="Calibri"/>
                <a:ea typeface="Calibri"/>
                <a:cs typeface="Calibri"/>
                <a:sym typeface="Calibri"/>
              </a:rPr>
              <a:t>Flatform  Pembelajaran Mandiri melalui : E-Learning Siscobikes 3.0 ; yang dapat diakses di :www.siscobikes.ppjk.kemkes.go.id</a:t>
            </a:r>
            <a:endParaRPr/>
          </a:p>
          <a:p>
            <a:pPr indent="-342900" lvl="0" marL="342900" marR="0" rtl="0" algn="just">
              <a:lnSpc>
                <a:spcPct val="100000"/>
              </a:lnSpc>
              <a:spcBef>
                <a:spcPts val="0"/>
              </a:spcBef>
              <a:spcAft>
                <a:spcPts val="0"/>
              </a:spcAft>
              <a:buClr>
                <a:srgbClr val="002060"/>
              </a:buClr>
              <a:buSzPts val="2000"/>
              <a:buFont typeface="Arial"/>
              <a:buChar char="•"/>
            </a:pPr>
            <a:r>
              <a:rPr b="0" lang="en-US" sz="2000">
                <a:solidFill>
                  <a:srgbClr val="002060"/>
                </a:solidFill>
                <a:latin typeface="Calibri"/>
                <a:ea typeface="Calibri"/>
                <a:cs typeface="Calibri"/>
                <a:sym typeface="Calibri"/>
              </a:rPr>
              <a:t>2021 : Sosialisasi dan advokasi penggunaan e learning siscobikes 3.0 kepada seluruh Dinas Kesehatan Prov/Kab/Kota di seluruh Indonesia</a:t>
            </a:r>
            <a:endParaRPr b="0" sz="2000">
              <a:solidFill>
                <a:srgbClr val="002060"/>
              </a:solidFill>
              <a:latin typeface="Calibri"/>
              <a:ea typeface="Calibri"/>
              <a:cs typeface="Calibri"/>
              <a:sym typeface="Calibri"/>
            </a:endParaRPr>
          </a:p>
          <a:p>
            <a:pPr indent="-215900" lvl="0" marL="342900" rtl="0" algn="just">
              <a:spcBef>
                <a:spcPts val="0"/>
              </a:spcBef>
              <a:spcAft>
                <a:spcPts val="0"/>
              </a:spcAft>
              <a:buClr>
                <a:schemeClr val="dk1"/>
              </a:buClr>
              <a:buSzPts val="2000"/>
              <a:buFont typeface="Arial"/>
              <a:buNone/>
            </a:pPr>
            <a:r>
              <a:t/>
            </a:r>
            <a:endParaRPr sz="2000"/>
          </a:p>
          <a:p>
            <a:pPr indent="-95250" lvl="0" marL="171450" rtl="0" algn="l">
              <a:spcBef>
                <a:spcPts val="0"/>
              </a:spcBef>
              <a:spcAft>
                <a:spcPts val="0"/>
              </a:spcAft>
              <a:buClr>
                <a:schemeClr val="dk1"/>
              </a:buClr>
              <a:buSzPts val="1200"/>
              <a:buFont typeface="Arial"/>
              <a:buNone/>
            </a:pPr>
            <a:r>
              <a:t/>
            </a:r>
            <a:endParaRPr/>
          </a:p>
        </p:txBody>
      </p:sp>
      <p:sp>
        <p:nvSpPr>
          <p:cNvPr id="679" name="Google Shape;67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6" name="Google Shape;77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lang="en-US"/>
              <a:t>Salah satu upaya dalam menyelesaikan perencanaan SPM bidang kesehatan, oleh karena itu kami berupaya membuat tools costing SPM yang berbasis Ms. Excel dan Website. Pada </a:t>
            </a:r>
            <a:r>
              <a:rPr b="1" lang="en-US"/>
              <a:t>Tools Costing SPM berbasis Excel </a:t>
            </a:r>
            <a:r>
              <a:rPr lang="en-US"/>
              <a:t>terbagi dalam tiga bagian , yang pertama adalah : </a:t>
            </a:r>
            <a:r>
              <a:rPr b="1" lang="en-US"/>
              <a:t>Data Input </a:t>
            </a:r>
            <a:r>
              <a:rPr b="0" lang="en-US"/>
              <a:t>yang</a:t>
            </a:r>
            <a:r>
              <a:rPr lang="en-US"/>
              <a:t>terdiri </a:t>
            </a:r>
            <a:r>
              <a:rPr lang="en-US" sz="1200">
                <a:solidFill>
                  <a:schemeClr val="dk1"/>
                </a:solidFill>
                <a:latin typeface="Calibri"/>
                <a:ea typeface="Calibri"/>
                <a:cs typeface="Calibri"/>
                <a:sym typeface="Calibri"/>
              </a:rPr>
              <a:t>dari kertas kerja yang harus dientery yaitu : (1)Identitas, (2)Pendanaan, (3)Sarpras, (4)data proyeksi, (5) Target, dan (6) SPM, yang kedua adalah  </a:t>
            </a:r>
            <a:r>
              <a:rPr b="1" lang="en-US" sz="1200">
                <a:solidFill>
                  <a:schemeClr val="dk1"/>
                </a:solidFill>
                <a:latin typeface="Calibri"/>
                <a:ea typeface="Calibri"/>
                <a:cs typeface="Calibri"/>
                <a:sym typeface="Calibri"/>
              </a:rPr>
              <a:t>Pengolahan Data</a:t>
            </a:r>
            <a:r>
              <a:rPr lang="en-US" sz="1200">
                <a:solidFill>
                  <a:schemeClr val="dk1"/>
                </a:solidFill>
                <a:latin typeface="Calibri"/>
                <a:ea typeface="Calibri"/>
                <a:cs typeface="Calibri"/>
                <a:sym typeface="Calibri"/>
              </a:rPr>
              <a:t> : Kertas Kerja yang digunakan untuk update perhitungan setelah data input, serta yang terakhir merupakan  Kertas kerja </a:t>
            </a:r>
            <a:r>
              <a:rPr b="1" lang="en-US" sz="1200">
                <a:solidFill>
                  <a:schemeClr val="dk1"/>
                </a:solidFill>
                <a:latin typeface="Calibri"/>
                <a:ea typeface="Calibri"/>
                <a:cs typeface="Calibri"/>
                <a:sym typeface="Calibri"/>
              </a:rPr>
              <a:t>Hasil Perhitungan</a:t>
            </a:r>
            <a:r>
              <a:rPr lang="en-US" sz="1200">
                <a:solidFill>
                  <a:schemeClr val="dk1"/>
                </a:solidFill>
                <a:latin typeface="Calibri"/>
                <a:ea typeface="Calibri"/>
                <a:cs typeface="Calibri"/>
                <a:sym typeface="Calibri"/>
              </a:rPr>
              <a:t> yang merupakan hasil analisis kebutuhan Anggaran.</a:t>
            </a:r>
            <a:endParaRPr/>
          </a:p>
          <a:p>
            <a:pPr indent="-152400" lvl="0" marL="228600" marR="0" rtl="0" algn="just">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Dalam pengisian data, dinas kesehatan mengalami kesulitan dalam mengisi kebutuhan berdasarkan rincian kegiatan karena keterbatasan data dan mayoritas dinkes membutuhkan bantuan dri puskesmas untuk mengisi tools ini. Oleh karena itu, untuk membantu menggabungkan data dari beberapa puskesmas menjadi data kabupaten/kota maka tools penggabungan data puskesmas ini terbentuk. Setelah data tergabung menjadi data kabupaten/kota maka selanjutnya di upload di website SISCOBIKES yang mana di website ini kementerian kesehatan, kementerian dalam negeri, pemeirntah provinsi dll dapat melihat dan menjadi bahan evaluasi kebutuhan daerah terhadap SPM.</a:t>
            </a:r>
            <a:endParaRPr/>
          </a:p>
          <a:p>
            <a:pPr indent="-95250" lvl="0" marL="171450" marR="0" rtl="0" algn="just">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just">
              <a:spcBef>
                <a:spcPts val="0"/>
              </a:spcBef>
              <a:spcAft>
                <a:spcPts val="0"/>
              </a:spcAft>
              <a:buNone/>
            </a:pPr>
            <a:r>
              <a:t/>
            </a:r>
            <a:endParaRPr/>
          </a:p>
          <a:p>
            <a:pPr indent="0" lvl="0" marL="0" rtl="0" algn="just">
              <a:spcBef>
                <a:spcPts val="0"/>
              </a:spcBef>
              <a:spcAft>
                <a:spcPts val="0"/>
              </a:spcAft>
              <a:buNone/>
            </a:pPr>
            <a:r>
              <a:t/>
            </a:r>
            <a:endParaRPr/>
          </a:p>
          <a:p>
            <a:pPr indent="0" lvl="0" marL="0" rtl="0" algn="just">
              <a:spcBef>
                <a:spcPts val="0"/>
              </a:spcBef>
              <a:spcAft>
                <a:spcPts val="0"/>
              </a:spcAft>
              <a:buNone/>
            </a:pPr>
            <a:r>
              <a:t/>
            </a:r>
            <a:endParaRPr/>
          </a:p>
        </p:txBody>
      </p:sp>
      <p:sp>
        <p:nvSpPr>
          <p:cNvPr id="777" name="Google Shape;77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9" name="Google Shape;79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3" name="Google Shape;81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1" name="Google Shape;82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0" name="Google Shape;83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9" name="Google Shape;83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7" name="Google Shape;84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5" name="Google Shape;85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3" name="Google Shape;86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0" name="Google Shape;87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5" name="Google Shape;89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3" name="Google Shape;90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3" name="Google Shape;91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1" name="Google Shape;92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1" name="Google Shape;93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9" name="Google Shape;93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n-US" sz="1200">
                <a:solidFill>
                  <a:schemeClr val="dk1"/>
                </a:solidFill>
                <a:latin typeface="Calibri"/>
                <a:ea typeface="Calibri"/>
                <a:cs typeface="Calibri"/>
                <a:sym typeface="Calibri"/>
              </a:rPr>
              <a:t>Sementara itu Arah kebijakan RPJMN Bidang Kesehatan 2020-2024  yang telah disusun  dikoordinasi oleh Bappenas adalah m</a:t>
            </a:r>
            <a:r>
              <a:rPr lang="en-US" sz="1200"/>
              <a:t>eningkatkan pelayanan kesehatan menuju cakupan kesehatan semesta terutama penguatan pelayanan kesehatan dasar (</a:t>
            </a:r>
            <a:r>
              <a:rPr i="1" lang="en-US" sz="1200"/>
              <a:t>Primary Health Care</a:t>
            </a:r>
            <a:r>
              <a:rPr lang="en-US" sz="1200"/>
              <a:t>) dengan mendorong peningkatan upaya promotif dan preventif, didukung inovasi dan pemanfaatan teknologi.</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Adapun strategi RPJMN 2020 – 2024 adalah sebagai berikut:</a:t>
            </a:r>
            <a:endParaRPr/>
          </a:p>
          <a:p>
            <a:pPr indent="0" lvl="0" marL="0" marR="0" rtl="0" algn="l">
              <a:lnSpc>
                <a:spcPct val="100000"/>
              </a:lnSpc>
              <a:spcBef>
                <a:spcPts val="0"/>
              </a:spcBef>
              <a:spcAft>
                <a:spcPts val="0"/>
              </a:spcAft>
              <a:buClr>
                <a:schemeClr val="dk1"/>
              </a:buClr>
              <a:buSzPts val="1200"/>
              <a:buFont typeface="Calibri"/>
              <a:buNone/>
            </a:pPr>
            <a:r>
              <a:rPr lang="en-US"/>
              <a:t>1. </a:t>
            </a:r>
            <a:r>
              <a:rPr b="0" lang="en-US" sz="1200"/>
              <a:t>Peningkatan kesehatan ibu, anak KB, dan kesehatan reproduksi</a:t>
            </a:r>
            <a:endParaRPr b="0" sz="1200"/>
          </a:p>
          <a:p>
            <a:pPr indent="0" lvl="0" marL="0" marR="0" rtl="0" algn="l">
              <a:lnSpc>
                <a:spcPct val="100000"/>
              </a:lnSpc>
              <a:spcBef>
                <a:spcPts val="0"/>
              </a:spcBef>
              <a:spcAft>
                <a:spcPts val="0"/>
              </a:spcAft>
              <a:buClr>
                <a:schemeClr val="dk1"/>
              </a:buClr>
              <a:buSzPts val="1200"/>
              <a:buFont typeface="Calibri"/>
              <a:buNone/>
            </a:pPr>
            <a:r>
              <a:rPr b="0" lang="en-US"/>
              <a:t>2. </a:t>
            </a:r>
            <a:r>
              <a:rPr b="0" lang="en-US" sz="1200"/>
              <a:t>Percepatan perbaikan gizi masyarakat </a:t>
            </a:r>
            <a:endParaRPr b="0" sz="1200"/>
          </a:p>
          <a:p>
            <a:pPr indent="0" lvl="0" marL="0" marR="0" rtl="0" algn="l">
              <a:lnSpc>
                <a:spcPct val="100000"/>
              </a:lnSpc>
              <a:spcBef>
                <a:spcPts val="0"/>
              </a:spcBef>
              <a:spcAft>
                <a:spcPts val="0"/>
              </a:spcAft>
              <a:buClr>
                <a:schemeClr val="dk1"/>
              </a:buClr>
              <a:buSzPts val="1200"/>
              <a:buFont typeface="Calibri"/>
              <a:buNone/>
            </a:pPr>
            <a:r>
              <a:rPr b="0" lang="en-US" sz="1200"/>
              <a:t>3. Peningkatan pengendalian penyakit</a:t>
            </a:r>
            <a:endParaRPr b="0" sz="1200"/>
          </a:p>
          <a:p>
            <a:pPr indent="0" lvl="0" marL="0" marR="0" rtl="0" algn="l">
              <a:lnSpc>
                <a:spcPct val="100000"/>
              </a:lnSpc>
              <a:spcBef>
                <a:spcPts val="0"/>
              </a:spcBef>
              <a:spcAft>
                <a:spcPts val="0"/>
              </a:spcAft>
              <a:buClr>
                <a:schemeClr val="dk1"/>
              </a:buClr>
              <a:buSzPts val="1200"/>
              <a:buFont typeface="Calibri"/>
              <a:buNone/>
            </a:pPr>
            <a:r>
              <a:rPr b="0" lang="en-US"/>
              <a:t>4. </a:t>
            </a:r>
            <a:r>
              <a:rPr b="0" lang="en-US" sz="1200">
                <a:solidFill>
                  <a:schemeClr val="dk1"/>
                </a:solidFill>
              </a:rPr>
              <a:t>Pembudayaan Gerakan Masyarakat Hidup Sehat (GERMAS)</a:t>
            </a:r>
            <a:endParaRPr/>
          </a:p>
          <a:p>
            <a:pPr indent="0" lvl="0" marL="0" marR="0" rtl="0" algn="l">
              <a:lnSpc>
                <a:spcPct val="100000"/>
              </a:lnSpc>
              <a:spcBef>
                <a:spcPts val="0"/>
              </a:spcBef>
              <a:spcAft>
                <a:spcPts val="0"/>
              </a:spcAft>
              <a:buClr>
                <a:schemeClr val="dk1"/>
              </a:buClr>
              <a:buSzPts val="1200"/>
              <a:buFont typeface="Calibri"/>
              <a:buNone/>
            </a:pPr>
            <a:r>
              <a:rPr b="0" lang="en-US"/>
              <a:t>5. </a:t>
            </a:r>
            <a:r>
              <a:rPr b="0" lang="en-US" sz="1200">
                <a:solidFill>
                  <a:schemeClr val="dk1"/>
                </a:solidFill>
              </a:rPr>
              <a:t>Penguatan Sistem Kesehatan, Pengawasan Obat dan Makanan </a:t>
            </a:r>
            <a:endParaRPr/>
          </a:p>
          <a:p>
            <a:pPr indent="0" lvl="0" marL="0" rtl="0" algn="l">
              <a:spcBef>
                <a:spcPts val="0"/>
              </a:spcBef>
              <a:spcAft>
                <a:spcPts val="0"/>
              </a:spcAft>
              <a:buNone/>
            </a:pPr>
            <a:r>
              <a:t/>
            </a:r>
            <a:endParaRPr b="0"/>
          </a:p>
        </p:txBody>
      </p:sp>
      <p:sp>
        <p:nvSpPr>
          <p:cNvPr id="260" name="Google Shape;26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7" name="Google Shape;947;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5" name="Google Shape;95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84" name="Google Shape;28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002060"/>
              </a:solidFill>
            </a:endParaRPr>
          </a:p>
          <a:p>
            <a:pPr indent="0" lvl="0" marL="0" rtl="0" algn="l">
              <a:spcBef>
                <a:spcPts val="0"/>
              </a:spcBef>
              <a:spcAft>
                <a:spcPts val="0"/>
              </a:spcAft>
              <a:buNone/>
            </a:pPr>
            <a:r>
              <a:rPr lang="en-US">
                <a:solidFill>
                  <a:srgbClr val="002060"/>
                </a:solidFill>
              </a:rPr>
              <a:t>Pembiayaan Kesehatan berasal dari:</a:t>
            </a:r>
            <a:endParaRPr/>
          </a:p>
          <a:p>
            <a:pPr indent="0" lvl="0" marL="0" rtl="0" algn="l">
              <a:spcBef>
                <a:spcPts val="0"/>
              </a:spcBef>
              <a:spcAft>
                <a:spcPts val="0"/>
              </a:spcAft>
              <a:buNone/>
            </a:pPr>
            <a:r>
              <a:t/>
            </a:r>
            <a:endParaRPr>
              <a:solidFill>
                <a:srgbClr val="002060"/>
              </a:solidFill>
            </a:endParaRPr>
          </a:p>
          <a:p>
            <a:pPr indent="-228600" lvl="0" marL="228600" rtl="0" algn="l">
              <a:spcBef>
                <a:spcPts val="0"/>
              </a:spcBef>
              <a:spcAft>
                <a:spcPts val="0"/>
              </a:spcAft>
              <a:buClr>
                <a:srgbClr val="002060"/>
              </a:buClr>
              <a:buSzPts val="1200"/>
              <a:buFont typeface="Calibri"/>
              <a:buAutoNum type="arabicPeriod"/>
            </a:pPr>
            <a:r>
              <a:rPr lang="en-US">
                <a:solidFill>
                  <a:srgbClr val="002060"/>
                </a:solidFill>
              </a:rPr>
              <a:t>APBN, dialokasikan minimal 5% diluar gaji, alokasi APBN diperuntukkan untuk program-program kesehatan di Kementerian Kesehatan dan Kementerian/Lembaga Negara lainnya, kemudian digunakan untuk pembiayaan program JKN bagi peserta PBI, dan dana alokasi khusus (DAK) yang ditransfer ke pemerintah daerah.</a:t>
            </a:r>
            <a:endParaRPr/>
          </a:p>
          <a:p>
            <a:pPr indent="-228600" lvl="0" marL="228600" rtl="0" algn="l">
              <a:spcBef>
                <a:spcPts val="0"/>
              </a:spcBef>
              <a:spcAft>
                <a:spcPts val="0"/>
              </a:spcAft>
              <a:buClr>
                <a:srgbClr val="002060"/>
              </a:buClr>
              <a:buSzPts val="1200"/>
              <a:buFont typeface="Calibri"/>
              <a:buAutoNum type="arabicPeriod"/>
            </a:pPr>
            <a:r>
              <a:rPr lang="en-US">
                <a:solidFill>
                  <a:srgbClr val="002060"/>
                </a:solidFill>
              </a:rPr>
              <a:t>APBD, dialokasikan minimal 10% diluar gaji, alokasi APBD diperuntukkan untuk program-program kesehatan dari Dinas Kesehatan Prov/Kab/Kota, dan juga untuk pembiayaan Jaminan Kesehatan Daerah.</a:t>
            </a:r>
            <a:endParaRPr/>
          </a:p>
          <a:p>
            <a:pPr indent="-228600" lvl="0" marL="228600" rtl="0" algn="l">
              <a:spcBef>
                <a:spcPts val="0"/>
              </a:spcBef>
              <a:spcAft>
                <a:spcPts val="0"/>
              </a:spcAft>
              <a:buClr>
                <a:srgbClr val="002060"/>
              </a:buClr>
              <a:buSzPts val="1200"/>
              <a:buFont typeface="Calibri"/>
              <a:buAutoNum type="arabicPeriod"/>
            </a:pPr>
            <a:r>
              <a:rPr lang="en-US">
                <a:solidFill>
                  <a:srgbClr val="002060"/>
                </a:solidFill>
              </a:rPr>
              <a:t>Pengeluaran rumah tangga untuk kesehatan pribadi (pembayaran premi JKN, obat-obatan pribadi tidak termasuk asuransi, dll)</a:t>
            </a:r>
            <a:endParaRPr/>
          </a:p>
          <a:p>
            <a:pPr indent="-228600" lvl="0" marL="228600" rtl="0" algn="l">
              <a:spcBef>
                <a:spcPts val="0"/>
              </a:spcBef>
              <a:spcAft>
                <a:spcPts val="0"/>
              </a:spcAft>
              <a:buClr>
                <a:srgbClr val="002060"/>
              </a:buClr>
              <a:buSzPts val="1200"/>
              <a:buFont typeface="Calibri"/>
              <a:buAutoNum type="arabicPeriod"/>
            </a:pPr>
            <a:r>
              <a:rPr lang="en-US">
                <a:solidFill>
                  <a:srgbClr val="002060"/>
                </a:solidFill>
              </a:rPr>
              <a:t>Sektor Swasta: Kerjasama Pemerintah dan Badan Usaha (KPBU), Coorporate Social Responsibility (CSR)dan Asuransi Swasta/Mandiri</a:t>
            </a:r>
            <a:endParaRPr>
              <a:solidFill>
                <a:srgbClr val="002060"/>
              </a:solidFill>
            </a:endParaRPr>
          </a:p>
          <a:p>
            <a:pPr indent="-228600" lvl="0" marL="228600" rtl="0" algn="l">
              <a:spcBef>
                <a:spcPts val="0"/>
              </a:spcBef>
              <a:spcAft>
                <a:spcPts val="0"/>
              </a:spcAft>
              <a:buClr>
                <a:srgbClr val="002060"/>
              </a:buClr>
              <a:buSzPts val="1200"/>
              <a:buFont typeface="Calibri"/>
              <a:buAutoNum type="arabicPeriod"/>
            </a:pPr>
            <a:r>
              <a:rPr lang="en-US">
                <a:solidFill>
                  <a:srgbClr val="002060"/>
                </a:solidFill>
              </a:rPr>
              <a:t>Sumber-sumber lain yang sah: bantuan donor untuk program-program khusus yang diprioritaskan seperti HIV / AIDS, TB dan malaria.</a:t>
            </a:r>
            <a:endParaRPr/>
          </a:p>
          <a:p>
            <a:pPr indent="0" lvl="0" marL="0" rtl="0" algn="l">
              <a:spcBef>
                <a:spcPts val="0"/>
              </a:spcBef>
              <a:spcAft>
                <a:spcPts val="0"/>
              </a:spcAft>
              <a:buNone/>
            </a:pPr>
            <a:r>
              <a:t/>
            </a:r>
            <a:endParaRPr>
              <a:solidFill>
                <a:srgbClr val="002060"/>
              </a:solidFill>
            </a:endParaRPr>
          </a:p>
        </p:txBody>
      </p:sp>
      <p:sp>
        <p:nvSpPr>
          <p:cNvPr id="285" name="Google Shape;285;p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solidFill>
                <a:srgbClr val="000000"/>
              </a:solidFill>
              <a:latin typeface="Arial"/>
              <a:ea typeface="Arial"/>
              <a:cs typeface="Arial"/>
              <a:sym typeface="Arial"/>
            </a:endParaRPr>
          </a:p>
        </p:txBody>
      </p:sp>
      <p:sp>
        <p:nvSpPr>
          <p:cNvPr id="286" name="Google Shape;28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rgbClr val="000000"/>
              </a:buClr>
              <a:buSzPts val="1400"/>
              <a:buFont typeface="Arial"/>
              <a:buChar char="•"/>
            </a:pPr>
            <a:r>
              <a:rPr b="1" lang="en-US" sz="1400">
                <a:solidFill>
                  <a:srgbClr val="000000"/>
                </a:solidFill>
              </a:rPr>
              <a:t>Pada Pasal 12  UU/23/2014  </a:t>
            </a:r>
            <a:r>
              <a:rPr b="0" lang="en-US" sz="1400">
                <a:solidFill>
                  <a:srgbClr val="000000"/>
                </a:solidFill>
              </a:rPr>
              <a:t>diterangkan bahwa yang dimaksud  dengan </a:t>
            </a:r>
            <a:r>
              <a:rPr lang="en-US" sz="1200">
                <a:solidFill>
                  <a:srgbClr val="000000"/>
                </a:solidFill>
              </a:rPr>
              <a:t>Urusan </a:t>
            </a:r>
            <a:r>
              <a:rPr b="1" lang="en-US" sz="1200">
                <a:solidFill>
                  <a:srgbClr val="000000"/>
                </a:solidFill>
              </a:rPr>
              <a:t>Pemerintahan Wajib </a:t>
            </a:r>
            <a:r>
              <a:rPr lang="en-US" sz="1200">
                <a:solidFill>
                  <a:srgbClr val="000000"/>
                </a:solidFill>
              </a:rPr>
              <a:t>yang menjadi </a:t>
            </a:r>
            <a:r>
              <a:rPr b="0" lang="en-US" sz="1200">
                <a:solidFill>
                  <a:srgbClr val="000000"/>
                </a:solidFill>
              </a:rPr>
              <a:t>Kewenangan Daerah adalah  </a:t>
            </a:r>
            <a:r>
              <a:rPr lang="en-US" sz="1200">
                <a:solidFill>
                  <a:srgbClr val="000000"/>
                </a:solidFill>
              </a:rPr>
              <a:t>berkaitan dengan </a:t>
            </a:r>
            <a:r>
              <a:rPr b="1" lang="en-US" sz="1200">
                <a:solidFill>
                  <a:srgbClr val="000000"/>
                </a:solidFill>
              </a:rPr>
              <a:t>Pelayanan Dasar salah satunya  Kesehatan. Diterangkan pula di </a:t>
            </a:r>
            <a:r>
              <a:rPr b="1" lang="en-US" sz="1400">
                <a:solidFill>
                  <a:srgbClr val="000000"/>
                </a:solidFill>
              </a:rPr>
              <a:t>Pasal 18 bahwa </a:t>
            </a:r>
            <a:r>
              <a:rPr lang="en-US" sz="1200">
                <a:solidFill>
                  <a:srgbClr val="000000"/>
                </a:solidFill>
              </a:rPr>
              <a:t>Pemerintahan Daerah memprioritaskan pelaksanaan Urusan Pemerintahan Wajib yang berkaitan dengan Pelayanan Dasardengan  berpedoman pada aturan </a:t>
            </a:r>
            <a:r>
              <a:rPr b="1" lang="en-US" sz="1200">
                <a:solidFill>
                  <a:srgbClr val="000000"/>
                </a:solidFill>
              </a:rPr>
              <a:t>standar pelayanan minimal </a:t>
            </a:r>
            <a:r>
              <a:rPr lang="en-US" sz="1200">
                <a:solidFill>
                  <a:srgbClr val="000000"/>
                </a:solidFill>
              </a:rPr>
              <a:t>yang ditetapkan oleh Pemerintah Pusat.</a:t>
            </a:r>
            <a:endParaRPr sz="1200">
              <a:solidFill>
                <a:srgbClr val="000000"/>
              </a:solidFill>
            </a:endParaRPr>
          </a:p>
          <a:p>
            <a:pPr indent="0" lvl="0" marL="0" rtl="0" algn="l">
              <a:spcBef>
                <a:spcPts val="0"/>
              </a:spcBef>
              <a:spcAft>
                <a:spcPts val="0"/>
              </a:spcAft>
              <a:buClr>
                <a:schemeClr val="dk1"/>
              </a:buClr>
              <a:buSzPts val="1200"/>
              <a:buFont typeface="Arial"/>
              <a:buNone/>
            </a:pPr>
            <a:r>
              <a:t/>
            </a:r>
            <a:endParaRPr sz="1200">
              <a:solidFill>
                <a:srgbClr val="000000"/>
              </a:solidFill>
            </a:endParaRPr>
          </a:p>
          <a:p>
            <a:pPr indent="-171450" lvl="0" marL="171450" marR="0" rtl="0" algn="just">
              <a:lnSpc>
                <a:spcPct val="100000"/>
              </a:lnSpc>
              <a:spcBef>
                <a:spcPts val="0"/>
              </a:spcBef>
              <a:spcAft>
                <a:spcPts val="0"/>
              </a:spcAft>
              <a:buClr>
                <a:srgbClr val="000000"/>
              </a:buClr>
              <a:buSzPts val="1200"/>
              <a:buFont typeface="Arial"/>
              <a:buChar char="•"/>
            </a:pPr>
            <a:r>
              <a:rPr lang="en-US" sz="1200">
                <a:solidFill>
                  <a:srgbClr val="000000"/>
                </a:solidFill>
              </a:rPr>
              <a:t>Pada Peraturan Pemerintah No 2 Tahun 2018 diterangkan bahwa SPM kesehatan mencakup </a:t>
            </a:r>
            <a:r>
              <a:rPr b="1" lang="en-US" sz="1200">
                <a:solidFill>
                  <a:srgbClr val="000000"/>
                </a:solidFill>
              </a:rPr>
              <a:t>SPM kesehatan Provinsi </a:t>
            </a:r>
            <a:r>
              <a:rPr lang="en-US" sz="1200">
                <a:solidFill>
                  <a:srgbClr val="000000"/>
                </a:solidFill>
              </a:rPr>
              <a:t>(2 indicator yaitu Kejadian Luar Biasa dan Krisis) dan </a:t>
            </a:r>
            <a:r>
              <a:rPr b="1" lang="en-US" sz="1200">
                <a:solidFill>
                  <a:srgbClr val="000000"/>
                </a:solidFill>
              </a:rPr>
              <a:t>SPM kesehatan Daerah kabupaten / kota </a:t>
            </a:r>
            <a:r>
              <a:rPr lang="en-US" sz="1200">
                <a:solidFill>
                  <a:srgbClr val="000000"/>
                </a:solidFill>
              </a:rPr>
              <a:t>(12 indicator yaitu : 7 Indikator merupakan siklus hidup ; 3 Indikator Penyakit Menular serta 2 Indikator merupakan Penyakit Tidak Menular).</a:t>
            </a:r>
            <a:endParaRPr sz="1200">
              <a:solidFill>
                <a:srgbClr val="000000"/>
              </a:solidFill>
            </a:endParaRPr>
          </a:p>
          <a:p>
            <a:pPr indent="-95250" lvl="0" marL="171450" marR="0" rtl="0" algn="just">
              <a:lnSpc>
                <a:spcPct val="100000"/>
              </a:lnSpc>
              <a:spcBef>
                <a:spcPts val="0"/>
              </a:spcBef>
              <a:spcAft>
                <a:spcPts val="0"/>
              </a:spcAft>
              <a:buClr>
                <a:schemeClr val="dk1"/>
              </a:buClr>
              <a:buSzPts val="1200"/>
              <a:buFont typeface="Arial"/>
              <a:buNone/>
            </a:pPr>
            <a:r>
              <a:t/>
            </a:r>
            <a:endParaRPr sz="1200">
              <a:solidFill>
                <a:srgbClr val="000000"/>
              </a:solidFill>
            </a:endParaRPr>
          </a:p>
          <a:p>
            <a:pPr indent="-171450" lvl="0" marL="171450" marR="0" rtl="0" algn="just">
              <a:lnSpc>
                <a:spcPct val="100000"/>
              </a:lnSpc>
              <a:spcBef>
                <a:spcPts val="0"/>
              </a:spcBef>
              <a:spcAft>
                <a:spcPts val="0"/>
              </a:spcAft>
              <a:buClr>
                <a:srgbClr val="000000"/>
              </a:buClr>
              <a:buSzPts val="1200"/>
              <a:buFont typeface="Arial"/>
              <a:buChar char="•"/>
            </a:pPr>
            <a:r>
              <a:rPr lang="en-US" sz="1200">
                <a:solidFill>
                  <a:srgbClr val="000000"/>
                </a:solidFill>
              </a:rPr>
              <a:t>Dalam mekanisme dan strategi penerapan dari  SPM Kesehatan ini mengacu pada Permendagri 100 Tahun 2018 yang mengatur tentang implementasi SPM meliputi </a:t>
            </a:r>
            <a:r>
              <a:rPr b="1" lang="en-US" sz="1200">
                <a:solidFill>
                  <a:srgbClr val="000000"/>
                </a:solidFill>
              </a:rPr>
              <a:t>(1)Tahapan</a:t>
            </a:r>
            <a:r>
              <a:rPr lang="en-US" sz="1200">
                <a:solidFill>
                  <a:srgbClr val="000000"/>
                </a:solidFill>
              </a:rPr>
              <a:t> </a:t>
            </a:r>
            <a:r>
              <a:rPr b="1" lang="en-US" sz="1200">
                <a:solidFill>
                  <a:srgbClr val="000000"/>
                </a:solidFill>
              </a:rPr>
              <a:t>pengumpulan data;  (2)Penghitungan kebutuhan pemenuhan Pelayanan Dasar;  (3)Penyusunan rencana pemenuhan Pelayanan Dasar dan              (4) Pelaksanaan pemenuhan Pelayanan Dasar.</a:t>
            </a:r>
            <a:endParaRPr b="1" sz="1200">
              <a:solidFill>
                <a:srgbClr val="000000"/>
              </a:solidFill>
            </a:endParaRPr>
          </a:p>
          <a:p>
            <a:pPr indent="0" lvl="0" marL="0" marR="0" rtl="0" algn="just">
              <a:lnSpc>
                <a:spcPct val="100000"/>
              </a:lnSpc>
              <a:spcBef>
                <a:spcPts val="0"/>
              </a:spcBef>
              <a:spcAft>
                <a:spcPts val="0"/>
              </a:spcAft>
              <a:buClr>
                <a:schemeClr val="dk1"/>
              </a:buClr>
              <a:buSzPts val="1200"/>
              <a:buFont typeface="Arial"/>
              <a:buNone/>
            </a:pPr>
            <a:r>
              <a:t/>
            </a:r>
            <a:endParaRPr b="1" sz="1200">
              <a:solidFill>
                <a:srgbClr val="000000"/>
              </a:solidFill>
            </a:endParaRPr>
          </a:p>
          <a:p>
            <a:pPr indent="-171450" lvl="0" marL="171450" marR="0" rtl="0" algn="just">
              <a:lnSpc>
                <a:spcPct val="100000"/>
              </a:lnSpc>
              <a:spcBef>
                <a:spcPts val="0"/>
              </a:spcBef>
              <a:spcAft>
                <a:spcPts val="0"/>
              </a:spcAft>
              <a:buClr>
                <a:srgbClr val="000000"/>
              </a:buClr>
              <a:buSzPts val="1200"/>
              <a:buFont typeface="Arial"/>
              <a:buChar char="•"/>
            </a:pPr>
            <a:r>
              <a:rPr lang="en-US" sz="1200">
                <a:solidFill>
                  <a:srgbClr val="000000"/>
                </a:solidFill>
              </a:rPr>
              <a:t>Sebagai acuan teknis SPM Kesehatan  telah tertuang pada </a:t>
            </a:r>
            <a:r>
              <a:rPr b="1" lang="en-US" sz="1200">
                <a:solidFill>
                  <a:srgbClr val="000000"/>
                </a:solidFill>
              </a:rPr>
              <a:t>Peraturan Menteri Kesehatan No 4 Tahun 2019</a:t>
            </a:r>
            <a:r>
              <a:rPr lang="en-US" sz="1200">
                <a:solidFill>
                  <a:srgbClr val="000000"/>
                </a:solidFill>
              </a:rPr>
              <a:t> yang mengatur tentang : </a:t>
            </a:r>
            <a:endParaRPr/>
          </a:p>
          <a:p>
            <a:pPr indent="-228600" lvl="1" marL="685800" marR="0" rtl="0" algn="just">
              <a:lnSpc>
                <a:spcPct val="100000"/>
              </a:lnSpc>
              <a:spcBef>
                <a:spcPts val="0"/>
              </a:spcBef>
              <a:spcAft>
                <a:spcPts val="0"/>
              </a:spcAft>
              <a:buClr>
                <a:srgbClr val="000000"/>
              </a:buClr>
              <a:buSzPts val="1200"/>
              <a:buFont typeface="Calibri"/>
              <a:buAutoNum type="arabicPeriod"/>
            </a:pPr>
            <a:r>
              <a:rPr lang="en-US" sz="1200">
                <a:solidFill>
                  <a:srgbClr val="000000"/>
                </a:solidFill>
              </a:rPr>
              <a:t>standar jumlah dan kualitas barang dan/atau jasa; </a:t>
            </a:r>
            <a:endParaRPr sz="1200">
              <a:solidFill>
                <a:srgbClr val="000000"/>
              </a:solidFill>
            </a:endParaRPr>
          </a:p>
          <a:p>
            <a:pPr indent="-228600" lvl="1" marL="685800" marR="0" rtl="0" algn="just">
              <a:lnSpc>
                <a:spcPct val="100000"/>
              </a:lnSpc>
              <a:spcBef>
                <a:spcPts val="0"/>
              </a:spcBef>
              <a:spcAft>
                <a:spcPts val="0"/>
              </a:spcAft>
              <a:buClr>
                <a:srgbClr val="000000"/>
              </a:buClr>
              <a:buSzPts val="1200"/>
              <a:buFont typeface="Calibri"/>
              <a:buAutoNum type="arabicPeriod"/>
            </a:pPr>
            <a:r>
              <a:rPr lang="en-US" sz="1200">
                <a:solidFill>
                  <a:srgbClr val="000000"/>
                </a:solidFill>
              </a:rPr>
              <a:t>standar jumlah dan kualitas personel/sumber daya manusia kesehatan; dan </a:t>
            </a:r>
            <a:endParaRPr sz="1200">
              <a:solidFill>
                <a:srgbClr val="000000"/>
              </a:solidFill>
            </a:endParaRPr>
          </a:p>
          <a:p>
            <a:pPr indent="-228600" lvl="1" marL="685800" marR="0" rtl="0" algn="just">
              <a:lnSpc>
                <a:spcPct val="100000"/>
              </a:lnSpc>
              <a:spcBef>
                <a:spcPts val="0"/>
              </a:spcBef>
              <a:spcAft>
                <a:spcPts val="0"/>
              </a:spcAft>
              <a:buClr>
                <a:srgbClr val="000000"/>
              </a:buClr>
              <a:buSzPts val="1200"/>
              <a:buFont typeface="Calibri"/>
              <a:buAutoNum type="arabicPeriod"/>
            </a:pPr>
            <a:r>
              <a:rPr lang="en-US" sz="1200">
                <a:solidFill>
                  <a:srgbClr val="000000"/>
                </a:solidFill>
              </a:rPr>
              <a:t>petunjuk teknis atau tata cara pemenuhan standar.</a:t>
            </a:r>
            <a:endParaRPr/>
          </a:p>
          <a:p>
            <a:pPr indent="-95250" lvl="0" marL="171450" marR="0" rtl="0" algn="just">
              <a:lnSpc>
                <a:spcPct val="100000"/>
              </a:lnSpc>
              <a:spcBef>
                <a:spcPts val="0"/>
              </a:spcBef>
              <a:spcAft>
                <a:spcPts val="0"/>
              </a:spcAft>
              <a:buClr>
                <a:schemeClr val="dk1"/>
              </a:buClr>
              <a:buSzPts val="1200"/>
              <a:buFont typeface="Arial"/>
              <a:buNone/>
            </a:pPr>
            <a:r>
              <a:t/>
            </a:r>
            <a:endParaRPr sz="1200">
              <a:solidFill>
                <a:srgbClr val="000000"/>
              </a:solidFill>
            </a:endParaRPr>
          </a:p>
          <a:p>
            <a:pPr indent="-95250" lvl="0" marL="171450" rtl="0" algn="just">
              <a:spcBef>
                <a:spcPts val="0"/>
              </a:spcBef>
              <a:spcAft>
                <a:spcPts val="0"/>
              </a:spcAft>
              <a:buClr>
                <a:schemeClr val="dk1"/>
              </a:buClr>
              <a:buSzPts val="1200"/>
              <a:buFont typeface="Arial"/>
              <a:buNone/>
            </a:pPr>
            <a:r>
              <a:t/>
            </a:r>
            <a:endParaRPr sz="1200">
              <a:solidFill>
                <a:srgbClr val="000000"/>
              </a:solidFill>
            </a:endParaRPr>
          </a:p>
          <a:p>
            <a:pPr indent="0" lvl="0" marL="0" rtl="0" algn="l">
              <a:spcBef>
                <a:spcPts val="0"/>
              </a:spcBef>
              <a:spcAft>
                <a:spcPts val="0"/>
              </a:spcAft>
              <a:buNone/>
            </a:pPr>
            <a:r>
              <a:t/>
            </a:r>
            <a:endParaRPr/>
          </a:p>
        </p:txBody>
      </p:sp>
      <p:sp>
        <p:nvSpPr>
          <p:cNvPr id="394" name="Google Shape;39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5" name="Shape 15"/>
        <p:cNvGrpSpPr/>
        <p:nvPr/>
      </p:nvGrpSpPr>
      <p:grpSpPr>
        <a:xfrm>
          <a:off x="0" y="0"/>
          <a:ext cx="0" cy="0"/>
          <a:chOff x="0" y="0"/>
          <a:chExt cx="0" cy="0"/>
        </a:xfrm>
      </p:grpSpPr>
      <p:sp>
        <p:nvSpPr>
          <p:cNvPr id="16" name="Google Shape;16;p2"/>
          <p:cNvSpPr/>
          <p:nvPr>
            <p:ph idx="2" type="pic"/>
          </p:nvPr>
        </p:nvSpPr>
        <p:spPr>
          <a:xfrm>
            <a:off x="0" y="0"/>
            <a:ext cx="12192000" cy="68580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
        <p:nvSpPr>
          <p:cNvPr id="54" name="Google Shape;54;p1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6" name="Google Shape;56;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p:cSld name="9">
    <p:spTree>
      <p:nvGrpSpPr>
        <p:cNvPr id="59" name="Shape 59"/>
        <p:cNvGrpSpPr/>
        <p:nvPr/>
      </p:nvGrpSpPr>
      <p:grpSpPr>
        <a:xfrm>
          <a:off x="0" y="0"/>
          <a:ext cx="0" cy="0"/>
          <a:chOff x="0" y="0"/>
          <a:chExt cx="0" cy="0"/>
        </a:xfrm>
      </p:grpSpPr>
      <p:sp>
        <p:nvSpPr>
          <p:cNvPr id="60" name="Google Shape;60;p12"/>
          <p:cNvSpPr/>
          <p:nvPr/>
        </p:nvSpPr>
        <p:spPr>
          <a:xfrm>
            <a:off x="5395008" y="1"/>
            <a:ext cx="6796992" cy="6134989"/>
          </a:xfrm>
          <a:custGeom>
            <a:rect b="b" l="l" r="r" t="t"/>
            <a:pathLst>
              <a:path extrusionOk="0" h="6134989" w="6796992">
                <a:moveTo>
                  <a:pt x="542636" y="0"/>
                </a:moveTo>
                <a:lnTo>
                  <a:pt x="6796992" y="0"/>
                </a:lnTo>
                <a:lnTo>
                  <a:pt x="6796992" y="4898288"/>
                </a:lnTo>
                <a:lnTo>
                  <a:pt x="5929240" y="5755798"/>
                </a:lnTo>
                <a:cubicBezTo>
                  <a:pt x="5413288" y="6265661"/>
                  <a:pt x="4581699" y="6260725"/>
                  <a:pt x="4071836" y="5744772"/>
                </a:cubicBezTo>
                <a:lnTo>
                  <a:pt x="379191" y="2008024"/>
                </a:lnTo>
                <a:cubicBezTo>
                  <a:pt x="-130671" y="1492072"/>
                  <a:pt x="-125736" y="660483"/>
                  <a:pt x="390218" y="150621"/>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 name="Google Shape;61;p12"/>
          <p:cNvSpPr/>
          <p:nvPr>
            <p:ph idx="2" type="pic"/>
          </p:nvPr>
        </p:nvSpPr>
        <p:spPr>
          <a:xfrm>
            <a:off x="834560" y="804695"/>
            <a:ext cx="5248606" cy="5248607"/>
          </a:xfrm>
          <a:prstGeom prst="rect">
            <a:avLst/>
          </a:prstGeom>
          <a:noFill/>
          <a:ln>
            <a:noFill/>
          </a:ln>
        </p:spPr>
      </p:sp>
      <p:sp>
        <p:nvSpPr>
          <p:cNvPr id="62" name="Google Shape;62;p12"/>
          <p:cNvSpPr/>
          <p:nvPr/>
        </p:nvSpPr>
        <p:spPr>
          <a:xfrm>
            <a:off x="5741966" y="814299"/>
            <a:ext cx="5248606" cy="3202530"/>
          </a:xfrm>
          <a:prstGeom prst="roundRect">
            <a:avLst>
              <a:gd fmla="val 11363" name="adj"/>
            </a:avLst>
          </a:prstGeom>
          <a:solidFill>
            <a:schemeClr val="lt1"/>
          </a:solidFill>
          <a:ln cap="flat" cmpd="sng" w="12700">
            <a:solidFill>
              <a:srgbClr val="C4E0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750"/>
                                        <p:tgtEl>
                                          <p:spTgt spid="6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75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750"/>
                                        <p:tgtEl>
                                          <p:spTgt spid="62"/>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1500"/>
                                  </p:stCondLst>
                                  <p:childTnLst>
                                    <p:set>
                                      <p:cBhvr>
                                        <p:cTn dur="1" fill="hold">
                                          <p:stCondLst>
                                            <p:cond delay="0"/>
                                          </p:stCondLst>
                                        </p:cTn>
                                        <p:tgtEl>
                                          <p:spTgt spid="60"/>
                                        </p:tgtEl>
                                        <p:attrNameLst>
                                          <p:attrName>style.visibility</p:attrName>
                                        </p:attrNameLst>
                                      </p:cBhvr>
                                      <p:to>
                                        <p:strVal val="visible"/>
                                      </p:to>
                                    </p:set>
                                    <p:animEffect filter="fade" transition="in">
                                      <p:cBhvr>
                                        <p:cTn dur="500"/>
                                        <p:tgtEl>
                                          <p:spTgt spid="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63" name="Shape 63"/>
        <p:cNvGrpSpPr/>
        <p:nvPr/>
      </p:nvGrpSpPr>
      <p:grpSpPr>
        <a:xfrm>
          <a:off x="0" y="0"/>
          <a:ext cx="0" cy="0"/>
          <a:chOff x="0" y="0"/>
          <a:chExt cx="0" cy="0"/>
        </a:xfrm>
      </p:grpSpPr>
      <p:sp>
        <p:nvSpPr>
          <p:cNvPr id="64" name="Google Shape;64;p13"/>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262626"/>
              </a:buClr>
              <a:buSzPts val="5400"/>
              <a:buNone/>
              <a:defRPr b="0" sz="5400">
                <a:solidFill>
                  <a:srgbClr val="26262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 name="Shape 65"/>
        <p:cNvGrpSpPr/>
        <p:nvPr/>
      </p:nvGrpSpPr>
      <p:grpSpPr>
        <a:xfrm>
          <a:off x="0" y="0"/>
          <a:ext cx="0" cy="0"/>
          <a:chOff x="0" y="0"/>
          <a:chExt cx="0" cy="0"/>
        </a:xfrm>
      </p:grpSpPr>
      <p:sp>
        <p:nvSpPr>
          <p:cNvPr id="66" name="Google Shape;66;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s slide layout">
  <p:cSld name="3_Contents slide layout">
    <p:spTree>
      <p:nvGrpSpPr>
        <p:cNvPr id="70" name="Shape 70"/>
        <p:cNvGrpSpPr/>
        <p:nvPr/>
      </p:nvGrpSpPr>
      <p:grpSpPr>
        <a:xfrm>
          <a:off x="0" y="0"/>
          <a:ext cx="0" cy="0"/>
          <a:chOff x="0" y="0"/>
          <a:chExt cx="0" cy="0"/>
        </a:xfrm>
      </p:grpSpPr>
      <p:sp>
        <p:nvSpPr>
          <p:cNvPr id="71" name="Google Shape;71;p15"/>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262626"/>
              </a:buClr>
              <a:buSzPts val="5400"/>
              <a:buNone/>
              <a:defRPr b="0" sz="5400">
                <a:solidFill>
                  <a:srgbClr val="26262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2" name="Google Shape;72;p15"/>
          <p:cNvGrpSpPr/>
          <p:nvPr/>
        </p:nvGrpSpPr>
        <p:grpSpPr>
          <a:xfrm>
            <a:off x="0" y="5030641"/>
            <a:ext cx="11784650" cy="1581249"/>
            <a:chOff x="0" y="5030641"/>
            <a:chExt cx="11784650" cy="1581249"/>
          </a:xfrm>
        </p:grpSpPr>
        <p:grpSp>
          <p:nvGrpSpPr>
            <p:cNvPr id="73" name="Google Shape;73;p15"/>
            <p:cNvGrpSpPr/>
            <p:nvPr/>
          </p:nvGrpSpPr>
          <p:grpSpPr>
            <a:xfrm>
              <a:off x="10972494" y="5030641"/>
              <a:ext cx="812156" cy="1343445"/>
              <a:chOff x="10042059" y="85077"/>
              <a:chExt cx="1867634" cy="3089386"/>
            </a:xfrm>
          </p:grpSpPr>
          <p:sp>
            <p:nvSpPr>
              <p:cNvPr id="74" name="Google Shape;74;p15"/>
              <p:cNvSpPr/>
              <p:nvPr/>
            </p:nvSpPr>
            <p:spPr>
              <a:xfrm flipH="1" rot="-5400000">
                <a:off x="9851011" y="276124"/>
                <a:ext cx="2249729" cy="1867634"/>
              </a:xfrm>
              <a:custGeom>
                <a:rect b="b" l="l" r="r" t="t"/>
                <a:pathLst>
                  <a:path extrusionOk="0" h="1867634" w="2249729">
                    <a:moveTo>
                      <a:pt x="0" y="933818"/>
                    </a:moveTo>
                    <a:cubicBezTo>
                      <a:pt x="0" y="1172804"/>
                      <a:pt x="91169" y="1411786"/>
                      <a:pt x="273507" y="1594126"/>
                    </a:cubicBezTo>
                    <a:cubicBezTo>
                      <a:pt x="638186" y="1958804"/>
                      <a:pt x="1229447" y="1958804"/>
                      <a:pt x="1594123" y="1594126"/>
                    </a:cubicBezTo>
                    <a:lnTo>
                      <a:pt x="1818102" y="1370146"/>
                    </a:lnTo>
                    <a:lnTo>
                      <a:pt x="2067929" y="1370150"/>
                    </a:lnTo>
                    <a:cubicBezTo>
                      <a:pt x="2168336" y="1370146"/>
                      <a:pt x="2249729" y="1288752"/>
                      <a:pt x="2249729" y="1188348"/>
                    </a:cubicBezTo>
                    <a:lnTo>
                      <a:pt x="2249729" y="679292"/>
                    </a:lnTo>
                    <a:cubicBezTo>
                      <a:pt x="2249729" y="578884"/>
                      <a:pt x="2168334" y="497490"/>
                      <a:pt x="2067926" y="497490"/>
                    </a:cubicBezTo>
                    <a:lnTo>
                      <a:pt x="1818099" y="497490"/>
                    </a:lnTo>
                    <a:lnTo>
                      <a:pt x="1594123" y="273510"/>
                    </a:lnTo>
                    <a:cubicBezTo>
                      <a:pt x="1229444" y="-91169"/>
                      <a:pt x="638186" y="-91169"/>
                      <a:pt x="273507" y="273510"/>
                    </a:cubicBezTo>
                    <a:cubicBezTo>
                      <a:pt x="91169" y="455848"/>
                      <a:pt x="0" y="694834"/>
                      <a:pt x="0" y="933818"/>
                    </a:cubicBezTo>
                    <a:close/>
                  </a:path>
                </a:pathLst>
              </a:custGeom>
              <a:solidFill>
                <a:schemeClr val="lt1"/>
              </a:solidFill>
              <a:ln cap="flat" cmpd="sng" w="444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5" name="Google Shape;75;p15"/>
              <p:cNvSpPr/>
              <p:nvPr/>
            </p:nvSpPr>
            <p:spPr>
              <a:xfrm>
                <a:off x="10573107" y="2486534"/>
                <a:ext cx="805533" cy="687929"/>
              </a:xfrm>
              <a:custGeom>
                <a:rect b="b" l="l" r="r" t="t"/>
                <a:pathLst>
                  <a:path extrusionOk="0" h="687929" w="805532">
                    <a:moveTo>
                      <a:pt x="184600" y="520107"/>
                    </a:moveTo>
                    <a:lnTo>
                      <a:pt x="620929" y="520110"/>
                    </a:lnTo>
                    <a:cubicBezTo>
                      <a:pt x="667269" y="520110"/>
                      <a:pt x="704838" y="557676"/>
                      <a:pt x="704838" y="604019"/>
                    </a:cubicBezTo>
                    <a:cubicBezTo>
                      <a:pt x="704838" y="650360"/>
                      <a:pt x="667269" y="687929"/>
                      <a:pt x="620926" y="687929"/>
                    </a:cubicBezTo>
                    <a:lnTo>
                      <a:pt x="184600" y="687926"/>
                    </a:lnTo>
                    <a:cubicBezTo>
                      <a:pt x="138257" y="687926"/>
                      <a:pt x="100691" y="650360"/>
                      <a:pt x="100691" y="604019"/>
                    </a:cubicBezTo>
                    <a:cubicBezTo>
                      <a:pt x="100691" y="557676"/>
                      <a:pt x="138257" y="520107"/>
                      <a:pt x="184600" y="520107"/>
                    </a:cubicBezTo>
                    <a:close/>
                    <a:moveTo>
                      <a:pt x="117472" y="260053"/>
                    </a:moveTo>
                    <a:lnTo>
                      <a:pt x="688057" y="260053"/>
                    </a:lnTo>
                    <a:cubicBezTo>
                      <a:pt x="734401" y="260053"/>
                      <a:pt x="771967" y="297622"/>
                      <a:pt x="771967" y="343963"/>
                    </a:cubicBezTo>
                    <a:cubicBezTo>
                      <a:pt x="771967" y="390306"/>
                      <a:pt x="734398" y="427875"/>
                      <a:pt x="688057" y="427875"/>
                    </a:cubicBezTo>
                    <a:lnTo>
                      <a:pt x="117472" y="427872"/>
                    </a:lnTo>
                    <a:cubicBezTo>
                      <a:pt x="71132" y="427872"/>
                      <a:pt x="33566" y="390306"/>
                      <a:pt x="33563" y="343963"/>
                    </a:cubicBezTo>
                    <a:cubicBezTo>
                      <a:pt x="33566" y="297622"/>
                      <a:pt x="71132" y="260053"/>
                      <a:pt x="117472" y="260053"/>
                    </a:cubicBezTo>
                    <a:close/>
                    <a:moveTo>
                      <a:pt x="83910" y="0"/>
                    </a:moveTo>
                    <a:lnTo>
                      <a:pt x="721623" y="0"/>
                    </a:lnTo>
                    <a:cubicBezTo>
                      <a:pt x="767963" y="0"/>
                      <a:pt x="805532" y="37569"/>
                      <a:pt x="805532" y="83910"/>
                    </a:cubicBezTo>
                    <a:lnTo>
                      <a:pt x="805529" y="83910"/>
                    </a:lnTo>
                    <a:cubicBezTo>
                      <a:pt x="805529" y="130253"/>
                      <a:pt x="767963" y="167819"/>
                      <a:pt x="721620" y="167819"/>
                    </a:cubicBezTo>
                    <a:lnTo>
                      <a:pt x="83910" y="167819"/>
                    </a:lnTo>
                    <a:cubicBezTo>
                      <a:pt x="37569" y="167819"/>
                      <a:pt x="0" y="130253"/>
                      <a:pt x="0" y="83910"/>
                    </a:cubicBezTo>
                    <a:cubicBezTo>
                      <a:pt x="0" y="37566"/>
                      <a:pt x="37569" y="0"/>
                      <a:pt x="8391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6" name="Google Shape;76;p15"/>
              <p:cNvSpPr/>
              <p:nvPr/>
            </p:nvSpPr>
            <p:spPr>
              <a:xfrm>
                <a:off x="10608146" y="1032479"/>
                <a:ext cx="761035" cy="1312187"/>
              </a:xfrm>
              <a:custGeom>
                <a:rect b="b" l="l" r="r" t="t"/>
                <a:pathLst>
                  <a:path extrusionOk="0" h="6633998" w="3847556">
                    <a:moveTo>
                      <a:pt x="1028878" y="0"/>
                    </a:moveTo>
                    <a:cubicBezTo>
                      <a:pt x="1175157" y="0"/>
                      <a:pt x="1293726" y="118591"/>
                      <a:pt x="1293726" y="264865"/>
                    </a:cubicBezTo>
                    <a:lnTo>
                      <a:pt x="1293726" y="664770"/>
                    </a:lnTo>
                    <a:lnTo>
                      <a:pt x="1656529" y="664770"/>
                    </a:lnTo>
                    <a:lnTo>
                      <a:pt x="1656545" y="264865"/>
                    </a:lnTo>
                    <a:cubicBezTo>
                      <a:pt x="1656529" y="118591"/>
                      <a:pt x="1775115" y="17"/>
                      <a:pt x="1921394" y="0"/>
                    </a:cubicBezTo>
                    <a:cubicBezTo>
                      <a:pt x="2067668" y="17"/>
                      <a:pt x="2186237" y="118591"/>
                      <a:pt x="2186253" y="264865"/>
                    </a:cubicBezTo>
                    <a:lnTo>
                      <a:pt x="2186253" y="664770"/>
                    </a:lnTo>
                    <a:lnTo>
                      <a:pt x="2549056" y="664770"/>
                    </a:lnTo>
                    <a:lnTo>
                      <a:pt x="2549056" y="264865"/>
                    </a:lnTo>
                    <a:cubicBezTo>
                      <a:pt x="2549056" y="118575"/>
                      <a:pt x="2667642" y="0"/>
                      <a:pt x="2813921" y="0"/>
                    </a:cubicBezTo>
                    <a:cubicBezTo>
                      <a:pt x="2960211" y="0"/>
                      <a:pt x="3078781" y="118591"/>
                      <a:pt x="3078781" y="264865"/>
                    </a:cubicBezTo>
                    <a:lnTo>
                      <a:pt x="3078764" y="664770"/>
                    </a:lnTo>
                    <a:lnTo>
                      <a:pt x="3512447" y="664770"/>
                    </a:lnTo>
                    <a:lnTo>
                      <a:pt x="3520693" y="668198"/>
                    </a:lnTo>
                    <a:cubicBezTo>
                      <a:pt x="3545659" y="640863"/>
                      <a:pt x="3577628" y="638174"/>
                      <a:pt x="3610357" y="641623"/>
                    </a:cubicBezTo>
                    <a:cubicBezTo>
                      <a:pt x="3755838" y="656915"/>
                      <a:pt x="3861375" y="787234"/>
                      <a:pt x="3846084" y="932715"/>
                    </a:cubicBezTo>
                    <a:cubicBezTo>
                      <a:pt x="3655380" y="2747282"/>
                      <a:pt x="3464643" y="4561839"/>
                      <a:pt x="3273917" y="6376417"/>
                    </a:cubicBezTo>
                    <a:cubicBezTo>
                      <a:pt x="3258626" y="6521887"/>
                      <a:pt x="3128312" y="6627419"/>
                      <a:pt x="2982826" y="6612116"/>
                    </a:cubicBezTo>
                    <a:cubicBezTo>
                      <a:pt x="2837361" y="6596835"/>
                      <a:pt x="2731824" y="6466505"/>
                      <a:pt x="2747105" y="6321024"/>
                    </a:cubicBezTo>
                    <a:lnTo>
                      <a:pt x="3304490" y="1017914"/>
                    </a:lnTo>
                    <a:lnTo>
                      <a:pt x="3078764" y="1017930"/>
                    </a:lnTo>
                    <a:cubicBezTo>
                      <a:pt x="3078764" y="1151232"/>
                      <a:pt x="3078764" y="1284539"/>
                      <a:pt x="3078764" y="1417857"/>
                    </a:cubicBezTo>
                    <a:cubicBezTo>
                      <a:pt x="3078764" y="1564114"/>
                      <a:pt x="2960195" y="1682700"/>
                      <a:pt x="2813921" y="1682700"/>
                    </a:cubicBezTo>
                    <a:cubicBezTo>
                      <a:pt x="2667631" y="1682700"/>
                      <a:pt x="2549056" y="1564131"/>
                      <a:pt x="2549056" y="1417841"/>
                    </a:cubicBezTo>
                    <a:lnTo>
                      <a:pt x="2549056" y="1017930"/>
                    </a:lnTo>
                    <a:lnTo>
                      <a:pt x="2186253" y="1017930"/>
                    </a:lnTo>
                    <a:cubicBezTo>
                      <a:pt x="2186237" y="1151221"/>
                      <a:pt x="2186237" y="1284555"/>
                      <a:pt x="2186237" y="1417841"/>
                    </a:cubicBezTo>
                    <a:cubicBezTo>
                      <a:pt x="2186237" y="1564131"/>
                      <a:pt x="2067651" y="1682700"/>
                      <a:pt x="1921394" y="1682700"/>
                    </a:cubicBezTo>
                    <a:cubicBezTo>
                      <a:pt x="1775115" y="1682700"/>
                      <a:pt x="1656529" y="1564131"/>
                      <a:pt x="1656529" y="1417841"/>
                    </a:cubicBezTo>
                    <a:lnTo>
                      <a:pt x="1656529" y="1017930"/>
                    </a:lnTo>
                    <a:lnTo>
                      <a:pt x="1293726" y="1017930"/>
                    </a:lnTo>
                    <a:cubicBezTo>
                      <a:pt x="1293710" y="1151221"/>
                      <a:pt x="1293726" y="1284539"/>
                      <a:pt x="1293726" y="1417841"/>
                    </a:cubicBezTo>
                    <a:cubicBezTo>
                      <a:pt x="1293726" y="1490986"/>
                      <a:pt x="1264077" y="1557199"/>
                      <a:pt x="1216149" y="1605128"/>
                    </a:cubicBezTo>
                    <a:lnTo>
                      <a:pt x="1028872" y="1682700"/>
                    </a:lnTo>
                    <a:lnTo>
                      <a:pt x="841580" y="1605122"/>
                    </a:lnTo>
                    <a:cubicBezTo>
                      <a:pt x="793651" y="1557199"/>
                      <a:pt x="764007" y="1490986"/>
                      <a:pt x="764018" y="1417841"/>
                    </a:cubicBezTo>
                    <a:lnTo>
                      <a:pt x="764018" y="1017914"/>
                    </a:lnTo>
                    <a:lnTo>
                      <a:pt x="539645" y="1017930"/>
                    </a:lnTo>
                    <a:cubicBezTo>
                      <a:pt x="695040" y="2793967"/>
                      <a:pt x="850418" y="4570003"/>
                      <a:pt x="1005791" y="6346040"/>
                    </a:cubicBezTo>
                    <a:cubicBezTo>
                      <a:pt x="1018529" y="6491754"/>
                      <a:pt x="910743" y="6620221"/>
                      <a:pt x="765023" y="6632976"/>
                    </a:cubicBezTo>
                    <a:cubicBezTo>
                      <a:pt x="619293" y="6645714"/>
                      <a:pt x="490842" y="6537928"/>
                      <a:pt x="478087" y="6392208"/>
                    </a:cubicBezTo>
                    <a:lnTo>
                      <a:pt x="1023" y="939358"/>
                    </a:lnTo>
                    <a:cubicBezTo>
                      <a:pt x="-11716" y="793639"/>
                      <a:pt x="96076" y="665177"/>
                      <a:pt x="241807" y="652422"/>
                    </a:cubicBezTo>
                    <a:lnTo>
                      <a:pt x="311187" y="674309"/>
                    </a:lnTo>
                    <a:cubicBezTo>
                      <a:pt x="317983" y="665335"/>
                      <a:pt x="326028" y="664770"/>
                      <a:pt x="334193" y="664770"/>
                    </a:cubicBezTo>
                    <a:lnTo>
                      <a:pt x="764018" y="664770"/>
                    </a:lnTo>
                    <a:lnTo>
                      <a:pt x="764018" y="264865"/>
                    </a:lnTo>
                    <a:cubicBezTo>
                      <a:pt x="764018" y="118591"/>
                      <a:pt x="882588" y="0"/>
                      <a:pt x="1028878"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grpSp>
          <p:nvGrpSpPr>
            <p:cNvPr id="77" name="Google Shape;77;p15"/>
            <p:cNvGrpSpPr/>
            <p:nvPr/>
          </p:nvGrpSpPr>
          <p:grpSpPr>
            <a:xfrm>
              <a:off x="0" y="6374086"/>
              <a:ext cx="11401431" cy="237804"/>
              <a:chOff x="0" y="6374086"/>
              <a:chExt cx="11401431" cy="237804"/>
            </a:xfrm>
          </p:grpSpPr>
          <p:sp>
            <p:nvSpPr>
              <p:cNvPr id="78" name="Google Shape;78;p15"/>
              <p:cNvSpPr/>
              <p:nvPr/>
            </p:nvSpPr>
            <p:spPr>
              <a:xfrm>
                <a:off x="0" y="6566170"/>
                <a:ext cx="11311128" cy="4572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9" name="Google Shape;79;p15"/>
              <p:cNvSpPr/>
              <p:nvPr/>
            </p:nvSpPr>
            <p:spPr>
              <a:xfrm>
                <a:off x="11355711" y="6374086"/>
                <a:ext cx="45720" cy="15544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0" name="Google Shape;80;p15"/>
              <p:cNvSpPr/>
              <p:nvPr/>
            </p:nvSpPr>
            <p:spPr>
              <a:xfrm>
                <a:off x="11229678" y="6440137"/>
                <a:ext cx="171753" cy="171753"/>
              </a:xfrm>
              <a:prstGeom prst="blockArc">
                <a:avLst>
                  <a:gd fmla="val 21339429" name="adj1"/>
                  <a:gd fmla="val 6091498" name="adj2"/>
                  <a:gd fmla="val 27090" name="adj3"/>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up Blue">
  <p:cSld name="Two-up Blue">
    <p:spTree>
      <p:nvGrpSpPr>
        <p:cNvPr id="81" name="Shape 81"/>
        <p:cNvGrpSpPr/>
        <p:nvPr/>
      </p:nvGrpSpPr>
      <p:grpSpPr>
        <a:xfrm>
          <a:off x="0" y="0"/>
          <a:ext cx="0" cy="0"/>
          <a:chOff x="0" y="0"/>
          <a:chExt cx="0" cy="0"/>
        </a:xfrm>
      </p:grpSpPr>
      <p:sp>
        <p:nvSpPr>
          <p:cNvPr id="82" name="Google Shape;82;p16"/>
          <p:cNvSpPr/>
          <p:nvPr/>
        </p:nvSpPr>
        <p:spPr>
          <a:xfrm>
            <a:off x="1" y="1"/>
            <a:ext cx="12191999" cy="1407227"/>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 name="Google Shape;83;p16"/>
          <p:cNvSpPr txBox="1"/>
          <p:nvPr>
            <p:ph type="title"/>
          </p:nvPr>
        </p:nvSpPr>
        <p:spPr>
          <a:xfrm>
            <a:off x="838199" y="1"/>
            <a:ext cx="10515600" cy="140722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6"/>
          <p:cNvSpPr txBox="1"/>
          <p:nvPr>
            <p:ph idx="1" type="body"/>
          </p:nvPr>
        </p:nvSpPr>
        <p:spPr>
          <a:xfrm>
            <a:off x="0" y="1407227"/>
            <a:ext cx="6096000" cy="5167309"/>
          </a:xfrm>
          <a:prstGeom prst="rect">
            <a:avLst/>
          </a:prstGeom>
          <a:noFill/>
          <a:ln>
            <a:noFill/>
          </a:ln>
        </p:spPr>
        <p:txBody>
          <a:bodyPr anchorCtr="0" anchor="t" bIns="274300" lIns="274300" spcFirstLastPara="1" rIns="274300" wrap="square" tIns="2743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16"/>
          <p:cNvSpPr txBox="1"/>
          <p:nvPr>
            <p:ph idx="2" type="body"/>
          </p:nvPr>
        </p:nvSpPr>
        <p:spPr>
          <a:xfrm>
            <a:off x="6096000" y="1407227"/>
            <a:ext cx="6096000" cy="5167309"/>
          </a:xfrm>
          <a:prstGeom prst="rect">
            <a:avLst/>
          </a:prstGeom>
          <a:noFill/>
          <a:ln>
            <a:noFill/>
          </a:ln>
        </p:spPr>
        <p:txBody>
          <a:bodyPr anchorCtr="0" anchor="t" bIns="274300" lIns="274300" spcFirstLastPara="1" rIns="274300" wrap="square" tIns="2743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16"/>
          <p:cNvSpPr txBox="1"/>
          <p:nvPr/>
        </p:nvSpPr>
        <p:spPr>
          <a:xfrm>
            <a:off x="11353799" y="6211606"/>
            <a:ext cx="838201" cy="3629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lue">
  <p:cSld name="Header Blue">
    <p:spTree>
      <p:nvGrpSpPr>
        <p:cNvPr id="87" name="Shape 87"/>
        <p:cNvGrpSpPr/>
        <p:nvPr/>
      </p:nvGrpSpPr>
      <p:grpSpPr>
        <a:xfrm>
          <a:off x="0" y="0"/>
          <a:ext cx="0" cy="0"/>
          <a:chOff x="0" y="0"/>
          <a:chExt cx="0" cy="0"/>
        </a:xfrm>
      </p:grpSpPr>
      <p:sp>
        <p:nvSpPr>
          <p:cNvPr id="88" name="Google Shape;88;p17"/>
          <p:cNvSpPr/>
          <p:nvPr/>
        </p:nvSpPr>
        <p:spPr>
          <a:xfrm>
            <a:off x="1" y="1"/>
            <a:ext cx="12191999" cy="1407227"/>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 name="Google Shape;89;p17"/>
          <p:cNvSpPr txBox="1"/>
          <p:nvPr>
            <p:ph type="title"/>
          </p:nvPr>
        </p:nvSpPr>
        <p:spPr>
          <a:xfrm>
            <a:off x="838199" y="1"/>
            <a:ext cx="10515600" cy="140722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7"/>
          <p:cNvSpPr txBox="1"/>
          <p:nvPr>
            <p:ph idx="1" type="body"/>
          </p:nvPr>
        </p:nvSpPr>
        <p:spPr>
          <a:xfrm>
            <a:off x="838200" y="1700814"/>
            <a:ext cx="10515600" cy="491630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17"/>
          <p:cNvSpPr txBox="1"/>
          <p:nvPr/>
        </p:nvSpPr>
        <p:spPr>
          <a:xfrm>
            <a:off x="11363417" y="6313767"/>
            <a:ext cx="828583" cy="3629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2" name="Shape 92"/>
        <p:cNvGrpSpPr/>
        <p:nvPr/>
      </p:nvGrpSpPr>
      <p:grpSpPr>
        <a:xfrm>
          <a:off x="0" y="0"/>
          <a:ext cx="0" cy="0"/>
          <a:chOff x="0" y="0"/>
          <a:chExt cx="0" cy="0"/>
        </a:xfrm>
      </p:grpSpPr>
      <p:sp>
        <p:nvSpPr>
          <p:cNvPr id="93" name="Google Shape;93;p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95" name="Google Shape;95;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8" name="Shape 98"/>
        <p:cNvGrpSpPr/>
        <p:nvPr/>
      </p:nvGrpSpPr>
      <p:grpSpPr>
        <a:xfrm>
          <a:off x="0" y="0"/>
          <a:ext cx="0" cy="0"/>
          <a:chOff x="0" y="0"/>
          <a:chExt cx="0" cy="0"/>
        </a:xfrm>
      </p:grpSpPr>
      <p:sp>
        <p:nvSpPr>
          <p:cNvPr id="99" name="Google Shape;99;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1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1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5" name="Shape 105"/>
        <p:cNvGrpSpPr/>
        <p:nvPr/>
      </p:nvGrpSpPr>
      <p:grpSpPr>
        <a:xfrm>
          <a:off x="0" y="0"/>
          <a:ext cx="0" cy="0"/>
          <a:chOff x="0" y="0"/>
          <a:chExt cx="0" cy="0"/>
        </a:xfrm>
      </p:grpSpPr>
      <p:sp>
        <p:nvSpPr>
          <p:cNvPr id="106" name="Google Shape;106;p2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2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8" name="Google Shape;108;p2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2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0" name="Google Shape;110;p2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cSld name="2">
    <p:spTree>
      <p:nvGrpSpPr>
        <p:cNvPr id="17" name="Shape 17"/>
        <p:cNvGrpSpPr/>
        <p:nvPr/>
      </p:nvGrpSpPr>
      <p:grpSpPr>
        <a:xfrm>
          <a:off x="0" y="0"/>
          <a:ext cx="0" cy="0"/>
          <a:chOff x="0" y="0"/>
          <a:chExt cx="0" cy="0"/>
        </a:xfrm>
      </p:grpSpPr>
      <p:sp>
        <p:nvSpPr>
          <p:cNvPr id="18" name="Google Shape;18;p3"/>
          <p:cNvSpPr/>
          <p:nvPr>
            <p:ph idx="2" type="pic"/>
          </p:nvPr>
        </p:nvSpPr>
        <p:spPr>
          <a:xfrm>
            <a:off x="850596" y="0"/>
            <a:ext cx="3189142" cy="5155036"/>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p:tgtEl>
                                          <p:spTgt spid="1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4" name="Shape 114"/>
        <p:cNvGrpSpPr/>
        <p:nvPr/>
      </p:nvGrpSpPr>
      <p:grpSpPr>
        <a:xfrm>
          <a:off x="0" y="0"/>
          <a:ext cx="0" cy="0"/>
          <a:chOff x="0" y="0"/>
          <a:chExt cx="0" cy="0"/>
        </a:xfrm>
      </p:grpSpPr>
      <p:sp>
        <p:nvSpPr>
          <p:cNvPr id="115" name="Google Shape;115;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17" name="Google Shape;117;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8" name="Google Shape;118;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1" name="Shape 121"/>
        <p:cNvGrpSpPr/>
        <p:nvPr/>
      </p:nvGrpSpPr>
      <p:grpSpPr>
        <a:xfrm>
          <a:off x="0" y="0"/>
          <a:ext cx="0" cy="0"/>
          <a:chOff x="0" y="0"/>
          <a:chExt cx="0" cy="0"/>
        </a:xfrm>
      </p:grpSpPr>
      <p:sp>
        <p:nvSpPr>
          <p:cNvPr id="122" name="Google Shape;122;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2"/>
          <p:cNvSpPr/>
          <p:nvPr>
            <p:ph idx="2" type="pic"/>
          </p:nvPr>
        </p:nvSpPr>
        <p:spPr>
          <a:xfrm>
            <a:off x="5183188" y="987425"/>
            <a:ext cx="6172200" cy="4873625"/>
          </a:xfrm>
          <a:prstGeom prst="rect">
            <a:avLst/>
          </a:prstGeom>
          <a:noFill/>
          <a:ln>
            <a:noFill/>
          </a:ln>
        </p:spPr>
      </p:sp>
      <p:sp>
        <p:nvSpPr>
          <p:cNvPr id="124" name="Google Shape;124;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5" name="Google Shape;125;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8" name="Shape 128"/>
        <p:cNvGrpSpPr/>
        <p:nvPr/>
      </p:nvGrpSpPr>
      <p:grpSpPr>
        <a:xfrm>
          <a:off x="0" y="0"/>
          <a:ext cx="0" cy="0"/>
          <a:chOff x="0" y="0"/>
          <a:chExt cx="0" cy="0"/>
        </a:xfrm>
      </p:grpSpPr>
      <p:sp>
        <p:nvSpPr>
          <p:cNvPr id="129" name="Google Shape;129;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4" name="Shape 134"/>
        <p:cNvGrpSpPr/>
        <p:nvPr/>
      </p:nvGrpSpPr>
      <p:grpSpPr>
        <a:xfrm>
          <a:off x="0" y="0"/>
          <a:ext cx="0" cy="0"/>
          <a:chOff x="0" y="0"/>
          <a:chExt cx="0" cy="0"/>
        </a:xfrm>
      </p:grpSpPr>
      <p:sp>
        <p:nvSpPr>
          <p:cNvPr id="135" name="Google Shape;135;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s slide layout">
  <p:cSld name="3_Contents slide layout">
    <p:spTree>
      <p:nvGrpSpPr>
        <p:cNvPr id="146" name="Shape 146"/>
        <p:cNvGrpSpPr/>
        <p:nvPr/>
      </p:nvGrpSpPr>
      <p:grpSpPr>
        <a:xfrm>
          <a:off x="0" y="0"/>
          <a:ext cx="0" cy="0"/>
          <a:chOff x="0" y="0"/>
          <a:chExt cx="0" cy="0"/>
        </a:xfrm>
      </p:grpSpPr>
      <p:sp>
        <p:nvSpPr>
          <p:cNvPr id="147" name="Google Shape;147;p26"/>
          <p:cNvSpPr txBox="1"/>
          <p:nvPr>
            <p:ph idx="1" type="body"/>
          </p:nvPr>
        </p:nvSpPr>
        <p:spPr>
          <a:xfrm>
            <a:off x="323530" y="339510"/>
            <a:ext cx="11573197" cy="724247"/>
          </a:xfrm>
          <a:prstGeom prst="rect">
            <a:avLst/>
          </a:prstGeom>
          <a:noFill/>
          <a:ln>
            <a:noFill/>
          </a:ln>
        </p:spPr>
        <p:txBody>
          <a:bodyPr anchorCtr="0" anchor="ctr" bIns="45700" lIns="91425" spcFirstLastPara="1" rIns="91425" wrap="square" tIns="45700">
            <a:normAutofit/>
          </a:bodyPr>
          <a:lstStyle>
            <a:lvl1pPr indent="-228600" lvl="0" marL="457200" algn="ctr">
              <a:spcBef>
                <a:spcPts val="1080"/>
              </a:spcBef>
              <a:spcAft>
                <a:spcPts val="0"/>
              </a:spcAft>
              <a:buClr>
                <a:srgbClr val="262626"/>
              </a:buClr>
              <a:buSzPts val="5400"/>
              <a:buNone/>
              <a:defRPr b="0" sz="5400">
                <a:solidFill>
                  <a:srgbClr val="262626"/>
                </a:solidFill>
                <a:latin typeface="Calibri"/>
                <a:ea typeface="Calibri"/>
                <a:cs typeface="Calibri"/>
                <a:sym typeface="Calibri"/>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148" name="Google Shape;148;p26"/>
          <p:cNvGrpSpPr/>
          <p:nvPr/>
        </p:nvGrpSpPr>
        <p:grpSpPr>
          <a:xfrm>
            <a:off x="0" y="5030642"/>
            <a:ext cx="11784651" cy="1581249"/>
            <a:chOff x="0" y="5030641"/>
            <a:chExt cx="11784650" cy="1581249"/>
          </a:xfrm>
        </p:grpSpPr>
        <p:grpSp>
          <p:nvGrpSpPr>
            <p:cNvPr id="149" name="Google Shape;149;p26"/>
            <p:cNvGrpSpPr/>
            <p:nvPr/>
          </p:nvGrpSpPr>
          <p:grpSpPr>
            <a:xfrm>
              <a:off x="10972494" y="5030641"/>
              <a:ext cx="812156" cy="1343445"/>
              <a:chOff x="10042059" y="85077"/>
              <a:chExt cx="1867634" cy="3089386"/>
            </a:xfrm>
          </p:grpSpPr>
          <p:sp>
            <p:nvSpPr>
              <p:cNvPr id="150" name="Google Shape;150;p26"/>
              <p:cNvSpPr/>
              <p:nvPr/>
            </p:nvSpPr>
            <p:spPr>
              <a:xfrm flipH="1" rot="-5400000">
                <a:off x="9851011" y="276124"/>
                <a:ext cx="2249729" cy="1867634"/>
              </a:xfrm>
              <a:custGeom>
                <a:rect b="b" l="l" r="r" t="t"/>
                <a:pathLst>
                  <a:path extrusionOk="0" h="1867634" w="2249729">
                    <a:moveTo>
                      <a:pt x="0" y="933818"/>
                    </a:moveTo>
                    <a:cubicBezTo>
                      <a:pt x="0" y="1172804"/>
                      <a:pt x="91169" y="1411786"/>
                      <a:pt x="273507" y="1594126"/>
                    </a:cubicBezTo>
                    <a:cubicBezTo>
                      <a:pt x="638186" y="1958804"/>
                      <a:pt x="1229447" y="1958804"/>
                      <a:pt x="1594123" y="1594126"/>
                    </a:cubicBezTo>
                    <a:lnTo>
                      <a:pt x="1818102" y="1370146"/>
                    </a:lnTo>
                    <a:lnTo>
                      <a:pt x="2067929" y="1370150"/>
                    </a:lnTo>
                    <a:cubicBezTo>
                      <a:pt x="2168336" y="1370146"/>
                      <a:pt x="2249729" y="1288752"/>
                      <a:pt x="2249729" y="1188348"/>
                    </a:cubicBezTo>
                    <a:lnTo>
                      <a:pt x="2249729" y="679292"/>
                    </a:lnTo>
                    <a:cubicBezTo>
                      <a:pt x="2249729" y="578884"/>
                      <a:pt x="2168334" y="497490"/>
                      <a:pt x="2067926" y="497490"/>
                    </a:cubicBezTo>
                    <a:lnTo>
                      <a:pt x="1818099" y="497490"/>
                    </a:lnTo>
                    <a:lnTo>
                      <a:pt x="1594123" y="273510"/>
                    </a:lnTo>
                    <a:cubicBezTo>
                      <a:pt x="1229444" y="-91169"/>
                      <a:pt x="638186" y="-91169"/>
                      <a:pt x="273507" y="273510"/>
                    </a:cubicBezTo>
                    <a:cubicBezTo>
                      <a:pt x="91169" y="455848"/>
                      <a:pt x="0" y="694834"/>
                      <a:pt x="0" y="933818"/>
                    </a:cubicBezTo>
                    <a:close/>
                  </a:path>
                </a:pathLst>
              </a:custGeom>
              <a:solidFill>
                <a:schemeClr val="lt1"/>
              </a:solidFill>
              <a:ln cap="flat" cmpd="sng" w="444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26"/>
              <p:cNvSpPr/>
              <p:nvPr/>
            </p:nvSpPr>
            <p:spPr>
              <a:xfrm>
                <a:off x="10573107" y="2486534"/>
                <a:ext cx="805533" cy="687929"/>
              </a:xfrm>
              <a:custGeom>
                <a:rect b="b" l="l" r="r" t="t"/>
                <a:pathLst>
                  <a:path extrusionOk="0" h="687929" w="805532">
                    <a:moveTo>
                      <a:pt x="184600" y="520107"/>
                    </a:moveTo>
                    <a:lnTo>
                      <a:pt x="620929" y="520110"/>
                    </a:lnTo>
                    <a:cubicBezTo>
                      <a:pt x="667269" y="520110"/>
                      <a:pt x="704838" y="557676"/>
                      <a:pt x="704838" y="604019"/>
                    </a:cubicBezTo>
                    <a:cubicBezTo>
                      <a:pt x="704838" y="650360"/>
                      <a:pt x="667269" y="687929"/>
                      <a:pt x="620926" y="687929"/>
                    </a:cubicBezTo>
                    <a:lnTo>
                      <a:pt x="184600" y="687926"/>
                    </a:lnTo>
                    <a:cubicBezTo>
                      <a:pt x="138257" y="687926"/>
                      <a:pt x="100691" y="650360"/>
                      <a:pt x="100691" y="604019"/>
                    </a:cubicBezTo>
                    <a:cubicBezTo>
                      <a:pt x="100691" y="557676"/>
                      <a:pt x="138257" y="520107"/>
                      <a:pt x="184600" y="520107"/>
                    </a:cubicBezTo>
                    <a:close/>
                    <a:moveTo>
                      <a:pt x="117472" y="260053"/>
                    </a:moveTo>
                    <a:lnTo>
                      <a:pt x="688057" y="260053"/>
                    </a:lnTo>
                    <a:cubicBezTo>
                      <a:pt x="734401" y="260053"/>
                      <a:pt x="771967" y="297622"/>
                      <a:pt x="771967" y="343963"/>
                    </a:cubicBezTo>
                    <a:cubicBezTo>
                      <a:pt x="771967" y="390306"/>
                      <a:pt x="734398" y="427875"/>
                      <a:pt x="688057" y="427875"/>
                    </a:cubicBezTo>
                    <a:lnTo>
                      <a:pt x="117472" y="427872"/>
                    </a:lnTo>
                    <a:cubicBezTo>
                      <a:pt x="71132" y="427872"/>
                      <a:pt x="33566" y="390306"/>
                      <a:pt x="33563" y="343963"/>
                    </a:cubicBezTo>
                    <a:cubicBezTo>
                      <a:pt x="33566" y="297622"/>
                      <a:pt x="71132" y="260053"/>
                      <a:pt x="117472" y="260053"/>
                    </a:cubicBezTo>
                    <a:close/>
                    <a:moveTo>
                      <a:pt x="83910" y="0"/>
                    </a:moveTo>
                    <a:lnTo>
                      <a:pt x="721623" y="0"/>
                    </a:lnTo>
                    <a:cubicBezTo>
                      <a:pt x="767963" y="0"/>
                      <a:pt x="805532" y="37569"/>
                      <a:pt x="805532" y="83910"/>
                    </a:cubicBezTo>
                    <a:lnTo>
                      <a:pt x="805529" y="83910"/>
                    </a:lnTo>
                    <a:cubicBezTo>
                      <a:pt x="805529" y="130253"/>
                      <a:pt x="767963" y="167819"/>
                      <a:pt x="721620" y="167819"/>
                    </a:cubicBezTo>
                    <a:lnTo>
                      <a:pt x="83910" y="167819"/>
                    </a:lnTo>
                    <a:cubicBezTo>
                      <a:pt x="37569" y="167819"/>
                      <a:pt x="0" y="130253"/>
                      <a:pt x="0" y="83910"/>
                    </a:cubicBezTo>
                    <a:cubicBezTo>
                      <a:pt x="0" y="37566"/>
                      <a:pt x="37569" y="0"/>
                      <a:pt x="8391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26"/>
              <p:cNvSpPr/>
              <p:nvPr/>
            </p:nvSpPr>
            <p:spPr>
              <a:xfrm>
                <a:off x="10608146" y="1032479"/>
                <a:ext cx="761035" cy="1312187"/>
              </a:xfrm>
              <a:custGeom>
                <a:rect b="b" l="l" r="r" t="t"/>
                <a:pathLst>
                  <a:path extrusionOk="0" h="6633998" w="3847556">
                    <a:moveTo>
                      <a:pt x="1028878" y="0"/>
                    </a:moveTo>
                    <a:cubicBezTo>
                      <a:pt x="1175157" y="0"/>
                      <a:pt x="1293726" y="118591"/>
                      <a:pt x="1293726" y="264865"/>
                    </a:cubicBezTo>
                    <a:lnTo>
                      <a:pt x="1293726" y="664770"/>
                    </a:lnTo>
                    <a:lnTo>
                      <a:pt x="1656529" y="664770"/>
                    </a:lnTo>
                    <a:lnTo>
                      <a:pt x="1656545" y="264865"/>
                    </a:lnTo>
                    <a:cubicBezTo>
                      <a:pt x="1656529" y="118591"/>
                      <a:pt x="1775115" y="17"/>
                      <a:pt x="1921394" y="0"/>
                    </a:cubicBezTo>
                    <a:cubicBezTo>
                      <a:pt x="2067668" y="17"/>
                      <a:pt x="2186237" y="118591"/>
                      <a:pt x="2186253" y="264865"/>
                    </a:cubicBezTo>
                    <a:lnTo>
                      <a:pt x="2186253" y="664770"/>
                    </a:lnTo>
                    <a:lnTo>
                      <a:pt x="2549056" y="664770"/>
                    </a:lnTo>
                    <a:lnTo>
                      <a:pt x="2549056" y="264865"/>
                    </a:lnTo>
                    <a:cubicBezTo>
                      <a:pt x="2549056" y="118575"/>
                      <a:pt x="2667642" y="0"/>
                      <a:pt x="2813921" y="0"/>
                    </a:cubicBezTo>
                    <a:cubicBezTo>
                      <a:pt x="2960211" y="0"/>
                      <a:pt x="3078781" y="118591"/>
                      <a:pt x="3078781" y="264865"/>
                    </a:cubicBezTo>
                    <a:lnTo>
                      <a:pt x="3078764" y="664770"/>
                    </a:lnTo>
                    <a:lnTo>
                      <a:pt x="3512447" y="664770"/>
                    </a:lnTo>
                    <a:lnTo>
                      <a:pt x="3520693" y="668198"/>
                    </a:lnTo>
                    <a:cubicBezTo>
                      <a:pt x="3545659" y="640863"/>
                      <a:pt x="3577628" y="638174"/>
                      <a:pt x="3610357" y="641623"/>
                    </a:cubicBezTo>
                    <a:cubicBezTo>
                      <a:pt x="3755838" y="656915"/>
                      <a:pt x="3861375" y="787234"/>
                      <a:pt x="3846084" y="932715"/>
                    </a:cubicBezTo>
                    <a:cubicBezTo>
                      <a:pt x="3655380" y="2747282"/>
                      <a:pt x="3464643" y="4561839"/>
                      <a:pt x="3273917" y="6376417"/>
                    </a:cubicBezTo>
                    <a:cubicBezTo>
                      <a:pt x="3258626" y="6521887"/>
                      <a:pt x="3128312" y="6627419"/>
                      <a:pt x="2982826" y="6612116"/>
                    </a:cubicBezTo>
                    <a:cubicBezTo>
                      <a:pt x="2837361" y="6596835"/>
                      <a:pt x="2731824" y="6466505"/>
                      <a:pt x="2747105" y="6321024"/>
                    </a:cubicBezTo>
                    <a:lnTo>
                      <a:pt x="3304490" y="1017914"/>
                    </a:lnTo>
                    <a:lnTo>
                      <a:pt x="3078764" y="1017930"/>
                    </a:lnTo>
                    <a:cubicBezTo>
                      <a:pt x="3078764" y="1151232"/>
                      <a:pt x="3078764" y="1284539"/>
                      <a:pt x="3078764" y="1417857"/>
                    </a:cubicBezTo>
                    <a:cubicBezTo>
                      <a:pt x="3078764" y="1564114"/>
                      <a:pt x="2960195" y="1682700"/>
                      <a:pt x="2813921" y="1682700"/>
                    </a:cubicBezTo>
                    <a:cubicBezTo>
                      <a:pt x="2667631" y="1682700"/>
                      <a:pt x="2549056" y="1564131"/>
                      <a:pt x="2549056" y="1417841"/>
                    </a:cubicBezTo>
                    <a:lnTo>
                      <a:pt x="2549056" y="1017930"/>
                    </a:lnTo>
                    <a:lnTo>
                      <a:pt x="2186253" y="1017930"/>
                    </a:lnTo>
                    <a:cubicBezTo>
                      <a:pt x="2186237" y="1151221"/>
                      <a:pt x="2186237" y="1284555"/>
                      <a:pt x="2186237" y="1417841"/>
                    </a:cubicBezTo>
                    <a:cubicBezTo>
                      <a:pt x="2186237" y="1564131"/>
                      <a:pt x="2067651" y="1682700"/>
                      <a:pt x="1921394" y="1682700"/>
                    </a:cubicBezTo>
                    <a:cubicBezTo>
                      <a:pt x="1775115" y="1682700"/>
                      <a:pt x="1656529" y="1564131"/>
                      <a:pt x="1656529" y="1417841"/>
                    </a:cubicBezTo>
                    <a:lnTo>
                      <a:pt x="1656529" y="1017930"/>
                    </a:lnTo>
                    <a:lnTo>
                      <a:pt x="1293726" y="1017930"/>
                    </a:lnTo>
                    <a:cubicBezTo>
                      <a:pt x="1293710" y="1151221"/>
                      <a:pt x="1293726" y="1284539"/>
                      <a:pt x="1293726" y="1417841"/>
                    </a:cubicBezTo>
                    <a:cubicBezTo>
                      <a:pt x="1293726" y="1490986"/>
                      <a:pt x="1264077" y="1557199"/>
                      <a:pt x="1216149" y="1605128"/>
                    </a:cubicBezTo>
                    <a:lnTo>
                      <a:pt x="1028872" y="1682700"/>
                    </a:lnTo>
                    <a:lnTo>
                      <a:pt x="841580" y="1605122"/>
                    </a:lnTo>
                    <a:cubicBezTo>
                      <a:pt x="793651" y="1557199"/>
                      <a:pt x="764007" y="1490986"/>
                      <a:pt x="764018" y="1417841"/>
                    </a:cubicBezTo>
                    <a:lnTo>
                      <a:pt x="764018" y="1017914"/>
                    </a:lnTo>
                    <a:lnTo>
                      <a:pt x="539645" y="1017930"/>
                    </a:lnTo>
                    <a:cubicBezTo>
                      <a:pt x="695040" y="2793967"/>
                      <a:pt x="850418" y="4570003"/>
                      <a:pt x="1005791" y="6346040"/>
                    </a:cubicBezTo>
                    <a:cubicBezTo>
                      <a:pt x="1018529" y="6491754"/>
                      <a:pt x="910743" y="6620221"/>
                      <a:pt x="765023" y="6632976"/>
                    </a:cubicBezTo>
                    <a:cubicBezTo>
                      <a:pt x="619293" y="6645714"/>
                      <a:pt x="490842" y="6537928"/>
                      <a:pt x="478087" y="6392208"/>
                    </a:cubicBezTo>
                    <a:lnTo>
                      <a:pt x="1023" y="939358"/>
                    </a:lnTo>
                    <a:cubicBezTo>
                      <a:pt x="-11716" y="793639"/>
                      <a:pt x="96076" y="665177"/>
                      <a:pt x="241807" y="652422"/>
                    </a:cubicBezTo>
                    <a:lnTo>
                      <a:pt x="311187" y="674309"/>
                    </a:lnTo>
                    <a:cubicBezTo>
                      <a:pt x="317983" y="665335"/>
                      <a:pt x="326028" y="664770"/>
                      <a:pt x="334193" y="664770"/>
                    </a:cubicBezTo>
                    <a:lnTo>
                      <a:pt x="764018" y="664770"/>
                    </a:lnTo>
                    <a:lnTo>
                      <a:pt x="764018" y="264865"/>
                    </a:lnTo>
                    <a:cubicBezTo>
                      <a:pt x="764018" y="118591"/>
                      <a:pt x="882588" y="0"/>
                      <a:pt x="1028878"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53" name="Google Shape;153;p26"/>
            <p:cNvGrpSpPr/>
            <p:nvPr/>
          </p:nvGrpSpPr>
          <p:grpSpPr>
            <a:xfrm>
              <a:off x="0" y="6374086"/>
              <a:ext cx="11401431" cy="237804"/>
              <a:chOff x="0" y="6374086"/>
              <a:chExt cx="11401431" cy="237804"/>
            </a:xfrm>
          </p:grpSpPr>
          <p:sp>
            <p:nvSpPr>
              <p:cNvPr id="154" name="Google Shape;154;p26"/>
              <p:cNvSpPr/>
              <p:nvPr/>
            </p:nvSpPr>
            <p:spPr>
              <a:xfrm>
                <a:off x="0" y="6566170"/>
                <a:ext cx="11311128" cy="4572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 name="Google Shape;155;p26"/>
              <p:cNvSpPr/>
              <p:nvPr/>
            </p:nvSpPr>
            <p:spPr>
              <a:xfrm>
                <a:off x="11355711" y="6374086"/>
                <a:ext cx="45720" cy="15544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26"/>
              <p:cNvSpPr/>
              <p:nvPr/>
            </p:nvSpPr>
            <p:spPr>
              <a:xfrm>
                <a:off x="11229678" y="6440137"/>
                <a:ext cx="171753" cy="171753"/>
              </a:xfrm>
              <a:prstGeom prst="blockArc">
                <a:avLst>
                  <a:gd fmla="val 21339429" name="adj1"/>
                  <a:gd fmla="val 6091498" name="adj2"/>
                  <a:gd fmla="val 27090" name="adj3"/>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7" name="Shape 157"/>
        <p:cNvGrpSpPr/>
        <p:nvPr/>
      </p:nvGrpSpPr>
      <p:grpSpPr>
        <a:xfrm>
          <a:off x="0" y="0"/>
          <a:ext cx="0" cy="0"/>
          <a:chOff x="0" y="0"/>
          <a:chExt cx="0" cy="0"/>
        </a:xfrm>
      </p:grpSpPr>
      <p:sp>
        <p:nvSpPr>
          <p:cNvPr id="158" name="Google Shape;158;p27"/>
          <p:cNvSpPr/>
          <p:nvPr>
            <p:ph idx="2" type="pic"/>
          </p:nvPr>
        </p:nvSpPr>
        <p:spPr>
          <a:xfrm>
            <a:off x="2" y="0"/>
            <a:ext cx="9210809" cy="68580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59" name="Shape 159"/>
        <p:cNvGrpSpPr/>
        <p:nvPr/>
      </p:nvGrpSpPr>
      <p:grpSpPr>
        <a:xfrm>
          <a:off x="0" y="0"/>
          <a:ext cx="0" cy="0"/>
          <a:chOff x="0" y="0"/>
          <a:chExt cx="0" cy="0"/>
        </a:xfrm>
      </p:grpSpPr>
      <p:sp>
        <p:nvSpPr>
          <p:cNvPr id="160" name="Google Shape;160;p28"/>
          <p:cNvSpPr/>
          <p:nvPr>
            <p:ph idx="2" type="pic"/>
          </p:nvPr>
        </p:nvSpPr>
        <p:spPr>
          <a:xfrm>
            <a:off x="671248" y="2084853"/>
            <a:ext cx="3168651" cy="2305049"/>
          </a:xfrm>
          <a:prstGeom prst="rect">
            <a:avLst/>
          </a:prstGeom>
          <a:noFill/>
          <a:ln>
            <a:noFill/>
          </a:ln>
        </p:spPr>
      </p:sp>
      <p:sp>
        <p:nvSpPr>
          <p:cNvPr id="161" name="Google Shape;161;p28"/>
          <p:cNvSpPr/>
          <p:nvPr>
            <p:ph idx="3" type="pic"/>
          </p:nvPr>
        </p:nvSpPr>
        <p:spPr>
          <a:xfrm>
            <a:off x="4511675" y="2084852"/>
            <a:ext cx="3168651" cy="2305049"/>
          </a:xfrm>
          <a:prstGeom prst="rect">
            <a:avLst/>
          </a:prstGeom>
          <a:noFill/>
          <a:ln>
            <a:noFill/>
          </a:ln>
        </p:spPr>
      </p:sp>
      <p:sp>
        <p:nvSpPr>
          <p:cNvPr id="162" name="Google Shape;162;p28"/>
          <p:cNvSpPr/>
          <p:nvPr>
            <p:ph idx="4" type="pic"/>
          </p:nvPr>
        </p:nvSpPr>
        <p:spPr>
          <a:xfrm>
            <a:off x="8352101" y="2084850"/>
            <a:ext cx="3168651" cy="2305049"/>
          </a:xfrm>
          <a:prstGeom prst="rect">
            <a:avLst/>
          </a:prstGeom>
          <a:noFill/>
          <a:ln>
            <a:noFill/>
          </a:ln>
        </p:spPr>
      </p:sp>
      <p:sp>
        <p:nvSpPr>
          <p:cNvPr id="163" name="Google Shape;163;p28"/>
          <p:cNvSpPr txBox="1"/>
          <p:nvPr>
            <p:ph type="title"/>
          </p:nvPr>
        </p:nvSpPr>
        <p:spPr>
          <a:xfrm>
            <a:off x="609599" y="653917"/>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3733"/>
              <a:buFont typeface="Calibri"/>
              <a:buNone/>
              <a:defRPr sz="37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28"/>
          <p:cNvSpPr txBox="1"/>
          <p:nvPr>
            <p:ph idx="1" type="body"/>
          </p:nvPr>
        </p:nvSpPr>
        <p:spPr>
          <a:xfrm>
            <a:off x="670985" y="4677834"/>
            <a:ext cx="3168649" cy="1919817"/>
          </a:xfrm>
          <a:prstGeom prst="rect">
            <a:avLst/>
          </a:prstGeom>
          <a:noFill/>
          <a:ln>
            <a:noFill/>
          </a:ln>
        </p:spPr>
        <p:txBody>
          <a:bodyPr anchorCtr="0" anchor="t" bIns="45700" lIns="91425" spcFirstLastPara="1" rIns="91425" wrap="square" tIns="45700">
            <a:normAutofit/>
          </a:bodyPr>
          <a:lstStyle>
            <a:lvl1pPr indent="-228600" lvl="0" marL="457200" algn="ctr">
              <a:spcBef>
                <a:spcPts val="480"/>
              </a:spcBef>
              <a:spcAft>
                <a:spcPts val="0"/>
              </a:spcAft>
              <a:buClr>
                <a:schemeClr val="dk1"/>
              </a:buClr>
              <a:buSzPts val="2400"/>
              <a:buNone/>
              <a:defRPr sz="2400"/>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5" name="Google Shape;165;p28"/>
          <p:cNvSpPr txBox="1"/>
          <p:nvPr>
            <p:ph idx="5" type="body"/>
          </p:nvPr>
        </p:nvSpPr>
        <p:spPr>
          <a:xfrm>
            <a:off x="4511676" y="4677833"/>
            <a:ext cx="3168649" cy="1919817"/>
          </a:xfrm>
          <a:prstGeom prst="rect">
            <a:avLst/>
          </a:prstGeom>
          <a:noFill/>
          <a:ln>
            <a:noFill/>
          </a:ln>
        </p:spPr>
        <p:txBody>
          <a:bodyPr anchorCtr="0" anchor="t" bIns="45700" lIns="91425" spcFirstLastPara="1" rIns="91425" wrap="square" tIns="45700">
            <a:normAutofit/>
          </a:bodyPr>
          <a:lstStyle>
            <a:lvl1pPr indent="-228600" lvl="0" marL="457200" algn="ctr">
              <a:spcBef>
                <a:spcPts val="480"/>
              </a:spcBef>
              <a:spcAft>
                <a:spcPts val="0"/>
              </a:spcAft>
              <a:buClr>
                <a:schemeClr val="dk1"/>
              </a:buClr>
              <a:buSzPts val="2400"/>
              <a:buNone/>
              <a:defRPr sz="2400"/>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6" name="Google Shape;166;p28"/>
          <p:cNvSpPr txBox="1"/>
          <p:nvPr>
            <p:ph idx="6" type="body"/>
          </p:nvPr>
        </p:nvSpPr>
        <p:spPr>
          <a:xfrm>
            <a:off x="8352366" y="4677832"/>
            <a:ext cx="3168649" cy="1919817"/>
          </a:xfrm>
          <a:prstGeom prst="rect">
            <a:avLst/>
          </a:prstGeom>
          <a:noFill/>
          <a:ln>
            <a:noFill/>
          </a:ln>
        </p:spPr>
        <p:txBody>
          <a:bodyPr anchorCtr="0" anchor="t" bIns="45700" lIns="91425" spcFirstLastPara="1" rIns="91425" wrap="square" tIns="45700">
            <a:normAutofit/>
          </a:bodyPr>
          <a:lstStyle>
            <a:lvl1pPr indent="-228600" lvl="0" marL="457200" algn="ctr">
              <a:spcBef>
                <a:spcPts val="480"/>
              </a:spcBef>
              <a:spcAft>
                <a:spcPts val="0"/>
              </a:spcAft>
              <a:buClr>
                <a:schemeClr val="dk1"/>
              </a:buClr>
              <a:buSzPts val="2400"/>
              <a:buNone/>
              <a:defRPr sz="2400"/>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167" name="Shape 167"/>
        <p:cNvGrpSpPr/>
        <p:nvPr/>
      </p:nvGrpSpPr>
      <p:grpSpPr>
        <a:xfrm>
          <a:off x="0" y="0"/>
          <a:ext cx="0" cy="0"/>
          <a:chOff x="0" y="0"/>
          <a:chExt cx="0" cy="0"/>
        </a:xfrm>
      </p:grpSpPr>
      <p:pic>
        <p:nvPicPr>
          <p:cNvPr id="168" name="Google Shape;168;p29"/>
          <p:cNvPicPr preferRelativeResize="0"/>
          <p:nvPr/>
        </p:nvPicPr>
        <p:blipFill rotWithShape="1">
          <a:blip r:embed="rId2">
            <a:alphaModFix/>
          </a:blip>
          <a:srcRect b="0" l="0" r="0" t="0"/>
          <a:stretch/>
        </p:blipFill>
        <p:spPr>
          <a:xfrm>
            <a:off x="527382" y="1316766"/>
            <a:ext cx="7392821" cy="4544679"/>
          </a:xfrm>
          <a:prstGeom prst="rect">
            <a:avLst/>
          </a:prstGeom>
          <a:noFill/>
          <a:ln>
            <a:noFill/>
          </a:ln>
        </p:spPr>
      </p:pic>
      <p:sp>
        <p:nvSpPr>
          <p:cNvPr id="169" name="Google Shape;169;p29"/>
          <p:cNvSpPr/>
          <p:nvPr>
            <p:ph idx="2" type="pic"/>
          </p:nvPr>
        </p:nvSpPr>
        <p:spPr>
          <a:xfrm>
            <a:off x="1295401" y="1509184"/>
            <a:ext cx="5856817" cy="3647016"/>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170" name="Shape 170"/>
        <p:cNvGrpSpPr/>
        <p:nvPr/>
      </p:nvGrpSpPr>
      <p:grpSpPr>
        <a:xfrm>
          <a:off x="0" y="0"/>
          <a:ext cx="0" cy="0"/>
          <a:chOff x="0" y="0"/>
          <a:chExt cx="0" cy="0"/>
        </a:xfrm>
      </p:grpSpPr>
      <p:sp>
        <p:nvSpPr>
          <p:cNvPr id="171" name="Google Shape;171;p30"/>
          <p:cNvSpPr/>
          <p:nvPr>
            <p:ph idx="2" type="pic"/>
          </p:nvPr>
        </p:nvSpPr>
        <p:spPr>
          <a:xfrm>
            <a:off x="6096000" y="0"/>
            <a:ext cx="6096000" cy="68580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171"/>
                                        </p:tgtEl>
                                        <p:attrNameLst>
                                          <p:attrName>style.visibility</p:attrName>
                                        </p:attrNameLst>
                                      </p:cBhvr>
                                      <p:to>
                                        <p:strVal val="visible"/>
                                      </p:to>
                                    </p:set>
                                    <p:anim calcmode="lin" valueType="num">
                                      <p:cBhvr additive="base">
                                        <p:cTn dur="500"/>
                                        <p:tgtEl>
                                          <p:spTgt spid="17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72" name="Shape 172"/>
        <p:cNvGrpSpPr/>
        <p:nvPr/>
      </p:nvGrpSpPr>
      <p:grpSpPr>
        <a:xfrm>
          <a:off x="0" y="0"/>
          <a:ext cx="0" cy="0"/>
          <a:chOff x="0" y="0"/>
          <a:chExt cx="0" cy="0"/>
        </a:xfrm>
      </p:grpSpPr>
      <p:sp>
        <p:nvSpPr>
          <p:cNvPr id="173" name="Google Shape;173;p31"/>
          <p:cNvSpPr/>
          <p:nvPr>
            <p:ph idx="2" type="pic"/>
          </p:nvPr>
        </p:nvSpPr>
        <p:spPr>
          <a:xfrm>
            <a:off x="0" y="0"/>
            <a:ext cx="12192000" cy="68580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cSld name="5">
    <p:spTree>
      <p:nvGrpSpPr>
        <p:cNvPr id="19" name="Shape 19"/>
        <p:cNvGrpSpPr/>
        <p:nvPr/>
      </p:nvGrpSpPr>
      <p:grpSpPr>
        <a:xfrm>
          <a:off x="0" y="0"/>
          <a:ext cx="0" cy="0"/>
          <a:chOff x="0" y="0"/>
          <a:chExt cx="0" cy="0"/>
        </a:xfrm>
      </p:grpSpPr>
      <p:sp>
        <p:nvSpPr>
          <p:cNvPr id="20" name="Google Shape;20;p4"/>
          <p:cNvSpPr/>
          <p:nvPr/>
        </p:nvSpPr>
        <p:spPr>
          <a:xfrm rot="2720407">
            <a:off x="1439455" y="1990020"/>
            <a:ext cx="1507498" cy="1507498"/>
          </a:xfrm>
          <a:prstGeom prst="roundRect">
            <a:avLst>
              <a:gd fmla="val 16667" name="adj"/>
            </a:avLst>
          </a:prstGeom>
          <a:solidFill>
            <a:schemeClr val="lt1"/>
          </a:solidFill>
          <a:ln cap="flat" cmpd="sng" w="12700">
            <a:solidFill>
              <a:srgbClr val="ED742E">
                <a:alpha val="17647"/>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 name="Google Shape;21;p4"/>
          <p:cNvSpPr/>
          <p:nvPr/>
        </p:nvSpPr>
        <p:spPr>
          <a:xfrm rot="2720407">
            <a:off x="9224609" y="1990020"/>
            <a:ext cx="1507498" cy="1507498"/>
          </a:xfrm>
          <a:prstGeom prst="roundRect">
            <a:avLst>
              <a:gd fmla="val 16667" name="adj"/>
            </a:avLst>
          </a:prstGeom>
          <a:solidFill>
            <a:schemeClr val="lt1"/>
          </a:solidFill>
          <a:ln cap="flat" cmpd="sng" w="12700">
            <a:solidFill>
              <a:srgbClr val="ED742E">
                <a:alpha val="17647"/>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 name="Google Shape;22;p4"/>
          <p:cNvSpPr/>
          <p:nvPr/>
        </p:nvSpPr>
        <p:spPr>
          <a:xfrm rot="2720407">
            <a:off x="7837811" y="1215413"/>
            <a:ext cx="2149209" cy="2149209"/>
          </a:xfrm>
          <a:prstGeom prst="roundRect">
            <a:avLst>
              <a:gd fmla="val 16667" name="adj"/>
            </a:avLst>
          </a:prstGeom>
          <a:solidFill>
            <a:schemeClr val="lt1"/>
          </a:solidFill>
          <a:ln cap="flat" cmpd="sng" w="12700">
            <a:solidFill>
              <a:srgbClr val="ED742E">
                <a:alpha val="17647"/>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 name="Google Shape;23;p4"/>
          <p:cNvSpPr/>
          <p:nvPr/>
        </p:nvSpPr>
        <p:spPr>
          <a:xfrm rot="2720407">
            <a:off x="2204983" y="1215413"/>
            <a:ext cx="2149209" cy="2149209"/>
          </a:xfrm>
          <a:prstGeom prst="roundRect">
            <a:avLst>
              <a:gd fmla="val 16667" name="adj"/>
            </a:avLst>
          </a:prstGeom>
          <a:solidFill>
            <a:schemeClr val="lt1"/>
          </a:solidFill>
          <a:ln cap="flat" cmpd="sng" w="12700">
            <a:solidFill>
              <a:srgbClr val="ED742E">
                <a:alpha val="17647"/>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 name="Google Shape;24;p4"/>
          <p:cNvSpPr/>
          <p:nvPr>
            <p:ph idx="2" type="pic"/>
          </p:nvPr>
        </p:nvSpPr>
        <p:spPr>
          <a:xfrm>
            <a:off x="3778240" y="16697"/>
            <a:ext cx="4635519" cy="4635518"/>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p:tgtEl>
                                          <p:spTgt spid="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750"/>
                                        <p:tgtEl>
                                          <p:spTgt spid="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750"/>
                                        <p:tgtEl>
                                          <p:spTgt spid="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p:tgtEl>
                                          <p:spTgt spid="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p:tgtEl>
                                          <p:spTgt spid="2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74" name="Shape 174"/>
        <p:cNvGrpSpPr/>
        <p:nvPr/>
      </p:nvGrpSpPr>
      <p:grpSpPr>
        <a:xfrm>
          <a:off x="0" y="0"/>
          <a:ext cx="0" cy="0"/>
          <a:chOff x="0" y="0"/>
          <a:chExt cx="0" cy="0"/>
        </a:xfrm>
      </p:grpSpPr>
      <p:sp>
        <p:nvSpPr>
          <p:cNvPr id="175" name="Google Shape;175;p32"/>
          <p:cNvSpPr/>
          <p:nvPr>
            <p:ph idx="2" type="pic"/>
          </p:nvPr>
        </p:nvSpPr>
        <p:spPr>
          <a:xfrm>
            <a:off x="0" y="0"/>
            <a:ext cx="6096000" cy="6858000"/>
          </a:xfrm>
          <a:prstGeom prst="rect">
            <a:avLst/>
          </a:prstGeom>
          <a:no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76" name="Shape 176"/>
        <p:cNvGrpSpPr/>
        <p:nvPr/>
      </p:nvGrpSpPr>
      <p:grpSpPr>
        <a:xfrm>
          <a:off x="0" y="0"/>
          <a:ext cx="0" cy="0"/>
          <a:chOff x="0" y="0"/>
          <a:chExt cx="0" cy="0"/>
        </a:xfrm>
      </p:grpSpPr>
      <p:sp>
        <p:nvSpPr>
          <p:cNvPr id="177" name="Google Shape;177;p33"/>
          <p:cNvSpPr/>
          <p:nvPr>
            <p:ph idx="2" type="pic"/>
          </p:nvPr>
        </p:nvSpPr>
        <p:spPr>
          <a:xfrm>
            <a:off x="1007435" y="2276872"/>
            <a:ext cx="3168352" cy="3168352"/>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78" name="Shape 178"/>
        <p:cNvGrpSpPr/>
        <p:nvPr/>
      </p:nvGrpSpPr>
      <p:grpSpPr>
        <a:xfrm>
          <a:off x="0" y="0"/>
          <a:ext cx="0" cy="0"/>
          <a:chOff x="0" y="0"/>
          <a:chExt cx="0" cy="0"/>
        </a:xfrm>
      </p:grpSpPr>
      <p:sp>
        <p:nvSpPr>
          <p:cNvPr id="179" name="Google Shape;179;p34"/>
          <p:cNvSpPr/>
          <p:nvPr>
            <p:ph idx="2" type="pic"/>
          </p:nvPr>
        </p:nvSpPr>
        <p:spPr>
          <a:xfrm>
            <a:off x="4943872" y="2276872"/>
            <a:ext cx="2304256" cy="2304256"/>
          </a:xfrm>
          <a:prstGeom prst="rect">
            <a:avLst/>
          </a:prstGeom>
          <a:noFill/>
          <a:ln>
            <a:noFill/>
          </a:ln>
        </p:spPr>
      </p:sp>
      <p:sp>
        <p:nvSpPr>
          <p:cNvPr id="180" name="Google Shape;180;p34"/>
          <p:cNvSpPr/>
          <p:nvPr>
            <p:ph idx="3" type="pic"/>
          </p:nvPr>
        </p:nvSpPr>
        <p:spPr>
          <a:xfrm>
            <a:off x="8567936" y="2291323"/>
            <a:ext cx="2304256" cy="2304256"/>
          </a:xfrm>
          <a:prstGeom prst="rect">
            <a:avLst/>
          </a:prstGeom>
          <a:noFill/>
          <a:ln>
            <a:noFill/>
          </a:ln>
        </p:spPr>
      </p:sp>
      <p:sp>
        <p:nvSpPr>
          <p:cNvPr id="181" name="Google Shape;181;p34"/>
          <p:cNvSpPr/>
          <p:nvPr>
            <p:ph idx="4" type="pic"/>
          </p:nvPr>
        </p:nvSpPr>
        <p:spPr>
          <a:xfrm>
            <a:off x="1319808" y="2276872"/>
            <a:ext cx="2304256" cy="2304256"/>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mplate 34">
  <p:cSld name="Template 34">
    <p:spTree>
      <p:nvGrpSpPr>
        <p:cNvPr id="182" name="Shape 182"/>
        <p:cNvGrpSpPr/>
        <p:nvPr/>
      </p:nvGrpSpPr>
      <p:grpSpPr>
        <a:xfrm>
          <a:off x="0" y="0"/>
          <a:ext cx="0" cy="0"/>
          <a:chOff x="0" y="0"/>
          <a:chExt cx="0" cy="0"/>
        </a:xfrm>
      </p:grpSpPr>
      <p:sp>
        <p:nvSpPr>
          <p:cNvPr id="183" name="Google Shape;183;p35"/>
          <p:cNvSpPr/>
          <p:nvPr>
            <p:ph idx="2" type="pic"/>
          </p:nvPr>
        </p:nvSpPr>
        <p:spPr>
          <a:xfrm>
            <a:off x="0" y="0"/>
            <a:ext cx="6096000" cy="6858000"/>
          </a:xfrm>
          <a:prstGeom prst="rect">
            <a:avLst/>
          </a:prstGeom>
          <a:solidFill>
            <a:schemeClr val="lt1"/>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83"/>
                                        </p:tgtEl>
                                        <p:attrNameLst>
                                          <p:attrName>style.visibility</p:attrName>
                                        </p:attrNameLst>
                                      </p:cBhvr>
                                      <p:to>
                                        <p:strVal val="visible"/>
                                      </p:to>
                                    </p:set>
                                    <p:anim calcmode="lin" valueType="num">
                                      <p:cBhvr additive="base">
                                        <p:cTn dur="1000"/>
                                        <p:tgtEl>
                                          <p:spTgt spid="18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184" name="Shape 184"/>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6" name="Shape 186"/>
        <p:cNvGrpSpPr/>
        <p:nvPr/>
      </p:nvGrpSpPr>
      <p:grpSpPr>
        <a:xfrm>
          <a:off x="0" y="0"/>
          <a:ext cx="0" cy="0"/>
          <a:chOff x="0" y="0"/>
          <a:chExt cx="0" cy="0"/>
        </a:xfrm>
      </p:grpSpPr>
      <p:sp>
        <p:nvSpPr>
          <p:cNvPr id="187" name="Google Shape;187;p38"/>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5867"/>
              <a:buFont typeface="Arial"/>
              <a:buNone/>
              <a:defRPr b="0" i="0" sz="5867"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8" name="Google Shape;188;p38"/>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Autofit/>
          </a:bodyPr>
          <a:lstStyle>
            <a:lvl1pPr indent="-499554" lvl="0" marL="457200" marR="0" rtl="0" algn="l">
              <a:spcBef>
                <a:spcPts val="853"/>
              </a:spcBef>
              <a:spcAft>
                <a:spcPts val="0"/>
              </a:spcAft>
              <a:buClr>
                <a:schemeClr val="dk1"/>
              </a:buClr>
              <a:buSzPts val="4267"/>
              <a:buFont typeface="Arial"/>
              <a:buChar char="•"/>
              <a:defRPr b="0" i="0" sz="4267" u="none" cap="none" strike="noStrike">
                <a:solidFill>
                  <a:schemeClr val="dk1"/>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
        <p:nvSpPr>
          <p:cNvPr id="189" name="Google Shape;189;p38"/>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0" name="Google Shape;190;p38"/>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1" name="Google Shape;191;p38"/>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Layout">
  <p:cSld name="Section Break Layout">
    <p:bg>
      <p:bgPr>
        <a:blipFill>
          <a:blip r:embed="rId2">
            <a:alphaModFix/>
          </a:blip>
          <a:stretch>
            <a:fillRect/>
          </a:stretch>
        </a:blipFill>
      </p:bgPr>
    </p:bg>
    <p:spTree>
      <p:nvGrpSpPr>
        <p:cNvPr id="192" name="Shape 192"/>
        <p:cNvGrpSpPr/>
        <p:nvPr/>
      </p:nvGrpSpPr>
      <p:grpSpPr>
        <a:xfrm>
          <a:off x="0" y="0"/>
          <a:ext cx="0" cy="0"/>
          <a:chOff x="0" y="0"/>
          <a:chExt cx="0" cy="0"/>
        </a:xfrm>
      </p:grpSpPr>
      <p:sp>
        <p:nvSpPr>
          <p:cNvPr id="193" name="Google Shape;193;p39"/>
          <p:cNvSpPr txBox="1"/>
          <p:nvPr>
            <p:ph idx="1" type="body"/>
          </p:nvPr>
        </p:nvSpPr>
        <p:spPr>
          <a:xfrm>
            <a:off x="5568619" y="2908307"/>
            <a:ext cx="6623381" cy="768085"/>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960"/>
              </a:spcBef>
              <a:spcAft>
                <a:spcPts val="0"/>
              </a:spcAft>
              <a:buClr>
                <a:srgbClr val="A97933"/>
              </a:buClr>
              <a:buSzPts val="4800"/>
              <a:buFont typeface="Arial"/>
              <a:buNone/>
              <a:defRPr b="0" i="0" sz="4800" u="none" cap="none" strike="noStrike">
                <a:solidFill>
                  <a:srgbClr val="A97933"/>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
        <p:nvSpPr>
          <p:cNvPr id="194" name="Google Shape;194;p39"/>
          <p:cNvSpPr txBox="1"/>
          <p:nvPr>
            <p:ph idx="2" type="body"/>
          </p:nvPr>
        </p:nvSpPr>
        <p:spPr>
          <a:xfrm>
            <a:off x="5568619" y="3645912"/>
            <a:ext cx="6623381" cy="384043"/>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373"/>
              </a:spcBef>
              <a:spcAft>
                <a:spcPts val="0"/>
              </a:spcAft>
              <a:buClr>
                <a:srgbClr val="A97933"/>
              </a:buClr>
              <a:buSzPts val="1867"/>
              <a:buFont typeface="Arial"/>
              <a:buNone/>
              <a:defRPr b="0" i="0" sz="1867" u="none" cap="none" strike="noStrike">
                <a:solidFill>
                  <a:srgbClr val="A97933"/>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grpSp>
        <p:nvGrpSpPr>
          <p:cNvPr id="195" name="Google Shape;195;p39"/>
          <p:cNvGrpSpPr/>
          <p:nvPr/>
        </p:nvGrpSpPr>
        <p:grpSpPr>
          <a:xfrm>
            <a:off x="2535680" y="2231662"/>
            <a:ext cx="2504203" cy="2496277"/>
            <a:chOff x="1547664" y="1563638"/>
            <a:chExt cx="1878152" cy="1872208"/>
          </a:xfrm>
        </p:grpSpPr>
        <p:pic>
          <p:nvPicPr>
            <p:cNvPr descr="E:\002-KIMS BUSINESS\007-02-Fullslidesppt-Contents\20161228\01-abs\section-item01.png" id="196" name="Google Shape;196;p39"/>
            <p:cNvPicPr preferRelativeResize="0"/>
            <p:nvPr/>
          </p:nvPicPr>
          <p:blipFill rotWithShape="1">
            <a:blip r:embed="rId3">
              <a:alphaModFix/>
            </a:blip>
            <a:srcRect b="0" l="0" r="0" t="0"/>
            <a:stretch/>
          </p:blipFill>
          <p:spPr>
            <a:xfrm>
              <a:off x="1547664" y="1563638"/>
              <a:ext cx="1878152" cy="1872208"/>
            </a:xfrm>
            <a:prstGeom prst="rect">
              <a:avLst/>
            </a:prstGeom>
            <a:noFill/>
            <a:ln>
              <a:noFill/>
            </a:ln>
          </p:spPr>
        </p:pic>
        <p:sp>
          <p:nvSpPr>
            <p:cNvPr id="197" name="Google Shape;197;p39"/>
            <p:cNvSpPr/>
            <p:nvPr/>
          </p:nvSpPr>
          <p:spPr>
            <a:xfrm>
              <a:off x="1858556" y="1793198"/>
              <a:ext cx="1385096" cy="1385096"/>
            </a:xfrm>
            <a:prstGeom prst="ellipse">
              <a:avLst/>
            </a:prstGeom>
            <a:solidFill>
              <a:srgbClr val="EFE0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98" name="Shape 198"/>
        <p:cNvGrpSpPr/>
        <p:nvPr/>
      </p:nvGrpSpPr>
      <p:grpSpPr>
        <a:xfrm>
          <a:off x="0" y="0"/>
          <a:ext cx="0" cy="0"/>
          <a:chOff x="0" y="0"/>
          <a:chExt cx="0" cy="0"/>
        </a:xfrm>
      </p:grpSpPr>
      <p:pic>
        <p:nvPicPr>
          <p:cNvPr id="199" name="Google Shape;199;p40"/>
          <p:cNvPicPr preferRelativeResize="0"/>
          <p:nvPr/>
        </p:nvPicPr>
        <p:blipFill rotWithShape="1">
          <a:blip r:embed="rId2">
            <a:alphaModFix/>
          </a:blip>
          <a:srcRect b="0" l="0" r="0" t="0"/>
          <a:stretch/>
        </p:blipFill>
        <p:spPr>
          <a:xfrm>
            <a:off x="256541" y="320041"/>
            <a:ext cx="646431" cy="688340"/>
          </a:xfrm>
          <a:prstGeom prst="rect">
            <a:avLst/>
          </a:prstGeom>
          <a:noFill/>
          <a:ln>
            <a:noFill/>
          </a:ln>
        </p:spPr>
      </p:pic>
      <p:pic>
        <p:nvPicPr>
          <p:cNvPr id="200" name="Google Shape;200;p40"/>
          <p:cNvPicPr preferRelativeResize="0"/>
          <p:nvPr/>
        </p:nvPicPr>
        <p:blipFill rotWithShape="1">
          <a:blip r:embed="rId3">
            <a:alphaModFix/>
          </a:blip>
          <a:srcRect b="0" l="0" r="0" t="0"/>
          <a:stretch/>
        </p:blipFill>
        <p:spPr>
          <a:xfrm>
            <a:off x="11158855" y="205741"/>
            <a:ext cx="927100" cy="916940"/>
          </a:xfrm>
          <a:prstGeom prst="rect">
            <a:avLst/>
          </a:prstGeom>
          <a:noFill/>
          <a:ln>
            <a:noFill/>
          </a:ln>
        </p:spPr>
      </p:pic>
      <p:sp>
        <p:nvSpPr>
          <p:cNvPr id="201" name="Google Shape;201;p40"/>
          <p:cNvSpPr txBox="1"/>
          <p:nvPr>
            <p:ph idx="12" type="sldNum"/>
          </p:nvPr>
        </p:nvSpPr>
        <p:spPr>
          <a:xfrm>
            <a:off x="9448800" y="6483351"/>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200">
                <a:solidFill>
                  <a:srgbClr val="000000"/>
                </a:solidFill>
                <a:latin typeface="Arial"/>
                <a:ea typeface="Arial"/>
                <a:cs typeface="Arial"/>
                <a:sym typeface="Arial"/>
              </a:defRPr>
            </a:lvl1pPr>
            <a:lvl2pPr indent="0" lvl="1" marL="0" marR="0" rtl="0" algn="r">
              <a:spcBef>
                <a:spcPts val="0"/>
              </a:spcBef>
              <a:buNone/>
              <a:defRPr b="1" sz="1200">
                <a:solidFill>
                  <a:srgbClr val="000000"/>
                </a:solidFill>
                <a:latin typeface="Arial"/>
                <a:ea typeface="Arial"/>
                <a:cs typeface="Arial"/>
                <a:sym typeface="Arial"/>
              </a:defRPr>
            </a:lvl2pPr>
            <a:lvl3pPr indent="0" lvl="2" marL="0" marR="0" rtl="0" algn="r">
              <a:spcBef>
                <a:spcPts val="0"/>
              </a:spcBef>
              <a:buNone/>
              <a:defRPr b="1" sz="1200">
                <a:solidFill>
                  <a:srgbClr val="000000"/>
                </a:solidFill>
                <a:latin typeface="Arial"/>
                <a:ea typeface="Arial"/>
                <a:cs typeface="Arial"/>
                <a:sym typeface="Arial"/>
              </a:defRPr>
            </a:lvl3pPr>
            <a:lvl4pPr indent="0" lvl="3" marL="0" marR="0" rtl="0" algn="r">
              <a:spcBef>
                <a:spcPts val="0"/>
              </a:spcBef>
              <a:buNone/>
              <a:defRPr b="1" sz="1200">
                <a:solidFill>
                  <a:srgbClr val="000000"/>
                </a:solidFill>
                <a:latin typeface="Arial"/>
                <a:ea typeface="Arial"/>
                <a:cs typeface="Arial"/>
                <a:sym typeface="Arial"/>
              </a:defRPr>
            </a:lvl4pPr>
            <a:lvl5pPr indent="0" lvl="4" marL="0" marR="0" rtl="0" algn="r">
              <a:spcBef>
                <a:spcPts val="0"/>
              </a:spcBef>
              <a:buNone/>
              <a:defRPr b="1" sz="1200">
                <a:solidFill>
                  <a:srgbClr val="000000"/>
                </a:solidFill>
                <a:latin typeface="Arial"/>
                <a:ea typeface="Arial"/>
                <a:cs typeface="Arial"/>
                <a:sym typeface="Arial"/>
              </a:defRPr>
            </a:lvl5pPr>
            <a:lvl6pPr indent="0" lvl="5" marL="0" marR="0" rtl="0" algn="r">
              <a:spcBef>
                <a:spcPts val="0"/>
              </a:spcBef>
              <a:buNone/>
              <a:defRPr b="1" sz="1200">
                <a:solidFill>
                  <a:srgbClr val="000000"/>
                </a:solidFill>
                <a:latin typeface="Arial"/>
                <a:ea typeface="Arial"/>
                <a:cs typeface="Arial"/>
                <a:sym typeface="Arial"/>
              </a:defRPr>
            </a:lvl6pPr>
            <a:lvl7pPr indent="0" lvl="6" marL="0" marR="0" rtl="0" algn="r">
              <a:spcBef>
                <a:spcPts val="0"/>
              </a:spcBef>
              <a:buNone/>
              <a:defRPr b="1" sz="1200">
                <a:solidFill>
                  <a:srgbClr val="000000"/>
                </a:solidFill>
                <a:latin typeface="Arial"/>
                <a:ea typeface="Arial"/>
                <a:cs typeface="Arial"/>
                <a:sym typeface="Arial"/>
              </a:defRPr>
            </a:lvl7pPr>
            <a:lvl8pPr indent="0" lvl="7" marL="0" marR="0" rtl="0" algn="r">
              <a:spcBef>
                <a:spcPts val="0"/>
              </a:spcBef>
              <a:buNone/>
              <a:defRPr b="1" sz="1200">
                <a:solidFill>
                  <a:srgbClr val="000000"/>
                </a:solidFill>
                <a:latin typeface="Arial"/>
                <a:ea typeface="Arial"/>
                <a:cs typeface="Arial"/>
                <a:sym typeface="Arial"/>
              </a:defRPr>
            </a:lvl8pPr>
            <a:lvl9pPr indent="0" lvl="8" marL="0" marR="0" rtl="0" algn="r">
              <a:spcBef>
                <a:spcPts val="0"/>
              </a:spcBef>
              <a:buNone/>
              <a:defRPr b="1" sz="1200">
                <a:solidFill>
                  <a:srgbClr val="000000"/>
                </a:solidFill>
                <a:latin typeface="Arial"/>
                <a:ea typeface="Arial"/>
                <a:cs typeface="Arial"/>
                <a:sym typeface="Arial"/>
              </a:defRPr>
            </a:lvl9pPr>
          </a:lstStyle>
          <a:p>
            <a:pPr indent="0" lvl="0" marL="0" rtl="0" algn="r">
              <a:spcBef>
                <a:spcPts val="0"/>
              </a:spcBef>
              <a:spcAft>
                <a:spcPts val="0"/>
              </a:spcAft>
              <a:buNone/>
            </a:pPr>
            <a:r>
              <a:rPr lang="en-US"/>
              <a:t>Slide - </a:t>
            </a: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s &amp; Contents Layout">
  <p:cSld name="8_Images &amp; Contents Layout">
    <p:bg>
      <p:bgPr>
        <a:blipFill>
          <a:blip r:embed="rId2">
            <a:alphaModFix/>
          </a:blip>
          <a:stretch>
            <a:fillRect/>
          </a:stretch>
        </a:blipFill>
      </p:bgPr>
    </p:bg>
    <p:spTree>
      <p:nvGrpSpPr>
        <p:cNvPr id="202" name="Shape 202"/>
        <p:cNvGrpSpPr/>
        <p:nvPr/>
      </p:nvGrpSpPr>
      <p:grpSpPr>
        <a:xfrm>
          <a:off x="0" y="0"/>
          <a:ext cx="0" cy="0"/>
          <a:chOff x="0" y="0"/>
          <a:chExt cx="0" cy="0"/>
        </a:xfrm>
      </p:grpSpPr>
      <p:sp>
        <p:nvSpPr>
          <p:cNvPr id="203" name="Google Shape;203;p41"/>
          <p:cNvSpPr/>
          <p:nvPr/>
        </p:nvSpPr>
        <p:spPr>
          <a:xfrm>
            <a:off x="0" y="3265715"/>
            <a:ext cx="12192000" cy="359228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 name="Google Shape;204;p41"/>
          <p:cNvSpPr/>
          <p:nvPr>
            <p:ph idx="2" type="pic"/>
          </p:nvPr>
        </p:nvSpPr>
        <p:spPr>
          <a:xfrm>
            <a:off x="0" y="0"/>
            <a:ext cx="12192000" cy="3265715"/>
          </a:xfrm>
          <a:prstGeom prst="rect">
            <a:avLst/>
          </a:prstGeom>
          <a:solidFill>
            <a:srgbClr val="F2F2F2"/>
          </a:solidFill>
          <a:ln>
            <a:noFill/>
          </a:ln>
        </p:spPr>
      </p:sp>
      <p:sp>
        <p:nvSpPr>
          <p:cNvPr id="205" name="Google Shape;205;p41"/>
          <p:cNvSpPr/>
          <p:nvPr/>
        </p:nvSpPr>
        <p:spPr>
          <a:xfrm>
            <a:off x="0" y="3265714"/>
            <a:ext cx="12192000" cy="912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Images &amp; Contents Layout">
  <p:cSld name="29_Images &amp; Contents Layout">
    <p:spTree>
      <p:nvGrpSpPr>
        <p:cNvPr id="206" name="Shape 206"/>
        <p:cNvGrpSpPr/>
        <p:nvPr/>
      </p:nvGrpSpPr>
      <p:grpSpPr>
        <a:xfrm>
          <a:off x="0" y="0"/>
          <a:ext cx="0" cy="0"/>
          <a:chOff x="0" y="0"/>
          <a:chExt cx="0" cy="0"/>
        </a:xfrm>
      </p:grpSpPr>
      <p:sp>
        <p:nvSpPr>
          <p:cNvPr id="207" name="Google Shape;207;p42"/>
          <p:cNvSpPr/>
          <p:nvPr>
            <p:ph idx="2" type="pic"/>
          </p:nvPr>
        </p:nvSpPr>
        <p:spPr>
          <a:xfrm>
            <a:off x="2785633" y="1708875"/>
            <a:ext cx="6624971" cy="2826000"/>
          </a:xfrm>
          <a:prstGeom prst="rect">
            <a:avLst/>
          </a:prstGeom>
          <a:solidFill>
            <a:srgbClr val="F2F2F2"/>
          </a:solidFill>
          <a:ln>
            <a:noFill/>
          </a:ln>
        </p:spPr>
      </p:sp>
      <p:sp>
        <p:nvSpPr>
          <p:cNvPr id="208" name="Google Shape;208;p42"/>
          <p:cNvSpPr txBox="1"/>
          <p:nvPr>
            <p:ph idx="1" type="body"/>
          </p:nvPr>
        </p:nvSpPr>
        <p:spPr>
          <a:xfrm>
            <a:off x="546531" y="319721"/>
            <a:ext cx="11098939" cy="659315"/>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08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 name="Shape 25"/>
        <p:cNvGrpSpPr/>
        <p:nvPr/>
      </p:nvGrpSpPr>
      <p:grpSpPr>
        <a:xfrm>
          <a:off x="0" y="0"/>
          <a:ext cx="0" cy="0"/>
          <a:chOff x="0" y="0"/>
          <a:chExt cx="0" cy="0"/>
        </a:xfrm>
      </p:grpSpPr>
      <p:sp>
        <p:nvSpPr>
          <p:cNvPr id="26" name="Google Shape;26;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29" name="Shape 29"/>
        <p:cNvGrpSpPr/>
        <p:nvPr/>
      </p:nvGrpSpPr>
      <p:grpSpPr>
        <a:xfrm>
          <a:off x="0" y="0"/>
          <a:ext cx="0" cy="0"/>
          <a:chOff x="0" y="0"/>
          <a:chExt cx="0" cy="0"/>
        </a:xfrm>
      </p:grpSpPr>
      <p:sp>
        <p:nvSpPr>
          <p:cNvPr id="30" name="Google Shape;30;p6"/>
          <p:cNvSpPr txBox="1"/>
          <p:nvPr>
            <p:ph idx="1" type="body"/>
          </p:nvPr>
        </p:nvSpPr>
        <p:spPr>
          <a:xfrm>
            <a:off x="409305" y="261130"/>
            <a:ext cx="11473295" cy="724247"/>
          </a:xfrm>
          <a:prstGeom prst="rect">
            <a:avLst/>
          </a:prstGeom>
          <a:noFill/>
          <a:ln>
            <a:noFill/>
          </a:ln>
        </p:spPr>
        <p:txBody>
          <a:bodyPr anchorCtr="0" anchor="ctr" bIns="45700" lIns="91425" spcFirstLastPara="1" rIns="91425" wrap="square" tIns="91425">
            <a:normAutofit/>
          </a:bodyPr>
          <a:lstStyle>
            <a:lvl1pPr indent="-228600" lvl="0" marL="457200" algn="l">
              <a:lnSpc>
                <a:spcPct val="90000"/>
              </a:lnSpc>
              <a:spcBef>
                <a:spcPts val="1000"/>
              </a:spcBef>
              <a:spcAft>
                <a:spcPts val="0"/>
              </a:spcAft>
              <a:buClr>
                <a:schemeClr val="dk1"/>
              </a:buClr>
              <a:buSzPts val="5400"/>
              <a:buNone/>
              <a:defRPr b="0" sz="54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6"/>
          <p:cNvSpPr txBox="1"/>
          <p:nvPr>
            <p:ph idx="2" type="body"/>
          </p:nvPr>
        </p:nvSpPr>
        <p:spPr>
          <a:xfrm>
            <a:off x="409305" y="985377"/>
            <a:ext cx="11473295" cy="347033"/>
          </a:xfrm>
          <a:prstGeom prst="rect">
            <a:avLst/>
          </a:prstGeom>
          <a:noFill/>
          <a:ln>
            <a:noFill/>
          </a:ln>
        </p:spPr>
        <p:txBody>
          <a:bodyPr anchorCtr="0" anchor="ctr" bIns="45700" lIns="182875" spcFirstLastPara="1" rIns="91425" wrap="square" tIns="91425">
            <a:normAutofit/>
          </a:bodyPr>
          <a:lstStyle>
            <a:lvl1pPr indent="-228600" lvl="0" marL="457200" algn="l">
              <a:lnSpc>
                <a:spcPct val="90000"/>
              </a:lnSpc>
              <a:spcBef>
                <a:spcPts val="1000"/>
              </a:spcBef>
              <a:spcAft>
                <a:spcPts val="0"/>
              </a:spcAft>
              <a:buClr>
                <a:srgbClr val="262626"/>
              </a:buClr>
              <a:buSzPts val="1600"/>
              <a:buNone/>
              <a:defRPr b="0" sz="1600">
                <a:solidFill>
                  <a:srgbClr val="26262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
          <p:cNvSpPr/>
          <p:nvPr/>
        </p:nvSpPr>
        <p:spPr>
          <a:xfrm>
            <a:off x="0" y="243711"/>
            <a:ext cx="191589" cy="107128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 name="Shape 33"/>
        <p:cNvGrpSpPr/>
        <p:nvPr/>
      </p:nvGrpSpPr>
      <p:grpSpPr>
        <a:xfrm>
          <a:off x="0" y="0"/>
          <a:ext cx="0" cy="0"/>
          <a:chOff x="0" y="0"/>
          <a:chExt cx="0" cy="0"/>
        </a:xfrm>
      </p:grpSpPr>
      <p:sp>
        <p:nvSpPr>
          <p:cNvPr id="34" name="Google Shape;34;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p:cSld name="8">
    <p:spTree>
      <p:nvGrpSpPr>
        <p:cNvPr id="39" name="Shape 39"/>
        <p:cNvGrpSpPr/>
        <p:nvPr/>
      </p:nvGrpSpPr>
      <p:grpSpPr>
        <a:xfrm>
          <a:off x="0" y="0"/>
          <a:ext cx="0" cy="0"/>
          <a:chOff x="0" y="0"/>
          <a:chExt cx="0" cy="0"/>
        </a:xfrm>
      </p:grpSpPr>
      <p:sp>
        <p:nvSpPr>
          <p:cNvPr id="40" name="Google Shape;40;p8"/>
          <p:cNvSpPr/>
          <p:nvPr/>
        </p:nvSpPr>
        <p:spPr>
          <a:xfrm rot="2720407">
            <a:off x="-750341" y="-1481274"/>
            <a:ext cx="4911276" cy="6496937"/>
          </a:xfrm>
          <a:custGeom>
            <a:rect b="b" l="l" r="r" t="t"/>
            <a:pathLst>
              <a:path extrusionOk="0" h="6496937" w="4911276">
                <a:moveTo>
                  <a:pt x="0" y="3219278"/>
                </a:moveTo>
                <a:lnTo>
                  <a:pt x="3181282" y="0"/>
                </a:lnTo>
                <a:lnTo>
                  <a:pt x="3828432" y="0"/>
                </a:lnTo>
                <a:cubicBezTo>
                  <a:pt x="4426470" y="0"/>
                  <a:pt x="4911276" y="484806"/>
                  <a:pt x="4911276" y="1082844"/>
                </a:cubicBezTo>
                <a:lnTo>
                  <a:pt x="4911276" y="5414093"/>
                </a:lnTo>
                <a:cubicBezTo>
                  <a:pt x="4911276" y="6012131"/>
                  <a:pt x="4426470" y="6496937"/>
                  <a:pt x="3828432" y="6496937"/>
                </a:cubicBezTo>
                <a:lnTo>
                  <a:pt x="3316805" y="649693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 name="Google Shape;41;p8"/>
          <p:cNvSpPr/>
          <p:nvPr>
            <p:ph idx="2" type="pic"/>
          </p:nvPr>
        </p:nvSpPr>
        <p:spPr>
          <a:xfrm>
            <a:off x="834558" y="804695"/>
            <a:ext cx="5248606" cy="5248607"/>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750"/>
                                        <p:tgtEl>
                                          <p:spTgt spid="41"/>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750"/>
                                  </p:stCondLst>
                                  <p:childTnLst>
                                    <p:set>
                                      <p:cBhvr>
                                        <p:cTn dur="1" fill="hold">
                                          <p:stCondLst>
                                            <p:cond delay="0"/>
                                          </p:stCondLst>
                                        </p:cTn>
                                        <p:tgtEl>
                                          <p:spTgt spid="40"/>
                                        </p:tgtEl>
                                        <p:attrNameLst>
                                          <p:attrName>style.visibility</p:attrName>
                                        </p:attrNameLst>
                                      </p:cBhvr>
                                      <p:to>
                                        <p:strVal val="visible"/>
                                      </p:to>
                                    </p:set>
                                    <p:animEffect filter="fade" transition="in">
                                      <p:cBhvr>
                                        <p:cTn dur="500"/>
                                        <p:tgtEl>
                                          <p:spTgt spid="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 name="Shape 42"/>
        <p:cNvGrpSpPr/>
        <p:nvPr/>
      </p:nvGrpSpPr>
      <p:grpSpPr>
        <a:xfrm>
          <a:off x="0" y="0"/>
          <a:ext cx="0" cy="0"/>
          <a:chOff x="0" y="0"/>
          <a:chExt cx="0" cy="0"/>
        </a:xfrm>
      </p:grpSpPr>
      <p:sp>
        <p:nvSpPr>
          <p:cNvPr id="43" name="Google Shape;43;p9"/>
          <p:cNvSpPr/>
          <p:nvPr/>
        </p:nvSpPr>
        <p:spPr>
          <a:xfrm flipH="1" rot="10800000">
            <a:off x="10928367" y="5578913"/>
            <a:ext cx="1370031" cy="1407521"/>
          </a:xfrm>
          <a:custGeom>
            <a:rect b="b" l="l" r="r" t="t"/>
            <a:pathLst>
              <a:path extrusionOk="0" h="38373" w="37909">
                <a:moveTo>
                  <a:pt x="0" y="1"/>
                </a:moveTo>
                <a:cubicBezTo>
                  <a:pt x="106" y="687"/>
                  <a:pt x="229" y="1375"/>
                  <a:pt x="369" y="2064"/>
                </a:cubicBezTo>
                <a:cubicBezTo>
                  <a:pt x="3736" y="18816"/>
                  <a:pt x="14366" y="28216"/>
                  <a:pt x="23623" y="33358"/>
                </a:cubicBezTo>
                <a:cubicBezTo>
                  <a:pt x="28156" y="35874"/>
                  <a:pt x="32988" y="37540"/>
                  <a:pt x="37908" y="38373"/>
                </a:cubicBezTo>
                <a:lnTo>
                  <a:pt x="37908" y="1"/>
                </a:lnTo>
                <a:close/>
              </a:path>
            </a:pathLst>
          </a:custGeom>
          <a:noFill/>
          <a:ln cap="flat" cmpd="sng" w="9525">
            <a:solidFill>
              <a:srgbClr val="B7B7B7"/>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44" name="Google Shape;44;p9"/>
          <p:cNvSpPr txBox="1"/>
          <p:nvPr>
            <p:ph type="title"/>
          </p:nvPr>
        </p:nvSpPr>
        <p:spPr>
          <a:xfrm>
            <a:off x="960000" y="720000"/>
            <a:ext cx="10272000" cy="763600"/>
          </a:xfrm>
          <a:prstGeom prst="rect">
            <a:avLst/>
          </a:prstGeom>
          <a:noFill/>
          <a:ln>
            <a:noFill/>
          </a:ln>
        </p:spPr>
        <p:txBody>
          <a:bodyPr anchorCtr="0" anchor="t" bIns="91425" lIns="91425" spcFirstLastPara="1" rIns="91425" wrap="square" tIns="91425">
            <a:noAutofit/>
          </a:bodyPr>
          <a:lstStyle>
            <a:lvl1pPr lvl="0" algn="ctr">
              <a:lnSpc>
                <a:spcPct val="90000"/>
              </a:lnSpc>
              <a:spcBef>
                <a:spcPts val="0"/>
              </a:spcBef>
              <a:spcAft>
                <a:spcPts val="0"/>
              </a:spcAft>
              <a:buClr>
                <a:schemeClr val="dk1"/>
              </a:buClr>
              <a:buSzPts val="30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 name="Google Shape;45;p9"/>
          <p:cNvSpPr txBox="1"/>
          <p:nvPr>
            <p:ph idx="1" type="body"/>
          </p:nvPr>
        </p:nvSpPr>
        <p:spPr>
          <a:xfrm>
            <a:off x="960000" y="4325633"/>
            <a:ext cx="4788800" cy="1812400"/>
          </a:xfrm>
          <a:prstGeom prst="rect">
            <a:avLst/>
          </a:prstGeom>
          <a:noFill/>
          <a:ln>
            <a:noFill/>
          </a:ln>
        </p:spPr>
        <p:txBody>
          <a:bodyPr anchorCtr="0" anchor="t" bIns="91425" lIns="91425" spcFirstLastPara="1" rIns="91425" wrap="square" tIns="91425">
            <a:noAutofit/>
          </a:bodyPr>
          <a:lstStyle>
            <a:lvl1pPr indent="-317500" lvl="0" marL="457200" algn="ctr">
              <a:lnSpc>
                <a:spcPct val="90000"/>
              </a:lnSpc>
              <a:spcBef>
                <a:spcPts val="0"/>
              </a:spcBef>
              <a:spcAft>
                <a:spcPts val="0"/>
              </a:spcAft>
              <a:buClr>
                <a:schemeClr val="dk1"/>
              </a:buClr>
              <a:buSzPts val="1400"/>
              <a:buChar char="●"/>
              <a:defRPr/>
            </a:lvl1pPr>
            <a:lvl2pPr indent="-304800" lvl="1" marL="914400" algn="l">
              <a:lnSpc>
                <a:spcPct val="90000"/>
              </a:lnSpc>
              <a:spcBef>
                <a:spcPts val="2133"/>
              </a:spcBef>
              <a:spcAft>
                <a:spcPts val="0"/>
              </a:spcAft>
              <a:buClr>
                <a:schemeClr val="dk1"/>
              </a:buClr>
              <a:buSzPts val="1200"/>
              <a:buChar char="○"/>
              <a:defRPr sz="1600"/>
            </a:lvl2pPr>
            <a:lvl3pPr indent="-304800" lvl="2" marL="1371600" algn="l">
              <a:lnSpc>
                <a:spcPct val="90000"/>
              </a:lnSpc>
              <a:spcBef>
                <a:spcPts val="2133"/>
              </a:spcBef>
              <a:spcAft>
                <a:spcPts val="0"/>
              </a:spcAft>
              <a:buClr>
                <a:schemeClr val="dk1"/>
              </a:buClr>
              <a:buSzPts val="1200"/>
              <a:buChar char="■"/>
              <a:defRPr sz="1600"/>
            </a:lvl3pPr>
            <a:lvl4pPr indent="-304800" lvl="3" marL="1828800" algn="l">
              <a:lnSpc>
                <a:spcPct val="90000"/>
              </a:lnSpc>
              <a:spcBef>
                <a:spcPts val="2133"/>
              </a:spcBef>
              <a:spcAft>
                <a:spcPts val="0"/>
              </a:spcAft>
              <a:buClr>
                <a:schemeClr val="dk1"/>
              </a:buClr>
              <a:buSzPts val="1200"/>
              <a:buChar char="●"/>
              <a:defRPr sz="1600"/>
            </a:lvl4pPr>
            <a:lvl5pPr indent="-304800" lvl="4" marL="2286000" algn="l">
              <a:lnSpc>
                <a:spcPct val="90000"/>
              </a:lnSpc>
              <a:spcBef>
                <a:spcPts val="2133"/>
              </a:spcBef>
              <a:spcAft>
                <a:spcPts val="0"/>
              </a:spcAft>
              <a:buClr>
                <a:schemeClr val="dk1"/>
              </a:buClr>
              <a:buSzPts val="1200"/>
              <a:buChar char="○"/>
              <a:defRPr sz="1600"/>
            </a:lvl5pPr>
            <a:lvl6pPr indent="-304800" lvl="5" marL="2743200" algn="l">
              <a:lnSpc>
                <a:spcPct val="90000"/>
              </a:lnSpc>
              <a:spcBef>
                <a:spcPts val="2133"/>
              </a:spcBef>
              <a:spcAft>
                <a:spcPts val="0"/>
              </a:spcAft>
              <a:buClr>
                <a:schemeClr val="dk1"/>
              </a:buClr>
              <a:buSzPts val="1200"/>
              <a:buChar char="■"/>
              <a:defRPr sz="1600"/>
            </a:lvl6pPr>
            <a:lvl7pPr indent="-304800" lvl="6" marL="3200400" algn="l">
              <a:lnSpc>
                <a:spcPct val="90000"/>
              </a:lnSpc>
              <a:spcBef>
                <a:spcPts val="2133"/>
              </a:spcBef>
              <a:spcAft>
                <a:spcPts val="0"/>
              </a:spcAft>
              <a:buClr>
                <a:schemeClr val="dk1"/>
              </a:buClr>
              <a:buSzPts val="1200"/>
              <a:buChar char="●"/>
              <a:defRPr sz="1600"/>
            </a:lvl7pPr>
            <a:lvl8pPr indent="-304800" lvl="7" marL="3657600" algn="l">
              <a:lnSpc>
                <a:spcPct val="90000"/>
              </a:lnSpc>
              <a:spcBef>
                <a:spcPts val="2133"/>
              </a:spcBef>
              <a:spcAft>
                <a:spcPts val="0"/>
              </a:spcAft>
              <a:buClr>
                <a:schemeClr val="dk1"/>
              </a:buClr>
              <a:buSzPts val="1200"/>
              <a:buChar char="○"/>
              <a:defRPr sz="1600"/>
            </a:lvl8pPr>
            <a:lvl9pPr indent="-304800" lvl="8" marL="4114800" algn="l">
              <a:lnSpc>
                <a:spcPct val="90000"/>
              </a:lnSpc>
              <a:spcBef>
                <a:spcPts val="2133"/>
              </a:spcBef>
              <a:spcAft>
                <a:spcPts val="2133"/>
              </a:spcAft>
              <a:buClr>
                <a:schemeClr val="dk1"/>
              </a:buClr>
              <a:buSzPts val="1200"/>
              <a:buChar char="■"/>
              <a:defRPr sz="1600"/>
            </a:lvl9pPr>
          </a:lstStyle>
          <a:p/>
        </p:txBody>
      </p:sp>
      <p:sp>
        <p:nvSpPr>
          <p:cNvPr id="46" name="Google Shape;46;p9"/>
          <p:cNvSpPr txBox="1"/>
          <p:nvPr>
            <p:ph idx="2" type="body"/>
          </p:nvPr>
        </p:nvSpPr>
        <p:spPr>
          <a:xfrm>
            <a:off x="6443200" y="4325633"/>
            <a:ext cx="4788800" cy="1812400"/>
          </a:xfrm>
          <a:prstGeom prst="rect">
            <a:avLst/>
          </a:prstGeom>
          <a:noFill/>
          <a:ln>
            <a:noFill/>
          </a:ln>
        </p:spPr>
        <p:txBody>
          <a:bodyPr anchorCtr="0" anchor="t" bIns="91425" lIns="91425" spcFirstLastPara="1" rIns="91425" wrap="square" tIns="91425">
            <a:noAutofit/>
          </a:bodyPr>
          <a:lstStyle>
            <a:lvl1pPr indent="-317500" lvl="0" marL="457200" algn="ctr">
              <a:lnSpc>
                <a:spcPct val="90000"/>
              </a:lnSpc>
              <a:spcBef>
                <a:spcPts val="0"/>
              </a:spcBef>
              <a:spcAft>
                <a:spcPts val="0"/>
              </a:spcAft>
              <a:buClr>
                <a:schemeClr val="dk1"/>
              </a:buClr>
              <a:buSzPts val="1400"/>
              <a:buChar char="●"/>
              <a:defRPr/>
            </a:lvl1pPr>
            <a:lvl2pPr indent="-304800" lvl="1" marL="914400" algn="l">
              <a:lnSpc>
                <a:spcPct val="90000"/>
              </a:lnSpc>
              <a:spcBef>
                <a:spcPts val="2133"/>
              </a:spcBef>
              <a:spcAft>
                <a:spcPts val="0"/>
              </a:spcAft>
              <a:buClr>
                <a:schemeClr val="dk1"/>
              </a:buClr>
              <a:buSzPts val="1200"/>
              <a:buChar char="○"/>
              <a:defRPr sz="1600"/>
            </a:lvl2pPr>
            <a:lvl3pPr indent="-304800" lvl="2" marL="1371600" algn="l">
              <a:lnSpc>
                <a:spcPct val="90000"/>
              </a:lnSpc>
              <a:spcBef>
                <a:spcPts val="2133"/>
              </a:spcBef>
              <a:spcAft>
                <a:spcPts val="0"/>
              </a:spcAft>
              <a:buClr>
                <a:schemeClr val="dk1"/>
              </a:buClr>
              <a:buSzPts val="1200"/>
              <a:buChar char="■"/>
              <a:defRPr sz="1600"/>
            </a:lvl3pPr>
            <a:lvl4pPr indent="-304800" lvl="3" marL="1828800" algn="l">
              <a:lnSpc>
                <a:spcPct val="90000"/>
              </a:lnSpc>
              <a:spcBef>
                <a:spcPts val="2133"/>
              </a:spcBef>
              <a:spcAft>
                <a:spcPts val="0"/>
              </a:spcAft>
              <a:buClr>
                <a:schemeClr val="dk1"/>
              </a:buClr>
              <a:buSzPts val="1200"/>
              <a:buChar char="●"/>
              <a:defRPr sz="1600"/>
            </a:lvl4pPr>
            <a:lvl5pPr indent="-304800" lvl="4" marL="2286000" algn="l">
              <a:lnSpc>
                <a:spcPct val="90000"/>
              </a:lnSpc>
              <a:spcBef>
                <a:spcPts val="2133"/>
              </a:spcBef>
              <a:spcAft>
                <a:spcPts val="0"/>
              </a:spcAft>
              <a:buClr>
                <a:schemeClr val="dk1"/>
              </a:buClr>
              <a:buSzPts val="1200"/>
              <a:buChar char="○"/>
              <a:defRPr sz="1600"/>
            </a:lvl5pPr>
            <a:lvl6pPr indent="-304800" lvl="5" marL="2743200" algn="l">
              <a:lnSpc>
                <a:spcPct val="90000"/>
              </a:lnSpc>
              <a:spcBef>
                <a:spcPts val="2133"/>
              </a:spcBef>
              <a:spcAft>
                <a:spcPts val="0"/>
              </a:spcAft>
              <a:buClr>
                <a:schemeClr val="dk1"/>
              </a:buClr>
              <a:buSzPts val="1200"/>
              <a:buChar char="■"/>
              <a:defRPr sz="1600"/>
            </a:lvl6pPr>
            <a:lvl7pPr indent="-304800" lvl="6" marL="3200400" algn="l">
              <a:lnSpc>
                <a:spcPct val="90000"/>
              </a:lnSpc>
              <a:spcBef>
                <a:spcPts val="2133"/>
              </a:spcBef>
              <a:spcAft>
                <a:spcPts val="0"/>
              </a:spcAft>
              <a:buClr>
                <a:schemeClr val="dk1"/>
              </a:buClr>
              <a:buSzPts val="1200"/>
              <a:buChar char="●"/>
              <a:defRPr sz="1600"/>
            </a:lvl7pPr>
            <a:lvl8pPr indent="-304800" lvl="7" marL="3657600" algn="l">
              <a:lnSpc>
                <a:spcPct val="90000"/>
              </a:lnSpc>
              <a:spcBef>
                <a:spcPts val="2133"/>
              </a:spcBef>
              <a:spcAft>
                <a:spcPts val="0"/>
              </a:spcAft>
              <a:buClr>
                <a:schemeClr val="dk1"/>
              </a:buClr>
              <a:buSzPts val="1200"/>
              <a:buChar char="○"/>
              <a:defRPr sz="1600"/>
            </a:lvl8pPr>
            <a:lvl9pPr indent="-304800" lvl="8" marL="4114800" algn="l">
              <a:lnSpc>
                <a:spcPct val="90000"/>
              </a:lnSpc>
              <a:spcBef>
                <a:spcPts val="2133"/>
              </a:spcBef>
              <a:spcAft>
                <a:spcPts val="2133"/>
              </a:spcAft>
              <a:buClr>
                <a:schemeClr val="dk1"/>
              </a:buClr>
              <a:buSzPts val="1200"/>
              <a:buChar char="■"/>
              <a:defRPr sz="1600"/>
            </a:lvl9pPr>
          </a:lstStyle>
          <a:p/>
        </p:txBody>
      </p:sp>
      <p:sp>
        <p:nvSpPr>
          <p:cNvPr id="47" name="Google Shape;47;p9"/>
          <p:cNvSpPr txBox="1"/>
          <p:nvPr>
            <p:ph idx="3" type="subTitle"/>
          </p:nvPr>
        </p:nvSpPr>
        <p:spPr>
          <a:xfrm>
            <a:off x="2516400" y="4013400"/>
            <a:ext cx="1676000" cy="4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2800"/>
              <a:buNone/>
              <a:defRPr sz="2667">
                <a:solidFill>
                  <a:srgbClr val="000000"/>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800"/>
              <a:buNone/>
              <a:defRPr sz="3733"/>
            </a:lvl2pPr>
            <a:lvl3pPr lvl="2" algn="ctr">
              <a:lnSpc>
                <a:spcPct val="100000"/>
              </a:lnSpc>
              <a:spcBef>
                <a:spcPts val="0"/>
              </a:spcBef>
              <a:spcAft>
                <a:spcPts val="0"/>
              </a:spcAft>
              <a:buClr>
                <a:schemeClr val="dk1"/>
              </a:buClr>
              <a:buSzPts val="2800"/>
              <a:buNone/>
              <a:defRPr sz="3733"/>
            </a:lvl3pPr>
            <a:lvl4pPr lvl="3" algn="ctr">
              <a:lnSpc>
                <a:spcPct val="100000"/>
              </a:lnSpc>
              <a:spcBef>
                <a:spcPts val="0"/>
              </a:spcBef>
              <a:spcAft>
                <a:spcPts val="0"/>
              </a:spcAft>
              <a:buClr>
                <a:schemeClr val="dk1"/>
              </a:buClr>
              <a:buSzPts val="2800"/>
              <a:buNone/>
              <a:defRPr sz="3733"/>
            </a:lvl4pPr>
            <a:lvl5pPr lvl="4" algn="ctr">
              <a:lnSpc>
                <a:spcPct val="100000"/>
              </a:lnSpc>
              <a:spcBef>
                <a:spcPts val="0"/>
              </a:spcBef>
              <a:spcAft>
                <a:spcPts val="0"/>
              </a:spcAft>
              <a:buClr>
                <a:schemeClr val="dk1"/>
              </a:buClr>
              <a:buSzPts val="2800"/>
              <a:buNone/>
              <a:defRPr sz="3733"/>
            </a:lvl5pPr>
            <a:lvl6pPr lvl="5" algn="ctr">
              <a:lnSpc>
                <a:spcPct val="100000"/>
              </a:lnSpc>
              <a:spcBef>
                <a:spcPts val="0"/>
              </a:spcBef>
              <a:spcAft>
                <a:spcPts val="0"/>
              </a:spcAft>
              <a:buClr>
                <a:schemeClr val="dk1"/>
              </a:buClr>
              <a:buSzPts val="2800"/>
              <a:buNone/>
              <a:defRPr sz="3733"/>
            </a:lvl6pPr>
            <a:lvl7pPr lvl="6" algn="ctr">
              <a:lnSpc>
                <a:spcPct val="100000"/>
              </a:lnSpc>
              <a:spcBef>
                <a:spcPts val="0"/>
              </a:spcBef>
              <a:spcAft>
                <a:spcPts val="0"/>
              </a:spcAft>
              <a:buClr>
                <a:schemeClr val="dk1"/>
              </a:buClr>
              <a:buSzPts val="2800"/>
              <a:buNone/>
              <a:defRPr sz="3733"/>
            </a:lvl7pPr>
            <a:lvl8pPr lvl="7" algn="ctr">
              <a:lnSpc>
                <a:spcPct val="100000"/>
              </a:lnSpc>
              <a:spcBef>
                <a:spcPts val="0"/>
              </a:spcBef>
              <a:spcAft>
                <a:spcPts val="0"/>
              </a:spcAft>
              <a:buClr>
                <a:schemeClr val="dk1"/>
              </a:buClr>
              <a:buSzPts val="2800"/>
              <a:buNone/>
              <a:defRPr sz="3733"/>
            </a:lvl8pPr>
            <a:lvl9pPr lvl="8" algn="ctr">
              <a:lnSpc>
                <a:spcPct val="100000"/>
              </a:lnSpc>
              <a:spcBef>
                <a:spcPts val="0"/>
              </a:spcBef>
              <a:spcAft>
                <a:spcPts val="0"/>
              </a:spcAft>
              <a:buClr>
                <a:schemeClr val="dk1"/>
              </a:buClr>
              <a:buSzPts val="2800"/>
              <a:buNone/>
              <a:defRPr sz="3733"/>
            </a:lvl9pPr>
          </a:lstStyle>
          <a:p/>
        </p:txBody>
      </p:sp>
      <p:sp>
        <p:nvSpPr>
          <p:cNvPr id="48" name="Google Shape;48;p9"/>
          <p:cNvSpPr txBox="1"/>
          <p:nvPr>
            <p:ph idx="4" type="subTitle"/>
          </p:nvPr>
        </p:nvSpPr>
        <p:spPr>
          <a:xfrm>
            <a:off x="7999600" y="4013400"/>
            <a:ext cx="1676000" cy="4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2800"/>
              <a:buNone/>
              <a:defRPr sz="2667">
                <a:solidFill>
                  <a:srgbClr val="000000"/>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800"/>
              <a:buNone/>
              <a:defRPr sz="3733"/>
            </a:lvl2pPr>
            <a:lvl3pPr lvl="2" algn="ctr">
              <a:lnSpc>
                <a:spcPct val="100000"/>
              </a:lnSpc>
              <a:spcBef>
                <a:spcPts val="0"/>
              </a:spcBef>
              <a:spcAft>
                <a:spcPts val="0"/>
              </a:spcAft>
              <a:buClr>
                <a:schemeClr val="dk1"/>
              </a:buClr>
              <a:buSzPts val="2800"/>
              <a:buNone/>
              <a:defRPr sz="3733"/>
            </a:lvl3pPr>
            <a:lvl4pPr lvl="3" algn="ctr">
              <a:lnSpc>
                <a:spcPct val="100000"/>
              </a:lnSpc>
              <a:spcBef>
                <a:spcPts val="0"/>
              </a:spcBef>
              <a:spcAft>
                <a:spcPts val="0"/>
              </a:spcAft>
              <a:buClr>
                <a:schemeClr val="dk1"/>
              </a:buClr>
              <a:buSzPts val="2800"/>
              <a:buNone/>
              <a:defRPr sz="3733"/>
            </a:lvl4pPr>
            <a:lvl5pPr lvl="4" algn="ctr">
              <a:lnSpc>
                <a:spcPct val="100000"/>
              </a:lnSpc>
              <a:spcBef>
                <a:spcPts val="0"/>
              </a:spcBef>
              <a:spcAft>
                <a:spcPts val="0"/>
              </a:spcAft>
              <a:buClr>
                <a:schemeClr val="dk1"/>
              </a:buClr>
              <a:buSzPts val="2800"/>
              <a:buNone/>
              <a:defRPr sz="3733"/>
            </a:lvl5pPr>
            <a:lvl6pPr lvl="5" algn="ctr">
              <a:lnSpc>
                <a:spcPct val="100000"/>
              </a:lnSpc>
              <a:spcBef>
                <a:spcPts val="0"/>
              </a:spcBef>
              <a:spcAft>
                <a:spcPts val="0"/>
              </a:spcAft>
              <a:buClr>
                <a:schemeClr val="dk1"/>
              </a:buClr>
              <a:buSzPts val="2800"/>
              <a:buNone/>
              <a:defRPr sz="3733"/>
            </a:lvl6pPr>
            <a:lvl7pPr lvl="6" algn="ctr">
              <a:lnSpc>
                <a:spcPct val="100000"/>
              </a:lnSpc>
              <a:spcBef>
                <a:spcPts val="0"/>
              </a:spcBef>
              <a:spcAft>
                <a:spcPts val="0"/>
              </a:spcAft>
              <a:buClr>
                <a:schemeClr val="dk1"/>
              </a:buClr>
              <a:buSzPts val="2800"/>
              <a:buNone/>
              <a:defRPr sz="3733"/>
            </a:lvl7pPr>
            <a:lvl8pPr lvl="7" algn="ctr">
              <a:lnSpc>
                <a:spcPct val="100000"/>
              </a:lnSpc>
              <a:spcBef>
                <a:spcPts val="0"/>
              </a:spcBef>
              <a:spcAft>
                <a:spcPts val="0"/>
              </a:spcAft>
              <a:buClr>
                <a:schemeClr val="dk1"/>
              </a:buClr>
              <a:buSzPts val="2800"/>
              <a:buNone/>
              <a:defRPr sz="3733"/>
            </a:lvl8pPr>
            <a:lvl9pPr lvl="8" algn="ctr">
              <a:lnSpc>
                <a:spcPct val="100000"/>
              </a:lnSpc>
              <a:spcBef>
                <a:spcPts val="0"/>
              </a:spcBef>
              <a:spcAft>
                <a:spcPts val="0"/>
              </a:spcAft>
              <a:buClr>
                <a:schemeClr val="dk1"/>
              </a:buClr>
              <a:buSzPts val="2800"/>
              <a:buNone/>
              <a:defRPr sz="3733"/>
            </a:lvl9pPr>
          </a:lstStyle>
          <a:p/>
        </p:txBody>
      </p:sp>
      <p:sp>
        <p:nvSpPr>
          <p:cNvPr id="49" name="Google Shape;49;p9"/>
          <p:cNvSpPr/>
          <p:nvPr/>
        </p:nvSpPr>
        <p:spPr>
          <a:xfrm flipH="1">
            <a:off x="-533122" y="-21767"/>
            <a:ext cx="3901599" cy="1330133"/>
          </a:xfrm>
          <a:custGeom>
            <a:rect b="b" l="l" r="r" t="t"/>
            <a:pathLst>
              <a:path extrusionOk="0" h="21876" w="64164">
                <a:moveTo>
                  <a:pt x="1" y="0"/>
                </a:moveTo>
                <a:cubicBezTo>
                  <a:pt x="2816" y="5505"/>
                  <a:pt x="7168" y="7234"/>
                  <a:pt x="15608" y="7234"/>
                </a:cubicBezTo>
                <a:cubicBezTo>
                  <a:pt x="17515" y="7234"/>
                  <a:pt x="19630" y="7146"/>
                  <a:pt x="21983" y="6993"/>
                </a:cubicBezTo>
                <a:cubicBezTo>
                  <a:pt x="22445" y="6963"/>
                  <a:pt x="22902" y="6948"/>
                  <a:pt x="23353" y="6948"/>
                </a:cubicBezTo>
                <a:cubicBezTo>
                  <a:pt x="32304" y="6948"/>
                  <a:pt x="39037" y="12718"/>
                  <a:pt x="44477" y="17793"/>
                </a:cubicBezTo>
                <a:cubicBezTo>
                  <a:pt x="47433" y="20550"/>
                  <a:pt x="50813" y="21875"/>
                  <a:pt x="54040" y="21875"/>
                </a:cubicBezTo>
                <a:cubicBezTo>
                  <a:pt x="58002" y="21875"/>
                  <a:pt x="61733" y="19877"/>
                  <a:pt x="64163" y="16081"/>
                </a:cubicBezTo>
                <a:lnTo>
                  <a:pt x="64163" y="0"/>
                </a:lnTo>
                <a:close/>
              </a:path>
            </a:pathLst>
          </a:custGeom>
          <a:solidFill>
            <a:srgbClr val="F3F3F3"/>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Images &amp; Contents Layout">
  <p:cSld name="29_Images &amp; Contents Layout">
    <p:spTree>
      <p:nvGrpSpPr>
        <p:cNvPr id="50" name="Shape 50"/>
        <p:cNvGrpSpPr/>
        <p:nvPr/>
      </p:nvGrpSpPr>
      <p:grpSpPr>
        <a:xfrm>
          <a:off x="0" y="0"/>
          <a:ext cx="0" cy="0"/>
          <a:chOff x="0" y="0"/>
          <a:chExt cx="0" cy="0"/>
        </a:xfrm>
      </p:grpSpPr>
      <p:sp>
        <p:nvSpPr>
          <p:cNvPr id="51" name="Google Shape;51;p10"/>
          <p:cNvSpPr/>
          <p:nvPr>
            <p:ph idx="2" type="pic"/>
          </p:nvPr>
        </p:nvSpPr>
        <p:spPr>
          <a:xfrm>
            <a:off x="2785633" y="1708875"/>
            <a:ext cx="6624971" cy="2826000"/>
          </a:xfrm>
          <a:prstGeom prst="rect">
            <a:avLst/>
          </a:prstGeom>
          <a:solidFill>
            <a:srgbClr val="F2F2F2"/>
          </a:solidFill>
          <a:ln>
            <a:noFill/>
          </a:ln>
        </p:spPr>
      </p:sp>
      <p:sp>
        <p:nvSpPr>
          <p:cNvPr id="52" name="Google Shape;52;p10"/>
          <p:cNvSpPr txBox="1"/>
          <p:nvPr>
            <p:ph idx="1" type="body"/>
          </p:nvPr>
        </p:nvSpPr>
        <p:spPr>
          <a:xfrm>
            <a:off x="546531" y="319721"/>
            <a:ext cx="11098939" cy="6593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262626"/>
              </a:buClr>
              <a:buSzPts val="5400"/>
              <a:buNone/>
              <a:defRPr b="0" sz="5400">
                <a:solidFill>
                  <a:srgbClr val="26262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2.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sp>
        <p:nvSpPr>
          <p:cNvPr id="141" name="Google Shape;141;p25"/>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5867"/>
              <a:buFont typeface="Calibri"/>
              <a:buNone/>
              <a:defRPr b="0" i="0" sz="5867"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2" name="Google Shape;142;p25"/>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99554" lvl="0" marL="457200" marR="0" rtl="0" algn="l">
              <a:spcBef>
                <a:spcPts val="853"/>
              </a:spcBef>
              <a:spcAft>
                <a:spcPts val="0"/>
              </a:spcAft>
              <a:buClr>
                <a:schemeClr val="dk1"/>
              </a:buClr>
              <a:buSzPts val="4267"/>
              <a:buFont typeface="Arial"/>
              <a:buChar char="•"/>
              <a:defRPr b="0" i="0" sz="4267" u="none" cap="none" strike="noStrike">
                <a:solidFill>
                  <a:schemeClr val="dk1"/>
                </a:solidFill>
                <a:latin typeface="Calibri"/>
                <a:ea typeface="Calibri"/>
                <a:cs typeface="Calibri"/>
                <a:sym typeface="Calibri"/>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Calibri"/>
                <a:ea typeface="Calibri"/>
                <a:cs typeface="Calibri"/>
                <a:sym typeface="Calibri"/>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
        <p:nvSpPr>
          <p:cNvPr id="143" name="Google Shape;143;p2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6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4" name="Google Shape;144;p2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6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5" name="Google Shape;145;p2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600">
                <a:solidFill>
                  <a:srgbClr val="888888"/>
                </a:solidFill>
                <a:latin typeface="Calibri"/>
                <a:ea typeface="Calibri"/>
                <a:cs typeface="Calibri"/>
                <a:sym typeface="Calibri"/>
              </a:defRPr>
            </a:lvl1pPr>
            <a:lvl2pPr indent="0" lvl="1" marL="0" marR="0" rtl="0" algn="r">
              <a:spcBef>
                <a:spcPts val="0"/>
              </a:spcBef>
              <a:buNone/>
              <a:defRPr sz="1600">
                <a:solidFill>
                  <a:srgbClr val="888888"/>
                </a:solidFill>
                <a:latin typeface="Calibri"/>
                <a:ea typeface="Calibri"/>
                <a:cs typeface="Calibri"/>
                <a:sym typeface="Calibri"/>
              </a:defRPr>
            </a:lvl2pPr>
            <a:lvl3pPr indent="0" lvl="2" marL="0" marR="0" rtl="0" algn="r">
              <a:spcBef>
                <a:spcPts val="0"/>
              </a:spcBef>
              <a:buNone/>
              <a:defRPr sz="1600">
                <a:solidFill>
                  <a:srgbClr val="888888"/>
                </a:solidFill>
                <a:latin typeface="Calibri"/>
                <a:ea typeface="Calibri"/>
                <a:cs typeface="Calibri"/>
                <a:sym typeface="Calibri"/>
              </a:defRPr>
            </a:lvl3pPr>
            <a:lvl4pPr indent="0" lvl="3" marL="0" marR="0" rtl="0" algn="r">
              <a:spcBef>
                <a:spcPts val="0"/>
              </a:spcBef>
              <a:buNone/>
              <a:defRPr sz="1600">
                <a:solidFill>
                  <a:srgbClr val="888888"/>
                </a:solidFill>
                <a:latin typeface="Calibri"/>
                <a:ea typeface="Calibri"/>
                <a:cs typeface="Calibri"/>
                <a:sym typeface="Calibri"/>
              </a:defRPr>
            </a:lvl4pPr>
            <a:lvl5pPr indent="0" lvl="4" marL="0" marR="0" rtl="0" algn="r">
              <a:spcBef>
                <a:spcPts val="0"/>
              </a:spcBef>
              <a:buNone/>
              <a:defRPr sz="1600">
                <a:solidFill>
                  <a:srgbClr val="888888"/>
                </a:solidFill>
                <a:latin typeface="Calibri"/>
                <a:ea typeface="Calibri"/>
                <a:cs typeface="Calibri"/>
                <a:sym typeface="Calibri"/>
              </a:defRPr>
            </a:lvl5pPr>
            <a:lvl6pPr indent="0" lvl="5" marL="0" marR="0" rtl="0" algn="r">
              <a:spcBef>
                <a:spcPts val="0"/>
              </a:spcBef>
              <a:buNone/>
              <a:defRPr sz="1600">
                <a:solidFill>
                  <a:srgbClr val="888888"/>
                </a:solidFill>
                <a:latin typeface="Calibri"/>
                <a:ea typeface="Calibri"/>
                <a:cs typeface="Calibri"/>
                <a:sym typeface="Calibri"/>
              </a:defRPr>
            </a:lvl6pPr>
            <a:lvl7pPr indent="0" lvl="6" marL="0" marR="0" rtl="0" algn="r">
              <a:spcBef>
                <a:spcPts val="0"/>
              </a:spcBef>
              <a:buNone/>
              <a:defRPr sz="1600">
                <a:solidFill>
                  <a:srgbClr val="888888"/>
                </a:solidFill>
                <a:latin typeface="Calibri"/>
                <a:ea typeface="Calibri"/>
                <a:cs typeface="Calibri"/>
                <a:sym typeface="Calibri"/>
              </a:defRPr>
            </a:lvl7pPr>
            <a:lvl8pPr indent="0" lvl="7" marL="0" marR="0" rtl="0" algn="r">
              <a:spcBef>
                <a:spcPts val="0"/>
              </a:spcBef>
              <a:buNone/>
              <a:defRPr sz="1600">
                <a:solidFill>
                  <a:srgbClr val="888888"/>
                </a:solidFill>
                <a:latin typeface="Calibri"/>
                <a:ea typeface="Calibri"/>
                <a:cs typeface="Calibri"/>
                <a:sym typeface="Calibri"/>
              </a:defRPr>
            </a:lvl8pPr>
            <a:lvl9pPr indent="0" lvl="8" marL="0" marR="0" rtl="0" algn="r">
              <a:spcBef>
                <a:spcPts val="0"/>
              </a:spcBef>
              <a:buNone/>
              <a:defRPr sz="16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13.png"/><Relationship Id="rId5" Type="http://schemas.openxmlformats.org/officeDocument/2006/relationships/image" Target="../media/image19.jpg"/><Relationship Id="rId6"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15.png"/><Relationship Id="rId5"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5.jpg"/><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37.jpg"/><Relationship Id="rId5" Type="http://schemas.openxmlformats.org/officeDocument/2006/relationships/image" Target="../media/image15.png"/><Relationship Id="rId6"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29.png"/><Relationship Id="rId9" Type="http://schemas.openxmlformats.org/officeDocument/2006/relationships/hyperlink" Target="http://siscobikes.ppjk.kemkes.go.id/" TargetMode="External"/><Relationship Id="rId5" Type="http://schemas.openxmlformats.org/officeDocument/2006/relationships/image" Target="../media/image34.png"/><Relationship Id="rId6" Type="http://schemas.openxmlformats.org/officeDocument/2006/relationships/image" Target="../media/image45.png"/><Relationship Id="rId7" Type="http://schemas.openxmlformats.org/officeDocument/2006/relationships/image" Target="../media/image47.png"/><Relationship Id="rId8"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11" Type="http://schemas.openxmlformats.org/officeDocument/2006/relationships/image" Target="../media/image5.jpg"/><Relationship Id="rId10" Type="http://schemas.openxmlformats.org/officeDocument/2006/relationships/image" Target="../media/image15.png"/><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41.png"/><Relationship Id="rId9" Type="http://schemas.openxmlformats.org/officeDocument/2006/relationships/image" Target="../media/image46.jpg"/><Relationship Id="rId5" Type="http://schemas.openxmlformats.org/officeDocument/2006/relationships/image" Target="../media/image49.jpg"/><Relationship Id="rId6" Type="http://schemas.openxmlformats.org/officeDocument/2006/relationships/image" Target="../media/image38.jpg"/><Relationship Id="rId7" Type="http://schemas.openxmlformats.org/officeDocument/2006/relationships/image" Target="../media/image50.png"/><Relationship Id="rId8" Type="http://schemas.openxmlformats.org/officeDocument/2006/relationships/image" Target="../media/image5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56.jpg"/><Relationship Id="rId4" Type="http://schemas.openxmlformats.org/officeDocument/2006/relationships/image" Target="../media/image97.jpg"/><Relationship Id="rId9" Type="http://schemas.openxmlformats.org/officeDocument/2006/relationships/image" Target="../media/image5.jpg"/><Relationship Id="rId5" Type="http://schemas.openxmlformats.org/officeDocument/2006/relationships/image" Target="../media/image40.png"/><Relationship Id="rId6" Type="http://schemas.openxmlformats.org/officeDocument/2006/relationships/image" Target="../media/image44.jpg"/><Relationship Id="rId7" Type="http://schemas.openxmlformats.org/officeDocument/2006/relationships/image" Target="../media/image48.png"/><Relationship Id="rId8" Type="http://schemas.openxmlformats.org/officeDocument/2006/relationships/image" Target="../media/image15.png"/></Relationships>
</file>

<file path=ppt/slides/_rels/slide19.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15.png"/><Relationship Id="rId5" Type="http://schemas.openxmlformats.org/officeDocument/2006/relationships/image" Target="../media/image52.jpg"/><Relationship Id="rId6" Type="http://schemas.openxmlformats.org/officeDocument/2006/relationships/image" Target="../media/image51.png"/><Relationship Id="rId7" Type="http://schemas.openxmlformats.org/officeDocument/2006/relationships/image" Target="../media/image55.png"/><Relationship Id="rId8" Type="http://schemas.openxmlformats.org/officeDocument/2006/relationships/image" Target="../media/image5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5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7.png"/><Relationship Id="rId4" Type="http://schemas.openxmlformats.org/officeDocument/2006/relationships/image" Target="../media/image67.png"/><Relationship Id="rId5" Type="http://schemas.openxmlformats.org/officeDocument/2006/relationships/image" Target="../media/image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65.png"/><Relationship Id="rId4" Type="http://schemas.openxmlformats.org/officeDocument/2006/relationships/image" Target="../media/image59.png"/><Relationship Id="rId5" Type="http://schemas.openxmlformats.org/officeDocument/2006/relationships/image" Target="../media/image7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65.png"/><Relationship Id="rId4" Type="http://schemas.openxmlformats.org/officeDocument/2006/relationships/image" Target="../media/image68.png"/><Relationship Id="rId9" Type="http://schemas.openxmlformats.org/officeDocument/2006/relationships/hyperlink" Target="http://siscobikes.ppjk.kemkes.go.id/" TargetMode="External"/><Relationship Id="rId5" Type="http://schemas.openxmlformats.org/officeDocument/2006/relationships/image" Target="../media/image76.png"/><Relationship Id="rId6" Type="http://schemas.openxmlformats.org/officeDocument/2006/relationships/image" Target="../media/image71.png"/><Relationship Id="rId7" Type="http://schemas.openxmlformats.org/officeDocument/2006/relationships/image" Target="../media/image66.png"/><Relationship Id="rId8" Type="http://schemas.openxmlformats.org/officeDocument/2006/relationships/image" Target="../media/image7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9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84.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75.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7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8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80.png"/></Relationships>
</file>

<file path=ppt/slides/_rels/slide33.xml.rels><?xml version="1.0" encoding="UTF-8" standalone="yes"?><Relationships xmlns="http://schemas.openxmlformats.org/package/2006/relationships"><Relationship Id="rId10" Type="http://schemas.openxmlformats.org/officeDocument/2006/relationships/image" Target="../media/image88.png"/><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65.png"/><Relationship Id="rId4" Type="http://schemas.openxmlformats.org/officeDocument/2006/relationships/image" Target="../media/image68.png"/><Relationship Id="rId9" Type="http://schemas.openxmlformats.org/officeDocument/2006/relationships/image" Target="../media/image78.png"/><Relationship Id="rId5" Type="http://schemas.openxmlformats.org/officeDocument/2006/relationships/image" Target="../media/image74.png"/><Relationship Id="rId6" Type="http://schemas.openxmlformats.org/officeDocument/2006/relationships/image" Target="../media/image73.png"/><Relationship Id="rId7" Type="http://schemas.openxmlformats.org/officeDocument/2006/relationships/image" Target="../media/image87.png"/><Relationship Id="rId8" Type="http://schemas.openxmlformats.org/officeDocument/2006/relationships/image" Target="../media/image8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9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hyperlink" Target="#Menu!A1" TargetMode="Externa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8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86.pn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9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4.jpg"/><Relationship Id="rId5"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94.jp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90.png"/><Relationship Id="rId4" Type="http://schemas.openxmlformats.org/officeDocument/2006/relationships/image" Target="../media/image15.png"/><Relationship Id="rId5" Type="http://schemas.openxmlformats.org/officeDocument/2006/relationships/image" Target="../media/image9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4.gif"/><Relationship Id="rId4" Type="http://schemas.openxmlformats.org/officeDocument/2006/relationships/image" Target="../media/image11.png"/><Relationship Id="rId5"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5.jpg"/><Relationship Id="rId7" Type="http://schemas.openxmlformats.org/officeDocument/2006/relationships/image" Target="../media/image15.png"/><Relationship Id="rId8"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43"/>
          <p:cNvPicPr preferRelativeResize="0"/>
          <p:nvPr/>
        </p:nvPicPr>
        <p:blipFill rotWithShape="1">
          <a:blip r:embed="rId3">
            <a:alphaModFix/>
          </a:blip>
          <a:srcRect b="0" l="0" r="0" t="0"/>
          <a:stretch/>
        </p:blipFill>
        <p:spPr>
          <a:xfrm>
            <a:off x="5519936" y="19811"/>
            <a:ext cx="6672064" cy="6838188"/>
          </a:xfrm>
          <a:prstGeom prst="rect">
            <a:avLst/>
          </a:prstGeom>
          <a:blipFill rotWithShape="1">
            <a:blip r:embed="rId4">
              <a:alphaModFix/>
            </a:blip>
            <a:stretch>
              <a:fillRect b="0" l="0" r="0" t="0"/>
            </a:stretch>
          </a:blipFill>
          <a:ln>
            <a:noFill/>
          </a:ln>
        </p:spPr>
      </p:pic>
      <p:sp>
        <p:nvSpPr>
          <p:cNvPr id="214" name="Google Shape;214;p43"/>
          <p:cNvSpPr txBox="1"/>
          <p:nvPr/>
        </p:nvSpPr>
        <p:spPr>
          <a:xfrm>
            <a:off x="854004" y="1711770"/>
            <a:ext cx="9789251" cy="2123407"/>
          </a:xfrm>
          <a:prstGeom prst="rect">
            <a:avLst/>
          </a:prstGeom>
          <a:noFill/>
          <a:ln cap="flat" cmpd="sng" w="381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2060"/>
              </a:buClr>
              <a:buSzPts val="4400"/>
              <a:buFont typeface="Arial"/>
              <a:buNone/>
            </a:pPr>
            <a:r>
              <a:rPr b="1" i="0" lang="en-US" sz="4400" u="none" cap="none" strike="noStrike">
                <a:solidFill>
                  <a:srgbClr val="002060"/>
                </a:solidFill>
                <a:latin typeface="Arial"/>
                <a:ea typeface="Arial"/>
                <a:cs typeface="Arial"/>
                <a:sym typeface="Arial"/>
              </a:rPr>
              <a:t>Pemanfaatan SISCOBIKES dalam Pengalokasian Penganggaran </a:t>
            </a:r>
            <a:endParaRPr/>
          </a:p>
          <a:p>
            <a:pPr indent="0" lvl="0" marL="0" marR="0" rtl="0" algn="ctr">
              <a:lnSpc>
                <a:spcPct val="90000"/>
              </a:lnSpc>
              <a:spcBef>
                <a:spcPts val="0"/>
              </a:spcBef>
              <a:spcAft>
                <a:spcPts val="0"/>
              </a:spcAft>
              <a:buClr>
                <a:srgbClr val="002060"/>
              </a:buClr>
              <a:buSzPts val="4400"/>
              <a:buFont typeface="Arial"/>
              <a:buNone/>
            </a:pPr>
            <a:r>
              <a:rPr b="1" i="0" lang="en-US" sz="4400" u="none" cap="none" strike="noStrike">
                <a:solidFill>
                  <a:srgbClr val="002060"/>
                </a:solidFill>
                <a:latin typeface="Arial"/>
                <a:ea typeface="Arial"/>
                <a:cs typeface="Arial"/>
                <a:sym typeface="Arial"/>
              </a:rPr>
              <a:t>SPM Bidang Kesehatan</a:t>
            </a:r>
            <a:endParaRPr b="1" i="0" sz="4400" u="none" cap="none" strike="noStrike">
              <a:solidFill>
                <a:srgbClr val="002060"/>
              </a:solidFill>
              <a:latin typeface="Arial"/>
              <a:ea typeface="Arial"/>
              <a:cs typeface="Arial"/>
              <a:sym typeface="Arial"/>
            </a:endParaRPr>
          </a:p>
        </p:txBody>
      </p:sp>
      <p:sp>
        <p:nvSpPr>
          <p:cNvPr id="215" name="Google Shape;215;p43"/>
          <p:cNvSpPr/>
          <p:nvPr/>
        </p:nvSpPr>
        <p:spPr>
          <a:xfrm>
            <a:off x="1466302" y="4372209"/>
            <a:ext cx="8564653" cy="884319"/>
          </a:xfrm>
          <a:prstGeom prst="rect">
            <a:avLst/>
          </a:prstGeom>
          <a:noFill/>
          <a:ln>
            <a:noFill/>
          </a:ln>
          <a:effectLst>
            <a:outerShdw blurRad="25400" rotWithShape="0">
              <a:srgbClr val="000000">
                <a:alpha val="45882"/>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Lemi Kurniawan SKM MKM</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Analis Kebijakan Kesehatan </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Pusat Pembiayaan dan Jaminan Kesehatan</a:t>
            </a:r>
            <a:endParaRPr b="0" i="0" sz="2000" u="none" cap="none" strike="noStrike">
              <a:solidFill>
                <a:schemeClr val="dk1"/>
              </a:solidFill>
              <a:latin typeface="Arial"/>
              <a:ea typeface="Arial"/>
              <a:cs typeface="Arial"/>
              <a:sym typeface="Arial"/>
            </a:endParaRPr>
          </a:p>
        </p:txBody>
      </p:sp>
      <p:pic>
        <p:nvPicPr>
          <p:cNvPr descr="A close up of a logo&#10;&#10;Description automatically generated" id="216" name="Google Shape;216;p43"/>
          <p:cNvPicPr preferRelativeResize="0"/>
          <p:nvPr/>
        </p:nvPicPr>
        <p:blipFill rotWithShape="1">
          <a:blip r:embed="rId5">
            <a:alphaModFix/>
          </a:blip>
          <a:srcRect b="0" l="1834" r="1835" t="0"/>
          <a:stretch/>
        </p:blipFill>
        <p:spPr>
          <a:xfrm>
            <a:off x="143339" y="68628"/>
            <a:ext cx="1747487" cy="1043267"/>
          </a:xfrm>
          <a:prstGeom prst="rect">
            <a:avLst/>
          </a:prstGeom>
          <a:noFill/>
          <a:ln>
            <a:noFill/>
          </a:ln>
        </p:spPr>
      </p:pic>
      <p:sp>
        <p:nvSpPr>
          <p:cNvPr id="217" name="Google Shape;217;p43"/>
          <p:cNvSpPr/>
          <p:nvPr/>
        </p:nvSpPr>
        <p:spPr>
          <a:xfrm rot="10800000">
            <a:off x="6311493" y="132403"/>
            <a:ext cx="5737168" cy="6562080"/>
          </a:xfrm>
          <a:custGeom>
            <a:rect b="b" l="l" r="r" t="t"/>
            <a:pathLst>
              <a:path extrusionOk="0" h="4536504" w="4302876">
                <a:moveTo>
                  <a:pt x="0" y="0"/>
                </a:moveTo>
                <a:lnTo>
                  <a:pt x="4302876" y="0"/>
                </a:lnTo>
                <a:lnTo>
                  <a:pt x="4302876" y="77937"/>
                </a:lnTo>
                <a:lnTo>
                  <a:pt x="77937" y="77937"/>
                </a:lnTo>
                <a:lnTo>
                  <a:pt x="77937" y="4458567"/>
                </a:lnTo>
                <a:lnTo>
                  <a:pt x="4302876" y="4458567"/>
                </a:lnTo>
                <a:lnTo>
                  <a:pt x="4302876" y="4536504"/>
                </a:lnTo>
                <a:lnTo>
                  <a:pt x="0" y="4536504"/>
                </a:lnTo>
                <a:lnTo>
                  <a:pt x="0" y="0"/>
                </a:lnTo>
                <a:close/>
              </a:path>
            </a:pathLst>
          </a:custGeom>
          <a:solidFill>
            <a:schemeClr val="lt1">
              <a:alpha val="8784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pic>
        <p:nvPicPr>
          <p:cNvPr descr="download.png" id="218" name="Google Shape;218;p43"/>
          <p:cNvPicPr preferRelativeResize="0"/>
          <p:nvPr/>
        </p:nvPicPr>
        <p:blipFill rotWithShape="1">
          <a:blip r:embed="rId6">
            <a:alphaModFix/>
          </a:blip>
          <a:srcRect b="0" l="0" r="0" t="0"/>
          <a:stretch/>
        </p:blipFill>
        <p:spPr>
          <a:xfrm>
            <a:off x="2205308" y="217956"/>
            <a:ext cx="1643074" cy="666363"/>
          </a:xfrm>
          <a:prstGeom prst="rect">
            <a:avLst/>
          </a:prstGeom>
          <a:noFill/>
          <a:ln>
            <a:noFill/>
          </a:ln>
        </p:spPr>
      </p:pic>
      <p:sp>
        <p:nvSpPr>
          <p:cNvPr id="219" name="Google Shape;219;p43"/>
          <p:cNvSpPr/>
          <p:nvPr/>
        </p:nvSpPr>
        <p:spPr>
          <a:xfrm>
            <a:off x="1237609" y="5810165"/>
            <a:ext cx="8564653" cy="884319"/>
          </a:xfrm>
          <a:prstGeom prst="rect">
            <a:avLst/>
          </a:prstGeom>
          <a:noFill/>
          <a:ln>
            <a:noFill/>
          </a:ln>
          <a:effectLst>
            <a:outerShdw blurRad="25400" rotWithShape="0">
              <a:srgbClr val="000000">
                <a:alpha val="45882"/>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Pertemuan Monitoring dan Evaluasi SPM Kesehatan</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Jakarta, 30 September 2021</a:t>
            </a:r>
            <a:endParaRPr b="0" i="0" sz="20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52"/>
          <p:cNvPicPr preferRelativeResize="0"/>
          <p:nvPr/>
        </p:nvPicPr>
        <p:blipFill rotWithShape="1">
          <a:blip r:embed="rId3">
            <a:alphaModFix/>
          </a:blip>
          <a:srcRect b="0" l="0" r="0" t="0"/>
          <a:stretch/>
        </p:blipFill>
        <p:spPr>
          <a:xfrm>
            <a:off x="-66313" y="0"/>
            <a:ext cx="11989384" cy="6858000"/>
          </a:xfrm>
          <a:prstGeom prst="rect">
            <a:avLst/>
          </a:prstGeom>
          <a:noFill/>
          <a:ln>
            <a:noFill/>
          </a:ln>
        </p:spPr>
      </p:pic>
      <p:sp>
        <p:nvSpPr>
          <p:cNvPr id="425" name="Google Shape;425;p52"/>
          <p:cNvSpPr/>
          <p:nvPr/>
        </p:nvSpPr>
        <p:spPr>
          <a:xfrm>
            <a:off x="1784841" y="294049"/>
            <a:ext cx="8287076" cy="584775"/>
          </a:xfrm>
          <a:prstGeom prst="rect">
            <a:avLst/>
          </a:prstGeom>
          <a:solidFill>
            <a:srgbClr val="FCD8BA"/>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200">
                <a:solidFill>
                  <a:srgbClr val="000000"/>
                </a:solidFill>
                <a:latin typeface="Arial"/>
                <a:ea typeface="Arial"/>
                <a:cs typeface="Arial"/>
                <a:sym typeface="Arial"/>
              </a:rPr>
              <a:t>Prinsip Standar Pelayanan Minimal (SPM)</a:t>
            </a:r>
            <a:endParaRPr b="1" sz="3200">
              <a:solidFill>
                <a:srgbClr val="000000"/>
              </a:solidFill>
              <a:latin typeface="Arial"/>
              <a:ea typeface="Arial"/>
              <a:cs typeface="Arial"/>
              <a:sym typeface="Arial"/>
            </a:endParaRPr>
          </a:p>
        </p:txBody>
      </p:sp>
      <p:pic>
        <p:nvPicPr>
          <p:cNvPr descr="download.png" id="426" name="Google Shape;426;p52"/>
          <p:cNvPicPr preferRelativeResize="0"/>
          <p:nvPr/>
        </p:nvPicPr>
        <p:blipFill rotWithShape="1">
          <a:blip r:embed="rId4">
            <a:alphaModFix/>
          </a:blip>
          <a:srcRect b="0" l="0" r="0" t="0"/>
          <a:stretch/>
        </p:blipFill>
        <p:spPr>
          <a:xfrm>
            <a:off x="10303359" y="264210"/>
            <a:ext cx="1301256" cy="605143"/>
          </a:xfrm>
          <a:prstGeom prst="rect">
            <a:avLst/>
          </a:prstGeom>
          <a:noFill/>
          <a:ln>
            <a:noFill/>
          </a:ln>
        </p:spPr>
      </p:pic>
      <p:pic>
        <p:nvPicPr>
          <p:cNvPr descr="Logo_kemenkes_baru.jpg" id="427" name="Google Shape;427;p52"/>
          <p:cNvPicPr preferRelativeResize="0"/>
          <p:nvPr/>
        </p:nvPicPr>
        <p:blipFill rotWithShape="1">
          <a:blip r:embed="rId5">
            <a:alphaModFix/>
          </a:blip>
          <a:srcRect b="0" l="0" r="0" t="0"/>
          <a:stretch/>
        </p:blipFill>
        <p:spPr>
          <a:xfrm>
            <a:off x="436612" y="281258"/>
            <a:ext cx="1116787" cy="605143"/>
          </a:xfrm>
          <a:prstGeom prst="rect">
            <a:avLst/>
          </a:prstGeom>
          <a:noFill/>
          <a:ln>
            <a:noFill/>
          </a:ln>
        </p:spPr>
      </p:pic>
      <p:sp>
        <p:nvSpPr>
          <p:cNvPr id="428" name="Google Shape;428;p52"/>
          <p:cNvSpPr txBox="1"/>
          <p:nvPr>
            <p:ph idx="1" type="body"/>
          </p:nvPr>
        </p:nvSpPr>
        <p:spPr>
          <a:xfrm>
            <a:off x="289579" y="1167656"/>
            <a:ext cx="5638800" cy="4990045"/>
          </a:xfrm>
          <a:prstGeom prst="rect">
            <a:avLst/>
          </a:prstGeom>
          <a:solidFill>
            <a:schemeClr val="lt2"/>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342891" lvl="0" marL="342891" rtl="0" algn="just">
              <a:lnSpc>
                <a:spcPct val="120000"/>
              </a:lnSpc>
              <a:spcBef>
                <a:spcPts val="0"/>
              </a:spcBef>
              <a:spcAft>
                <a:spcPts val="0"/>
              </a:spcAft>
              <a:buClr>
                <a:schemeClr val="dk1"/>
              </a:buClr>
              <a:buSzPts val="1700"/>
              <a:buFont typeface="Arial"/>
              <a:buAutoNum type="arabicPeriod"/>
            </a:pPr>
            <a:r>
              <a:rPr lang="en-US" sz="1700">
                <a:solidFill>
                  <a:schemeClr val="dk1"/>
                </a:solidFill>
                <a:latin typeface="Arial"/>
                <a:ea typeface="Arial"/>
                <a:cs typeface="Arial"/>
                <a:sym typeface="Arial"/>
              </a:rPr>
              <a:t>Merupakan kebutuhan dasar Kesehatan bagi setiap  individu secara </a:t>
            </a:r>
            <a:r>
              <a:rPr b="1" lang="en-US" sz="1700">
                <a:solidFill>
                  <a:schemeClr val="dk1"/>
                </a:solidFill>
                <a:latin typeface="Arial"/>
                <a:ea typeface="Arial"/>
                <a:cs typeface="Arial"/>
                <a:sym typeface="Arial"/>
              </a:rPr>
              <a:t>universal</a:t>
            </a:r>
            <a:endParaRPr b="1" sz="1700">
              <a:solidFill>
                <a:schemeClr val="dk1"/>
              </a:solidFill>
            </a:endParaRPr>
          </a:p>
          <a:p>
            <a:pPr indent="-342891" lvl="0" marL="342891" rtl="0" algn="just">
              <a:lnSpc>
                <a:spcPct val="120000"/>
              </a:lnSpc>
              <a:spcBef>
                <a:spcPts val="340"/>
              </a:spcBef>
              <a:spcAft>
                <a:spcPts val="0"/>
              </a:spcAft>
              <a:buClr>
                <a:schemeClr val="dk1"/>
              </a:buClr>
              <a:buSzPts val="1700"/>
              <a:buFont typeface="Arial"/>
              <a:buAutoNum type="arabicPeriod"/>
            </a:pPr>
            <a:r>
              <a:rPr lang="en-US" sz="1700">
                <a:solidFill>
                  <a:schemeClr val="dk1"/>
                </a:solidFill>
                <a:latin typeface="Arial"/>
                <a:ea typeface="Arial"/>
                <a:cs typeface="Arial"/>
                <a:sym typeface="Arial"/>
              </a:rPr>
              <a:t>Pemenuhan kebutuhan dasar Kesehatan dapat        dipenuhi sendiri oleh </a:t>
            </a:r>
            <a:r>
              <a:rPr b="1" lang="en-US" sz="1700">
                <a:solidFill>
                  <a:schemeClr val="dk1"/>
                </a:solidFill>
                <a:latin typeface="Arial"/>
                <a:ea typeface="Arial"/>
                <a:cs typeface="Arial"/>
                <a:sym typeface="Arial"/>
              </a:rPr>
              <a:t>warga negara, atau oleh        pemerintah daerah</a:t>
            </a:r>
            <a:endParaRPr b="1" sz="1700">
              <a:solidFill>
                <a:schemeClr val="dk1"/>
              </a:solidFill>
            </a:endParaRPr>
          </a:p>
          <a:p>
            <a:pPr indent="-342891" lvl="0" marL="342891" rtl="0" algn="just">
              <a:lnSpc>
                <a:spcPct val="120000"/>
              </a:lnSpc>
              <a:spcBef>
                <a:spcPts val="340"/>
              </a:spcBef>
              <a:spcAft>
                <a:spcPts val="0"/>
              </a:spcAft>
              <a:buClr>
                <a:schemeClr val="dk1"/>
              </a:buClr>
              <a:buSzPts val="1700"/>
              <a:buFont typeface="Arial"/>
              <a:buAutoNum type="arabicPeriod"/>
            </a:pPr>
            <a:r>
              <a:rPr lang="en-US" sz="1700">
                <a:solidFill>
                  <a:schemeClr val="dk1"/>
                </a:solidFill>
                <a:latin typeface="Arial"/>
                <a:ea typeface="Arial"/>
                <a:cs typeface="Arial"/>
                <a:sym typeface="Arial"/>
              </a:rPr>
              <a:t>Merupakan pelayanan dasar kesehatan yang </a:t>
            </a:r>
            <a:endParaRPr sz="1700">
              <a:solidFill>
                <a:schemeClr val="dk1"/>
              </a:solidFill>
            </a:endParaRPr>
          </a:p>
          <a:p>
            <a:pPr indent="0" lvl="0" marL="0" rtl="0" algn="just">
              <a:lnSpc>
                <a:spcPct val="120000"/>
              </a:lnSpc>
              <a:spcBef>
                <a:spcPts val="340"/>
              </a:spcBef>
              <a:spcAft>
                <a:spcPts val="0"/>
              </a:spcAft>
              <a:buClr>
                <a:schemeClr val="dk1"/>
              </a:buClr>
              <a:buSzPts val="1700"/>
              <a:buNone/>
            </a:pPr>
            <a:r>
              <a:rPr lang="en-US" sz="1700">
                <a:solidFill>
                  <a:schemeClr val="dk1"/>
                </a:solidFill>
                <a:latin typeface="Arial"/>
                <a:ea typeface="Arial"/>
                <a:cs typeface="Arial"/>
                <a:sym typeface="Arial"/>
              </a:rPr>
              <a:t>      menjadi </a:t>
            </a:r>
            <a:r>
              <a:rPr b="1" lang="en-US" sz="1700">
                <a:solidFill>
                  <a:schemeClr val="dk1"/>
                </a:solidFill>
                <a:latin typeface="Arial"/>
                <a:ea typeface="Arial"/>
                <a:cs typeface="Arial"/>
                <a:sym typeface="Arial"/>
              </a:rPr>
              <a:t>kewenangan daerah </a:t>
            </a:r>
            <a:r>
              <a:rPr lang="en-US" sz="1700">
                <a:solidFill>
                  <a:schemeClr val="dk1"/>
                </a:solidFill>
                <a:latin typeface="Arial"/>
                <a:ea typeface="Arial"/>
                <a:cs typeface="Arial"/>
                <a:sym typeface="Arial"/>
              </a:rPr>
              <a:t>provinsi maupun </a:t>
            </a:r>
            <a:endParaRPr sz="1700">
              <a:solidFill>
                <a:schemeClr val="dk1"/>
              </a:solidFill>
            </a:endParaRPr>
          </a:p>
          <a:p>
            <a:pPr indent="0" lvl="0" marL="0" rtl="0" algn="just">
              <a:lnSpc>
                <a:spcPct val="120000"/>
              </a:lnSpc>
              <a:spcBef>
                <a:spcPts val="340"/>
              </a:spcBef>
              <a:spcAft>
                <a:spcPts val="0"/>
              </a:spcAft>
              <a:buClr>
                <a:schemeClr val="dk1"/>
              </a:buClr>
              <a:buSzPts val="1700"/>
              <a:buNone/>
            </a:pPr>
            <a:r>
              <a:rPr lang="en-US" sz="1700">
                <a:solidFill>
                  <a:schemeClr val="dk1"/>
                </a:solidFill>
                <a:latin typeface="Arial"/>
                <a:ea typeface="Arial"/>
                <a:cs typeface="Arial"/>
                <a:sym typeface="Arial"/>
              </a:rPr>
              <a:t>      kabupaten/kota</a:t>
            </a:r>
            <a:endParaRPr sz="1700">
              <a:solidFill>
                <a:schemeClr val="dk1"/>
              </a:solidFill>
            </a:endParaRPr>
          </a:p>
          <a:p>
            <a:pPr indent="0" lvl="0" marL="0" rtl="0" algn="just">
              <a:lnSpc>
                <a:spcPct val="120000"/>
              </a:lnSpc>
              <a:spcBef>
                <a:spcPts val="340"/>
              </a:spcBef>
              <a:spcAft>
                <a:spcPts val="0"/>
              </a:spcAft>
              <a:buClr>
                <a:schemeClr val="dk1"/>
              </a:buClr>
              <a:buSzPts val="1700"/>
              <a:buNone/>
            </a:pPr>
            <a:r>
              <a:rPr lang="en-US" sz="1700">
                <a:solidFill>
                  <a:schemeClr val="dk1"/>
                </a:solidFill>
                <a:latin typeface="Arial"/>
                <a:ea typeface="Arial"/>
                <a:cs typeface="Arial"/>
                <a:sym typeface="Arial"/>
              </a:rPr>
              <a:t>4.   Merupakan </a:t>
            </a:r>
            <a:r>
              <a:rPr b="1" lang="en-US" sz="1700">
                <a:solidFill>
                  <a:schemeClr val="dk1"/>
                </a:solidFill>
                <a:latin typeface="Arial"/>
                <a:ea typeface="Arial"/>
                <a:cs typeface="Arial"/>
                <a:sym typeface="Arial"/>
              </a:rPr>
              <a:t>kewajiban bagi pemerintah daerah </a:t>
            </a:r>
            <a:endParaRPr b="1" sz="1700">
              <a:solidFill>
                <a:schemeClr val="dk1"/>
              </a:solidFill>
            </a:endParaRPr>
          </a:p>
          <a:p>
            <a:pPr indent="0" lvl="0" marL="0" rtl="0" algn="just">
              <a:lnSpc>
                <a:spcPct val="120000"/>
              </a:lnSpc>
              <a:spcBef>
                <a:spcPts val="340"/>
              </a:spcBef>
              <a:spcAft>
                <a:spcPts val="0"/>
              </a:spcAft>
              <a:buClr>
                <a:schemeClr val="dk1"/>
              </a:buClr>
              <a:buSzPts val="1700"/>
              <a:buNone/>
            </a:pPr>
            <a:r>
              <a:rPr b="1" lang="en-US" sz="1700">
                <a:solidFill>
                  <a:schemeClr val="dk1"/>
                </a:solidFill>
                <a:latin typeface="Arial"/>
                <a:ea typeface="Arial"/>
                <a:cs typeface="Arial"/>
                <a:sym typeface="Arial"/>
              </a:rPr>
              <a:t>      </a:t>
            </a:r>
            <a:r>
              <a:rPr lang="en-US" sz="1700">
                <a:solidFill>
                  <a:schemeClr val="dk1"/>
                </a:solidFill>
                <a:latin typeface="Arial"/>
                <a:ea typeface="Arial"/>
                <a:cs typeface="Arial"/>
                <a:sym typeface="Arial"/>
              </a:rPr>
              <a:t>provinsi maupun kabupaten/kota untuk menjamin </a:t>
            </a:r>
            <a:endParaRPr sz="1700">
              <a:solidFill>
                <a:schemeClr val="dk1"/>
              </a:solidFill>
            </a:endParaRPr>
          </a:p>
          <a:p>
            <a:pPr indent="0" lvl="0" marL="0" rtl="0" algn="just">
              <a:lnSpc>
                <a:spcPct val="120000"/>
              </a:lnSpc>
              <a:spcBef>
                <a:spcPts val="340"/>
              </a:spcBef>
              <a:spcAft>
                <a:spcPts val="0"/>
              </a:spcAft>
              <a:buClr>
                <a:schemeClr val="dk1"/>
              </a:buClr>
              <a:buSzPts val="1700"/>
              <a:buNone/>
            </a:pPr>
            <a:r>
              <a:rPr lang="en-US" sz="1700">
                <a:solidFill>
                  <a:schemeClr val="dk1"/>
                </a:solidFill>
                <a:latin typeface="Arial"/>
                <a:ea typeface="Arial"/>
                <a:cs typeface="Arial"/>
                <a:sym typeface="Arial"/>
              </a:rPr>
              <a:t>      setiap warga negara memperoleh kebutuhan dasar </a:t>
            </a:r>
            <a:endParaRPr sz="1700">
              <a:solidFill>
                <a:schemeClr val="dk1"/>
              </a:solidFill>
            </a:endParaRPr>
          </a:p>
          <a:p>
            <a:pPr indent="0" lvl="0" marL="0" rtl="0" algn="just">
              <a:lnSpc>
                <a:spcPct val="120000"/>
              </a:lnSpc>
              <a:spcBef>
                <a:spcPts val="340"/>
              </a:spcBef>
              <a:spcAft>
                <a:spcPts val="0"/>
              </a:spcAft>
              <a:buClr>
                <a:schemeClr val="dk1"/>
              </a:buClr>
              <a:buSzPts val="1700"/>
              <a:buNone/>
            </a:pPr>
            <a:r>
              <a:rPr lang="en-US" sz="1700">
                <a:solidFill>
                  <a:schemeClr val="dk1"/>
                </a:solidFill>
                <a:latin typeface="Arial"/>
                <a:ea typeface="Arial"/>
                <a:cs typeface="Arial"/>
                <a:sym typeface="Arial"/>
              </a:rPr>
              <a:t>      kesehatannya</a:t>
            </a:r>
            <a:endParaRPr sz="1700">
              <a:solidFill>
                <a:schemeClr val="dk1"/>
              </a:solidFill>
            </a:endParaRPr>
          </a:p>
          <a:p>
            <a:pPr indent="0" lvl="0" marL="0" rtl="0" algn="just">
              <a:lnSpc>
                <a:spcPct val="120000"/>
              </a:lnSpc>
              <a:spcBef>
                <a:spcPts val="340"/>
              </a:spcBef>
              <a:spcAft>
                <a:spcPts val="0"/>
              </a:spcAft>
              <a:buClr>
                <a:schemeClr val="dk1"/>
              </a:buClr>
              <a:buSzPts val="1700"/>
              <a:buNone/>
            </a:pPr>
            <a:r>
              <a:rPr lang="en-US" sz="1700">
                <a:solidFill>
                  <a:schemeClr val="dk1"/>
                </a:solidFill>
                <a:latin typeface="Arial"/>
                <a:ea typeface="Arial"/>
                <a:cs typeface="Arial"/>
                <a:sym typeface="Arial"/>
              </a:rPr>
              <a:t>5.   Berlaku </a:t>
            </a:r>
            <a:r>
              <a:rPr b="1" lang="en-US" sz="1700">
                <a:solidFill>
                  <a:schemeClr val="dk1"/>
                </a:solidFill>
                <a:latin typeface="Arial"/>
                <a:ea typeface="Arial"/>
                <a:cs typeface="Arial"/>
                <a:sym typeface="Arial"/>
              </a:rPr>
              <a:t>secara nasional</a:t>
            </a:r>
            <a:endParaRPr b="1" sz="1700">
              <a:solidFill>
                <a:schemeClr val="dk1"/>
              </a:solidFill>
            </a:endParaRPr>
          </a:p>
          <a:p>
            <a:pPr indent="-342891" lvl="0" marL="342891" rtl="0" algn="just">
              <a:lnSpc>
                <a:spcPct val="120000"/>
              </a:lnSpc>
              <a:spcBef>
                <a:spcPts val="340"/>
              </a:spcBef>
              <a:spcAft>
                <a:spcPts val="0"/>
              </a:spcAft>
              <a:buClr>
                <a:schemeClr val="dk1"/>
              </a:buClr>
              <a:buSzPts val="1700"/>
              <a:buFont typeface="Arial"/>
              <a:buAutoNum type="arabicPeriod" startAt="6"/>
            </a:pPr>
            <a:r>
              <a:rPr lang="en-US" sz="1700">
                <a:solidFill>
                  <a:schemeClr val="dk1"/>
                </a:solidFill>
                <a:latin typeface="Arial"/>
                <a:ea typeface="Arial"/>
                <a:cs typeface="Arial"/>
                <a:sym typeface="Arial"/>
              </a:rPr>
              <a:t>Pelayanan SPM bersifat </a:t>
            </a:r>
            <a:r>
              <a:rPr b="1" lang="en-US" sz="1700">
                <a:solidFill>
                  <a:schemeClr val="dk1"/>
                </a:solidFill>
                <a:latin typeface="Arial"/>
                <a:ea typeface="Arial"/>
                <a:cs typeface="Arial"/>
                <a:sym typeface="Arial"/>
              </a:rPr>
              <a:t>promotif dan preventif</a:t>
            </a:r>
            <a:endParaRPr b="1" sz="1700">
              <a:solidFill>
                <a:schemeClr val="dk1"/>
              </a:solidFill>
            </a:endParaRPr>
          </a:p>
          <a:p>
            <a:pPr indent="-349239" lvl="0" marL="457189" rtl="0" algn="just">
              <a:lnSpc>
                <a:spcPct val="120000"/>
              </a:lnSpc>
              <a:spcBef>
                <a:spcPts val="340"/>
              </a:spcBef>
              <a:spcAft>
                <a:spcPts val="0"/>
              </a:spcAft>
              <a:buClr>
                <a:schemeClr val="dk1"/>
              </a:buClr>
              <a:buSzPts val="1700"/>
              <a:buNone/>
            </a:pPr>
            <a:r>
              <a:t/>
            </a:r>
            <a:endParaRPr b="1" sz="1700">
              <a:solidFill>
                <a:schemeClr val="dk1"/>
              </a:solidFill>
            </a:endParaRPr>
          </a:p>
        </p:txBody>
      </p:sp>
      <p:sp>
        <p:nvSpPr>
          <p:cNvPr id="429" name="Google Shape;429;p52"/>
          <p:cNvSpPr/>
          <p:nvPr/>
        </p:nvSpPr>
        <p:spPr>
          <a:xfrm>
            <a:off x="6047674" y="1172873"/>
            <a:ext cx="5940101" cy="5180426"/>
          </a:xfrm>
          <a:prstGeom prst="rect">
            <a:avLst/>
          </a:prstGeom>
          <a:solidFill>
            <a:schemeClr val="lt2"/>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700">
                <a:solidFill>
                  <a:srgbClr val="000000"/>
                </a:solidFill>
                <a:latin typeface="Arial"/>
                <a:ea typeface="Arial"/>
                <a:cs typeface="Arial"/>
                <a:sym typeface="Arial"/>
              </a:rPr>
              <a:t>8.   Pelayanan SPM dilaksanakan pada fasilitas </a:t>
            </a:r>
            <a:endParaRPr/>
          </a:p>
          <a:p>
            <a:pPr indent="0" lvl="0" marL="0" marR="0" rtl="0" algn="just">
              <a:spcBef>
                <a:spcPts val="0"/>
              </a:spcBef>
              <a:spcAft>
                <a:spcPts val="0"/>
              </a:spcAft>
              <a:buNone/>
            </a:pPr>
            <a:r>
              <a:rPr lang="en-US" sz="1700">
                <a:solidFill>
                  <a:srgbClr val="000000"/>
                </a:solidFill>
                <a:latin typeface="Arial"/>
                <a:ea typeface="Arial"/>
                <a:cs typeface="Arial"/>
                <a:sym typeface="Arial"/>
              </a:rPr>
              <a:t>      pelayanan kesehatan milik </a:t>
            </a:r>
            <a:r>
              <a:rPr b="1" lang="en-US" sz="1700">
                <a:solidFill>
                  <a:srgbClr val="000000"/>
                </a:solidFill>
                <a:latin typeface="Arial"/>
                <a:ea typeface="Arial"/>
                <a:cs typeface="Arial"/>
                <a:sym typeface="Arial"/>
              </a:rPr>
              <a:t>pemerintah pusat, </a:t>
            </a:r>
            <a:endParaRPr/>
          </a:p>
          <a:p>
            <a:pPr indent="0" lvl="0" marL="0" marR="0" rtl="0" algn="just">
              <a:spcBef>
                <a:spcPts val="0"/>
              </a:spcBef>
              <a:spcAft>
                <a:spcPts val="0"/>
              </a:spcAft>
              <a:buNone/>
            </a:pPr>
            <a:r>
              <a:rPr b="1" lang="en-US" sz="1700">
                <a:solidFill>
                  <a:srgbClr val="000000"/>
                </a:solidFill>
                <a:latin typeface="Arial"/>
                <a:ea typeface="Arial"/>
                <a:cs typeface="Arial"/>
                <a:sym typeface="Arial"/>
              </a:rPr>
              <a:t>      pemerintah daerah, maupun swasta.</a:t>
            </a:r>
            <a:endParaRPr/>
          </a:p>
          <a:p>
            <a:pPr indent="0" lvl="0" marL="0" marR="0" rtl="0" algn="just">
              <a:spcBef>
                <a:spcPts val="0"/>
              </a:spcBef>
              <a:spcAft>
                <a:spcPts val="0"/>
              </a:spcAft>
              <a:buNone/>
            </a:pPr>
            <a:r>
              <a:t/>
            </a:r>
            <a:endParaRPr sz="1700">
              <a:solidFill>
                <a:srgbClr val="000000"/>
              </a:solidFill>
              <a:latin typeface="Arial"/>
              <a:ea typeface="Arial"/>
              <a:cs typeface="Arial"/>
              <a:sym typeface="Arial"/>
            </a:endParaRPr>
          </a:p>
          <a:p>
            <a:pPr indent="0" lvl="0" marL="0" marR="0" rtl="0" algn="just">
              <a:spcBef>
                <a:spcPts val="0"/>
              </a:spcBef>
              <a:spcAft>
                <a:spcPts val="0"/>
              </a:spcAft>
              <a:buNone/>
            </a:pPr>
            <a:r>
              <a:rPr lang="en-US" sz="1700">
                <a:solidFill>
                  <a:srgbClr val="000000"/>
                </a:solidFill>
                <a:latin typeface="Arial"/>
                <a:ea typeface="Arial"/>
                <a:cs typeface="Arial"/>
                <a:sym typeface="Arial"/>
              </a:rPr>
              <a:t>9.   Pelayanan dasar dilaksanakan oleh </a:t>
            </a:r>
            <a:r>
              <a:rPr b="1" lang="en-US" sz="1700">
                <a:solidFill>
                  <a:srgbClr val="000000"/>
                </a:solidFill>
                <a:latin typeface="Arial"/>
                <a:ea typeface="Arial"/>
                <a:cs typeface="Arial"/>
                <a:sym typeface="Arial"/>
              </a:rPr>
              <a:t>tenaga </a:t>
            </a:r>
            <a:endParaRPr/>
          </a:p>
          <a:p>
            <a:pPr indent="0" lvl="0" marL="0" marR="0" rtl="0" algn="just">
              <a:spcBef>
                <a:spcPts val="0"/>
              </a:spcBef>
              <a:spcAft>
                <a:spcPts val="0"/>
              </a:spcAft>
              <a:buNone/>
            </a:pPr>
            <a:r>
              <a:rPr b="1" lang="en-US" sz="1700">
                <a:solidFill>
                  <a:srgbClr val="000000"/>
                </a:solidFill>
                <a:latin typeface="Arial"/>
                <a:ea typeface="Arial"/>
                <a:cs typeface="Arial"/>
                <a:sym typeface="Arial"/>
              </a:rPr>
              <a:t>      kesehatan </a:t>
            </a:r>
            <a:r>
              <a:rPr lang="en-US" sz="1700">
                <a:solidFill>
                  <a:srgbClr val="000000"/>
                </a:solidFill>
                <a:latin typeface="Arial"/>
                <a:ea typeface="Arial"/>
                <a:cs typeface="Arial"/>
                <a:sym typeface="Arial"/>
              </a:rPr>
              <a:t>dan untuk jenis pelayanan dasar </a:t>
            </a:r>
            <a:endParaRPr/>
          </a:p>
          <a:p>
            <a:pPr indent="0" lvl="0" marL="0" marR="0" rtl="0" algn="just">
              <a:spcBef>
                <a:spcPts val="0"/>
              </a:spcBef>
              <a:spcAft>
                <a:spcPts val="0"/>
              </a:spcAft>
              <a:buNone/>
            </a:pPr>
            <a:r>
              <a:rPr lang="en-US" sz="1700">
                <a:solidFill>
                  <a:srgbClr val="000000"/>
                </a:solidFill>
                <a:latin typeface="Arial"/>
                <a:ea typeface="Arial"/>
                <a:cs typeface="Arial"/>
                <a:sym typeface="Arial"/>
              </a:rPr>
              <a:t>      tertentu dapat dilakukan oleh </a:t>
            </a:r>
            <a:r>
              <a:rPr b="1" lang="en-US" sz="1700">
                <a:solidFill>
                  <a:srgbClr val="000000"/>
                </a:solidFill>
                <a:latin typeface="Arial"/>
                <a:ea typeface="Arial"/>
                <a:cs typeface="Arial"/>
                <a:sym typeface="Arial"/>
              </a:rPr>
              <a:t>kader kesehatan </a:t>
            </a:r>
            <a:endParaRPr/>
          </a:p>
          <a:p>
            <a:pPr indent="0" lvl="0" marL="0" marR="0" rtl="0" algn="just">
              <a:spcBef>
                <a:spcPts val="0"/>
              </a:spcBef>
              <a:spcAft>
                <a:spcPts val="0"/>
              </a:spcAft>
              <a:buNone/>
            </a:pPr>
            <a:r>
              <a:rPr b="1" lang="en-US" sz="1700">
                <a:solidFill>
                  <a:srgbClr val="000000"/>
                </a:solidFill>
                <a:latin typeface="Arial"/>
                <a:ea typeface="Arial"/>
                <a:cs typeface="Arial"/>
                <a:sym typeface="Arial"/>
              </a:rPr>
              <a:t>      </a:t>
            </a:r>
            <a:r>
              <a:rPr lang="en-US" sz="1700">
                <a:solidFill>
                  <a:srgbClr val="000000"/>
                </a:solidFill>
                <a:latin typeface="Arial"/>
                <a:ea typeface="Arial"/>
                <a:cs typeface="Arial"/>
                <a:sym typeface="Arial"/>
              </a:rPr>
              <a:t>terlatih dibawah pengawasan tenaga kesehatan.</a:t>
            </a:r>
            <a:endParaRPr/>
          </a:p>
          <a:p>
            <a:pPr indent="-234940" lvl="0" marL="342891" marR="0" rtl="0" algn="just">
              <a:spcBef>
                <a:spcPts val="0"/>
              </a:spcBef>
              <a:spcAft>
                <a:spcPts val="0"/>
              </a:spcAft>
              <a:buClr>
                <a:schemeClr val="dk1"/>
              </a:buClr>
              <a:buSzPts val="1700"/>
              <a:buFont typeface="Arial"/>
              <a:buNone/>
            </a:pPr>
            <a:r>
              <a:t/>
            </a:r>
            <a:endParaRPr sz="1700">
              <a:solidFill>
                <a:srgbClr val="000000"/>
              </a:solidFill>
              <a:latin typeface="Arial"/>
              <a:ea typeface="Arial"/>
              <a:cs typeface="Arial"/>
              <a:sym typeface="Arial"/>
            </a:endParaRPr>
          </a:p>
          <a:p>
            <a:pPr indent="0" lvl="0" marL="0" marR="0" rtl="0" algn="just">
              <a:spcBef>
                <a:spcPts val="0"/>
              </a:spcBef>
              <a:spcAft>
                <a:spcPts val="0"/>
              </a:spcAft>
              <a:buNone/>
            </a:pPr>
            <a:r>
              <a:rPr lang="en-US" sz="1700">
                <a:solidFill>
                  <a:srgbClr val="000000"/>
                </a:solidFill>
                <a:latin typeface="Arial"/>
                <a:ea typeface="Arial"/>
                <a:cs typeface="Arial"/>
                <a:sym typeface="Arial"/>
              </a:rPr>
              <a:t>10. Perhitungan pembiayaan SPM  </a:t>
            </a:r>
            <a:r>
              <a:rPr b="1" lang="en-US" sz="1700">
                <a:solidFill>
                  <a:srgbClr val="000000"/>
                </a:solidFill>
                <a:latin typeface="Arial"/>
                <a:ea typeface="Arial"/>
                <a:cs typeface="Arial"/>
                <a:sym typeface="Arial"/>
              </a:rPr>
              <a:t>memperhatikan </a:t>
            </a:r>
            <a:endParaRPr/>
          </a:p>
          <a:p>
            <a:pPr indent="0" lvl="0" marL="0" marR="0" rtl="0" algn="just">
              <a:spcBef>
                <a:spcPts val="0"/>
              </a:spcBef>
              <a:spcAft>
                <a:spcPts val="0"/>
              </a:spcAft>
              <a:buNone/>
            </a:pPr>
            <a:r>
              <a:rPr b="1" lang="en-US" sz="1700">
                <a:solidFill>
                  <a:srgbClr val="000000"/>
                </a:solidFill>
                <a:latin typeface="Arial"/>
                <a:ea typeface="Arial"/>
                <a:cs typeface="Arial"/>
                <a:sym typeface="Arial"/>
              </a:rPr>
              <a:t>      berbagai sumber </a:t>
            </a:r>
            <a:r>
              <a:rPr lang="en-US" sz="1700">
                <a:solidFill>
                  <a:srgbClr val="000000"/>
                </a:solidFill>
                <a:latin typeface="Arial"/>
                <a:ea typeface="Arial"/>
                <a:cs typeface="Arial"/>
                <a:sym typeface="Arial"/>
              </a:rPr>
              <a:t>pembiayaan agar tidak terjadi </a:t>
            </a:r>
            <a:endParaRPr/>
          </a:p>
          <a:p>
            <a:pPr indent="0" lvl="0" marL="0" marR="0" rtl="0" algn="just">
              <a:spcBef>
                <a:spcPts val="0"/>
              </a:spcBef>
              <a:spcAft>
                <a:spcPts val="0"/>
              </a:spcAft>
              <a:buNone/>
            </a:pPr>
            <a:r>
              <a:rPr b="1" lang="en-US" sz="1700">
                <a:solidFill>
                  <a:srgbClr val="000000"/>
                </a:solidFill>
                <a:latin typeface="Arial"/>
                <a:ea typeface="Arial"/>
                <a:cs typeface="Arial"/>
                <a:sym typeface="Arial"/>
              </a:rPr>
              <a:t>      duplikasi anggaran.</a:t>
            </a:r>
            <a:endParaRPr/>
          </a:p>
          <a:p>
            <a:pPr indent="0" lvl="0" marL="0" marR="0" rtl="0" algn="just">
              <a:spcBef>
                <a:spcPts val="0"/>
              </a:spcBef>
              <a:spcAft>
                <a:spcPts val="0"/>
              </a:spcAft>
              <a:buNone/>
            </a:pPr>
            <a:r>
              <a:t/>
            </a:r>
            <a:endParaRPr b="1" sz="1700">
              <a:solidFill>
                <a:srgbClr val="000000"/>
              </a:solidFill>
              <a:latin typeface="Arial"/>
              <a:ea typeface="Arial"/>
              <a:cs typeface="Arial"/>
              <a:sym typeface="Arial"/>
            </a:endParaRPr>
          </a:p>
          <a:p>
            <a:pPr indent="0" lvl="0" marL="0" marR="0" rtl="0" algn="just">
              <a:spcBef>
                <a:spcPts val="0"/>
              </a:spcBef>
              <a:spcAft>
                <a:spcPts val="0"/>
              </a:spcAft>
              <a:buNone/>
            </a:pPr>
            <a:r>
              <a:rPr b="1" lang="en-US" sz="1700">
                <a:solidFill>
                  <a:srgbClr val="000000"/>
                </a:solidFill>
                <a:latin typeface="Arial"/>
                <a:ea typeface="Arial"/>
                <a:cs typeface="Arial"/>
                <a:sym typeface="Arial"/>
              </a:rPr>
              <a:t>11. </a:t>
            </a:r>
            <a:r>
              <a:rPr lang="en-US" sz="1700">
                <a:solidFill>
                  <a:srgbClr val="000000"/>
                </a:solidFill>
                <a:latin typeface="Arial"/>
                <a:ea typeface="Arial"/>
                <a:cs typeface="Arial"/>
                <a:sym typeface="Arial"/>
              </a:rPr>
              <a:t>Penganggaran pemenuhan SPM </a:t>
            </a:r>
            <a:r>
              <a:rPr b="1" lang="en-US" sz="1700">
                <a:solidFill>
                  <a:srgbClr val="000000"/>
                </a:solidFill>
                <a:latin typeface="Arial"/>
                <a:ea typeface="Arial"/>
                <a:cs typeface="Arial"/>
                <a:sym typeface="Arial"/>
              </a:rPr>
              <a:t>tidak boleh </a:t>
            </a:r>
            <a:endParaRPr/>
          </a:p>
          <a:p>
            <a:pPr indent="0" lvl="0" marL="0" marR="0" rtl="0" algn="just">
              <a:spcBef>
                <a:spcPts val="0"/>
              </a:spcBef>
              <a:spcAft>
                <a:spcPts val="0"/>
              </a:spcAft>
              <a:buNone/>
            </a:pPr>
            <a:r>
              <a:rPr b="1" lang="en-US" sz="1700">
                <a:solidFill>
                  <a:srgbClr val="000000"/>
                </a:solidFill>
                <a:latin typeface="Arial"/>
                <a:ea typeface="Arial"/>
                <a:cs typeface="Arial"/>
                <a:sym typeface="Arial"/>
              </a:rPr>
              <a:t>      dibatasi oleh anggaran (unconstrain budget).</a:t>
            </a:r>
            <a:endParaRPr/>
          </a:p>
          <a:p>
            <a:pPr indent="-234940" lvl="0" marL="342891" marR="0" rtl="0" algn="just">
              <a:spcBef>
                <a:spcPts val="0"/>
              </a:spcBef>
              <a:spcAft>
                <a:spcPts val="0"/>
              </a:spcAft>
              <a:buClr>
                <a:schemeClr val="dk1"/>
              </a:buClr>
              <a:buSzPts val="1700"/>
              <a:buFont typeface="Arial"/>
              <a:buNone/>
            </a:pPr>
            <a:r>
              <a:t/>
            </a:r>
            <a:endParaRPr b="1" sz="1700">
              <a:solidFill>
                <a:srgbClr val="000000"/>
              </a:solidFill>
              <a:latin typeface="Arial"/>
              <a:ea typeface="Arial"/>
              <a:cs typeface="Arial"/>
              <a:sym typeface="Arial"/>
            </a:endParaRPr>
          </a:p>
          <a:p>
            <a:pPr indent="0" lvl="0" marL="0" marR="0" rtl="0" algn="just">
              <a:spcBef>
                <a:spcPts val="0"/>
              </a:spcBef>
              <a:spcAft>
                <a:spcPts val="0"/>
              </a:spcAft>
              <a:buNone/>
            </a:pPr>
            <a:r>
              <a:rPr lang="en-US" sz="1700">
                <a:solidFill>
                  <a:srgbClr val="000000"/>
                </a:solidFill>
                <a:latin typeface="Arial"/>
                <a:ea typeface="Arial"/>
                <a:cs typeface="Arial"/>
                <a:sym typeface="Arial"/>
              </a:rPr>
              <a:t>12. Penganggaran SPM </a:t>
            </a:r>
            <a:r>
              <a:rPr b="1" lang="en-US" sz="1700">
                <a:solidFill>
                  <a:srgbClr val="000000"/>
                </a:solidFill>
                <a:latin typeface="Arial"/>
                <a:ea typeface="Arial"/>
                <a:cs typeface="Arial"/>
                <a:sym typeface="Arial"/>
              </a:rPr>
              <a:t>harus diprioritaskan, </a:t>
            </a:r>
            <a:r>
              <a:rPr lang="en-US" sz="1700">
                <a:solidFill>
                  <a:srgbClr val="000000"/>
                </a:solidFill>
                <a:latin typeface="Arial"/>
                <a:ea typeface="Arial"/>
                <a:cs typeface="Arial"/>
                <a:sym typeface="Arial"/>
              </a:rPr>
              <a:t>dengan </a:t>
            </a:r>
            <a:endParaRPr/>
          </a:p>
          <a:p>
            <a:pPr indent="0" lvl="0" marL="0" marR="0" rtl="0" algn="just">
              <a:spcBef>
                <a:spcPts val="0"/>
              </a:spcBef>
              <a:spcAft>
                <a:spcPts val="0"/>
              </a:spcAft>
              <a:buNone/>
            </a:pPr>
            <a:r>
              <a:rPr lang="en-US" sz="1700">
                <a:solidFill>
                  <a:srgbClr val="000000"/>
                </a:solidFill>
                <a:latin typeface="Arial"/>
                <a:ea typeface="Arial"/>
                <a:cs typeface="Arial"/>
                <a:sym typeface="Arial"/>
              </a:rPr>
              <a:t>      demikian maka anggaran SPM harus dipenuhi </a:t>
            </a:r>
            <a:endParaRPr/>
          </a:p>
          <a:p>
            <a:pPr indent="0" lvl="0" marL="0" marR="0" rtl="0" algn="just">
              <a:spcBef>
                <a:spcPts val="0"/>
              </a:spcBef>
              <a:spcAft>
                <a:spcPts val="0"/>
              </a:spcAft>
              <a:buNone/>
            </a:pPr>
            <a:r>
              <a:rPr lang="en-US" sz="1700">
                <a:solidFill>
                  <a:srgbClr val="000000"/>
                </a:solidFill>
                <a:latin typeface="Arial"/>
                <a:ea typeface="Arial"/>
                <a:cs typeface="Arial"/>
                <a:sym typeface="Arial"/>
              </a:rPr>
              <a:t>      terlebih dahulu sebelum memenuhi anggaran lainnya.</a:t>
            </a:r>
            <a:endParaRPr/>
          </a:p>
          <a:p>
            <a:pPr indent="-234940" lvl="0" marL="342891" marR="0" rtl="0" algn="just">
              <a:spcBef>
                <a:spcPts val="0"/>
              </a:spcBef>
              <a:spcAft>
                <a:spcPts val="0"/>
              </a:spcAft>
              <a:buClr>
                <a:schemeClr val="dk1"/>
              </a:buClr>
              <a:buSzPts val="1700"/>
              <a:buFont typeface="Arial"/>
              <a:buNone/>
            </a:pPr>
            <a:r>
              <a:t/>
            </a:r>
            <a:endParaRPr sz="170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grpSp>
        <p:nvGrpSpPr>
          <p:cNvPr id="434" name="Google Shape;434;p53"/>
          <p:cNvGrpSpPr/>
          <p:nvPr/>
        </p:nvGrpSpPr>
        <p:grpSpPr>
          <a:xfrm>
            <a:off x="0" y="2"/>
            <a:ext cx="12192000" cy="9869025"/>
            <a:chOff x="0" y="0"/>
            <a:chExt cx="12192000" cy="9869025"/>
          </a:xfrm>
        </p:grpSpPr>
        <p:sp>
          <p:nvSpPr>
            <p:cNvPr id="435" name="Google Shape;435;p53"/>
            <p:cNvSpPr/>
            <p:nvPr/>
          </p:nvSpPr>
          <p:spPr>
            <a:xfrm flipH="1">
              <a:off x="0" y="0"/>
              <a:ext cx="929640" cy="868680"/>
            </a:xfrm>
            <a:prstGeom prst="teardrop">
              <a:avLst>
                <a:gd fmla="val 100000" name="adj"/>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36" name="Google Shape;436;p53"/>
            <p:cNvSpPr/>
            <p:nvPr/>
          </p:nvSpPr>
          <p:spPr>
            <a:xfrm>
              <a:off x="350520" y="152400"/>
              <a:ext cx="11841480" cy="182880"/>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37" name="Google Shape;437;p53"/>
            <p:cNvSpPr/>
            <p:nvPr/>
          </p:nvSpPr>
          <p:spPr>
            <a:xfrm rot="5221294">
              <a:off x="-4102340" y="5082046"/>
              <a:ext cx="9384014" cy="192612"/>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sp>
        <p:nvSpPr>
          <p:cNvPr id="438" name="Google Shape;438;p53"/>
          <p:cNvSpPr/>
          <p:nvPr/>
        </p:nvSpPr>
        <p:spPr>
          <a:xfrm>
            <a:off x="66346" y="653443"/>
            <a:ext cx="2461127" cy="1230495"/>
          </a:xfrm>
          <a:prstGeom prst="homePlate">
            <a:avLst>
              <a:gd fmla="val 50000" name="adj"/>
            </a:avLst>
          </a:prstGeom>
          <a:solidFill>
            <a:srgbClr val="BBD6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39" name="Google Shape;439;p53"/>
          <p:cNvPicPr preferRelativeResize="0"/>
          <p:nvPr/>
        </p:nvPicPr>
        <p:blipFill rotWithShape="1">
          <a:blip r:embed="rId3">
            <a:alphaModFix/>
          </a:blip>
          <a:srcRect b="0" l="0" r="0" t="0"/>
          <a:stretch/>
        </p:blipFill>
        <p:spPr>
          <a:xfrm>
            <a:off x="254394" y="866897"/>
            <a:ext cx="670545" cy="870591"/>
          </a:xfrm>
          <a:prstGeom prst="rect">
            <a:avLst/>
          </a:prstGeom>
          <a:noFill/>
          <a:ln>
            <a:noFill/>
          </a:ln>
        </p:spPr>
      </p:pic>
      <p:sp>
        <p:nvSpPr>
          <p:cNvPr id="440" name="Google Shape;440;p53"/>
          <p:cNvSpPr txBox="1"/>
          <p:nvPr/>
        </p:nvSpPr>
        <p:spPr>
          <a:xfrm>
            <a:off x="777255" y="996610"/>
            <a:ext cx="157406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E3235"/>
                </a:solidFill>
                <a:latin typeface="Calibri"/>
                <a:ea typeface="Calibri"/>
                <a:cs typeface="Calibri"/>
                <a:sym typeface="Calibri"/>
              </a:rPr>
              <a:t>Permendagri 100/2018</a:t>
            </a:r>
            <a:endParaRPr/>
          </a:p>
        </p:txBody>
      </p:sp>
      <p:grpSp>
        <p:nvGrpSpPr>
          <p:cNvPr id="441" name="Google Shape;441;p53"/>
          <p:cNvGrpSpPr/>
          <p:nvPr/>
        </p:nvGrpSpPr>
        <p:grpSpPr>
          <a:xfrm>
            <a:off x="651904" y="1529575"/>
            <a:ext cx="11284881" cy="5219680"/>
            <a:chOff x="0" y="-427408"/>
            <a:chExt cx="11284881" cy="5219680"/>
          </a:xfrm>
        </p:grpSpPr>
        <p:sp>
          <p:nvSpPr>
            <p:cNvPr id="442" name="Google Shape;442;p53"/>
            <p:cNvSpPr/>
            <p:nvPr/>
          </p:nvSpPr>
          <p:spPr>
            <a:xfrm>
              <a:off x="0" y="0"/>
              <a:ext cx="2675908" cy="3177282"/>
            </a:xfrm>
            <a:prstGeom prst="roundRect">
              <a:avLst>
                <a:gd fmla="val 10000" name="adj"/>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3"/>
            <p:cNvSpPr txBox="1"/>
            <p:nvPr/>
          </p:nvSpPr>
          <p:spPr>
            <a:xfrm>
              <a:off x="73118" y="73118"/>
              <a:ext cx="2529672" cy="2350199"/>
            </a:xfrm>
            <a:prstGeom prst="rect">
              <a:avLst/>
            </a:prstGeom>
            <a:noFill/>
            <a:ln>
              <a:noFill/>
            </a:ln>
          </p:spPr>
          <p:txBody>
            <a:bodyPr anchorCtr="0" anchor="t" bIns="123825" lIns="123825" spcFirstLastPara="1" rIns="123825" wrap="square" tIns="123825">
              <a:noAutofit/>
            </a:bodyPr>
            <a:lstStyle/>
            <a:p>
              <a:pPr indent="-171450" lvl="1" marL="171450" marR="0" rtl="0" algn="l">
                <a:lnSpc>
                  <a:spcPct val="9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Jumlah dan identitas Warga Negara yang berhak menerima </a:t>
              </a:r>
              <a:endParaRPr b="0" i="0" sz="1600" u="none" cap="none" strike="noStrike">
                <a:solidFill>
                  <a:schemeClr val="dk1"/>
                </a:solidFill>
                <a:latin typeface="Calibri"/>
                <a:ea typeface="Calibri"/>
                <a:cs typeface="Calibri"/>
                <a:sym typeface="Calibri"/>
              </a:endParaRPr>
            </a:p>
            <a:p>
              <a:pPr indent="-171450" lvl="1" marL="17145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Jumlah barang dan/atau jasa yg sudah tersedia dan yg dibutuhkan </a:t>
              </a:r>
              <a:endParaRPr/>
            </a:p>
            <a:p>
              <a:pPr indent="-171450" lvl="1" marL="17145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Jumlah sarana, prasarana, dan sumber daya lainnya yang tersedia dan yg masih dibutuhkan </a:t>
              </a:r>
              <a:endParaRPr/>
            </a:p>
          </p:txBody>
        </p:sp>
        <p:sp>
          <p:nvSpPr>
            <p:cNvPr id="444" name="Google Shape;444;p53"/>
            <p:cNvSpPr/>
            <p:nvPr/>
          </p:nvSpPr>
          <p:spPr>
            <a:xfrm rot="814505">
              <a:off x="1064642" y="722159"/>
              <a:ext cx="3429863" cy="3719541"/>
            </a:xfrm>
            <a:custGeom>
              <a:rect b="b" l="l" r="r" t="t"/>
              <a:pathLst>
                <a:path extrusionOk="0" h="120000" w="120000">
                  <a:moveTo>
                    <a:pt x="14650" y="96506"/>
                  </a:moveTo>
                  <a:lnTo>
                    <a:pt x="16733" y="94830"/>
                  </a:lnTo>
                  <a:lnTo>
                    <a:pt x="16733" y="94830"/>
                  </a:lnTo>
                  <a:cubicBezTo>
                    <a:pt x="29127" y="110426"/>
                    <a:pt x="48863" y="118160"/>
                    <a:pt x="68473" y="115106"/>
                  </a:cubicBezTo>
                  <a:cubicBezTo>
                    <a:pt x="88083" y="112052"/>
                    <a:pt x="104572" y="98676"/>
                    <a:pt x="111703" y="80038"/>
                  </a:cubicBezTo>
                  <a:lnTo>
                    <a:pt x="109955" y="79512"/>
                  </a:lnTo>
                  <a:lnTo>
                    <a:pt x="114397" y="76360"/>
                  </a:lnTo>
                  <a:lnTo>
                    <a:pt x="116072" y="81352"/>
                  </a:lnTo>
                  <a:lnTo>
                    <a:pt x="114325" y="80827"/>
                  </a:lnTo>
                  <a:cubicBezTo>
                    <a:pt x="106882" y="100335"/>
                    <a:pt x="89599" y="114362"/>
                    <a:pt x="69017" y="117600"/>
                  </a:cubicBezTo>
                  <a:cubicBezTo>
                    <a:pt x="48434" y="120838"/>
                    <a:pt x="27695" y="112791"/>
                    <a:pt x="14650" y="96506"/>
                  </a:cubicBezTo>
                  <a:close/>
                </a:path>
              </a:pathLst>
            </a:custGeom>
            <a:solidFill>
              <a:srgbClr val="B3C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3"/>
            <p:cNvSpPr/>
            <p:nvPr/>
          </p:nvSpPr>
          <p:spPr>
            <a:xfrm>
              <a:off x="496460" y="2835525"/>
              <a:ext cx="1448563" cy="576046"/>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3"/>
            <p:cNvSpPr txBox="1"/>
            <p:nvPr/>
          </p:nvSpPr>
          <p:spPr>
            <a:xfrm>
              <a:off x="513332" y="2852397"/>
              <a:ext cx="1414819" cy="542302"/>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None/>
              </a:pPr>
              <a:r>
                <a:rPr b="1" lang="en-US" sz="1800">
                  <a:solidFill>
                    <a:schemeClr val="lt1"/>
                  </a:solidFill>
                  <a:latin typeface="Calibri"/>
                  <a:ea typeface="Calibri"/>
                  <a:cs typeface="Calibri"/>
                  <a:sym typeface="Calibri"/>
                </a:rPr>
                <a:t>Pengumpulan Data</a:t>
              </a:r>
              <a:endParaRPr/>
            </a:p>
          </p:txBody>
        </p:sp>
        <p:sp>
          <p:nvSpPr>
            <p:cNvPr id="447" name="Google Shape;447;p53"/>
            <p:cNvSpPr/>
            <p:nvPr/>
          </p:nvSpPr>
          <p:spPr>
            <a:xfrm>
              <a:off x="3165694" y="160912"/>
              <a:ext cx="2838969" cy="3324435"/>
            </a:xfrm>
            <a:prstGeom prst="roundRect">
              <a:avLst>
                <a:gd fmla="val 10000" name="adj"/>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3"/>
            <p:cNvSpPr txBox="1"/>
            <p:nvPr/>
          </p:nvSpPr>
          <p:spPr>
            <a:xfrm>
              <a:off x="3242199" y="949796"/>
              <a:ext cx="2685959" cy="2459046"/>
            </a:xfrm>
            <a:prstGeom prst="rect">
              <a:avLst/>
            </a:prstGeom>
            <a:noFill/>
            <a:ln>
              <a:noFill/>
            </a:ln>
          </p:spPr>
          <p:txBody>
            <a:bodyPr anchorCtr="0" anchor="t" bIns="123825" lIns="123825" spcFirstLastPara="1" rIns="123825" wrap="square" tIns="123825">
              <a:noAutofit/>
            </a:bodyPr>
            <a:lstStyle/>
            <a:p>
              <a:pPr indent="-171450" lvl="1" marL="171450" marR="0" rtl="0" algn="l">
                <a:lnSpc>
                  <a:spcPct val="9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Menghitung selisih kebutuhan terhadap ketersediaan barang dan/atau jasa dan sarana dan/atau prasarana berdasarkan jumlah Warga Negara penerima </a:t>
              </a:r>
              <a:endParaRPr b="0" i="0" sz="1600" u="none" cap="none" strike="noStrike">
                <a:solidFill>
                  <a:schemeClr val="dk1"/>
                </a:solidFill>
                <a:latin typeface="Calibri"/>
                <a:ea typeface="Calibri"/>
                <a:cs typeface="Calibri"/>
                <a:sym typeface="Calibri"/>
              </a:endParaRPr>
            </a:p>
            <a:p>
              <a:pPr indent="-171450" lvl="1" marL="17145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Menyusun kebutuhan untuk pemenuhannya </a:t>
              </a:r>
              <a:endParaRPr/>
            </a:p>
          </p:txBody>
        </p:sp>
        <p:sp>
          <p:nvSpPr>
            <p:cNvPr id="449" name="Google Shape;449;p53"/>
            <p:cNvSpPr/>
            <p:nvPr/>
          </p:nvSpPr>
          <p:spPr>
            <a:xfrm>
              <a:off x="4306417" y="-427408"/>
              <a:ext cx="3221651" cy="3221651"/>
            </a:xfrm>
            <a:custGeom>
              <a:rect b="b" l="l" r="r" t="t"/>
              <a:pathLst>
                <a:path extrusionOk="0" h="120000" w="120000">
                  <a:moveTo>
                    <a:pt x="22694" y="15749"/>
                  </a:moveTo>
                  <a:lnTo>
                    <a:pt x="22694" y="15749"/>
                  </a:lnTo>
                  <a:cubicBezTo>
                    <a:pt x="37896" y="2933"/>
                    <a:pt x="58613" y="-1182"/>
                    <a:pt x="77559" y="4850"/>
                  </a:cubicBezTo>
                  <a:cubicBezTo>
                    <a:pt x="96505" y="10882"/>
                    <a:pt x="111029" y="26218"/>
                    <a:pt x="116023" y="45464"/>
                  </a:cubicBezTo>
                  <a:lnTo>
                    <a:pt x="118110" y="45121"/>
                  </a:lnTo>
                  <a:lnTo>
                    <a:pt x="115544" y="50888"/>
                  </a:lnTo>
                  <a:lnTo>
                    <a:pt x="110780" y="46324"/>
                  </a:lnTo>
                  <a:lnTo>
                    <a:pt x="112867" y="45981"/>
                  </a:lnTo>
                  <a:lnTo>
                    <a:pt x="112867" y="45981"/>
                  </a:lnTo>
                  <a:cubicBezTo>
                    <a:pt x="108064" y="27869"/>
                    <a:pt x="94324" y="13477"/>
                    <a:pt x="76454" y="7840"/>
                  </a:cubicBezTo>
                  <a:cubicBezTo>
                    <a:pt x="58584" y="2202"/>
                    <a:pt x="39073" y="6106"/>
                    <a:pt x="24746" y="18183"/>
                  </a:cubicBezTo>
                  <a:close/>
                </a:path>
              </a:pathLst>
            </a:custGeom>
            <a:solidFill>
              <a:srgbClr val="B3C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53"/>
            <p:cNvSpPr/>
            <p:nvPr/>
          </p:nvSpPr>
          <p:spPr>
            <a:xfrm>
              <a:off x="4214371" y="22644"/>
              <a:ext cx="1448563" cy="576046"/>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53"/>
            <p:cNvSpPr txBox="1"/>
            <p:nvPr/>
          </p:nvSpPr>
          <p:spPr>
            <a:xfrm>
              <a:off x="4231243" y="39516"/>
              <a:ext cx="1414819" cy="542302"/>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None/>
              </a:pPr>
              <a:r>
                <a:rPr b="1" lang="en-US" sz="1800">
                  <a:solidFill>
                    <a:schemeClr val="lt1"/>
                  </a:solidFill>
                  <a:latin typeface="Calibri"/>
                  <a:ea typeface="Calibri"/>
                  <a:cs typeface="Calibri"/>
                  <a:sym typeface="Calibri"/>
                </a:rPr>
                <a:t>Perhitungan Biaya</a:t>
              </a:r>
              <a:endParaRPr b="1" sz="1800">
                <a:solidFill>
                  <a:schemeClr val="lt1"/>
                </a:solidFill>
                <a:latin typeface="Calibri"/>
                <a:ea typeface="Calibri"/>
                <a:cs typeface="Calibri"/>
                <a:sym typeface="Calibri"/>
              </a:endParaRPr>
            </a:p>
          </p:txBody>
        </p:sp>
        <p:sp>
          <p:nvSpPr>
            <p:cNvPr id="452" name="Google Shape;452;p53"/>
            <p:cNvSpPr/>
            <p:nvPr/>
          </p:nvSpPr>
          <p:spPr>
            <a:xfrm>
              <a:off x="6339019" y="906771"/>
              <a:ext cx="2496893" cy="1991134"/>
            </a:xfrm>
            <a:prstGeom prst="roundRect">
              <a:avLst>
                <a:gd fmla="val 10000" name="adj"/>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3"/>
            <p:cNvSpPr txBox="1"/>
            <p:nvPr/>
          </p:nvSpPr>
          <p:spPr>
            <a:xfrm>
              <a:off x="6384841" y="952593"/>
              <a:ext cx="2405249" cy="1472818"/>
            </a:xfrm>
            <a:prstGeom prst="rect">
              <a:avLst/>
            </a:prstGeom>
            <a:noFill/>
            <a:ln>
              <a:noFill/>
            </a:ln>
          </p:spPr>
          <p:txBody>
            <a:bodyPr anchorCtr="0" anchor="t" bIns="123825" lIns="123825" spcFirstLastPara="1" rIns="123825" wrap="square" tIns="123825">
              <a:noAutofit/>
            </a:bodyPr>
            <a:lstStyle/>
            <a:p>
              <a:pPr indent="-171450" lvl="1" marL="171450" marR="0" rtl="0" algn="l">
                <a:lnSpc>
                  <a:spcPct val="9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RPJMD dan RKPD </a:t>
              </a:r>
              <a:endParaRPr b="0" i="0" sz="1600" u="none" cap="none" strike="noStrike">
                <a:solidFill>
                  <a:schemeClr val="dk1"/>
                </a:solidFill>
                <a:latin typeface="Calibri"/>
                <a:ea typeface="Calibri"/>
                <a:cs typeface="Calibri"/>
                <a:sym typeface="Calibri"/>
              </a:endParaRPr>
            </a:p>
            <a:p>
              <a:pPr indent="-171450" lvl="1" marL="17145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Renstra PD dan Renja PD sesuai dengan tugas dan fungsi </a:t>
              </a:r>
              <a:endParaRPr/>
            </a:p>
          </p:txBody>
        </p:sp>
        <p:sp>
          <p:nvSpPr>
            <p:cNvPr id="454" name="Google Shape;454;p53"/>
            <p:cNvSpPr/>
            <p:nvPr/>
          </p:nvSpPr>
          <p:spPr>
            <a:xfrm rot="1399863">
              <a:off x="7031518" y="1303543"/>
              <a:ext cx="3009705" cy="3009705"/>
            </a:xfrm>
            <a:custGeom>
              <a:rect b="b" l="l" r="r" t="t"/>
              <a:pathLst>
                <a:path extrusionOk="0" h="120000" w="120000">
                  <a:moveTo>
                    <a:pt x="11306" y="91007"/>
                  </a:moveTo>
                  <a:lnTo>
                    <a:pt x="14180" y="89176"/>
                  </a:lnTo>
                  <a:lnTo>
                    <a:pt x="14180" y="89176"/>
                  </a:lnTo>
                  <a:cubicBezTo>
                    <a:pt x="24137" y="104813"/>
                    <a:pt x="41381" y="114292"/>
                    <a:pt x="59918" y="114320"/>
                  </a:cubicBezTo>
                  <a:cubicBezTo>
                    <a:pt x="78456" y="114348"/>
                    <a:pt x="95728" y="104921"/>
                    <a:pt x="105732" y="89314"/>
                  </a:cubicBezTo>
                  <a:lnTo>
                    <a:pt x="103710" y="88297"/>
                  </a:lnTo>
                  <a:lnTo>
                    <a:pt x="110052" y="85169"/>
                  </a:lnTo>
                  <a:lnTo>
                    <a:pt x="110814" y="91870"/>
                  </a:lnTo>
                  <a:lnTo>
                    <a:pt x="108792" y="90853"/>
                  </a:lnTo>
                  <a:lnTo>
                    <a:pt x="108792" y="90853"/>
                  </a:lnTo>
                  <a:cubicBezTo>
                    <a:pt x="98229" y="107557"/>
                    <a:pt x="79855" y="117697"/>
                    <a:pt x="60091" y="117728"/>
                  </a:cubicBezTo>
                  <a:cubicBezTo>
                    <a:pt x="40327" y="117760"/>
                    <a:pt x="21921" y="107678"/>
                    <a:pt x="11306" y="91007"/>
                  </a:cubicBezTo>
                  <a:close/>
                </a:path>
              </a:pathLst>
            </a:custGeom>
            <a:solidFill>
              <a:srgbClr val="B3C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53"/>
            <p:cNvSpPr/>
            <p:nvPr/>
          </p:nvSpPr>
          <p:spPr>
            <a:xfrm>
              <a:off x="6735870" y="2428024"/>
              <a:ext cx="1448563" cy="576046"/>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53"/>
            <p:cNvSpPr txBox="1"/>
            <p:nvPr/>
          </p:nvSpPr>
          <p:spPr>
            <a:xfrm>
              <a:off x="6752742" y="2444896"/>
              <a:ext cx="1414819" cy="542302"/>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None/>
              </a:pPr>
              <a:r>
                <a:rPr b="1" lang="en-US" sz="1800">
                  <a:solidFill>
                    <a:schemeClr val="lt1"/>
                  </a:solidFill>
                  <a:latin typeface="Calibri"/>
                  <a:ea typeface="Calibri"/>
                  <a:cs typeface="Calibri"/>
                  <a:sym typeface="Calibri"/>
                </a:rPr>
                <a:t>Penyusunan Rencana</a:t>
              </a:r>
              <a:endParaRPr b="1" sz="1800">
                <a:solidFill>
                  <a:schemeClr val="lt1"/>
                </a:solidFill>
                <a:latin typeface="Calibri"/>
                <a:ea typeface="Calibri"/>
                <a:cs typeface="Calibri"/>
                <a:sym typeface="Calibri"/>
              </a:endParaRPr>
            </a:p>
          </p:txBody>
        </p:sp>
        <p:sp>
          <p:nvSpPr>
            <p:cNvPr id="457" name="Google Shape;457;p53"/>
            <p:cNvSpPr/>
            <p:nvPr/>
          </p:nvSpPr>
          <p:spPr>
            <a:xfrm>
              <a:off x="9247529" y="0"/>
              <a:ext cx="2037352" cy="3804671"/>
            </a:xfrm>
            <a:prstGeom prst="roundRect">
              <a:avLst>
                <a:gd fmla="val 10000" name="adj"/>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53"/>
            <p:cNvSpPr txBox="1"/>
            <p:nvPr/>
          </p:nvSpPr>
          <p:spPr>
            <a:xfrm>
              <a:off x="9307201" y="874958"/>
              <a:ext cx="1918008" cy="2870040"/>
            </a:xfrm>
            <a:prstGeom prst="rect">
              <a:avLst/>
            </a:prstGeom>
            <a:noFill/>
            <a:ln>
              <a:noFill/>
            </a:ln>
          </p:spPr>
          <p:txBody>
            <a:bodyPr anchorCtr="0" anchor="t" bIns="123825" lIns="123825" spcFirstLastPara="1" rIns="123825" wrap="square" tIns="123825">
              <a:noAutofit/>
            </a:bodyPr>
            <a:lstStyle/>
            <a:p>
              <a:pPr indent="-171450" lvl="1" marL="171450" marR="0" rtl="0" algn="l">
                <a:lnSpc>
                  <a:spcPct val="9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Menyediakan barang/jasa dan sarana prasarana sesuai dengan standar teknis SPM </a:t>
              </a:r>
              <a:endParaRPr b="0" i="0" sz="1600" u="none" cap="none" strike="noStrike">
                <a:solidFill>
                  <a:schemeClr val="dk1"/>
                </a:solidFill>
                <a:latin typeface="Calibri"/>
                <a:ea typeface="Calibri"/>
                <a:cs typeface="Calibri"/>
                <a:sym typeface="Calibri"/>
              </a:endParaRPr>
            </a:p>
            <a:p>
              <a:pPr indent="-171450" lvl="1" marL="17145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Kerjasama antar daerah dalam pemenuhan pelayanan dasar sesuai ketentuan PUU </a:t>
              </a:r>
              <a:endParaRPr/>
            </a:p>
          </p:txBody>
        </p:sp>
        <p:sp>
          <p:nvSpPr>
            <p:cNvPr id="459" name="Google Shape;459;p53"/>
            <p:cNvSpPr/>
            <p:nvPr/>
          </p:nvSpPr>
          <p:spPr>
            <a:xfrm>
              <a:off x="9765127" y="0"/>
              <a:ext cx="1448563" cy="576046"/>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53"/>
            <p:cNvSpPr txBox="1"/>
            <p:nvPr/>
          </p:nvSpPr>
          <p:spPr>
            <a:xfrm>
              <a:off x="9781999" y="16872"/>
              <a:ext cx="1414819" cy="542302"/>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None/>
              </a:pPr>
              <a:r>
                <a:rPr b="1" lang="en-US" sz="1800">
                  <a:solidFill>
                    <a:schemeClr val="lt1"/>
                  </a:solidFill>
                  <a:latin typeface="Calibri"/>
                  <a:ea typeface="Calibri"/>
                  <a:cs typeface="Calibri"/>
                  <a:sym typeface="Calibri"/>
                </a:rPr>
                <a:t>Pelaksanaan </a:t>
              </a:r>
              <a:endParaRPr/>
            </a:p>
          </p:txBody>
        </p:sp>
      </p:grpSp>
      <p:pic>
        <p:nvPicPr>
          <p:cNvPr descr="Logo_kemenkes_baru.jpg" id="461" name="Google Shape;461;p53"/>
          <p:cNvPicPr preferRelativeResize="0"/>
          <p:nvPr/>
        </p:nvPicPr>
        <p:blipFill rotWithShape="1">
          <a:blip r:embed="rId4">
            <a:alphaModFix/>
          </a:blip>
          <a:srcRect b="0" l="0" r="0" t="0"/>
          <a:stretch/>
        </p:blipFill>
        <p:spPr>
          <a:xfrm>
            <a:off x="72541" y="52658"/>
            <a:ext cx="1116787" cy="605143"/>
          </a:xfrm>
          <a:prstGeom prst="rect">
            <a:avLst/>
          </a:prstGeom>
          <a:noFill/>
          <a:ln>
            <a:noFill/>
          </a:ln>
        </p:spPr>
      </p:pic>
      <p:pic>
        <p:nvPicPr>
          <p:cNvPr descr="download.png" id="462" name="Google Shape;462;p53"/>
          <p:cNvPicPr preferRelativeResize="0"/>
          <p:nvPr/>
        </p:nvPicPr>
        <p:blipFill rotWithShape="1">
          <a:blip r:embed="rId5">
            <a:alphaModFix/>
          </a:blip>
          <a:srcRect b="0" l="0" r="0" t="0"/>
          <a:stretch/>
        </p:blipFill>
        <p:spPr>
          <a:xfrm>
            <a:off x="11146051" y="-25400"/>
            <a:ext cx="1000432" cy="623819"/>
          </a:xfrm>
          <a:prstGeom prst="rect">
            <a:avLst/>
          </a:prstGeom>
          <a:noFill/>
          <a:ln>
            <a:noFill/>
          </a:ln>
        </p:spPr>
      </p:pic>
      <p:sp>
        <p:nvSpPr>
          <p:cNvPr id="463" name="Google Shape;463;p53"/>
          <p:cNvSpPr txBox="1"/>
          <p:nvPr/>
        </p:nvSpPr>
        <p:spPr>
          <a:xfrm>
            <a:off x="2927648" y="434341"/>
            <a:ext cx="7175144" cy="1007800"/>
          </a:xfrm>
          <a:prstGeom prst="rect">
            <a:avLst/>
          </a:prstGeom>
          <a:solidFill>
            <a:srgbClr val="833C0B"/>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4400"/>
              <a:buFont typeface="Libre Franklin"/>
              <a:buNone/>
            </a:pPr>
            <a:r>
              <a:rPr b="1" lang="en-US" sz="4400">
                <a:solidFill>
                  <a:srgbClr val="FFFFFF"/>
                </a:solidFill>
                <a:latin typeface="Libre Franklin"/>
                <a:ea typeface="Libre Franklin"/>
                <a:cs typeface="Libre Franklin"/>
                <a:sym typeface="Libre Franklin"/>
              </a:rPr>
              <a:t>Tahapan Penerapan SPM</a:t>
            </a:r>
            <a:endParaRPr/>
          </a:p>
        </p:txBody>
      </p:sp>
      <p:sp>
        <p:nvSpPr>
          <p:cNvPr id="464" name="Google Shape;464;p53"/>
          <p:cNvSpPr txBox="1"/>
          <p:nvPr/>
        </p:nvSpPr>
        <p:spPr>
          <a:xfrm>
            <a:off x="4426177" y="6003707"/>
            <a:ext cx="2784309" cy="701891"/>
          </a:xfrm>
          <a:prstGeom prst="rect">
            <a:avLst/>
          </a:prstGeom>
          <a:solidFill>
            <a:srgbClr val="833C0B"/>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3733"/>
              <a:buFont typeface="Libre Franklin"/>
              <a:buNone/>
            </a:pPr>
            <a:r>
              <a:rPr b="1" lang="en-US" sz="3733">
                <a:solidFill>
                  <a:srgbClr val="FFFFFF"/>
                </a:solidFill>
                <a:latin typeface="Libre Franklin"/>
                <a:ea typeface="Libre Franklin"/>
                <a:cs typeface="Libre Franklin"/>
                <a:sym typeface="Libre Franklin"/>
              </a:rPr>
              <a:t>SISCOBIKES</a:t>
            </a:r>
            <a:endParaRPr/>
          </a:p>
        </p:txBody>
      </p:sp>
      <p:sp>
        <p:nvSpPr>
          <p:cNvPr id="465" name="Google Shape;465;p53"/>
          <p:cNvSpPr/>
          <p:nvPr/>
        </p:nvSpPr>
        <p:spPr>
          <a:xfrm rot="-5400000">
            <a:off x="5283843" y="5178353"/>
            <a:ext cx="768085" cy="768087"/>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1E4E79"/>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54"/>
          <p:cNvPicPr preferRelativeResize="0"/>
          <p:nvPr>
            <p:ph idx="2" type="pic"/>
          </p:nvPr>
        </p:nvPicPr>
        <p:blipFill rotWithShape="1">
          <a:blip r:embed="rId3">
            <a:alphaModFix/>
          </a:blip>
          <a:srcRect b="0" l="0" r="0" t="0"/>
          <a:stretch/>
        </p:blipFill>
        <p:spPr>
          <a:xfrm>
            <a:off x="560535" y="893135"/>
            <a:ext cx="5062438" cy="5071730"/>
          </a:xfrm>
          <a:prstGeom prst="rect">
            <a:avLst/>
          </a:prstGeom>
          <a:noFill/>
          <a:ln>
            <a:noFill/>
          </a:ln>
        </p:spPr>
      </p:pic>
      <p:sp>
        <p:nvSpPr>
          <p:cNvPr id="471" name="Google Shape;471;p54"/>
          <p:cNvSpPr/>
          <p:nvPr/>
        </p:nvSpPr>
        <p:spPr>
          <a:xfrm rot="2720407">
            <a:off x="3536889" y="4464860"/>
            <a:ext cx="1507498" cy="1507498"/>
          </a:xfrm>
          <a:prstGeom prst="roundRect">
            <a:avLst>
              <a:gd fmla="val 16667" name="adj"/>
            </a:avLst>
          </a:prstGeom>
          <a:solidFill>
            <a:schemeClr val="lt1">
              <a:alpha val="31764"/>
            </a:schemeClr>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2" name="Google Shape;472;p54"/>
          <p:cNvSpPr/>
          <p:nvPr/>
        </p:nvSpPr>
        <p:spPr>
          <a:xfrm rot="2720407">
            <a:off x="4281976" y="4144003"/>
            <a:ext cx="2149209" cy="2149209"/>
          </a:xfrm>
          <a:prstGeom prst="roundRect">
            <a:avLst>
              <a:gd fmla="val 16667" name="adj"/>
            </a:avLst>
          </a:prstGeom>
          <a:solidFill>
            <a:schemeClr val="lt1">
              <a:alpha val="31764"/>
            </a:schemeClr>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3" name="Google Shape;473;p54"/>
          <p:cNvSpPr txBox="1"/>
          <p:nvPr/>
        </p:nvSpPr>
        <p:spPr>
          <a:xfrm>
            <a:off x="410162" y="358471"/>
            <a:ext cx="89319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chemeClr val="dk1"/>
                </a:solidFill>
                <a:latin typeface="Roboto"/>
                <a:ea typeface="Roboto"/>
                <a:cs typeface="Roboto"/>
                <a:sym typeface="Roboto"/>
              </a:rPr>
              <a:t>03</a:t>
            </a:r>
            <a:endParaRPr/>
          </a:p>
        </p:txBody>
      </p:sp>
      <p:sp>
        <p:nvSpPr>
          <p:cNvPr id="474" name="Google Shape;474;p54"/>
          <p:cNvSpPr txBox="1"/>
          <p:nvPr/>
        </p:nvSpPr>
        <p:spPr>
          <a:xfrm>
            <a:off x="5741455" y="1420148"/>
            <a:ext cx="6315739" cy="34778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chemeClr val="dk1"/>
                </a:solidFill>
                <a:latin typeface="Arial Rounded"/>
                <a:ea typeface="Arial Rounded"/>
                <a:cs typeface="Arial Rounded"/>
                <a:sym typeface="Arial Rounded"/>
              </a:rPr>
              <a:t>KONSEP PERENCANAAN DAN PERHITUNGAN </a:t>
            </a:r>
            <a:endParaRPr/>
          </a:p>
          <a:p>
            <a:pPr indent="0" lvl="0" marL="0" marR="0" rtl="0" algn="ctr">
              <a:spcBef>
                <a:spcPts val="0"/>
              </a:spcBef>
              <a:spcAft>
                <a:spcPts val="0"/>
              </a:spcAft>
              <a:buNone/>
            </a:pPr>
            <a:r>
              <a:rPr b="1" lang="en-US" sz="4400">
                <a:solidFill>
                  <a:schemeClr val="dk1"/>
                </a:solidFill>
                <a:latin typeface="Arial Rounded"/>
                <a:ea typeface="Arial Rounded"/>
                <a:cs typeface="Arial Rounded"/>
                <a:sym typeface="Arial Rounded"/>
              </a:rPr>
              <a:t>BIAYA SPM KESEHATAN</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75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par>
                                <p:cTn fill="hold" nodeType="withEffect" presetClass="entr" presetID="10" presetSubtype="0">
                                  <p:stCondLst>
                                    <p:cond delay="750"/>
                                  </p:stCondLst>
                                  <p:childTnLst>
                                    <p:set>
                                      <p:cBhvr>
                                        <p:cTn dur="1" fill="hold">
                                          <p:stCondLst>
                                            <p:cond delay="0"/>
                                          </p:stCondLst>
                                        </p:cTn>
                                        <p:tgtEl>
                                          <p:spTgt spid="472"/>
                                        </p:tgtEl>
                                        <p:attrNameLst>
                                          <p:attrName>style.visibility</p:attrName>
                                        </p:attrNameLst>
                                      </p:cBhvr>
                                      <p:to>
                                        <p:strVal val="visible"/>
                                      </p:to>
                                    </p:set>
                                    <p:animEffect filter="fade" transition="in">
                                      <p:cBhvr>
                                        <p:cTn dur="500"/>
                                        <p:tgtEl>
                                          <p:spTgt spid="472"/>
                                        </p:tgtEl>
                                      </p:cBhvr>
                                    </p:animEffect>
                                  </p:childTnLst>
                                </p:cTn>
                              </p:par>
                              <p:par>
                                <p:cTn fill="hold" nodeType="withEffect" presetClass="entr" presetID="2" presetSubtype="2">
                                  <p:stCondLst>
                                    <p:cond delay="1250"/>
                                  </p:stCondLst>
                                  <p:childTnLst>
                                    <p:set>
                                      <p:cBhvr>
                                        <p:cTn dur="1" fill="hold">
                                          <p:stCondLst>
                                            <p:cond delay="0"/>
                                          </p:stCondLst>
                                        </p:cTn>
                                        <p:tgtEl>
                                          <p:spTgt spid="473"/>
                                        </p:tgtEl>
                                        <p:attrNameLst>
                                          <p:attrName>style.visibility</p:attrName>
                                        </p:attrNameLst>
                                      </p:cBhvr>
                                      <p:to>
                                        <p:strVal val="visible"/>
                                      </p:to>
                                    </p:set>
                                    <p:anim calcmode="lin" valueType="num">
                                      <p:cBhvr additive="base">
                                        <p:cTn dur="750"/>
                                        <p:tgtEl>
                                          <p:spTgt spid="47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1000"/>
                                  </p:stCondLst>
                                  <p:childTnLst>
                                    <p:set>
                                      <p:cBhvr>
                                        <p:cTn dur="1" fill="hold">
                                          <p:stCondLst>
                                            <p:cond delay="0"/>
                                          </p:stCondLst>
                                        </p:cTn>
                                        <p:tgtEl>
                                          <p:spTgt spid="474"/>
                                        </p:tgtEl>
                                        <p:attrNameLst>
                                          <p:attrName>style.visibility</p:attrName>
                                        </p:attrNameLst>
                                      </p:cBhvr>
                                      <p:to>
                                        <p:strVal val="visible"/>
                                      </p:to>
                                    </p:set>
                                    <p:anim calcmode="lin" valueType="num">
                                      <p:cBhvr additive="base">
                                        <p:cTn dur="750"/>
                                        <p:tgtEl>
                                          <p:spTgt spid="47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55"/>
          <p:cNvSpPr txBox="1"/>
          <p:nvPr>
            <p:ph type="title"/>
          </p:nvPr>
        </p:nvSpPr>
        <p:spPr>
          <a:xfrm>
            <a:off x="2748451" y="261256"/>
            <a:ext cx="6737131" cy="1531917"/>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000"/>
              <a:buFont typeface="Source Sans Pro"/>
              <a:buNone/>
            </a:pPr>
            <a:r>
              <a:rPr b="1" lang="en-US" sz="3200">
                <a:solidFill>
                  <a:schemeClr val="dk1"/>
                </a:solidFill>
                <a:latin typeface="Source Sans Pro"/>
                <a:ea typeface="Source Sans Pro"/>
                <a:cs typeface="Source Sans Pro"/>
                <a:sym typeface="Source Sans Pro"/>
              </a:rPr>
              <a:t>PERMASALAHAN DALAM </a:t>
            </a:r>
            <a:r>
              <a:rPr b="1" lang="en-US" sz="3200">
                <a:latin typeface="Source Sans Pro"/>
                <a:ea typeface="Source Sans Pro"/>
                <a:cs typeface="Source Sans Pro"/>
                <a:sym typeface="Source Sans Pro"/>
              </a:rPr>
              <a:t>PERHITUNGAN BIAYA </a:t>
            </a:r>
            <a:r>
              <a:rPr b="1" lang="en-US" sz="3200">
                <a:solidFill>
                  <a:schemeClr val="dk1"/>
                </a:solidFill>
                <a:latin typeface="Source Sans Pro"/>
                <a:ea typeface="Source Sans Pro"/>
                <a:cs typeface="Source Sans Pro"/>
                <a:sym typeface="Source Sans Pro"/>
              </a:rPr>
              <a:t>SPM KESEHATAN DI DAERAH</a:t>
            </a:r>
            <a:endParaRPr/>
          </a:p>
        </p:txBody>
      </p:sp>
      <p:pic>
        <p:nvPicPr>
          <p:cNvPr id="480" name="Google Shape;480;p55"/>
          <p:cNvPicPr preferRelativeResize="0"/>
          <p:nvPr/>
        </p:nvPicPr>
        <p:blipFill rotWithShape="1">
          <a:blip r:embed="rId3">
            <a:alphaModFix/>
          </a:blip>
          <a:srcRect b="0" l="0" r="0" t="0"/>
          <a:stretch/>
        </p:blipFill>
        <p:spPr>
          <a:xfrm>
            <a:off x="110694" y="41329"/>
            <a:ext cx="2064940" cy="861467"/>
          </a:xfrm>
          <a:prstGeom prst="rect">
            <a:avLst/>
          </a:prstGeom>
          <a:noFill/>
          <a:ln>
            <a:noFill/>
          </a:ln>
        </p:spPr>
      </p:pic>
      <p:pic>
        <p:nvPicPr>
          <p:cNvPr id="481" name="Google Shape;481;p55"/>
          <p:cNvPicPr preferRelativeResize="0"/>
          <p:nvPr/>
        </p:nvPicPr>
        <p:blipFill rotWithShape="1">
          <a:blip r:embed="rId4">
            <a:alphaModFix/>
          </a:blip>
          <a:srcRect b="0" l="0" r="0" t="0"/>
          <a:stretch/>
        </p:blipFill>
        <p:spPr>
          <a:xfrm>
            <a:off x="10058400" y="15180"/>
            <a:ext cx="2051352" cy="936483"/>
          </a:xfrm>
          <a:prstGeom prst="rect">
            <a:avLst/>
          </a:prstGeom>
          <a:noFill/>
          <a:ln>
            <a:noFill/>
          </a:ln>
        </p:spPr>
      </p:pic>
      <p:grpSp>
        <p:nvGrpSpPr>
          <p:cNvPr id="482" name="Google Shape;482;p55"/>
          <p:cNvGrpSpPr/>
          <p:nvPr/>
        </p:nvGrpSpPr>
        <p:grpSpPr>
          <a:xfrm>
            <a:off x="257399" y="1985756"/>
            <a:ext cx="11844335" cy="3972845"/>
            <a:chOff x="8016" y="899397"/>
            <a:chExt cx="11844335" cy="3972845"/>
          </a:xfrm>
        </p:grpSpPr>
        <p:sp>
          <p:nvSpPr>
            <p:cNvPr id="483" name="Google Shape;483;p55"/>
            <p:cNvSpPr/>
            <p:nvPr/>
          </p:nvSpPr>
          <p:spPr>
            <a:xfrm>
              <a:off x="8016" y="899397"/>
              <a:ext cx="3462282" cy="2584520"/>
            </a:xfrm>
            <a:prstGeom prst="round2SameRect">
              <a:avLst>
                <a:gd fmla="val 8000" name="adj1"/>
                <a:gd fmla="val 0" name="adj2"/>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55"/>
            <p:cNvSpPr/>
            <p:nvPr/>
          </p:nvSpPr>
          <p:spPr>
            <a:xfrm>
              <a:off x="8016" y="3483918"/>
              <a:ext cx="3462282" cy="1111343"/>
            </a:xfrm>
            <a:prstGeom prst="rect">
              <a:avLst/>
            </a:prstGeom>
            <a:solidFill>
              <a:srgbClr val="599BD5"/>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55"/>
            <p:cNvSpPr txBox="1"/>
            <p:nvPr/>
          </p:nvSpPr>
          <p:spPr>
            <a:xfrm>
              <a:off x="8016" y="3483918"/>
              <a:ext cx="2438227" cy="1111343"/>
            </a:xfrm>
            <a:prstGeom prst="rect">
              <a:avLst/>
            </a:prstGeom>
            <a:noFill/>
            <a:ln>
              <a:noFill/>
            </a:ln>
          </p:spPr>
          <p:txBody>
            <a:bodyPr anchorCtr="0" anchor="ctr" bIns="0" lIns="247650" spcFirstLastPara="1" rIns="82550" wrap="square" tIns="0">
              <a:noAutofit/>
            </a:bodyPr>
            <a:lstStyle/>
            <a:p>
              <a:pPr indent="0" lvl="0" marL="0" marR="0" rtl="0" algn="ctr">
                <a:lnSpc>
                  <a:spcPct val="90000"/>
                </a:lnSpc>
                <a:spcBef>
                  <a:spcPts val="0"/>
                </a:spcBef>
                <a:spcAft>
                  <a:spcPts val="0"/>
                </a:spcAft>
                <a:buNone/>
              </a:pPr>
              <a:r>
                <a:rPr lang="en-US" sz="6500">
                  <a:solidFill>
                    <a:schemeClr val="lt1"/>
                  </a:solidFill>
                  <a:latin typeface="Calibri"/>
                  <a:ea typeface="Calibri"/>
                  <a:cs typeface="Calibri"/>
                  <a:sym typeface="Calibri"/>
                </a:rPr>
                <a:t>Satu</a:t>
              </a:r>
              <a:endParaRPr sz="6500">
                <a:solidFill>
                  <a:schemeClr val="lt1"/>
                </a:solidFill>
                <a:latin typeface="Calibri"/>
                <a:ea typeface="Calibri"/>
                <a:cs typeface="Calibri"/>
                <a:sym typeface="Calibri"/>
              </a:endParaRPr>
            </a:p>
          </p:txBody>
        </p:sp>
        <p:sp>
          <p:nvSpPr>
            <p:cNvPr id="486" name="Google Shape;486;p55"/>
            <p:cNvSpPr/>
            <p:nvPr/>
          </p:nvSpPr>
          <p:spPr>
            <a:xfrm>
              <a:off x="2544185" y="3660444"/>
              <a:ext cx="1211798" cy="1211798"/>
            </a:xfrm>
            <a:prstGeom prst="ellipse">
              <a:avLst/>
            </a:prstGeom>
            <a:solidFill>
              <a:srgbClr val="CFDEEF">
                <a:alpha val="89803"/>
              </a:srgbClr>
            </a:solidFill>
            <a:ln cap="flat" cmpd="sng" w="12700">
              <a:solidFill>
                <a:srgbClr val="CFDEEF">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55"/>
            <p:cNvSpPr/>
            <p:nvPr/>
          </p:nvSpPr>
          <p:spPr>
            <a:xfrm>
              <a:off x="4056200" y="899397"/>
              <a:ext cx="3462282" cy="2584520"/>
            </a:xfrm>
            <a:prstGeom prst="round2SameRect">
              <a:avLst>
                <a:gd fmla="val 8000" name="adj1"/>
                <a:gd fmla="val 0" name="adj2"/>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55"/>
            <p:cNvSpPr/>
            <p:nvPr/>
          </p:nvSpPr>
          <p:spPr>
            <a:xfrm>
              <a:off x="4056200" y="3483918"/>
              <a:ext cx="3462282" cy="1111343"/>
            </a:xfrm>
            <a:prstGeom prst="rect">
              <a:avLst/>
            </a:prstGeom>
            <a:solidFill>
              <a:srgbClr val="599BD5"/>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55"/>
            <p:cNvSpPr txBox="1"/>
            <p:nvPr/>
          </p:nvSpPr>
          <p:spPr>
            <a:xfrm>
              <a:off x="4056200" y="3483918"/>
              <a:ext cx="2438227" cy="1111343"/>
            </a:xfrm>
            <a:prstGeom prst="rect">
              <a:avLst/>
            </a:prstGeom>
            <a:noFill/>
            <a:ln>
              <a:noFill/>
            </a:ln>
          </p:spPr>
          <p:txBody>
            <a:bodyPr anchorCtr="0" anchor="ctr" bIns="0" lIns="247650" spcFirstLastPara="1" rIns="82550" wrap="square" tIns="0">
              <a:noAutofit/>
            </a:bodyPr>
            <a:lstStyle/>
            <a:p>
              <a:pPr indent="0" lvl="0" marL="0" marR="0" rtl="0" algn="ctr">
                <a:lnSpc>
                  <a:spcPct val="90000"/>
                </a:lnSpc>
                <a:spcBef>
                  <a:spcPts val="0"/>
                </a:spcBef>
                <a:spcAft>
                  <a:spcPts val="0"/>
                </a:spcAft>
                <a:buNone/>
              </a:pPr>
              <a:r>
                <a:rPr lang="en-US" sz="6500">
                  <a:solidFill>
                    <a:schemeClr val="lt1"/>
                  </a:solidFill>
                  <a:latin typeface="Calibri"/>
                  <a:ea typeface="Calibri"/>
                  <a:cs typeface="Calibri"/>
                  <a:sym typeface="Calibri"/>
                </a:rPr>
                <a:t>Dua</a:t>
              </a:r>
              <a:endParaRPr sz="6500">
                <a:solidFill>
                  <a:schemeClr val="lt1"/>
                </a:solidFill>
                <a:latin typeface="Calibri"/>
                <a:ea typeface="Calibri"/>
                <a:cs typeface="Calibri"/>
                <a:sym typeface="Calibri"/>
              </a:endParaRPr>
            </a:p>
          </p:txBody>
        </p:sp>
        <p:sp>
          <p:nvSpPr>
            <p:cNvPr id="490" name="Google Shape;490;p55"/>
            <p:cNvSpPr/>
            <p:nvPr/>
          </p:nvSpPr>
          <p:spPr>
            <a:xfrm>
              <a:off x="6592369" y="3660444"/>
              <a:ext cx="1211798" cy="1211798"/>
            </a:xfrm>
            <a:prstGeom prst="ellipse">
              <a:avLst/>
            </a:prstGeom>
            <a:solidFill>
              <a:srgbClr val="CFDEEF">
                <a:alpha val="89803"/>
              </a:srgbClr>
            </a:solidFill>
            <a:ln cap="flat" cmpd="sng" w="12700">
              <a:solidFill>
                <a:srgbClr val="CFDEEF">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55"/>
            <p:cNvSpPr/>
            <p:nvPr/>
          </p:nvSpPr>
          <p:spPr>
            <a:xfrm>
              <a:off x="8072081" y="936485"/>
              <a:ext cx="3462282" cy="2584520"/>
            </a:xfrm>
            <a:prstGeom prst="round2SameRect">
              <a:avLst>
                <a:gd fmla="val 8000" name="adj1"/>
                <a:gd fmla="val 0" name="adj2"/>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55"/>
            <p:cNvSpPr/>
            <p:nvPr/>
          </p:nvSpPr>
          <p:spPr>
            <a:xfrm>
              <a:off x="8104384" y="3483918"/>
              <a:ext cx="3462282" cy="1111343"/>
            </a:xfrm>
            <a:prstGeom prst="rect">
              <a:avLst/>
            </a:prstGeom>
            <a:solidFill>
              <a:srgbClr val="599BD5"/>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55"/>
            <p:cNvSpPr txBox="1"/>
            <p:nvPr/>
          </p:nvSpPr>
          <p:spPr>
            <a:xfrm>
              <a:off x="8104384" y="3483918"/>
              <a:ext cx="2438227" cy="1111343"/>
            </a:xfrm>
            <a:prstGeom prst="rect">
              <a:avLst/>
            </a:prstGeom>
            <a:noFill/>
            <a:ln>
              <a:noFill/>
            </a:ln>
          </p:spPr>
          <p:txBody>
            <a:bodyPr anchorCtr="0" anchor="ctr" bIns="0" lIns="247650" spcFirstLastPara="1" rIns="82550" wrap="square" tIns="0">
              <a:noAutofit/>
            </a:bodyPr>
            <a:lstStyle/>
            <a:p>
              <a:pPr indent="0" lvl="0" marL="0" marR="0" rtl="0" algn="ctr">
                <a:lnSpc>
                  <a:spcPct val="90000"/>
                </a:lnSpc>
                <a:spcBef>
                  <a:spcPts val="0"/>
                </a:spcBef>
                <a:spcAft>
                  <a:spcPts val="0"/>
                </a:spcAft>
                <a:buNone/>
              </a:pPr>
              <a:r>
                <a:rPr lang="en-US" sz="6500">
                  <a:solidFill>
                    <a:schemeClr val="lt1"/>
                  </a:solidFill>
                  <a:latin typeface="Calibri"/>
                  <a:ea typeface="Calibri"/>
                  <a:cs typeface="Calibri"/>
                  <a:sym typeface="Calibri"/>
                </a:rPr>
                <a:t>Tiga</a:t>
              </a:r>
              <a:endParaRPr sz="6500">
                <a:solidFill>
                  <a:schemeClr val="lt1"/>
                </a:solidFill>
                <a:latin typeface="Calibri"/>
                <a:ea typeface="Calibri"/>
                <a:cs typeface="Calibri"/>
                <a:sym typeface="Calibri"/>
              </a:endParaRPr>
            </a:p>
          </p:txBody>
        </p:sp>
        <p:sp>
          <p:nvSpPr>
            <p:cNvPr id="494" name="Google Shape;494;p55"/>
            <p:cNvSpPr/>
            <p:nvPr/>
          </p:nvSpPr>
          <p:spPr>
            <a:xfrm>
              <a:off x="10640553" y="3660444"/>
              <a:ext cx="1211798" cy="1211798"/>
            </a:xfrm>
            <a:prstGeom prst="ellipse">
              <a:avLst/>
            </a:prstGeom>
            <a:solidFill>
              <a:srgbClr val="CFDEEF">
                <a:alpha val="89803"/>
              </a:srgbClr>
            </a:solidFill>
            <a:ln cap="flat" cmpd="sng" w="12700">
              <a:solidFill>
                <a:srgbClr val="CFDEEF">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5" name="Google Shape;495;p55"/>
          <p:cNvSpPr txBox="1"/>
          <p:nvPr/>
        </p:nvSpPr>
        <p:spPr>
          <a:xfrm>
            <a:off x="515132" y="2207576"/>
            <a:ext cx="2968832" cy="2158419"/>
          </a:xfrm>
          <a:prstGeom prst="rect">
            <a:avLst/>
          </a:prstGeom>
          <a:solidFill>
            <a:srgbClr val="FEE599"/>
          </a:solid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2400"/>
              <a:buFont typeface="Calibri"/>
              <a:buNone/>
            </a:pPr>
            <a:r>
              <a:t/>
            </a:r>
            <a:endParaRPr sz="2400">
              <a:solidFill>
                <a:schemeClr val="dk1"/>
              </a:solidFill>
              <a:latin typeface="Tahoma"/>
              <a:ea typeface="Tahoma"/>
              <a:cs typeface="Tahoma"/>
              <a:sym typeface="Tahoma"/>
            </a:endParaRPr>
          </a:p>
          <a:p>
            <a:pPr indent="0" lvl="0" marL="0" marR="0" rtl="0" algn="ctr">
              <a:lnSpc>
                <a:spcPct val="90000"/>
              </a:lnSpc>
              <a:spcBef>
                <a:spcPts val="840"/>
              </a:spcBef>
              <a:spcAft>
                <a:spcPts val="0"/>
              </a:spcAft>
              <a:buClr>
                <a:schemeClr val="dk1"/>
              </a:buClr>
              <a:buSzPts val="2000"/>
              <a:buFont typeface="Tahoma"/>
              <a:buNone/>
            </a:pPr>
            <a:r>
              <a:rPr lang="en-US" sz="2000">
                <a:solidFill>
                  <a:schemeClr val="dk1"/>
                </a:solidFill>
                <a:latin typeface="Tahoma"/>
                <a:ea typeface="Tahoma"/>
                <a:cs typeface="Tahoma"/>
                <a:sym typeface="Tahoma"/>
              </a:rPr>
              <a:t>Perencanaan dan penganggaran SPM yang dilakukan hanya terbatas pada kebutuhan pelaksanaan program di masing-masing bidang Dinkes</a:t>
            </a:r>
            <a:endParaRPr/>
          </a:p>
          <a:p>
            <a:pPr indent="0" lvl="0" marL="0" marR="0" rtl="0" algn="ctr">
              <a:lnSpc>
                <a:spcPct val="90000"/>
              </a:lnSpc>
              <a:spcBef>
                <a:spcPts val="70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96" name="Google Shape;496;p55"/>
          <p:cNvSpPr txBox="1"/>
          <p:nvPr/>
        </p:nvSpPr>
        <p:spPr>
          <a:xfrm>
            <a:off x="4611584" y="2207576"/>
            <a:ext cx="2968832" cy="2068774"/>
          </a:xfrm>
          <a:prstGeom prst="rect">
            <a:avLst/>
          </a:prstGeom>
          <a:solidFill>
            <a:srgbClr val="FEE599"/>
          </a:solid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Tahoma"/>
              <a:buNone/>
            </a:pPr>
            <a:r>
              <a:rPr lang="en-US" sz="2000">
                <a:solidFill>
                  <a:schemeClr val="dk1"/>
                </a:solidFill>
                <a:latin typeface="Tahoma"/>
                <a:ea typeface="Tahoma"/>
                <a:cs typeface="Tahoma"/>
                <a:sym typeface="Tahoma"/>
              </a:rPr>
              <a:t>Koordinasi terkait pembiayaan antar program, lintas sektor, dan pelaksanaan di lapangan belum optimal</a:t>
            </a:r>
            <a:endParaRPr sz="2000">
              <a:solidFill>
                <a:schemeClr val="dk1"/>
              </a:solidFill>
              <a:latin typeface="Calibri"/>
              <a:ea typeface="Calibri"/>
              <a:cs typeface="Calibri"/>
              <a:sym typeface="Calibri"/>
            </a:endParaRPr>
          </a:p>
        </p:txBody>
      </p:sp>
      <p:sp>
        <p:nvSpPr>
          <p:cNvPr id="497" name="Google Shape;497;p55"/>
          <p:cNvSpPr txBox="1"/>
          <p:nvPr/>
        </p:nvSpPr>
        <p:spPr>
          <a:xfrm>
            <a:off x="8766417" y="2540495"/>
            <a:ext cx="2583965" cy="1402936"/>
          </a:xfrm>
          <a:prstGeom prst="rect">
            <a:avLst/>
          </a:prstGeom>
          <a:solidFill>
            <a:srgbClr val="FEE599"/>
          </a:solidFill>
          <a:ln>
            <a:noFill/>
          </a:ln>
        </p:spPr>
        <p:txBody>
          <a:bodyPr anchorCtr="0" anchor="ctr" bIns="29200" lIns="29200" spcFirstLastPara="1" rIns="29200" wrap="square" tIns="29200">
            <a:noAutofit/>
          </a:bodyPr>
          <a:lstStyle/>
          <a:p>
            <a:pPr indent="0" lvl="0" marL="0" marR="0" rtl="0" algn="ctr">
              <a:lnSpc>
                <a:spcPct val="90000"/>
              </a:lnSpc>
              <a:spcBef>
                <a:spcPts val="0"/>
              </a:spcBef>
              <a:spcAft>
                <a:spcPts val="0"/>
              </a:spcAft>
              <a:buClr>
                <a:schemeClr val="dk1"/>
              </a:buClr>
              <a:buSzPts val="2000"/>
              <a:buFont typeface="Tahoma"/>
              <a:buNone/>
            </a:pPr>
            <a:r>
              <a:rPr lang="en-US" sz="2000">
                <a:solidFill>
                  <a:schemeClr val="dk1"/>
                </a:solidFill>
                <a:latin typeface="Tahoma"/>
                <a:ea typeface="Tahoma"/>
                <a:cs typeface="Tahoma"/>
                <a:sym typeface="Tahoma"/>
              </a:rPr>
              <a:t>Keterbatasan sumber daya di daerah (Sarana, Prasarana, Alkes, dan SDM)</a:t>
            </a:r>
            <a:endParaRPr sz="20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56"/>
          <p:cNvPicPr preferRelativeResize="0"/>
          <p:nvPr/>
        </p:nvPicPr>
        <p:blipFill rotWithShape="1">
          <a:blip r:embed="rId3">
            <a:alphaModFix/>
          </a:blip>
          <a:srcRect b="0" l="0" r="0" t="0"/>
          <a:stretch/>
        </p:blipFill>
        <p:spPr>
          <a:xfrm>
            <a:off x="3447778" y="2987900"/>
            <a:ext cx="4551708" cy="2365170"/>
          </a:xfrm>
          <a:prstGeom prst="rect">
            <a:avLst/>
          </a:prstGeom>
          <a:noFill/>
          <a:ln>
            <a:noFill/>
          </a:ln>
        </p:spPr>
      </p:pic>
      <p:sp>
        <p:nvSpPr>
          <p:cNvPr id="503" name="Google Shape;503;p56"/>
          <p:cNvSpPr/>
          <p:nvPr/>
        </p:nvSpPr>
        <p:spPr>
          <a:xfrm>
            <a:off x="3447778" y="5277226"/>
            <a:ext cx="4569732" cy="1477328"/>
          </a:xfrm>
          <a:prstGeom prst="rect">
            <a:avLst/>
          </a:prstGeom>
          <a:solidFill>
            <a:srgbClr val="833C0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marR="0" rtl="0" algn="l">
              <a:spcBef>
                <a:spcPts val="0"/>
              </a:spcBef>
              <a:spcAft>
                <a:spcPts val="0"/>
              </a:spcAft>
              <a:buNone/>
            </a:pPr>
            <a:r>
              <a:rPr b="1" lang="en-US" sz="1800">
                <a:solidFill>
                  <a:srgbClr val="FFFFFF"/>
                </a:solidFill>
                <a:latin typeface="Calibri"/>
                <a:ea typeface="Calibri"/>
                <a:cs typeface="Calibri"/>
                <a:sym typeface="Calibri"/>
              </a:rPr>
              <a:t>PPJK telah mengeluarkan aplikasi penghitungan kebutuhan SPM bidang kesehatan sejak tahun 2018</a:t>
            </a:r>
            <a:endParaRPr/>
          </a:p>
        </p:txBody>
      </p:sp>
      <p:sp>
        <p:nvSpPr>
          <p:cNvPr id="504" name="Google Shape;504;p56"/>
          <p:cNvSpPr txBox="1"/>
          <p:nvPr>
            <p:ph idx="1" type="body"/>
          </p:nvPr>
        </p:nvSpPr>
        <p:spPr>
          <a:xfrm>
            <a:off x="605857" y="146957"/>
            <a:ext cx="10283395" cy="659315"/>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ctr">
              <a:lnSpc>
                <a:spcPct val="90000"/>
              </a:lnSpc>
              <a:spcBef>
                <a:spcPts val="0"/>
              </a:spcBef>
              <a:spcAft>
                <a:spcPts val="0"/>
              </a:spcAft>
              <a:buClr>
                <a:srgbClr val="262626"/>
              </a:buClr>
              <a:buSzPct val="100000"/>
              <a:buNone/>
            </a:pPr>
            <a:r>
              <a:rPr b="1" lang="en-US" sz="4800"/>
              <a:t>COSTING SPM</a:t>
            </a:r>
            <a:endParaRPr b="1" sz="4800"/>
          </a:p>
        </p:txBody>
      </p:sp>
      <p:sp>
        <p:nvSpPr>
          <p:cNvPr id="505" name="Google Shape;505;p56"/>
          <p:cNvSpPr/>
          <p:nvPr/>
        </p:nvSpPr>
        <p:spPr>
          <a:xfrm>
            <a:off x="314961" y="1082432"/>
            <a:ext cx="3099881" cy="5672123"/>
          </a:xfrm>
          <a:prstGeom prst="homePlate">
            <a:avLst>
              <a:gd fmla="val 19705" name="adj"/>
            </a:avLst>
          </a:prstGeom>
          <a:solidFill>
            <a:srgbClr val="2E75B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000">
              <a:solidFill>
                <a:srgbClr val="FFFFFF"/>
              </a:solidFill>
              <a:latin typeface="Calibri"/>
              <a:ea typeface="Calibri"/>
              <a:cs typeface="Calibri"/>
              <a:sym typeface="Calibri"/>
            </a:endParaRPr>
          </a:p>
          <a:p>
            <a:pPr indent="0" lvl="0" marL="0" marR="0" rtl="0" algn="l">
              <a:spcBef>
                <a:spcPts val="0"/>
              </a:spcBef>
              <a:spcAft>
                <a:spcPts val="0"/>
              </a:spcAft>
              <a:buNone/>
            </a:pPr>
            <a:r>
              <a:rPr lang="en-US" sz="2000">
                <a:solidFill>
                  <a:srgbClr val="FFFFFF"/>
                </a:solidFill>
                <a:latin typeface="Calibri"/>
                <a:ea typeface="Calibri"/>
                <a:cs typeface="Calibri"/>
                <a:sym typeface="Calibri"/>
              </a:rPr>
              <a:t>Implementasi SPM melalui </a:t>
            </a:r>
            <a:r>
              <a:rPr b="1" lang="en-US" sz="2000">
                <a:solidFill>
                  <a:srgbClr val="FFFFFF"/>
                </a:solidFill>
                <a:latin typeface="Calibri"/>
                <a:ea typeface="Calibri"/>
                <a:cs typeface="Calibri"/>
                <a:sym typeface="Calibri"/>
              </a:rPr>
              <a:t>“Perhitungan pembiayaan SPM bidang Kesehatan” </a:t>
            </a:r>
            <a:endParaRPr/>
          </a:p>
          <a:p>
            <a:pPr indent="0" lvl="0" marL="0" marR="0" rtl="0" algn="l">
              <a:spcBef>
                <a:spcPts val="0"/>
              </a:spcBef>
              <a:spcAft>
                <a:spcPts val="0"/>
              </a:spcAft>
              <a:buNone/>
            </a:pPr>
            <a:r>
              <a:rPr lang="en-US" sz="2000">
                <a:solidFill>
                  <a:srgbClr val="FFFFFF"/>
                </a:solidFill>
                <a:latin typeface="Calibri"/>
                <a:ea typeface="Calibri"/>
                <a:cs typeface="Calibri"/>
                <a:sym typeface="Calibri"/>
              </a:rPr>
              <a:t>Prinsipnya, dengan memperhatikan </a:t>
            </a:r>
            <a:r>
              <a:rPr b="1" lang="en-US" sz="2000">
                <a:solidFill>
                  <a:srgbClr val="FFFFFF"/>
                </a:solidFill>
                <a:latin typeface="Calibri"/>
                <a:ea typeface="Calibri"/>
                <a:cs typeface="Calibri"/>
                <a:sym typeface="Calibri"/>
              </a:rPr>
              <a:t>sumber pembiayaan </a:t>
            </a:r>
            <a:r>
              <a:rPr lang="en-US" sz="2000">
                <a:solidFill>
                  <a:srgbClr val="FFFFFF"/>
                </a:solidFill>
                <a:latin typeface="Calibri"/>
                <a:ea typeface="Calibri"/>
                <a:cs typeface="Calibri"/>
                <a:sym typeface="Calibri"/>
              </a:rPr>
              <a:t>agar </a:t>
            </a:r>
            <a:r>
              <a:rPr b="1" lang="en-US" sz="2000">
                <a:solidFill>
                  <a:srgbClr val="FFFFFF"/>
                </a:solidFill>
                <a:latin typeface="Calibri"/>
                <a:ea typeface="Calibri"/>
                <a:cs typeface="Calibri"/>
                <a:sym typeface="Calibri"/>
              </a:rPr>
              <a:t>tidak terjadi duplikasi </a:t>
            </a:r>
            <a:endParaRPr/>
          </a:p>
          <a:p>
            <a:pPr indent="0" lvl="0" marL="0" marR="0" rtl="0" algn="l">
              <a:spcBef>
                <a:spcPts val="0"/>
              </a:spcBef>
              <a:spcAft>
                <a:spcPts val="0"/>
              </a:spcAft>
              <a:buNone/>
            </a:pPr>
            <a:r>
              <a:rPr b="1" lang="en-US" sz="2000">
                <a:solidFill>
                  <a:srgbClr val="FFFFFF"/>
                </a:solidFill>
                <a:latin typeface="Calibri"/>
                <a:ea typeface="Calibri"/>
                <a:cs typeface="Calibri"/>
                <a:sym typeface="Calibri"/>
              </a:rPr>
              <a:t>Anggaran (</a:t>
            </a:r>
            <a:r>
              <a:rPr b="1" i="1" lang="en-US" sz="2000">
                <a:solidFill>
                  <a:srgbClr val="FFFFFF"/>
                </a:solidFill>
                <a:latin typeface="Calibri"/>
                <a:ea typeface="Calibri"/>
                <a:cs typeface="Calibri"/>
                <a:sym typeface="Calibri"/>
              </a:rPr>
              <a:t>double costing</a:t>
            </a:r>
            <a:r>
              <a:rPr b="1" lang="en-US" sz="2000">
                <a:solidFill>
                  <a:srgbClr val="FFFFFF"/>
                </a:solidFill>
                <a:latin typeface="Calibri"/>
                <a:ea typeface="Calibri"/>
                <a:cs typeface="Calibri"/>
                <a:sym typeface="Calibri"/>
              </a:rPr>
              <a:t>)</a:t>
            </a:r>
            <a:r>
              <a:rPr lang="en-US" sz="2000">
                <a:solidFill>
                  <a:srgbClr val="FFFFFF"/>
                </a:solidFill>
                <a:latin typeface="Calibri"/>
                <a:ea typeface="Calibri"/>
                <a:cs typeface="Calibri"/>
                <a:sym typeface="Calibri"/>
              </a:rPr>
              <a:t> dengan menggunakan </a:t>
            </a:r>
            <a:endParaRPr/>
          </a:p>
          <a:p>
            <a:pPr indent="0" lvl="0" marL="0" marR="0" rtl="0" algn="l">
              <a:spcBef>
                <a:spcPts val="0"/>
              </a:spcBef>
              <a:spcAft>
                <a:spcPts val="0"/>
              </a:spcAft>
              <a:buNone/>
            </a:pPr>
            <a:r>
              <a:rPr b="1" i="1" lang="en-US" sz="2000">
                <a:solidFill>
                  <a:srgbClr val="FFFFFF"/>
                </a:solidFill>
                <a:latin typeface="Calibri"/>
                <a:ea typeface="Calibri"/>
                <a:cs typeface="Calibri"/>
                <a:sym typeface="Calibri"/>
              </a:rPr>
              <a:t>Tools Costing</a:t>
            </a:r>
            <a:r>
              <a:rPr b="1" lang="en-US" sz="2000">
                <a:solidFill>
                  <a:srgbClr val="FFFFFF"/>
                </a:solidFill>
                <a:latin typeface="Calibri"/>
                <a:ea typeface="Calibri"/>
                <a:cs typeface="Calibri"/>
                <a:sym typeface="Calibri"/>
              </a:rPr>
              <a:t> SPM bidang kesehatan</a:t>
            </a:r>
            <a:r>
              <a:rPr lang="en-US" sz="2000">
                <a:solidFill>
                  <a:srgbClr val="FFFFFF"/>
                </a:solidFill>
                <a:latin typeface="Calibri"/>
                <a:ea typeface="Calibri"/>
                <a:cs typeface="Calibri"/>
                <a:sym typeface="Calibri"/>
              </a:rPr>
              <a:t> </a:t>
            </a:r>
            <a:r>
              <a:rPr b="1" lang="en-US" sz="2000">
                <a:solidFill>
                  <a:srgbClr val="FFFFFF"/>
                </a:solidFill>
                <a:latin typeface="Calibri"/>
                <a:ea typeface="Calibri"/>
                <a:cs typeface="Calibri"/>
                <a:sym typeface="Calibri"/>
              </a:rPr>
              <a:t>“SISCOBIKES”</a:t>
            </a:r>
            <a:r>
              <a:rPr lang="en-US" sz="2000">
                <a:solidFill>
                  <a:srgbClr val="FFFFFF"/>
                </a:solidFill>
                <a:latin typeface="Calibri"/>
                <a:ea typeface="Calibri"/>
                <a:cs typeface="Calibri"/>
                <a:sym typeface="Calibri"/>
              </a:rPr>
              <a:t>.</a:t>
            </a:r>
            <a:endParaRPr/>
          </a:p>
        </p:txBody>
      </p:sp>
      <p:sp>
        <p:nvSpPr>
          <p:cNvPr id="506" name="Google Shape;506;p56"/>
          <p:cNvSpPr/>
          <p:nvPr/>
        </p:nvSpPr>
        <p:spPr>
          <a:xfrm>
            <a:off x="8118515" y="1082432"/>
            <a:ext cx="3695020" cy="5672123"/>
          </a:xfrm>
          <a:prstGeom prst="homePlate">
            <a:avLst>
              <a:gd fmla="val 19705" name="adj"/>
            </a:avLst>
          </a:prstGeom>
          <a:solidFill>
            <a:srgbClr val="2E75B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rPr lang="en-US" sz="1800">
                <a:solidFill>
                  <a:srgbClr val="FFFFFF"/>
                </a:solidFill>
                <a:latin typeface="Calibri"/>
                <a:ea typeface="Calibri"/>
                <a:cs typeface="Calibri"/>
                <a:sym typeface="Calibri"/>
              </a:rPr>
              <a:t>Tools ini mempermudah perhitungan perkiraan </a:t>
            </a:r>
            <a:endParaRPr/>
          </a:p>
          <a:p>
            <a:pPr indent="0" lvl="0" marL="0" marR="0" rtl="0" algn="l">
              <a:spcBef>
                <a:spcPts val="0"/>
              </a:spcBef>
              <a:spcAft>
                <a:spcPts val="0"/>
              </a:spcAft>
              <a:buNone/>
            </a:pPr>
            <a:r>
              <a:rPr lang="en-US" sz="1800">
                <a:solidFill>
                  <a:srgbClr val="FFFFFF"/>
                </a:solidFill>
                <a:latin typeface="Calibri"/>
                <a:ea typeface="Calibri"/>
                <a:cs typeface="Calibri"/>
                <a:sym typeface="Calibri"/>
              </a:rPr>
              <a:t>pembiayaan SPM bidang kesehatan </a:t>
            </a:r>
            <a:endParaRPr/>
          </a:p>
          <a:p>
            <a:pPr indent="0" lvl="0" marL="0" marR="0" rtl="0" algn="l">
              <a:spcBef>
                <a:spcPts val="0"/>
              </a:spcBef>
              <a:spcAft>
                <a:spcPts val="0"/>
              </a:spcAft>
              <a:buNone/>
            </a:pPr>
            <a:r>
              <a:rPr lang="en-US" sz="1800">
                <a:solidFill>
                  <a:srgbClr val="FFFFFF"/>
                </a:solidFill>
                <a:latin typeface="Calibri"/>
                <a:ea typeface="Calibri"/>
                <a:cs typeface="Calibri"/>
                <a:sym typeface="Calibri"/>
              </a:rPr>
              <a:t>di daerah melalui  sistem informasi perencanaan </a:t>
            </a:r>
            <a:endParaRPr/>
          </a:p>
          <a:p>
            <a:pPr indent="0" lvl="0" marL="0" marR="0" rtl="0" algn="l">
              <a:spcBef>
                <a:spcPts val="0"/>
              </a:spcBef>
              <a:spcAft>
                <a:spcPts val="0"/>
              </a:spcAft>
              <a:buNone/>
            </a:pPr>
            <a:r>
              <a:rPr lang="en-US" sz="1800">
                <a:solidFill>
                  <a:srgbClr val="FFFFFF"/>
                </a:solidFill>
                <a:latin typeface="Calibri"/>
                <a:ea typeface="Calibri"/>
                <a:cs typeface="Calibri"/>
                <a:sym typeface="Calibri"/>
              </a:rPr>
              <a:t>pelaksanaan SPM dan juga sebagai instrumen </a:t>
            </a:r>
            <a:endParaRPr/>
          </a:p>
          <a:p>
            <a:pPr indent="0" lvl="0" marL="0" marR="0" rtl="0" algn="l">
              <a:spcBef>
                <a:spcPts val="0"/>
              </a:spcBef>
              <a:spcAft>
                <a:spcPts val="0"/>
              </a:spcAft>
              <a:buNone/>
            </a:pPr>
            <a:r>
              <a:rPr lang="en-US" sz="1800">
                <a:solidFill>
                  <a:srgbClr val="FFFFFF"/>
                </a:solidFill>
                <a:latin typeface="Calibri"/>
                <a:ea typeface="Calibri"/>
                <a:cs typeface="Calibri"/>
                <a:sym typeface="Calibri"/>
              </a:rPr>
              <a:t>untuk memperkuat </a:t>
            </a:r>
            <a:r>
              <a:rPr b="1" i="1" lang="en-US" sz="1800">
                <a:solidFill>
                  <a:srgbClr val="FFFFFF"/>
                </a:solidFill>
                <a:latin typeface="Calibri"/>
                <a:ea typeface="Calibri"/>
                <a:cs typeface="Calibri"/>
                <a:sym typeface="Calibri"/>
              </a:rPr>
              <a:t>Performance Based Budgeting</a:t>
            </a:r>
            <a:r>
              <a:rPr lang="en-US" sz="1800">
                <a:solidFill>
                  <a:srgbClr val="FFFFFF"/>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FFFFFF"/>
                </a:solidFill>
                <a:latin typeface="Calibri"/>
                <a:ea typeface="Calibri"/>
                <a:cs typeface="Calibri"/>
                <a:sym typeface="Calibri"/>
              </a:rPr>
              <a:t>dalam proses perencanaan penganggaran daerah, </a:t>
            </a:r>
            <a:endParaRPr/>
          </a:p>
          <a:p>
            <a:pPr indent="0" lvl="0" marL="0" marR="0" rtl="0" algn="l">
              <a:spcBef>
                <a:spcPts val="0"/>
              </a:spcBef>
              <a:spcAft>
                <a:spcPts val="0"/>
              </a:spcAft>
              <a:buNone/>
            </a:pPr>
            <a:r>
              <a:rPr lang="en-US" sz="1800">
                <a:solidFill>
                  <a:srgbClr val="FFFFFF"/>
                </a:solidFill>
                <a:latin typeface="Calibri"/>
                <a:ea typeface="Calibri"/>
                <a:cs typeface="Calibri"/>
                <a:sym typeface="Calibri"/>
              </a:rPr>
              <a:t>sehingga alokasi pembiayaan dapat efisien dan efektif </a:t>
            </a:r>
            <a:endParaRPr/>
          </a:p>
          <a:p>
            <a:pPr indent="0" lvl="0" marL="0" marR="0" rtl="0" algn="l">
              <a:spcBef>
                <a:spcPts val="0"/>
              </a:spcBef>
              <a:spcAft>
                <a:spcPts val="0"/>
              </a:spcAft>
              <a:buNone/>
            </a:pPr>
            <a:r>
              <a:rPr lang="en-US" sz="1800">
                <a:solidFill>
                  <a:srgbClr val="FFFFFF"/>
                </a:solidFill>
                <a:latin typeface="Calibri"/>
                <a:ea typeface="Calibri"/>
                <a:cs typeface="Calibri"/>
                <a:sym typeface="Calibri"/>
              </a:rPr>
              <a:t>atau </a:t>
            </a:r>
            <a:r>
              <a:rPr b="1" lang="en-US" sz="1800">
                <a:solidFill>
                  <a:srgbClr val="FFFFFF"/>
                </a:solidFill>
                <a:latin typeface="Calibri"/>
                <a:ea typeface="Calibri"/>
                <a:cs typeface="Calibri"/>
                <a:sym typeface="Calibri"/>
              </a:rPr>
              <a:t>tercapai Alokatif Efisiensi Pembiayaan.</a:t>
            </a:r>
            <a:endParaRPr sz="1800">
              <a:solidFill>
                <a:srgbClr val="FFFFFF"/>
              </a:solidFill>
              <a:latin typeface="Calibri"/>
              <a:ea typeface="Calibri"/>
              <a:cs typeface="Calibri"/>
              <a:sym typeface="Calibri"/>
            </a:endParaRPr>
          </a:p>
          <a:p>
            <a:pPr indent="0" lvl="0" marL="0" marR="0" rtl="0" algn="l">
              <a:spcBef>
                <a:spcPts val="0"/>
              </a:spcBef>
              <a:spcAft>
                <a:spcPts val="0"/>
              </a:spcAft>
              <a:buNone/>
            </a:pPr>
            <a:r>
              <a:t/>
            </a:r>
            <a:endParaRPr sz="1800">
              <a:solidFill>
                <a:srgbClr val="FFFFFF"/>
              </a:solidFill>
              <a:latin typeface="Calibri"/>
              <a:ea typeface="Calibri"/>
              <a:cs typeface="Calibri"/>
              <a:sym typeface="Calibri"/>
            </a:endParaRPr>
          </a:p>
        </p:txBody>
      </p:sp>
      <p:sp>
        <p:nvSpPr>
          <p:cNvPr id="507" name="Google Shape;507;p56"/>
          <p:cNvSpPr/>
          <p:nvPr/>
        </p:nvSpPr>
        <p:spPr>
          <a:xfrm>
            <a:off x="3241748" y="4881259"/>
            <a:ext cx="720000" cy="7200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08" name="Google Shape;508;p56"/>
          <p:cNvSpPr/>
          <p:nvPr/>
        </p:nvSpPr>
        <p:spPr>
          <a:xfrm>
            <a:off x="3788656" y="4916077"/>
            <a:ext cx="720000" cy="7200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09" name="Google Shape;509;p56"/>
          <p:cNvSpPr/>
          <p:nvPr/>
        </p:nvSpPr>
        <p:spPr>
          <a:xfrm flipH="1">
            <a:off x="8374495" y="1197356"/>
            <a:ext cx="479972" cy="395947"/>
          </a:xfrm>
          <a:custGeom>
            <a:rect b="b" l="l" r="r" t="t"/>
            <a:pathLst>
              <a:path extrusionOk="0" h="2654282" w="3217557">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10" name="Google Shape;510;p56"/>
          <p:cNvSpPr/>
          <p:nvPr/>
        </p:nvSpPr>
        <p:spPr>
          <a:xfrm>
            <a:off x="2076030" y="1177938"/>
            <a:ext cx="431999" cy="427981"/>
          </a:xfrm>
          <a:custGeom>
            <a:rect b="b" l="l" r="r" t="t"/>
            <a:pathLst>
              <a:path extrusionOk="0" h="373588" w="371900">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11" name="Google Shape;511;p56"/>
          <p:cNvSpPr/>
          <p:nvPr/>
        </p:nvSpPr>
        <p:spPr>
          <a:xfrm rot="10800000">
            <a:off x="10044841" y="1220916"/>
            <a:ext cx="285707" cy="322632"/>
          </a:xfrm>
          <a:custGeom>
            <a:rect b="b" l="l" r="r" t="t"/>
            <a:pathLst>
              <a:path extrusionOk="0" h="3252576" w="2880320">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12" name="Google Shape;512;p56"/>
          <p:cNvSpPr/>
          <p:nvPr/>
        </p:nvSpPr>
        <p:spPr>
          <a:xfrm>
            <a:off x="1378218" y="1270273"/>
            <a:ext cx="335647" cy="335647"/>
          </a:xfrm>
          <a:custGeom>
            <a:rect b="b" l="l" r="r" t="t"/>
            <a:pathLst>
              <a:path extrusionOk="0" h="3240000" w="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13" name="Google Shape;513;p56"/>
          <p:cNvSpPr/>
          <p:nvPr/>
        </p:nvSpPr>
        <p:spPr>
          <a:xfrm>
            <a:off x="9242905" y="1189427"/>
            <a:ext cx="413499" cy="385613"/>
          </a:xfrm>
          <a:custGeom>
            <a:rect b="b" l="l" r="r" t="t"/>
            <a:pathLst>
              <a:path extrusionOk="0" h="3060919" w="3186824">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14" name="Google Shape;514;p56"/>
          <p:cNvSpPr/>
          <p:nvPr/>
        </p:nvSpPr>
        <p:spPr>
          <a:xfrm>
            <a:off x="680323" y="1268810"/>
            <a:ext cx="360125" cy="337109"/>
          </a:xfrm>
          <a:custGeom>
            <a:rect b="b" l="l" r="r" t="t"/>
            <a:pathLst>
              <a:path extrusionOk="0" h="3032924" w="3239999">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Logo_kemenkes_baru.jpg" id="515" name="Google Shape;515;p56"/>
          <p:cNvPicPr preferRelativeResize="0"/>
          <p:nvPr/>
        </p:nvPicPr>
        <p:blipFill rotWithShape="1">
          <a:blip r:embed="rId4">
            <a:alphaModFix/>
          </a:blip>
          <a:srcRect b="0" l="0" r="0" t="0"/>
          <a:stretch/>
        </p:blipFill>
        <p:spPr>
          <a:xfrm>
            <a:off x="-42" y="198033"/>
            <a:ext cx="1546083" cy="781004"/>
          </a:xfrm>
          <a:prstGeom prst="rect">
            <a:avLst/>
          </a:prstGeom>
          <a:noFill/>
          <a:ln>
            <a:noFill/>
          </a:ln>
        </p:spPr>
      </p:pic>
      <p:pic>
        <p:nvPicPr>
          <p:cNvPr descr="download.png" id="516" name="Google Shape;516;p56"/>
          <p:cNvPicPr preferRelativeResize="0"/>
          <p:nvPr/>
        </p:nvPicPr>
        <p:blipFill rotWithShape="1">
          <a:blip r:embed="rId5">
            <a:alphaModFix/>
          </a:blip>
          <a:srcRect b="0" l="0" r="0" t="0"/>
          <a:stretch/>
        </p:blipFill>
        <p:spPr>
          <a:xfrm>
            <a:off x="10413549" y="211354"/>
            <a:ext cx="1414915" cy="668081"/>
          </a:xfrm>
          <a:prstGeom prst="rect">
            <a:avLst/>
          </a:prstGeom>
          <a:noFill/>
          <a:ln>
            <a:noFill/>
          </a:ln>
        </p:spPr>
      </p:pic>
      <p:sp>
        <p:nvSpPr>
          <p:cNvPr id="517" name="Google Shape;517;p56"/>
          <p:cNvSpPr/>
          <p:nvPr/>
        </p:nvSpPr>
        <p:spPr>
          <a:xfrm>
            <a:off x="4392715" y="5049245"/>
            <a:ext cx="2936371" cy="607651"/>
          </a:xfrm>
          <a:prstGeom prst="roundRect">
            <a:avLst>
              <a:gd fmla="val 16667" name="adj"/>
            </a:avLst>
          </a:prstGeom>
          <a:solidFill>
            <a:srgbClr val="A8D08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002060"/>
                </a:solidFill>
                <a:latin typeface="Calibri"/>
                <a:ea typeface="Calibri"/>
                <a:cs typeface="Calibri"/>
                <a:sym typeface="Calibri"/>
              </a:rPr>
              <a:t>TOOLs SISCOBIKES</a:t>
            </a:r>
            <a:endParaRPr b="1" sz="1800">
              <a:solidFill>
                <a:srgbClr val="002060"/>
              </a:solidFill>
              <a:latin typeface="Calibri"/>
              <a:ea typeface="Calibri"/>
              <a:cs typeface="Calibri"/>
              <a:sym typeface="Calibri"/>
            </a:endParaRPr>
          </a:p>
        </p:txBody>
      </p:sp>
      <p:pic>
        <p:nvPicPr>
          <p:cNvPr id="518" name="Google Shape;518;p56"/>
          <p:cNvPicPr preferRelativeResize="0"/>
          <p:nvPr/>
        </p:nvPicPr>
        <p:blipFill rotWithShape="1">
          <a:blip r:embed="rId6">
            <a:alphaModFix/>
          </a:blip>
          <a:srcRect b="14419" l="0" r="10451" t="16224"/>
          <a:stretch/>
        </p:blipFill>
        <p:spPr>
          <a:xfrm>
            <a:off x="3414842" y="1082432"/>
            <a:ext cx="4584644" cy="19054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grpSp>
        <p:nvGrpSpPr>
          <p:cNvPr id="524" name="Google Shape;524;p57"/>
          <p:cNvGrpSpPr/>
          <p:nvPr/>
        </p:nvGrpSpPr>
        <p:grpSpPr>
          <a:xfrm>
            <a:off x="366469" y="765734"/>
            <a:ext cx="11351655" cy="569083"/>
            <a:chOff x="224433" y="824725"/>
            <a:chExt cx="11351655" cy="596714"/>
          </a:xfrm>
        </p:grpSpPr>
        <p:sp>
          <p:nvSpPr>
            <p:cNvPr id="525" name="Google Shape;525;p57"/>
            <p:cNvSpPr txBox="1"/>
            <p:nvPr/>
          </p:nvSpPr>
          <p:spPr>
            <a:xfrm>
              <a:off x="940682" y="1066447"/>
              <a:ext cx="6071272" cy="354992"/>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Tools Penginputan Data</a:t>
              </a:r>
              <a:endParaRPr/>
            </a:p>
          </p:txBody>
        </p:sp>
        <p:sp>
          <p:nvSpPr>
            <p:cNvPr id="526" name="Google Shape;526;p57"/>
            <p:cNvSpPr/>
            <p:nvPr/>
          </p:nvSpPr>
          <p:spPr>
            <a:xfrm>
              <a:off x="224433" y="839560"/>
              <a:ext cx="7708890" cy="303286"/>
            </a:xfrm>
            <a:prstGeom prst="rect">
              <a:avLst/>
            </a:prstGeom>
            <a:solidFill>
              <a:srgbClr val="FFFF0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Berbasis Excel</a:t>
              </a:r>
              <a:endParaRPr/>
            </a:p>
          </p:txBody>
        </p:sp>
        <p:sp>
          <p:nvSpPr>
            <p:cNvPr id="527" name="Google Shape;527;p57"/>
            <p:cNvSpPr/>
            <p:nvPr/>
          </p:nvSpPr>
          <p:spPr>
            <a:xfrm>
              <a:off x="7933323" y="824725"/>
              <a:ext cx="3642765" cy="353284"/>
            </a:xfrm>
            <a:prstGeom prst="rect">
              <a:avLst/>
            </a:prstGeom>
            <a:solidFill>
              <a:srgbClr val="0070C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Berbasis Web</a:t>
              </a:r>
              <a:endParaRPr/>
            </a:p>
          </p:txBody>
        </p:sp>
      </p:grpSp>
      <p:pic>
        <p:nvPicPr>
          <p:cNvPr descr="C:\Users\OKVA\Downloads\logo-kemenkes-baru-2016-1.png" id="528" name="Google Shape;528;p57"/>
          <p:cNvPicPr preferRelativeResize="0"/>
          <p:nvPr/>
        </p:nvPicPr>
        <p:blipFill rotWithShape="1">
          <a:blip r:embed="rId3">
            <a:alphaModFix/>
          </a:blip>
          <a:srcRect b="0" l="0" r="0" t="0"/>
          <a:stretch/>
        </p:blipFill>
        <p:spPr>
          <a:xfrm>
            <a:off x="168163" y="98981"/>
            <a:ext cx="1427614" cy="531538"/>
          </a:xfrm>
          <a:prstGeom prst="rect">
            <a:avLst/>
          </a:prstGeom>
          <a:noFill/>
          <a:ln>
            <a:noFill/>
          </a:ln>
        </p:spPr>
      </p:pic>
      <p:pic>
        <p:nvPicPr>
          <p:cNvPr id="529" name="Google Shape;529;p57"/>
          <p:cNvPicPr preferRelativeResize="0"/>
          <p:nvPr/>
        </p:nvPicPr>
        <p:blipFill rotWithShape="1">
          <a:blip r:embed="rId4">
            <a:alphaModFix/>
          </a:blip>
          <a:srcRect b="0" l="0" r="0" t="0"/>
          <a:stretch/>
        </p:blipFill>
        <p:spPr>
          <a:xfrm>
            <a:off x="10599198" y="9443"/>
            <a:ext cx="1319530" cy="673735"/>
          </a:xfrm>
          <a:prstGeom prst="rect">
            <a:avLst/>
          </a:prstGeom>
          <a:noFill/>
          <a:ln>
            <a:noFill/>
          </a:ln>
        </p:spPr>
      </p:pic>
      <p:sp>
        <p:nvSpPr>
          <p:cNvPr id="530" name="Google Shape;530;p57"/>
          <p:cNvSpPr txBox="1"/>
          <p:nvPr/>
        </p:nvSpPr>
        <p:spPr>
          <a:xfrm>
            <a:off x="1628042" y="77560"/>
            <a:ext cx="8782050" cy="575856"/>
          </a:xfrm>
          <a:prstGeom prst="rect">
            <a:avLst/>
          </a:prstGeom>
          <a:solidFill>
            <a:srgbClr val="00B0F0"/>
          </a:solidFill>
          <a:ln>
            <a:noFill/>
          </a:ln>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Clr>
                <a:schemeClr val="lt1"/>
              </a:buClr>
              <a:buSzPts val="3600"/>
              <a:buFont typeface="Arial"/>
              <a:buNone/>
            </a:pPr>
            <a:r>
              <a:rPr b="1" i="1" lang="en-US" sz="3600">
                <a:solidFill>
                  <a:schemeClr val="lt1"/>
                </a:solidFill>
                <a:latin typeface="Arial"/>
                <a:ea typeface="Arial"/>
                <a:cs typeface="Arial"/>
                <a:sym typeface="Arial"/>
              </a:rPr>
              <a:t>Tool Costing</a:t>
            </a:r>
            <a:r>
              <a:rPr b="1" lang="en-US" sz="3600">
                <a:solidFill>
                  <a:schemeClr val="lt1"/>
                </a:solidFill>
                <a:latin typeface="Arial"/>
                <a:ea typeface="Arial"/>
                <a:cs typeface="Arial"/>
                <a:sym typeface="Arial"/>
              </a:rPr>
              <a:t> SPM Siscobikes 3.0 </a:t>
            </a:r>
            <a:endParaRPr b="1" sz="3600">
              <a:solidFill>
                <a:schemeClr val="lt1"/>
              </a:solidFill>
              <a:latin typeface="Arial"/>
              <a:ea typeface="Arial"/>
              <a:cs typeface="Arial"/>
              <a:sym typeface="Arial"/>
            </a:endParaRPr>
          </a:p>
        </p:txBody>
      </p:sp>
      <p:pic>
        <p:nvPicPr>
          <p:cNvPr id="531" name="Google Shape;531;p57"/>
          <p:cNvPicPr preferRelativeResize="0"/>
          <p:nvPr/>
        </p:nvPicPr>
        <p:blipFill rotWithShape="1">
          <a:blip r:embed="rId5">
            <a:alphaModFix/>
          </a:blip>
          <a:srcRect b="14419" l="0" r="10451" t="16224"/>
          <a:stretch/>
        </p:blipFill>
        <p:spPr>
          <a:xfrm>
            <a:off x="1124459" y="2239111"/>
            <a:ext cx="2856701" cy="2155355"/>
          </a:xfrm>
          <a:prstGeom prst="rect">
            <a:avLst/>
          </a:prstGeom>
          <a:noFill/>
          <a:ln>
            <a:noFill/>
          </a:ln>
        </p:spPr>
      </p:pic>
      <p:sp>
        <p:nvSpPr>
          <p:cNvPr id="532" name="Google Shape;532;p57"/>
          <p:cNvSpPr txBox="1"/>
          <p:nvPr>
            <p:ph type="title"/>
          </p:nvPr>
        </p:nvSpPr>
        <p:spPr>
          <a:xfrm>
            <a:off x="1124459" y="1330997"/>
            <a:ext cx="2856701" cy="725434"/>
          </a:xfrm>
          <a:prstGeom prst="rect">
            <a:avLst/>
          </a:prstGeom>
          <a:solidFill>
            <a:srgbClr val="00B0F0"/>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sz="2400"/>
              <a:t>Aplikasi ke-1</a:t>
            </a:r>
            <a:br>
              <a:rPr b="1" lang="en-US" sz="2400"/>
            </a:br>
            <a:r>
              <a:rPr b="1" lang="en-US" sz="2400"/>
              <a:t>; KAB /KOTA</a:t>
            </a:r>
            <a:endParaRPr b="1" sz="2400"/>
          </a:p>
        </p:txBody>
      </p:sp>
      <p:pic>
        <p:nvPicPr>
          <p:cNvPr id="533" name="Google Shape;533;p57"/>
          <p:cNvPicPr preferRelativeResize="0"/>
          <p:nvPr/>
        </p:nvPicPr>
        <p:blipFill rotWithShape="1">
          <a:blip r:embed="rId6">
            <a:alphaModFix/>
          </a:blip>
          <a:srcRect b="12129" l="0" r="0" t="17028"/>
          <a:stretch/>
        </p:blipFill>
        <p:spPr>
          <a:xfrm>
            <a:off x="4129802" y="2249724"/>
            <a:ext cx="3065929" cy="2144742"/>
          </a:xfrm>
          <a:prstGeom prst="rect">
            <a:avLst/>
          </a:prstGeom>
          <a:noFill/>
          <a:ln>
            <a:noFill/>
          </a:ln>
        </p:spPr>
      </p:pic>
      <p:sp>
        <p:nvSpPr>
          <p:cNvPr id="534" name="Google Shape;534;p57"/>
          <p:cNvSpPr txBox="1"/>
          <p:nvPr/>
        </p:nvSpPr>
        <p:spPr>
          <a:xfrm>
            <a:off x="4129802" y="1330997"/>
            <a:ext cx="3065929" cy="725434"/>
          </a:xfrm>
          <a:prstGeom prst="rect">
            <a:avLst/>
          </a:prstGeom>
          <a:solidFill>
            <a:srgbClr val="00B0F0"/>
          </a:solidFill>
          <a:ln>
            <a:noFill/>
          </a:ln>
        </p:spPr>
        <p:txBody>
          <a:bodyPr anchorCtr="0" anchor="ctr" bIns="45700" lIns="91425" spcFirstLastPara="1" rIns="91425" wrap="square" tIns="45700">
            <a:normAutofit fontScale="97500"/>
          </a:bodyPr>
          <a:lstStyle/>
          <a:p>
            <a:pPr indent="0" lvl="0" marL="0" marR="0" rtl="0" algn="ctr">
              <a:lnSpc>
                <a:spcPct val="90000"/>
              </a:lnSpc>
              <a:spcBef>
                <a:spcPts val="0"/>
              </a:spcBef>
              <a:spcAft>
                <a:spcPts val="0"/>
              </a:spcAft>
              <a:buClr>
                <a:schemeClr val="dk1"/>
              </a:buClr>
              <a:buSzPct val="100000"/>
              <a:buFont typeface="Calibri"/>
              <a:buNone/>
            </a:pPr>
            <a:r>
              <a:rPr b="1" lang="en-US" sz="2400">
                <a:solidFill>
                  <a:schemeClr val="dk1"/>
                </a:solidFill>
                <a:latin typeface="Calibri"/>
                <a:ea typeface="Calibri"/>
                <a:cs typeface="Calibri"/>
                <a:sym typeface="Calibri"/>
              </a:rPr>
              <a:t>Aplikasi ke-2 </a:t>
            </a:r>
            <a:endParaRPr/>
          </a:p>
          <a:p>
            <a:pPr indent="0" lvl="0" marL="0" marR="0" rtl="0" algn="ctr">
              <a:lnSpc>
                <a:spcPct val="90000"/>
              </a:lnSpc>
              <a:spcBef>
                <a:spcPts val="0"/>
              </a:spcBef>
              <a:spcAft>
                <a:spcPts val="0"/>
              </a:spcAft>
              <a:buClr>
                <a:schemeClr val="dk1"/>
              </a:buClr>
              <a:buSzPct val="100000"/>
              <a:buFont typeface="Calibri"/>
              <a:buNone/>
            </a:pPr>
            <a:r>
              <a:rPr lang="en-US" sz="2400">
                <a:solidFill>
                  <a:schemeClr val="dk1"/>
                </a:solidFill>
                <a:latin typeface="Calibri"/>
                <a:ea typeface="Calibri"/>
                <a:cs typeface="Calibri"/>
                <a:sym typeface="Calibri"/>
              </a:rPr>
              <a:t>; </a:t>
            </a:r>
            <a:r>
              <a:rPr b="1" lang="en-US" sz="2400">
                <a:solidFill>
                  <a:schemeClr val="dk1"/>
                </a:solidFill>
                <a:latin typeface="Calibri"/>
                <a:ea typeface="Calibri"/>
                <a:cs typeface="Calibri"/>
                <a:sym typeface="Calibri"/>
              </a:rPr>
              <a:t>PUSKESMAS</a:t>
            </a:r>
            <a:endParaRPr b="1" sz="2400">
              <a:solidFill>
                <a:schemeClr val="dk1"/>
              </a:solidFill>
              <a:latin typeface="Calibri"/>
              <a:ea typeface="Calibri"/>
              <a:cs typeface="Calibri"/>
              <a:sym typeface="Calibri"/>
            </a:endParaRPr>
          </a:p>
        </p:txBody>
      </p:sp>
      <p:pic>
        <p:nvPicPr>
          <p:cNvPr id="535" name="Google Shape;535;p57"/>
          <p:cNvPicPr preferRelativeResize="0"/>
          <p:nvPr/>
        </p:nvPicPr>
        <p:blipFill rotWithShape="1">
          <a:blip r:embed="rId7">
            <a:alphaModFix/>
          </a:blip>
          <a:srcRect b="19358" l="0" r="0" t="16867"/>
          <a:stretch/>
        </p:blipFill>
        <p:spPr>
          <a:xfrm>
            <a:off x="1063743" y="4943070"/>
            <a:ext cx="6131988" cy="1914930"/>
          </a:xfrm>
          <a:prstGeom prst="rect">
            <a:avLst/>
          </a:prstGeom>
          <a:noFill/>
          <a:ln>
            <a:noFill/>
          </a:ln>
        </p:spPr>
      </p:pic>
      <p:sp>
        <p:nvSpPr>
          <p:cNvPr id="536" name="Google Shape;536;p57"/>
          <p:cNvSpPr txBox="1"/>
          <p:nvPr/>
        </p:nvSpPr>
        <p:spPr>
          <a:xfrm>
            <a:off x="1124459" y="4430493"/>
            <a:ext cx="6071272" cy="476550"/>
          </a:xfrm>
          <a:prstGeom prst="rect">
            <a:avLst/>
          </a:prstGeom>
          <a:solidFill>
            <a:srgbClr val="92D050"/>
          </a:solidFill>
          <a:ln>
            <a:noFill/>
          </a:ln>
        </p:spPr>
        <p:txBody>
          <a:bodyPr anchorCtr="0" anchor="ctr" bIns="45700" lIns="91425" spcFirstLastPara="1" rIns="91425" wrap="square" tIns="45700">
            <a:normAutofit fontScale="97500"/>
          </a:bodyPr>
          <a:lstStyle/>
          <a:p>
            <a:pPr indent="0" lvl="0" marL="0" marR="0" rtl="0" algn="ctr">
              <a:lnSpc>
                <a:spcPct val="90000"/>
              </a:lnSpc>
              <a:spcBef>
                <a:spcPts val="0"/>
              </a:spcBef>
              <a:spcAft>
                <a:spcPts val="0"/>
              </a:spcAft>
              <a:buClr>
                <a:schemeClr val="dk1"/>
              </a:buClr>
              <a:buSzPct val="100000"/>
              <a:buFont typeface="Calibri"/>
              <a:buNone/>
            </a:pPr>
            <a:r>
              <a:rPr b="1" lang="en-US" sz="2400">
                <a:solidFill>
                  <a:schemeClr val="dk1"/>
                </a:solidFill>
                <a:latin typeface="Calibri"/>
                <a:ea typeface="Calibri"/>
                <a:cs typeface="Calibri"/>
                <a:sym typeface="Calibri"/>
              </a:rPr>
              <a:t>Aplikasi ke-3 ; UPLOAD FILE</a:t>
            </a:r>
            <a:endParaRPr b="1" sz="2400">
              <a:solidFill>
                <a:schemeClr val="dk1"/>
              </a:solidFill>
              <a:latin typeface="Calibri"/>
              <a:ea typeface="Calibri"/>
              <a:cs typeface="Calibri"/>
              <a:sym typeface="Calibri"/>
            </a:endParaRPr>
          </a:p>
        </p:txBody>
      </p:sp>
      <p:sp>
        <p:nvSpPr>
          <p:cNvPr id="537" name="Google Shape;537;p57"/>
          <p:cNvSpPr/>
          <p:nvPr/>
        </p:nvSpPr>
        <p:spPr>
          <a:xfrm>
            <a:off x="217827" y="1278006"/>
            <a:ext cx="1059643" cy="1075764"/>
          </a:xfrm>
          <a:prstGeom prst="mathMinus">
            <a:avLst>
              <a:gd fmla="val 23520" name="adj1"/>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38" name="Google Shape;538;p57"/>
          <p:cNvPicPr preferRelativeResize="0"/>
          <p:nvPr/>
        </p:nvPicPr>
        <p:blipFill rotWithShape="1">
          <a:blip r:embed="rId8">
            <a:alphaModFix/>
          </a:blip>
          <a:srcRect b="0" l="0" r="0" t="0"/>
          <a:stretch/>
        </p:blipFill>
        <p:spPr>
          <a:xfrm>
            <a:off x="7953721" y="1788459"/>
            <a:ext cx="4097767" cy="3872753"/>
          </a:xfrm>
          <a:prstGeom prst="rect">
            <a:avLst/>
          </a:prstGeom>
          <a:noFill/>
          <a:ln>
            <a:noFill/>
          </a:ln>
        </p:spPr>
      </p:pic>
      <p:sp>
        <p:nvSpPr>
          <p:cNvPr id="539" name="Google Shape;539;p57"/>
          <p:cNvSpPr/>
          <p:nvPr/>
        </p:nvSpPr>
        <p:spPr>
          <a:xfrm>
            <a:off x="7403530" y="3123343"/>
            <a:ext cx="920199" cy="2084294"/>
          </a:xfrm>
          <a:prstGeom prst="stripedRightArrow">
            <a:avLst>
              <a:gd fmla="val 50000" name="adj1"/>
              <a:gd fmla="val 50000" name="adj2"/>
            </a:avLst>
          </a:prstGeom>
          <a:solidFill>
            <a:srgbClr val="7030A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0" name="Google Shape;540;p57"/>
          <p:cNvSpPr/>
          <p:nvPr/>
        </p:nvSpPr>
        <p:spPr>
          <a:xfrm>
            <a:off x="8054473" y="5718755"/>
            <a:ext cx="368453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r>
              <a:rPr lang="en-US" sz="1800" u="sng">
                <a:solidFill>
                  <a:schemeClr val="hlink"/>
                </a:solidFill>
                <a:latin typeface="Calibri"/>
                <a:ea typeface="Calibri"/>
                <a:cs typeface="Calibri"/>
                <a:sym typeface="Calibri"/>
                <a:hlinkClick r:id="rId9"/>
              </a:rPr>
              <a:t>http://siscobikes.ppjk.kemkes.go.id/</a:t>
            </a: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grpSp>
        <p:nvGrpSpPr>
          <p:cNvPr id="545" name="Google Shape;545;p58"/>
          <p:cNvGrpSpPr/>
          <p:nvPr/>
        </p:nvGrpSpPr>
        <p:grpSpPr>
          <a:xfrm>
            <a:off x="0" y="0"/>
            <a:ext cx="12192000" cy="9869025"/>
            <a:chOff x="0" y="0"/>
            <a:chExt cx="12192000" cy="9869025"/>
          </a:xfrm>
        </p:grpSpPr>
        <p:sp>
          <p:nvSpPr>
            <p:cNvPr id="546" name="Google Shape;546;p58"/>
            <p:cNvSpPr/>
            <p:nvPr/>
          </p:nvSpPr>
          <p:spPr>
            <a:xfrm flipH="1">
              <a:off x="0" y="0"/>
              <a:ext cx="929640" cy="868680"/>
            </a:xfrm>
            <a:prstGeom prst="teardrop">
              <a:avLst>
                <a:gd fmla="val 100000" name="adj"/>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58"/>
            <p:cNvSpPr/>
            <p:nvPr/>
          </p:nvSpPr>
          <p:spPr>
            <a:xfrm>
              <a:off x="350520" y="152400"/>
              <a:ext cx="11841480" cy="182880"/>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58"/>
            <p:cNvSpPr/>
            <p:nvPr/>
          </p:nvSpPr>
          <p:spPr>
            <a:xfrm rot="5221294">
              <a:off x="-4102340" y="5082046"/>
              <a:ext cx="9384014" cy="192612"/>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49" name="Google Shape;549;p58"/>
          <p:cNvSpPr/>
          <p:nvPr/>
        </p:nvSpPr>
        <p:spPr>
          <a:xfrm>
            <a:off x="6144493" y="1635703"/>
            <a:ext cx="5548747" cy="5070763"/>
          </a:xfrm>
          <a:prstGeom prst="rect">
            <a:avLst/>
          </a:prstGeom>
          <a:solidFill>
            <a:srgbClr val="E1EFD8"/>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228600" lvl="0" marL="342900" marR="0" rtl="0" algn="l">
              <a:spcBef>
                <a:spcPts val="0"/>
              </a:spcBef>
              <a:spcAft>
                <a:spcPts val="0"/>
              </a:spcAft>
              <a:buClr>
                <a:schemeClr val="dk1"/>
              </a:buClr>
              <a:buSzPts val="1800"/>
              <a:buFont typeface="Calibri"/>
              <a:buNone/>
            </a:pPr>
            <a:r>
              <a:t/>
            </a:r>
            <a:endParaRPr sz="1800">
              <a:solidFill>
                <a:srgbClr val="000000"/>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rgbClr val="000000"/>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rgbClr val="000000"/>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rgbClr val="000000"/>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rgbClr val="000000"/>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rgbClr val="000000"/>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1800"/>
              <a:buFont typeface="Calibri"/>
              <a:buAutoNum type="arabicPeriod"/>
            </a:pPr>
            <a:r>
              <a:rPr lang="en-US" sz="1800">
                <a:solidFill>
                  <a:srgbClr val="000000"/>
                </a:solidFill>
                <a:latin typeface="Calibri"/>
                <a:ea typeface="Calibri"/>
                <a:cs typeface="Calibri"/>
                <a:sym typeface="Calibri"/>
              </a:rPr>
              <a:t>Tahap Pra Krisis Kesehatan </a:t>
            </a:r>
            <a:br>
              <a:rPr lang="en-US" sz="1800">
                <a:solidFill>
                  <a:srgbClr val="000000"/>
                </a:solidFill>
                <a:latin typeface="Calibri"/>
                <a:ea typeface="Calibri"/>
                <a:cs typeface="Calibri"/>
                <a:sym typeface="Calibri"/>
              </a:rPr>
            </a:br>
            <a:r>
              <a:rPr lang="en-US" sz="1800">
                <a:solidFill>
                  <a:srgbClr val="000000"/>
                </a:solidFill>
                <a:latin typeface="Calibri"/>
                <a:ea typeface="Calibri"/>
                <a:cs typeface="Calibri"/>
                <a:sym typeface="Calibri"/>
              </a:rPr>
              <a:t>(Edukasi pengurangan risiko krisis )</a:t>
            </a:r>
            <a:endParaRPr/>
          </a:p>
          <a:p>
            <a:pPr indent="-342900" lvl="1" marL="360363" marR="0" rtl="0" algn="l">
              <a:spcBef>
                <a:spcPts val="0"/>
              </a:spcBef>
              <a:spcAft>
                <a:spcPts val="0"/>
              </a:spcAft>
              <a:buClr>
                <a:srgbClr val="000000"/>
              </a:buClr>
              <a:buSzPts val="1800"/>
              <a:buFont typeface="Calibri"/>
              <a:buAutoNum type="arabicPeriod" startAt="2"/>
            </a:pPr>
            <a:r>
              <a:rPr b="0" i="0" lang="en-US" sz="1800" u="none" cap="none" strike="noStrike">
                <a:solidFill>
                  <a:srgbClr val="000000"/>
                </a:solidFill>
                <a:latin typeface="Calibri"/>
                <a:ea typeface="Calibri"/>
                <a:cs typeface="Calibri"/>
                <a:sym typeface="Calibri"/>
              </a:rPr>
              <a:t>Tahap Tanggap Darurat</a:t>
            </a:r>
            <a:endParaRPr b="0" i="0" sz="1800" u="none" cap="none" strike="noStrike">
              <a:solidFill>
                <a:srgbClr val="000000"/>
              </a:solidFill>
              <a:latin typeface="Calibri"/>
              <a:ea typeface="Calibri"/>
              <a:cs typeface="Calibri"/>
              <a:sym typeface="Calibri"/>
            </a:endParaRPr>
          </a:p>
          <a:p>
            <a:pPr indent="-342900" lvl="1" marL="360363" marR="0" rtl="0" algn="l">
              <a:spcBef>
                <a:spcPts val="0"/>
              </a:spcBef>
              <a:spcAft>
                <a:spcPts val="0"/>
              </a:spcAft>
              <a:buClr>
                <a:srgbClr val="000000"/>
              </a:buClr>
              <a:buSzPts val="1800"/>
              <a:buFont typeface="Calibri"/>
              <a:buAutoNum type="arabicPeriod" startAt="2"/>
            </a:pPr>
            <a:r>
              <a:rPr b="0" i="0" lang="en-US" sz="1800" u="none" cap="none" strike="noStrike">
                <a:solidFill>
                  <a:srgbClr val="000000"/>
                </a:solidFill>
                <a:latin typeface="Calibri"/>
                <a:ea typeface="Calibri"/>
                <a:cs typeface="Calibri"/>
                <a:sym typeface="Calibri"/>
              </a:rPr>
              <a:t>Mobilisasi tim penanggulanga n krisis kesehatan</a:t>
            </a:r>
            <a:endParaRPr b="0" i="0" sz="1800" u="none" cap="none" strike="noStrike">
              <a:solidFill>
                <a:srgbClr val="000000"/>
              </a:solidFill>
              <a:latin typeface="Calibri"/>
              <a:ea typeface="Calibri"/>
              <a:cs typeface="Calibri"/>
              <a:sym typeface="Calibri"/>
            </a:endParaRPr>
          </a:p>
          <a:p>
            <a:pPr indent="-263525" lvl="2" marL="623888" marR="0" rtl="0" algn="l">
              <a:spcBef>
                <a:spcPts val="0"/>
              </a:spcBef>
              <a:spcAft>
                <a:spcPts val="0"/>
              </a:spcAft>
              <a:buClr>
                <a:srgbClr val="000000"/>
              </a:buClr>
              <a:buSzPts val="1800"/>
              <a:buFont typeface="Calibri"/>
              <a:buAutoNum type="alphaLcParenR" startAt="3"/>
            </a:pPr>
            <a:r>
              <a:rPr b="0" i="0" lang="en-US" sz="1800" u="none" cap="none" strike="noStrike">
                <a:solidFill>
                  <a:srgbClr val="000000"/>
                </a:solidFill>
                <a:latin typeface="Calibri"/>
                <a:ea typeface="Calibri"/>
                <a:cs typeface="Calibri"/>
                <a:sym typeface="Calibri"/>
              </a:rPr>
              <a:t>Pelayanan kesehatan dasar di fasilitas pelayanan kesehatan</a:t>
            </a:r>
            <a:endParaRPr b="0" i="0" sz="1800" u="none" cap="none" strike="noStrike">
              <a:solidFill>
                <a:srgbClr val="000000"/>
              </a:solidFill>
              <a:latin typeface="Calibri"/>
              <a:ea typeface="Calibri"/>
              <a:cs typeface="Calibri"/>
              <a:sym typeface="Calibri"/>
            </a:endParaRPr>
          </a:p>
          <a:p>
            <a:pPr indent="-263525" lvl="2" marL="623888" marR="0" rtl="0" algn="l">
              <a:spcBef>
                <a:spcPts val="0"/>
              </a:spcBef>
              <a:spcAft>
                <a:spcPts val="0"/>
              </a:spcAft>
              <a:buClr>
                <a:srgbClr val="000000"/>
              </a:buClr>
              <a:buSzPts val="1800"/>
              <a:buFont typeface="Calibri"/>
              <a:buAutoNum type="alphaLcParenR" startAt="3"/>
            </a:pPr>
            <a:r>
              <a:rPr b="0" i="0" lang="en-US" sz="1800" u="none" cap="none" strike="noStrike">
                <a:solidFill>
                  <a:srgbClr val="000000"/>
                </a:solidFill>
                <a:latin typeface="Calibri"/>
                <a:ea typeface="Calibri"/>
                <a:cs typeface="Calibri"/>
                <a:sym typeface="Calibri"/>
              </a:rPr>
              <a:t>Pelayanan kesehatan rujukan</a:t>
            </a:r>
            <a:endParaRPr b="0" i="0" sz="1800" u="none" cap="none" strike="noStrike">
              <a:solidFill>
                <a:srgbClr val="000000"/>
              </a:solidFill>
              <a:latin typeface="Calibri"/>
              <a:ea typeface="Calibri"/>
              <a:cs typeface="Calibri"/>
              <a:sym typeface="Calibri"/>
            </a:endParaRPr>
          </a:p>
          <a:p>
            <a:pPr indent="-263525" lvl="2" marL="623888" marR="0" rtl="0" algn="l">
              <a:spcBef>
                <a:spcPts val="0"/>
              </a:spcBef>
              <a:spcAft>
                <a:spcPts val="0"/>
              </a:spcAft>
              <a:buClr>
                <a:srgbClr val="000000"/>
              </a:buClr>
              <a:buSzPts val="1800"/>
              <a:buFont typeface="Calibri"/>
              <a:buAutoNum type="alphaLcParenR" startAt="3"/>
            </a:pPr>
            <a:r>
              <a:rPr b="0" i="0" lang="en-US" sz="1800" u="none" cap="none" strike="noStrike">
                <a:solidFill>
                  <a:srgbClr val="000000"/>
                </a:solidFill>
                <a:latin typeface="Calibri"/>
                <a:ea typeface="Calibri"/>
                <a:cs typeface="Calibri"/>
                <a:sym typeface="Calibri"/>
              </a:rPr>
              <a:t>Kebutuhan logistik kesehatan (paket obat, paket hygiene Kit/family Kit, dan Paket Makanan pendamping</a:t>
            </a:r>
            <a:endParaRPr b="0" i="0" sz="1800" u="none" cap="none" strike="noStrike">
              <a:solidFill>
                <a:srgbClr val="000000"/>
              </a:solidFill>
              <a:latin typeface="Calibri"/>
              <a:ea typeface="Calibri"/>
              <a:cs typeface="Calibri"/>
              <a:sym typeface="Calibri"/>
            </a:endParaRPr>
          </a:p>
          <a:p>
            <a:pPr indent="-228600" lvl="0" marL="342900" marR="0" rtl="0" algn="ctr">
              <a:spcBef>
                <a:spcPts val="0"/>
              </a:spcBef>
              <a:spcAft>
                <a:spcPts val="0"/>
              </a:spcAft>
              <a:buClr>
                <a:schemeClr val="dk1"/>
              </a:buClr>
              <a:buSzPts val="1800"/>
              <a:buFont typeface="Calibri"/>
              <a:buNone/>
            </a:pPr>
            <a:r>
              <a:t/>
            </a:r>
            <a:endParaRPr sz="1800">
              <a:solidFill>
                <a:srgbClr val="000000"/>
              </a:solidFill>
              <a:latin typeface="Calibri"/>
              <a:ea typeface="Calibri"/>
              <a:cs typeface="Calibri"/>
              <a:sym typeface="Calibri"/>
            </a:endParaRPr>
          </a:p>
        </p:txBody>
      </p:sp>
      <p:sp>
        <p:nvSpPr>
          <p:cNvPr id="550" name="Google Shape;550;p58"/>
          <p:cNvSpPr/>
          <p:nvPr/>
        </p:nvSpPr>
        <p:spPr>
          <a:xfrm>
            <a:off x="339435" y="1635703"/>
            <a:ext cx="5548747" cy="5070763"/>
          </a:xfrm>
          <a:prstGeom prst="rect">
            <a:avLst/>
          </a:prstGeom>
          <a:solidFill>
            <a:srgbClr val="DDEAF6"/>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215900" lvl="0" marL="342900" marR="0" rtl="0" algn="l">
              <a:spcBef>
                <a:spcPts val="0"/>
              </a:spcBef>
              <a:spcAft>
                <a:spcPts val="0"/>
              </a:spcAft>
              <a:buClr>
                <a:schemeClr val="dk1"/>
              </a:buClr>
              <a:buSzPts val="2000"/>
              <a:buFont typeface="Calibri"/>
              <a:buNone/>
            </a:pPr>
            <a:r>
              <a:t/>
            </a:r>
            <a:endParaRPr sz="2000">
              <a:solidFill>
                <a:srgbClr val="000000"/>
              </a:solidFill>
              <a:latin typeface="Calibri"/>
              <a:ea typeface="Calibri"/>
              <a:cs typeface="Calibri"/>
              <a:sym typeface="Calibri"/>
            </a:endParaRPr>
          </a:p>
          <a:p>
            <a:pPr indent="-215900" lvl="0" marL="342900" marR="0" rtl="0" algn="l">
              <a:spcBef>
                <a:spcPts val="0"/>
              </a:spcBef>
              <a:spcAft>
                <a:spcPts val="0"/>
              </a:spcAft>
              <a:buClr>
                <a:schemeClr val="dk1"/>
              </a:buClr>
              <a:buSzPts val="2000"/>
              <a:buFont typeface="Calibri"/>
              <a:buNone/>
            </a:pPr>
            <a:r>
              <a:t/>
            </a:r>
            <a:endParaRPr sz="2000">
              <a:solidFill>
                <a:srgbClr val="000000"/>
              </a:solidFill>
              <a:latin typeface="Calibri"/>
              <a:ea typeface="Calibri"/>
              <a:cs typeface="Calibri"/>
              <a:sym typeface="Calibri"/>
            </a:endParaRPr>
          </a:p>
          <a:p>
            <a:pPr indent="-215900" lvl="0" marL="342900" marR="0" rtl="0" algn="l">
              <a:spcBef>
                <a:spcPts val="0"/>
              </a:spcBef>
              <a:spcAft>
                <a:spcPts val="0"/>
              </a:spcAft>
              <a:buClr>
                <a:schemeClr val="dk1"/>
              </a:buClr>
              <a:buSzPts val="2000"/>
              <a:buFont typeface="Calibri"/>
              <a:buNone/>
            </a:pPr>
            <a:r>
              <a:t/>
            </a:r>
            <a:endParaRPr sz="2000">
              <a:solidFill>
                <a:srgbClr val="000000"/>
              </a:solidFill>
              <a:latin typeface="Calibri"/>
              <a:ea typeface="Calibri"/>
              <a:cs typeface="Calibri"/>
              <a:sym typeface="Calibri"/>
            </a:endParaRPr>
          </a:p>
          <a:p>
            <a:pPr indent="-215900" lvl="0" marL="342900" marR="0" rtl="0" algn="l">
              <a:spcBef>
                <a:spcPts val="0"/>
              </a:spcBef>
              <a:spcAft>
                <a:spcPts val="0"/>
              </a:spcAft>
              <a:buClr>
                <a:schemeClr val="dk1"/>
              </a:buClr>
              <a:buSzPts val="2000"/>
              <a:buFont typeface="Calibri"/>
              <a:buNone/>
            </a:pPr>
            <a:r>
              <a:t/>
            </a:r>
            <a:endParaRPr sz="2000">
              <a:solidFill>
                <a:srgbClr val="000000"/>
              </a:solidFill>
              <a:latin typeface="Calibri"/>
              <a:ea typeface="Calibri"/>
              <a:cs typeface="Calibri"/>
              <a:sym typeface="Calibri"/>
            </a:endParaRPr>
          </a:p>
          <a:p>
            <a:pPr indent="-215900" lvl="0" marL="342900" marR="0" rtl="0" algn="l">
              <a:spcBef>
                <a:spcPts val="0"/>
              </a:spcBef>
              <a:spcAft>
                <a:spcPts val="0"/>
              </a:spcAft>
              <a:buClr>
                <a:schemeClr val="dk1"/>
              </a:buClr>
              <a:buSzPts val="2000"/>
              <a:buFont typeface="Calibri"/>
              <a:buNone/>
            </a:pPr>
            <a:r>
              <a:t/>
            </a:r>
            <a:endParaRPr sz="2000">
              <a:solidFill>
                <a:srgbClr val="000000"/>
              </a:solidFill>
              <a:latin typeface="Calibri"/>
              <a:ea typeface="Calibri"/>
              <a:cs typeface="Calibri"/>
              <a:sym typeface="Calibri"/>
            </a:endParaRPr>
          </a:p>
          <a:p>
            <a:pPr indent="-215900" lvl="0" marL="342900" marR="0" rtl="0" algn="l">
              <a:spcBef>
                <a:spcPts val="0"/>
              </a:spcBef>
              <a:spcAft>
                <a:spcPts val="0"/>
              </a:spcAft>
              <a:buClr>
                <a:schemeClr val="dk1"/>
              </a:buClr>
              <a:buSzPts val="2000"/>
              <a:buFont typeface="Calibri"/>
              <a:buNone/>
            </a:pPr>
            <a:r>
              <a:t/>
            </a:r>
            <a:endParaRPr sz="2000">
              <a:solidFill>
                <a:srgbClr val="000000"/>
              </a:solidFill>
              <a:latin typeface="Calibri"/>
              <a:ea typeface="Calibri"/>
              <a:cs typeface="Calibri"/>
              <a:sym typeface="Calibri"/>
            </a:endParaRPr>
          </a:p>
          <a:p>
            <a:pPr indent="-215900" lvl="0" marL="342900" marR="0" rtl="0" algn="l">
              <a:spcBef>
                <a:spcPts val="0"/>
              </a:spcBef>
              <a:spcAft>
                <a:spcPts val="0"/>
              </a:spcAft>
              <a:buClr>
                <a:schemeClr val="dk1"/>
              </a:buClr>
              <a:buSzPts val="2000"/>
              <a:buFont typeface="Calibri"/>
              <a:buNone/>
            </a:pPr>
            <a:r>
              <a:t/>
            </a:r>
            <a:endParaRPr sz="20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2000"/>
              <a:buFont typeface="Calibri"/>
              <a:buAutoNum type="arabicPeriod"/>
            </a:pPr>
            <a:r>
              <a:rPr lang="en-US" sz="2000">
                <a:solidFill>
                  <a:srgbClr val="000000"/>
                </a:solidFill>
                <a:latin typeface="Calibri"/>
                <a:ea typeface="Calibri"/>
                <a:cs typeface="Calibri"/>
                <a:sym typeface="Calibri"/>
              </a:rPr>
              <a:t>Kajian Epidemiologi </a:t>
            </a:r>
            <a:endParaRPr/>
          </a:p>
          <a:p>
            <a:pPr indent="-342900" lvl="0" marL="342900" marR="0" rtl="0" algn="l">
              <a:spcBef>
                <a:spcPts val="0"/>
              </a:spcBef>
              <a:spcAft>
                <a:spcPts val="0"/>
              </a:spcAft>
              <a:buClr>
                <a:srgbClr val="000000"/>
              </a:buClr>
              <a:buSzPts val="2000"/>
              <a:buFont typeface="Calibri"/>
              <a:buAutoNum type="arabicPeriod"/>
            </a:pPr>
            <a:r>
              <a:rPr lang="en-US" sz="2000">
                <a:solidFill>
                  <a:srgbClr val="000000"/>
                </a:solidFill>
                <a:latin typeface="Calibri"/>
                <a:ea typeface="Calibri"/>
                <a:cs typeface="Calibri"/>
                <a:sym typeface="Calibri"/>
              </a:rPr>
              <a:t>Penemuan kasus dan identifikasi faktor risiko </a:t>
            </a:r>
            <a:endParaRPr/>
          </a:p>
          <a:p>
            <a:pPr indent="-342900" lvl="0" marL="342900" marR="0" rtl="0" algn="l">
              <a:spcBef>
                <a:spcPts val="0"/>
              </a:spcBef>
              <a:spcAft>
                <a:spcPts val="0"/>
              </a:spcAft>
              <a:buClr>
                <a:srgbClr val="000000"/>
              </a:buClr>
              <a:buSzPts val="2000"/>
              <a:buFont typeface="Calibri"/>
              <a:buAutoNum type="arabicPeriod"/>
            </a:pPr>
            <a:r>
              <a:rPr lang="en-US" sz="2000">
                <a:solidFill>
                  <a:srgbClr val="000000"/>
                </a:solidFill>
                <a:latin typeface="Calibri"/>
                <a:ea typeface="Calibri"/>
                <a:cs typeface="Calibri"/>
                <a:sym typeface="Calibri"/>
              </a:rPr>
              <a:t>Penatalaksana an penderita</a:t>
            </a:r>
            <a:endParaRPr sz="20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2000"/>
              <a:buFont typeface="Calibri"/>
              <a:buAutoNum type="arabicPeriod"/>
            </a:pPr>
            <a:r>
              <a:rPr lang="en-US" sz="2000">
                <a:solidFill>
                  <a:srgbClr val="000000"/>
                </a:solidFill>
                <a:latin typeface="Calibri"/>
                <a:ea typeface="Calibri"/>
                <a:cs typeface="Calibri"/>
                <a:sym typeface="Calibri"/>
              </a:rPr>
              <a:t>pencegahan dan pengebalan</a:t>
            </a:r>
            <a:endParaRPr sz="20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2000"/>
              <a:buFont typeface="Calibri"/>
              <a:buAutoNum type="arabicPeriod"/>
            </a:pPr>
            <a:r>
              <a:rPr lang="en-US" sz="2000">
                <a:solidFill>
                  <a:srgbClr val="000000"/>
                </a:solidFill>
                <a:latin typeface="Calibri"/>
                <a:ea typeface="Calibri"/>
                <a:cs typeface="Calibri"/>
                <a:sym typeface="Calibri"/>
              </a:rPr>
              <a:t>pemusnahan penyebab penyakit</a:t>
            </a:r>
            <a:endParaRPr sz="20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2000"/>
              <a:buFont typeface="Calibri"/>
              <a:buAutoNum type="arabicPeriod"/>
            </a:pPr>
            <a:r>
              <a:rPr lang="en-US" sz="2000">
                <a:solidFill>
                  <a:srgbClr val="000000"/>
                </a:solidFill>
                <a:latin typeface="Calibri"/>
                <a:ea typeface="Calibri"/>
                <a:cs typeface="Calibri"/>
                <a:sym typeface="Calibri"/>
              </a:rPr>
              <a:t>penanganan jenazah </a:t>
            </a:r>
            <a:endParaRPr/>
          </a:p>
          <a:p>
            <a:pPr indent="-342900" lvl="0" marL="342900" marR="0" rtl="0" algn="l">
              <a:spcBef>
                <a:spcPts val="0"/>
              </a:spcBef>
              <a:spcAft>
                <a:spcPts val="0"/>
              </a:spcAft>
              <a:buClr>
                <a:srgbClr val="000000"/>
              </a:buClr>
              <a:buSzPts val="2000"/>
              <a:buFont typeface="Calibri"/>
              <a:buAutoNum type="arabicPeriod"/>
            </a:pPr>
            <a:r>
              <a:rPr lang="en-US" sz="2000">
                <a:solidFill>
                  <a:srgbClr val="000000"/>
                </a:solidFill>
                <a:latin typeface="Calibri"/>
                <a:ea typeface="Calibri"/>
                <a:cs typeface="Calibri"/>
                <a:sym typeface="Calibri"/>
              </a:rPr>
              <a:t>Komunikasi Risiko </a:t>
            </a:r>
            <a:endParaRPr/>
          </a:p>
          <a:p>
            <a:pPr indent="-342900" lvl="0" marL="342900" marR="0" rtl="0" algn="l">
              <a:spcBef>
                <a:spcPts val="0"/>
              </a:spcBef>
              <a:spcAft>
                <a:spcPts val="0"/>
              </a:spcAft>
              <a:buClr>
                <a:srgbClr val="000000"/>
              </a:buClr>
              <a:buSzPts val="2000"/>
              <a:buFont typeface="Calibri"/>
              <a:buAutoNum type="arabicPeriod"/>
            </a:pPr>
            <a:r>
              <a:rPr lang="en-US" sz="2000">
                <a:solidFill>
                  <a:srgbClr val="000000"/>
                </a:solidFill>
                <a:latin typeface="Calibri"/>
                <a:ea typeface="Calibri"/>
                <a:cs typeface="Calibri"/>
                <a:sym typeface="Calibri"/>
              </a:rPr>
              <a:t>Upaya penanggulangan lainnya </a:t>
            </a:r>
            <a:endParaRPr/>
          </a:p>
          <a:p>
            <a:pPr indent="-215900" lvl="0" marL="342900" marR="0" rtl="0" algn="l">
              <a:spcBef>
                <a:spcPts val="0"/>
              </a:spcBef>
              <a:spcAft>
                <a:spcPts val="0"/>
              </a:spcAft>
              <a:buClr>
                <a:schemeClr val="dk1"/>
              </a:buClr>
              <a:buSzPts val="2000"/>
              <a:buFont typeface="Calibri"/>
              <a:buNone/>
            </a:pPr>
            <a:r>
              <a:t/>
            </a:r>
            <a:endParaRPr sz="2000">
              <a:solidFill>
                <a:srgbClr val="000000"/>
              </a:solidFill>
              <a:latin typeface="Calibri"/>
              <a:ea typeface="Calibri"/>
              <a:cs typeface="Calibri"/>
              <a:sym typeface="Calibri"/>
            </a:endParaRPr>
          </a:p>
          <a:p>
            <a:pPr indent="-215900" lvl="0" marL="342900" marR="0" rtl="0" algn="l">
              <a:spcBef>
                <a:spcPts val="0"/>
              </a:spcBef>
              <a:spcAft>
                <a:spcPts val="0"/>
              </a:spcAft>
              <a:buClr>
                <a:schemeClr val="dk1"/>
              </a:buClr>
              <a:buSzPts val="2000"/>
              <a:buFont typeface="Calibri"/>
              <a:buNone/>
            </a:pPr>
            <a:r>
              <a:t/>
            </a:r>
            <a:endParaRPr sz="2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2000">
              <a:solidFill>
                <a:srgbClr val="000000"/>
              </a:solidFill>
              <a:latin typeface="Calibri"/>
              <a:ea typeface="Calibri"/>
              <a:cs typeface="Calibri"/>
              <a:sym typeface="Calibri"/>
            </a:endParaRPr>
          </a:p>
        </p:txBody>
      </p:sp>
      <p:sp>
        <p:nvSpPr>
          <p:cNvPr id="551" name="Google Shape;551;p58"/>
          <p:cNvSpPr/>
          <p:nvPr/>
        </p:nvSpPr>
        <p:spPr>
          <a:xfrm>
            <a:off x="2206335" y="1690688"/>
            <a:ext cx="1814945" cy="1662545"/>
          </a:xfrm>
          <a:prstGeom prst="ellipse">
            <a:avLst/>
          </a:prstGeom>
          <a:solidFill>
            <a:srgbClr val="F2F2F2"/>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000000"/>
                </a:solidFill>
                <a:latin typeface="Calibri"/>
                <a:ea typeface="Calibri"/>
                <a:cs typeface="Calibri"/>
                <a:sym typeface="Calibri"/>
              </a:rPr>
              <a:t>KLB</a:t>
            </a:r>
            <a:endParaRPr sz="3600">
              <a:solidFill>
                <a:srgbClr val="000000"/>
              </a:solidFill>
              <a:latin typeface="Calibri"/>
              <a:ea typeface="Calibri"/>
              <a:cs typeface="Calibri"/>
              <a:sym typeface="Calibri"/>
            </a:endParaRPr>
          </a:p>
        </p:txBody>
      </p:sp>
      <p:sp>
        <p:nvSpPr>
          <p:cNvPr id="552" name="Google Shape;552;p58"/>
          <p:cNvSpPr/>
          <p:nvPr/>
        </p:nvSpPr>
        <p:spPr>
          <a:xfrm>
            <a:off x="8011393" y="1704759"/>
            <a:ext cx="1814945" cy="1662545"/>
          </a:xfrm>
          <a:prstGeom prst="ellipse">
            <a:avLst/>
          </a:prstGeom>
          <a:solidFill>
            <a:srgbClr val="FBE4D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Calibri"/>
                <a:ea typeface="Calibri"/>
                <a:cs typeface="Calibri"/>
                <a:sym typeface="Calibri"/>
              </a:rPr>
              <a:t>KRISIS/</a:t>
            </a:r>
            <a:br>
              <a:rPr lang="en-US" sz="2000">
                <a:solidFill>
                  <a:srgbClr val="000000"/>
                </a:solidFill>
                <a:latin typeface="Calibri"/>
                <a:ea typeface="Calibri"/>
                <a:cs typeface="Calibri"/>
                <a:sym typeface="Calibri"/>
              </a:rPr>
            </a:br>
            <a:r>
              <a:rPr lang="en-US" sz="2000">
                <a:solidFill>
                  <a:srgbClr val="000000"/>
                </a:solidFill>
                <a:latin typeface="Calibri"/>
                <a:ea typeface="Calibri"/>
                <a:cs typeface="Calibri"/>
                <a:sym typeface="Calibri"/>
              </a:rPr>
              <a:t>BENCANA</a:t>
            </a:r>
            <a:endParaRPr sz="2000">
              <a:solidFill>
                <a:srgbClr val="000000"/>
              </a:solidFill>
              <a:latin typeface="Calibri"/>
              <a:ea typeface="Calibri"/>
              <a:cs typeface="Calibri"/>
              <a:sym typeface="Calibri"/>
            </a:endParaRPr>
          </a:p>
        </p:txBody>
      </p:sp>
      <p:sp>
        <p:nvSpPr>
          <p:cNvPr id="553" name="Google Shape;553;p58"/>
          <p:cNvSpPr txBox="1"/>
          <p:nvPr/>
        </p:nvSpPr>
        <p:spPr>
          <a:xfrm>
            <a:off x="1806712" y="470419"/>
            <a:ext cx="8419875" cy="830997"/>
          </a:xfrm>
          <a:prstGeom prst="rect">
            <a:avLst/>
          </a:prstGeom>
          <a:solidFill>
            <a:srgbClr val="833C0B"/>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latin typeface="Arial Rounded"/>
                <a:ea typeface="Arial Rounded"/>
                <a:cs typeface="Arial Rounded"/>
                <a:sym typeface="Arial Rounded"/>
              </a:rPr>
              <a:t>Pembiayaan Kesehatan yang Harus Disediakan </a:t>
            </a:r>
            <a:endParaRPr/>
          </a:p>
          <a:p>
            <a:pPr indent="0" lvl="0" marL="0" marR="0" rtl="0" algn="ctr">
              <a:spcBef>
                <a:spcPts val="0"/>
              </a:spcBef>
              <a:spcAft>
                <a:spcPts val="0"/>
              </a:spcAft>
              <a:buNone/>
            </a:pPr>
            <a:r>
              <a:rPr b="1" lang="en-US" sz="2400">
                <a:solidFill>
                  <a:schemeClr val="lt1"/>
                </a:solidFill>
                <a:latin typeface="Arial Rounded"/>
                <a:ea typeface="Arial Rounded"/>
                <a:cs typeface="Arial Rounded"/>
                <a:sym typeface="Arial Rounded"/>
              </a:rPr>
              <a:t>Provinsi untuk SPM (PMK 4/2019)</a:t>
            </a:r>
            <a:endParaRPr b="1" sz="2400">
              <a:solidFill>
                <a:schemeClr val="lt1"/>
              </a:solidFill>
              <a:latin typeface="Arial Rounded"/>
              <a:ea typeface="Arial Rounded"/>
              <a:cs typeface="Arial Rounded"/>
              <a:sym typeface="Arial Rounded"/>
            </a:endParaRPr>
          </a:p>
        </p:txBody>
      </p:sp>
      <p:pic>
        <p:nvPicPr>
          <p:cNvPr descr="download.png" id="554" name="Google Shape;554;p58"/>
          <p:cNvPicPr preferRelativeResize="0"/>
          <p:nvPr/>
        </p:nvPicPr>
        <p:blipFill rotWithShape="1">
          <a:blip r:embed="rId3">
            <a:alphaModFix/>
          </a:blip>
          <a:srcRect b="0" l="0" r="0" t="0"/>
          <a:stretch/>
        </p:blipFill>
        <p:spPr>
          <a:xfrm>
            <a:off x="10407269" y="73127"/>
            <a:ext cx="1643074" cy="764104"/>
          </a:xfrm>
          <a:prstGeom prst="rect">
            <a:avLst/>
          </a:prstGeom>
          <a:noFill/>
          <a:ln>
            <a:noFill/>
          </a:ln>
        </p:spPr>
      </p:pic>
      <p:pic>
        <p:nvPicPr>
          <p:cNvPr descr="Logo_kemenkes_baru.jpg" id="555" name="Google Shape;555;p58"/>
          <p:cNvPicPr preferRelativeResize="0"/>
          <p:nvPr/>
        </p:nvPicPr>
        <p:blipFill rotWithShape="1">
          <a:blip r:embed="rId4">
            <a:alphaModFix/>
          </a:blip>
          <a:srcRect b="0" l="0" r="0" t="0"/>
          <a:stretch/>
        </p:blipFill>
        <p:spPr>
          <a:xfrm>
            <a:off x="0" y="-12387"/>
            <a:ext cx="1845737" cy="100013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grpSp>
        <p:nvGrpSpPr>
          <p:cNvPr id="560" name="Google Shape;560;p59"/>
          <p:cNvGrpSpPr/>
          <p:nvPr/>
        </p:nvGrpSpPr>
        <p:grpSpPr>
          <a:xfrm>
            <a:off x="0" y="0"/>
            <a:ext cx="12192000" cy="9869025"/>
            <a:chOff x="0" y="0"/>
            <a:chExt cx="12192000" cy="9869025"/>
          </a:xfrm>
        </p:grpSpPr>
        <p:sp>
          <p:nvSpPr>
            <p:cNvPr id="561" name="Google Shape;561;p59"/>
            <p:cNvSpPr/>
            <p:nvPr/>
          </p:nvSpPr>
          <p:spPr>
            <a:xfrm flipH="1">
              <a:off x="0" y="0"/>
              <a:ext cx="929640" cy="868680"/>
            </a:xfrm>
            <a:prstGeom prst="teardrop">
              <a:avLst>
                <a:gd fmla="val 100000" name="adj"/>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2" name="Google Shape;562;p59"/>
            <p:cNvSpPr/>
            <p:nvPr/>
          </p:nvSpPr>
          <p:spPr>
            <a:xfrm>
              <a:off x="350520" y="152400"/>
              <a:ext cx="11841480" cy="182880"/>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3" name="Google Shape;563;p59"/>
            <p:cNvSpPr/>
            <p:nvPr/>
          </p:nvSpPr>
          <p:spPr>
            <a:xfrm rot="5221294">
              <a:off x="-4102340" y="5082046"/>
              <a:ext cx="9384014" cy="192612"/>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564" name="Google Shape;564;p59"/>
          <p:cNvGrpSpPr/>
          <p:nvPr/>
        </p:nvGrpSpPr>
        <p:grpSpPr>
          <a:xfrm>
            <a:off x="138550" y="1009162"/>
            <a:ext cx="11992744" cy="5784352"/>
            <a:chOff x="131897" y="195208"/>
            <a:chExt cx="11992744" cy="5784352"/>
          </a:xfrm>
        </p:grpSpPr>
        <p:sp>
          <p:nvSpPr>
            <p:cNvPr id="565" name="Google Shape;565;p59"/>
            <p:cNvSpPr/>
            <p:nvPr/>
          </p:nvSpPr>
          <p:spPr>
            <a:xfrm>
              <a:off x="10429719" y="195208"/>
              <a:ext cx="1694922" cy="5784352"/>
            </a:xfrm>
            <a:prstGeom prst="rect">
              <a:avLst/>
            </a:prstGeom>
            <a:solidFill>
              <a:srgbClr val="F3D7F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174625" lvl="0" marL="174625" marR="0" rtl="0" algn="l">
                <a:spcBef>
                  <a:spcPts val="0"/>
                </a:spcBef>
                <a:spcAft>
                  <a:spcPts val="0"/>
                </a:spcAft>
                <a:buClr>
                  <a:srgbClr val="000000"/>
                </a:buClr>
                <a:buSzPts val="1200"/>
                <a:buFont typeface="Calibri"/>
                <a:buAutoNum type="arabicPeriod"/>
              </a:pPr>
              <a:r>
                <a:rPr lang="en-US" sz="1200">
                  <a:solidFill>
                    <a:srgbClr val="000000"/>
                  </a:solidFill>
                  <a:latin typeface="Calibri"/>
                  <a:ea typeface="Calibri"/>
                  <a:cs typeface="Calibri"/>
                  <a:sym typeface="Calibri"/>
                </a:rPr>
                <a:t>Pendataan </a:t>
              </a:r>
              <a:endParaRPr/>
            </a:p>
            <a:p>
              <a:pPr indent="-174625" lvl="1" marL="174625" marR="0" rtl="0" algn="l">
                <a:spcBef>
                  <a:spcPts val="0"/>
                </a:spcBef>
                <a:spcAft>
                  <a:spcPts val="0"/>
                </a:spcAft>
                <a:buClr>
                  <a:srgbClr val="000000"/>
                </a:buClr>
                <a:buSzPts val="1200"/>
                <a:buFont typeface="Calibri"/>
                <a:buAutoNum type="arabicPeriod" startAt="2"/>
              </a:pPr>
              <a:r>
                <a:rPr b="0" i="0" lang="en-US" sz="1200" u="none" cap="none" strike="noStrike">
                  <a:solidFill>
                    <a:srgbClr val="000000"/>
                  </a:solidFill>
                  <a:latin typeface="Calibri"/>
                  <a:ea typeface="Calibri"/>
                  <a:cs typeface="Calibri"/>
                  <a:sym typeface="Calibri"/>
                </a:rPr>
                <a:t>Skrining kesehatan</a:t>
              </a:r>
              <a:endParaRPr b="0" i="0" sz="1200" u="none" cap="none" strike="noStrike">
                <a:solidFill>
                  <a:srgbClr val="000000"/>
                </a:solidFill>
                <a:latin typeface="Calibri"/>
                <a:ea typeface="Calibri"/>
                <a:cs typeface="Calibri"/>
                <a:sym typeface="Calibri"/>
              </a:endParaRPr>
            </a:p>
            <a:p>
              <a:pPr indent="-185738" lvl="2"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Kit lansia</a:t>
              </a:r>
              <a:endParaRPr b="0" i="0" sz="1200" u="none" cap="none" strike="noStrike">
                <a:solidFill>
                  <a:srgbClr val="000000"/>
                </a:solidFill>
                <a:latin typeface="Calibri"/>
                <a:ea typeface="Calibri"/>
                <a:cs typeface="Calibri"/>
                <a:sym typeface="Calibri"/>
              </a:endParaRPr>
            </a:p>
            <a:p>
              <a:pPr indent="-185738" lvl="2"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Strip uji gula darah dan kolesterol</a:t>
              </a:r>
              <a:endParaRPr b="0" i="0" sz="1200" u="none" cap="none" strike="noStrike">
                <a:solidFill>
                  <a:srgbClr val="000000"/>
                </a:solidFill>
                <a:latin typeface="Calibri"/>
                <a:ea typeface="Calibri"/>
                <a:cs typeface="Calibri"/>
                <a:sym typeface="Calibri"/>
              </a:endParaRPr>
            </a:p>
            <a:p>
              <a:pPr indent="-185738" lvl="2"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Instrumen GDS, AMT dan ADL dalam paket P3G</a:t>
              </a:r>
              <a:endParaRPr/>
            </a:p>
            <a:p>
              <a:pPr indent="-174625" lvl="2" marL="174625" marR="0" rtl="0" algn="l">
                <a:spcBef>
                  <a:spcPts val="0"/>
                </a:spcBef>
                <a:spcAft>
                  <a:spcPts val="0"/>
                </a:spcAft>
                <a:buClr>
                  <a:srgbClr val="000000"/>
                </a:buClr>
                <a:buSzPts val="1200"/>
                <a:buFont typeface="Calibri"/>
                <a:buAutoNum type="arabicPeriod" startAt="4"/>
              </a:pPr>
              <a:r>
                <a:rPr b="0" i="0" lang="en-US" sz="1200" u="none" cap="none" strike="noStrike">
                  <a:solidFill>
                    <a:srgbClr val="000000"/>
                  </a:solidFill>
                  <a:latin typeface="Calibri"/>
                  <a:ea typeface="Calibri"/>
                  <a:cs typeface="Calibri"/>
                  <a:sym typeface="Calibri"/>
                </a:rPr>
                <a:t>Pencatatan dan pelaporan</a:t>
              </a:r>
              <a:endParaRPr b="0" i="0" sz="1200" u="none" cap="none" strike="noStrike">
                <a:solidFill>
                  <a:srgbClr val="000000"/>
                </a:solidFill>
                <a:latin typeface="Calibri"/>
                <a:ea typeface="Calibri"/>
                <a:cs typeface="Calibri"/>
                <a:sym typeface="Calibri"/>
              </a:endParaRPr>
            </a:p>
            <a:p>
              <a:pPr indent="-185738" lvl="3"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Buku Lansia</a:t>
              </a:r>
              <a:endParaRPr b="0" i="0" sz="1200" u="none" cap="none" strike="noStrike">
                <a:solidFill>
                  <a:srgbClr val="000000"/>
                </a:solidFill>
                <a:latin typeface="Calibri"/>
                <a:ea typeface="Calibri"/>
                <a:cs typeface="Calibri"/>
                <a:sym typeface="Calibri"/>
              </a:endParaRPr>
            </a:p>
            <a:p>
              <a:pPr indent="-185738" lvl="3"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Formulir dan ATK</a:t>
              </a:r>
              <a:endParaRPr/>
            </a:p>
            <a:p>
              <a:pPr indent="-174625" lvl="3" marL="174625" marR="0" rtl="0" algn="l">
                <a:spcBef>
                  <a:spcPts val="0"/>
                </a:spcBef>
                <a:spcAft>
                  <a:spcPts val="0"/>
                </a:spcAft>
                <a:buClr>
                  <a:srgbClr val="000000"/>
                </a:buClr>
                <a:buSzPts val="1200"/>
                <a:buFont typeface="Calibri"/>
                <a:buAutoNum type="arabicPeriod" startAt="5"/>
              </a:pPr>
              <a:r>
                <a:rPr b="0" i="0" lang="en-US" sz="1200" u="none" cap="none" strike="noStrike">
                  <a:solidFill>
                    <a:srgbClr val="000000"/>
                  </a:solidFill>
                  <a:latin typeface="Calibri"/>
                  <a:ea typeface="Calibri"/>
                  <a:cs typeface="Calibri"/>
                  <a:sym typeface="Calibri"/>
                </a:rPr>
                <a:t>Rujukan</a:t>
              </a:r>
              <a:endParaRPr b="0" i="0" sz="1200" u="none" cap="none" strike="noStrike">
                <a:solidFill>
                  <a:srgbClr val="000000"/>
                </a:solidFill>
                <a:latin typeface="Calibri"/>
                <a:ea typeface="Calibri"/>
                <a:cs typeface="Calibri"/>
                <a:sym typeface="Calibri"/>
              </a:endParaRPr>
            </a:p>
            <a:p>
              <a:pPr indent="-98425" lvl="2"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2"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2"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2"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2"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2"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2"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2"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566" name="Google Shape;566;p59"/>
            <p:cNvSpPr/>
            <p:nvPr/>
          </p:nvSpPr>
          <p:spPr>
            <a:xfrm>
              <a:off x="8605383" y="195208"/>
              <a:ext cx="1774286" cy="5784352"/>
            </a:xfrm>
            <a:prstGeom prst="rect">
              <a:avLst/>
            </a:prstGeom>
            <a:solidFill>
              <a:srgbClr val="D5DBE5"/>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174625" lvl="0" marL="174625" marR="0" rtl="0" algn="l">
                <a:spcBef>
                  <a:spcPts val="0"/>
                </a:spcBef>
                <a:spcAft>
                  <a:spcPts val="0"/>
                </a:spcAft>
                <a:buClr>
                  <a:srgbClr val="000000"/>
                </a:buClr>
                <a:buSzPts val="1200"/>
                <a:buFont typeface="Calibri"/>
                <a:buAutoNum type="arabicPeriod"/>
              </a:pPr>
              <a:r>
                <a:rPr lang="en-US" sz="1200">
                  <a:solidFill>
                    <a:srgbClr val="000000"/>
                  </a:solidFill>
                  <a:latin typeface="Calibri"/>
                  <a:ea typeface="Calibri"/>
                  <a:cs typeface="Calibri"/>
                  <a:sym typeface="Calibri"/>
                </a:rPr>
                <a:t>Skrining factor risiko PTM</a:t>
              </a:r>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Kit Skrining PTM</a:t>
              </a:r>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Kit Pemeriksaan IVA</a:t>
              </a:r>
              <a:endParaRPr/>
            </a:p>
            <a:p>
              <a:pPr indent="-174625" lvl="1" marL="174625" marR="0" rtl="0" algn="l">
                <a:spcBef>
                  <a:spcPts val="0"/>
                </a:spcBef>
                <a:spcAft>
                  <a:spcPts val="0"/>
                </a:spcAft>
                <a:buClr>
                  <a:srgbClr val="000000"/>
                </a:buClr>
                <a:buSzPts val="1200"/>
                <a:buFont typeface="Calibri"/>
                <a:buAutoNum type="arabicPeriod" startAt="2"/>
              </a:pPr>
              <a:r>
                <a:rPr b="0" i="0" lang="en-US" sz="1200" u="none" cap="none" strike="noStrike">
                  <a:solidFill>
                    <a:srgbClr val="000000"/>
                  </a:solidFill>
                  <a:latin typeface="Calibri"/>
                  <a:ea typeface="Calibri"/>
                  <a:cs typeface="Calibri"/>
                  <a:sym typeface="Calibri"/>
                </a:rPr>
                <a:t>Konseling faktor risiko PTM</a:t>
              </a:r>
              <a:endParaRPr/>
            </a:p>
            <a:p>
              <a:pPr indent="-174625" lvl="1" marL="174625" marR="0" rtl="0" algn="l">
                <a:spcBef>
                  <a:spcPts val="0"/>
                </a:spcBef>
                <a:spcAft>
                  <a:spcPts val="0"/>
                </a:spcAft>
                <a:buClr>
                  <a:srgbClr val="000000"/>
                </a:buClr>
                <a:buSzPts val="1200"/>
                <a:buFont typeface="Calibri"/>
                <a:buAutoNum type="arabicPeriod" startAt="2"/>
              </a:pPr>
              <a:r>
                <a:rPr b="0" i="0" lang="en-US" sz="1200" u="none" cap="none" strike="noStrike">
                  <a:solidFill>
                    <a:srgbClr val="000000"/>
                  </a:solidFill>
                  <a:latin typeface="Calibri"/>
                  <a:ea typeface="Calibri"/>
                  <a:cs typeface="Calibri"/>
                  <a:sym typeface="Calibri"/>
                </a:rPr>
                <a:t>Rujukan ke FKTP</a:t>
              </a:r>
              <a:endParaRPr/>
            </a:p>
            <a:p>
              <a:pPr indent="-185738" lvl="2"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Kit Peralatan PTM</a:t>
              </a:r>
              <a:endParaRPr/>
            </a:p>
            <a:p>
              <a:pPr indent="-185738" lvl="2"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Paket pemeriksaan laboratorium</a:t>
              </a:r>
              <a:endParaRPr b="0" i="0" sz="1200" u="none" cap="none" strike="noStrike">
                <a:solidFill>
                  <a:srgbClr val="000000"/>
                </a:solidFill>
                <a:latin typeface="Calibri"/>
                <a:ea typeface="Calibri"/>
                <a:cs typeface="Calibri"/>
                <a:sym typeface="Calibri"/>
              </a:endParaRPr>
            </a:p>
            <a:p>
              <a:pPr indent="-174625" lvl="2" marL="174625" marR="0" rtl="0" algn="l">
                <a:spcBef>
                  <a:spcPts val="0"/>
                </a:spcBef>
                <a:spcAft>
                  <a:spcPts val="0"/>
                </a:spcAft>
                <a:buClr>
                  <a:srgbClr val="000000"/>
                </a:buClr>
                <a:buSzPts val="1200"/>
                <a:buFont typeface="Calibri"/>
                <a:buAutoNum type="arabicPeriod" startAt="4"/>
              </a:pPr>
              <a:r>
                <a:rPr b="0" i="0" lang="en-US" sz="1200" u="none" cap="none" strike="noStrike">
                  <a:solidFill>
                    <a:srgbClr val="000000"/>
                  </a:solidFill>
                  <a:latin typeface="Calibri"/>
                  <a:ea typeface="Calibri"/>
                  <a:cs typeface="Calibri"/>
                  <a:sym typeface="Calibri"/>
                </a:rPr>
                <a:t>Pencatatan dan pelaporan</a:t>
              </a:r>
              <a:endParaRPr b="0" i="0" sz="1200" u="none" cap="none" strike="noStrike">
                <a:solidFill>
                  <a:srgbClr val="000000"/>
                </a:solidFill>
                <a:latin typeface="Calibri"/>
                <a:ea typeface="Calibri"/>
                <a:cs typeface="Calibri"/>
                <a:sym typeface="Calibri"/>
              </a:endParaRPr>
            </a:p>
            <a:p>
              <a:pPr indent="-98425" lvl="2"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2"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2"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2"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2"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2"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2"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2"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567" name="Google Shape;567;p59"/>
            <p:cNvSpPr/>
            <p:nvPr/>
          </p:nvSpPr>
          <p:spPr>
            <a:xfrm>
              <a:off x="6781048" y="195208"/>
              <a:ext cx="1774286" cy="5784352"/>
            </a:xfrm>
            <a:prstGeom prst="rect">
              <a:avLst/>
            </a:prstGeom>
            <a:solidFill>
              <a:srgbClr val="F2F2F2"/>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174625" lvl="0" marL="174625" marR="0" rtl="0" algn="l">
                <a:spcBef>
                  <a:spcPts val="0"/>
                </a:spcBef>
                <a:spcAft>
                  <a:spcPts val="0"/>
                </a:spcAft>
                <a:buClr>
                  <a:srgbClr val="000000"/>
                </a:buClr>
                <a:buSzPts val="1200"/>
                <a:buFont typeface="Calibri"/>
                <a:buAutoNum type="arabicPeriod"/>
              </a:pPr>
              <a:r>
                <a:rPr lang="en-US" sz="1200">
                  <a:solidFill>
                    <a:srgbClr val="000000"/>
                  </a:solidFill>
                  <a:latin typeface="Calibri"/>
                  <a:ea typeface="Calibri"/>
                  <a:cs typeface="Calibri"/>
                  <a:sym typeface="Calibri"/>
                </a:rPr>
                <a:t>Pendataan</a:t>
              </a:r>
              <a:endParaRPr sz="1200">
                <a:solidFill>
                  <a:srgbClr val="000000"/>
                </a:solidFill>
                <a:latin typeface="Calibri"/>
                <a:ea typeface="Calibri"/>
                <a:cs typeface="Calibri"/>
                <a:sym typeface="Calibri"/>
              </a:endParaRPr>
            </a:p>
            <a:p>
              <a:pPr indent="-174625" lvl="0" marL="174625" marR="0" rtl="0" algn="l">
                <a:spcBef>
                  <a:spcPts val="0"/>
                </a:spcBef>
                <a:spcAft>
                  <a:spcPts val="0"/>
                </a:spcAft>
                <a:buClr>
                  <a:srgbClr val="000000"/>
                </a:buClr>
                <a:buSzPts val="1200"/>
                <a:buFont typeface="Calibri"/>
                <a:buAutoNum type="arabicPeriod"/>
              </a:pPr>
              <a:r>
                <a:rPr lang="en-US" sz="1200">
                  <a:solidFill>
                    <a:srgbClr val="000000"/>
                  </a:solidFill>
                  <a:latin typeface="Calibri"/>
                  <a:ea typeface="Calibri"/>
                  <a:cs typeface="Calibri"/>
                  <a:sym typeface="Calibri"/>
                </a:rPr>
                <a:t>Skrining Kesehatan</a:t>
              </a:r>
              <a:endParaRPr sz="1200">
                <a:solidFill>
                  <a:srgbClr val="000000"/>
                </a:solidFill>
                <a:latin typeface="Calibri"/>
                <a:ea typeface="Calibri"/>
                <a:cs typeface="Calibri"/>
                <a:sym typeface="Calibri"/>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UKS Kit</a:t>
              </a:r>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Instrumen pencatatan</a:t>
              </a:r>
              <a:endParaRPr b="0" i="0" sz="1200" u="none" cap="none" strike="noStrike">
                <a:solidFill>
                  <a:srgbClr val="000000"/>
                </a:solidFill>
                <a:latin typeface="Calibri"/>
                <a:ea typeface="Calibri"/>
                <a:cs typeface="Calibri"/>
                <a:sym typeface="Calibri"/>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Formulir rekapitulasi hasil skrining</a:t>
              </a:r>
              <a:endParaRPr b="0" i="0" sz="1200" u="none" cap="none" strike="noStrike">
                <a:solidFill>
                  <a:srgbClr val="000000"/>
                </a:solidFill>
                <a:latin typeface="Calibri"/>
                <a:ea typeface="Calibri"/>
                <a:cs typeface="Calibri"/>
                <a:sym typeface="Calibri"/>
              </a:endParaRPr>
            </a:p>
            <a:p>
              <a:pPr indent="-174625" lvl="1" marL="174625" marR="0" rtl="0" algn="l">
                <a:spcBef>
                  <a:spcPts val="0"/>
                </a:spcBef>
                <a:spcAft>
                  <a:spcPts val="0"/>
                </a:spcAft>
                <a:buClr>
                  <a:srgbClr val="000000"/>
                </a:buClr>
                <a:buSzPts val="1200"/>
                <a:buFont typeface="Calibri"/>
                <a:buAutoNum type="arabicPeriod" startAt="3"/>
              </a:pPr>
              <a:r>
                <a:rPr b="0" i="0" lang="en-US" sz="1200" u="none" cap="none" strike="noStrike">
                  <a:solidFill>
                    <a:srgbClr val="000000"/>
                  </a:solidFill>
                  <a:latin typeface="Calibri"/>
                  <a:ea typeface="Calibri"/>
                  <a:cs typeface="Calibri"/>
                  <a:sym typeface="Calibri"/>
                </a:rPr>
                <a:t>Tindak lanjut hasil skrining kesehatan</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568" name="Google Shape;568;p59"/>
            <p:cNvSpPr/>
            <p:nvPr/>
          </p:nvSpPr>
          <p:spPr>
            <a:xfrm>
              <a:off x="4949760" y="195208"/>
              <a:ext cx="1774286" cy="5784352"/>
            </a:xfrm>
            <a:prstGeom prst="rect">
              <a:avLst/>
            </a:prstGeom>
            <a:solidFill>
              <a:srgbClr val="FFF2C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174625" lvl="0" marL="174625" marR="0" rtl="0" algn="l">
                <a:spcBef>
                  <a:spcPts val="0"/>
                </a:spcBef>
                <a:spcAft>
                  <a:spcPts val="0"/>
                </a:spcAft>
                <a:buClr>
                  <a:srgbClr val="000000"/>
                </a:buClr>
                <a:buSzPts val="1200"/>
                <a:buFont typeface="Calibri"/>
                <a:buAutoNum type="arabicPeriod"/>
              </a:pPr>
              <a:r>
                <a:rPr lang="en-US" sz="1200">
                  <a:solidFill>
                    <a:srgbClr val="000000"/>
                  </a:solidFill>
                  <a:latin typeface="Calibri"/>
                  <a:ea typeface="Calibri"/>
                  <a:cs typeface="Calibri"/>
                  <a:sym typeface="Calibri"/>
                </a:rPr>
                <a:t>Pendataan</a:t>
              </a:r>
              <a:endParaRPr sz="1200">
                <a:solidFill>
                  <a:srgbClr val="000000"/>
                </a:solidFill>
                <a:latin typeface="Calibri"/>
                <a:ea typeface="Calibri"/>
                <a:cs typeface="Calibri"/>
                <a:sym typeface="Calibri"/>
              </a:endParaRPr>
            </a:p>
            <a:p>
              <a:pPr indent="-174625" lvl="0" marL="174625" marR="0" rtl="0" algn="l">
                <a:spcBef>
                  <a:spcPts val="0"/>
                </a:spcBef>
                <a:spcAft>
                  <a:spcPts val="0"/>
                </a:spcAft>
                <a:buClr>
                  <a:srgbClr val="000000"/>
                </a:buClr>
                <a:buSzPts val="1200"/>
                <a:buFont typeface="Calibri"/>
                <a:buAutoNum type="arabicPeriod"/>
              </a:pPr>
              <a:r>
                <a:rPr lang="en-US" sz="1200">
                  <a:solidFill>
                    <a:srgbClr val="000000"/>
                  </a:solidFill>
                  <a:latin typeface="Calibri"/>
                  <a:ea typeface="Calibri"/>
                  <a:cs typeface="Calibri"/>
                  <a:sym typeface="Calibri"/>
                </a:rPr>
                <a:t>Pelayanan Kesehatan Balita</a:t>
              </a:r>
              <a:endParaRPr sz="1200">
                <a:solidFill>
                  <a:srgbClr val="000000"/>
                </a:solidFill>
                <a:latin typeface="Calibri"/>
                <a:ea typeface="Calibri"/>
                <a:cs typeface="Calibri"/>
                <a:sym typeface="Calibri"/>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Set Pemeriksaan Kesehatan Anak</a:t>
              </a:r>
              <a:endParaRPr b="0" i="0" sz="1200" u="none" cap="none" strike="noStrike">
                <a:solidFill>
                  <a:srgbClr val="000000"/>
                </a:solidFill>
                <a:latin typeface="Calibri"/>
                <a:ea typeface="Calibri"/>
                <a:cs typeface="Calibri"/>
                <a:sym typeface="Calibri"/>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Set imunisasi</a:t>
              </a:r>
              <a:endParaRPr b="0" i="0" sz="1200" u="none" cap="none" strike="noStrike">
                <a:solidFill>
                  <a:srgbClr val="000000"/>
                </a:solidFill>
                <a:latin typeface="Calibri"/>
                <a:ea typeface="Calibri"/>
                <a:cs typeface="Calibri"/>
                <a:sym typeface="Calibri"/>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SDIDTK KIT</a:t>
              </a:r>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Formulir DDTK</a:t>
              </a:r>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Formulir kuesioner Pra skrining perkembangan</a:t>
              </a:r>
              <a:endParaRPr b="0" i="0" sz="1200" u="none" cap="none" strike="noStrike">
                <a:solidFill>
                  <a:srgbClr val="000000"/>
                </a:solidFill>
                <a:latin typeface="Calibri"/>
                <a:ea typeface="Calibri"/>
                <a:cs typeface="Calibri"/>
                <a:sym typeface="Calibri"/>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Kit Posyandu</a:t>
              </a:r>
              <a:endParaRPr b="0" i="0" sz="1200" u="none" cap="none" strike="noStrike">
                <a:solidFill>
                  <a:srgbClr val="000000"/>
                </a:solidFill>
                <a:latin typeface="Calibri"/>
                <a:ea typeface="Calibri"/>
                <a:cs typeface="Calibri"/>
                <a:sym typeface="Calibri"/>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Kit Imunisasi</a:t>
              </a:r>
              <a:endParaRPr b="0" i="0" sz="1200" u="none" cap="none" strike="noStrike">
                <a:solidFill>
                  <a:srgbClr val="000000"/>
                </a:solidFill>
                <a:latin typeface="Calibri"/>
                <a:ea typeface="Calibri"/>
                <a:cs typeface="Calibri"/>
                <a:sym typeface="Calibri"/>
              </a:endParaRPr>
            </a:p>
            <a:p>
              <a:pPr indent="-174625" lvl="1" marL="174625" marR="0" rtl="0" algn="l">
                <a:spcBef>
                  <a:spcPts val="0"/>
                </a:spcBef>
                <a:spcAft>
                  <a:spcPts val="0"/>
                </a:spcAft>
                <a:buClr>
                  <a:srgbClr val="000000"/>
                </a:buClr>
                <a:buSzPts val="1200"/>
                <a:buFont typeface="Calibri"/>
                <a:buAutoNum type="arabicPeriod" startAt="3"/>
              </a:pPr>
              <a:r>
                <a:rPr b="0" i="0" lang="en-US" sz="1200" u="none" cap="none" strike="noStrike">
                  <a:solidFill>
                    <a:srgbClr val="000000"/>
                  </a:solidFill>
                  <a:latin typeface="Calibri"/>
                  <a:ea typeface="Calibri"/>
                  <a:cs typeface="Calibri"/>
                  <a:sym typeface="Calibri"/>
                </a:rPr>
                <a:t>Buku KIA</a:t>
              </a:r>
              <a:endParaRPr/>
            </a:p>
            <a:p>
              <a:pPr indent="-174625" lvl="1" marL="174625" marR="0" rtl="0" algn="l">
                <a:spcBef>
                  <a:spcPts val="0"/>
                </a:spcBef>
                <a:spcAft>
                  <a:spcPts val="0"/>
                </a:spcAft>
                <a:buClr>
                  <a:srgbClr val="000000"/>
                </a:buClr>
                <a:buSzPts val="1200"/>
                <a:buFont typeface="Calibri"/>
                <a:buAutoNum type="arabicPeriod" startAt="3"/>
              </a:pPr>
              <a:r>
                <a:rPr b="0" i="0" lang="en-US" sz="1200" u="none" cap="none" strike="noStrike">
                  <a:solidFill>
                    <a:srgbClr val="000000"/>
                  </a:solidFill>
                  <a:latin typeface="Calibri"/>
                  <a:ea typeface="Calibri"/>
                  <a:cs typeface="Calibri"/>
                  <a:sym typeface="Calibri"/>
                </a:rPr>
                <a:t>Pencatatan dan pelaporan</a:t>
              </a:r>
              <a:endParaRPr b="0" i="0" sz="1200" u="none" cap="none" strike="noStrike">
                <a:solidFill>
                  <a:srgbClr val="000000"/>
                </a:solidFill>
                <a:latin typeface="Calibri"/>
                <a:ea typeface="Calibri"/>
                <a:cs typeface="Calibri"/>
                <a:sym typeface="Calibri"/>
              </a:endParaRPr>
            </a:p>
            <a:p>
              <a:pPr indent="-185738" lvl="2"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Register Kohort</a:t>
              </a:r>
              <a:endParaRPr b="0" i="0" sz="1200" u="none" cap="none" strike="noStrike">
                <a:solidFill>
                  <a:srgbClr val="000000"/>
                </a:solidFill>
                <a:latin typeface="Calibri"/>
                <a:ea typeface="Calibri"/>
                <a:cs typeface="Calibri"/>
                <a:sym typeface="Calibri"/>
              </a:endParaRPr>
            </a:p>
            <a:p>
              <a:pPr indent="-185738" lvl="2"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Formulir dan ATK</a:t>
              </a:r>
              <a:endParaRPr/>
            </a:p>
            <a:p>
              <a:pPr indent="-174625" lvl="1" marL="174625" marR="0" rtl="0" algn="l">
                <a:spcBef>
                  <a:spcPts val="0"/>
                </a:spcBef>
                <a:spcAft>
                  <a:spcPts val="0"/>
                </a:spcAft>
                <a:buClr>
                  <a:srgbClr val="000000"/>
                </a:buClr>
                <a:buSzPts val="1200"/>
                <a:buFont typeface="Calibri"/>
                <a:buAutoNum type="arabicPeriod" startAt="3"/>
              </a:pPr>
              <a:r>
                <a:rPr b="0" i="0" lang="en-US" sz="1200" u="none" cap="none" strike="noStrike">
                  <a:solidFill>
                    <a:srgbClr val="000000"/>
                  </a:solidFill>
                  <a:latin typeface="Calibri"/>
                  <a:ea typeface="Calibri"/>
                  <a:cs typeface="Calibri"/>
                  <a:sym typeface="Calibri"/>
                </a:rPr>
                <a:t>Rujukan</a:t>
              </a:r>
              <a:endParaRPr b="0" i="0" sz="1200" u="none" cap="none" strike="noStrike">
                <a:solidFill>
                  <a:srgbClr val="000000"/>
                </a:solidFill>
                <a:latin typeface="Calibri"/>
                <a:ea typeface="Calibri"/>
                <a:cs typeface="Calibri"/>
                <a:sym typeface="Calibri"/>
              </a:endParaRPr>
            </a:p>
          </p:txBody>
        </p:sp>
        <p:sp>
          <p:nvSpPr>
            <p:cNvPr id="569" name="Google Shape;569;p59"/>
            <p:cNvSpPr/>
            <p:nvPr/>
          </p:nvSpPr>
          <p:spPr>
            <a:xfrm>
              <a:off x="3114835" y="195208"/>
              <a:ext cx="1774286" cy="5784352"/>
            </a:xfrm>
            <a:prstGeom prst="rect">
              <a:avLst/>
            </a:prstGeom>
            <a:solidFill>
              <a:srgbClr val="DDEAF6"/>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174625" lvl="0" marL="174625" marR="0" rtl="0" algn="l">
                <a:spcBef>
                  <a:spcPts val="0"/>
                </a:spcBef>
                <a:spcAft>
                  <a:spcPts val="0"/>
                </a:spcAft>
                <a:buClr>
                  <a:srgbClr val="000000"/>
                </a:buClr>
                <a:buSzPts val="1200"/>
                <a:buFont typeface="Calibri"/>
                <a:buAutoNum type="arabicPeriod"/>
              </a:pPr>
              <a:r>
                <a:rPr lang="en-US" sz="1200">
                  <a:solidFill>
                    <a:srgbClr val="000000"/>
                  </a:solidFill>
                  <a:latin typeface="Calibri"/>
                  <a:ea typeface="Calibri"/>
                  <a:cs typeface="Calibri"/>
                  <a:sym typeface="Calibri"/>
                </a:rPr>
                <a:t>Pendataan</a:t>
              </a:r>
              <a:endParaRPr sz="1200">
                <a:solidFill>
                  <a:srgbClr val="000000"/>
                </a:solidFill>
                <a:latin typeface="Calibri"/>
                <a:ea typeface="Calibri"/>
                <a:cs typeface="Calibri"/>
                <a:sym typeface="Calibri"/>
              </a:endParaRPr>
            </a:p>
            <a:p>
              <a:pPr indent="-174625" lvl="0" marL="174625" marR="0" rtl="0" algn="l">
                <a:spcBef>
                  <a:spcPts val="0"/>
                </a:spcBef>
                <a:spcAft>
                  <a:spcPts val="0"/>
                </a:spcAft>
                <a:buClr>
                  <a:srgbClr val="000000"/>
                </a:buClr>
                <a:buSzPts val="1200"/>
                <a:buFont typeface="Calibri"/>
                <a:buAutoNum type="arabicPeriod"/>
              </a:pPr>
              <a:r>
                <a:rPr lang="en-US" sz="1200">
                  <a:solidFill>
                    <a:srgbClr val="000000"/>
                  </a:solidFill>
                  <a:latin typeface="Calibri"/>
                  <a:ea typeface="Calibri"/>
                  <a:cs typeface="Calibri"/>
                  <a:sym typeface="Calibri"/>
                </a:rPr>
                <a:t>Pelayanan Kesehatan BBL</a:t>
              </a:r>
              <a:endParaRPr sz="1200">
                <a:solidFill>
                  <a:srgbClr val="000000"/>
                </a:solidFill>
                <a:latin typeface="Calibri"/>
                <a:ea typeface="Calibri"/>
                <a:cs typeface="Calibri"/>
                <a:sym typeface="Calibri"/>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Formulir BBL</a:t>
              </a:r>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Formulir MTBM</a:t>
              </a:r>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Set Pelayanan BBL</a:t>
              </a:r>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Set Kegawatdaruratan Neonatal</a:t>
              </a:r>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Vit. K1 Injeksi</a:t>
              </a:r>
              <a:endParaRPr b="0" i="0" sz="1200" u="none" cap="none" strike="noStrike">
                <a:solidFill>
                  <a:srgbClr val="000000"/>
                </a:solidFill>
                <a:latin typeface="Calibri"/>
                <a:ea typeface="Calibri"/>
                <a:cs typeface="Calibri"/>
                <a:sym typeface="Calibri"/>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Salep/tetes mata</a:t>
              </a:r>
              <a:endParaRPr b="0" i="0" sz="1200" u="none" cap="none" strike="noStrike">
                <a:solidFill>
                  <a:srgbClr val="000000"/>
                </a:solidFill>
                <a:latin typeface="Calibri"/>
                <a:ea typeface="Calibri"/>
                <a:cs typeface="Calibri"/>
                <a:sym typeface="Calibri"/>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Pedoman pelayanan kes. neonatal</a:t>
              </a:r>
              <a:endParaRPr/>
            </a:p>
            <a:p>
              <a:pPr indent="-174625" lvl="1" marL="174625" marR="0" rtl="0" algn="l">
                <a:spcBef>
                  <a:spcPts val="0"/>
                </a:spcBef>
                <a:spcAft>
                  <a:spcPts val="0"/>
                </a:spcAft>
                <a:buClr>
                  <a:srgbClr val="000000"/>
                </a:buClr>
                <a:buSzPts val="1200"/>
                <a:buFont typeface="Calibri"/>
                <a:buAutoNum type="arabicPeriod" startAt="3"/>
              </a:pPr>
              <a:r>
                <a:rPr b="0" i="0" lang="en-US" sz="1200" u="none" cap="none" strike="noStrike">
                  <a:solidFill>
                    <a:srgbClr val="000000"/>
                  </a:solidFill>
                  <a:latin typeface="Calibri"/>
                  <a:ea typeface="Calibri"/>
                  <a:cs typeface="Calibri"/>
                  <a:sym typeface="Calibri"/>
                </a:rPr>
                <a:t>Buku KIA</a:t>
              </a:r>
              <a:endParaRPr/>
            </a:p>
            <a:p>
              <a:pPr indent="-174625" lvl="1" marL="174625" marR="0" rtl="0" algn="l">
                <a:spcBef>
                  <a:spcPts val="0"/>
                </a:spcBef>
                <a:spcAft>
                  <a:spcPts val="0"/>
                </a:spcAft>
                <a:buClr>
                  <a:srgbClr val="000000"/>
                </a:buClr>
                <a:buSzPts val="1200"/>
                <a:buFont typeface="Calibri"/>
                <a:buAutoNum type="arabicPeriod" startAt="3"/>
              </a:pPr>
              <a:r>
                <a:rPr b="0" i="0" lang="en-US" sz="1200" u="none" cap="none" strike="noStrike">
                  <a:solidFill>
                    <a:srgbClr val="000000"/>
                  </a:solidFill>
                  <a:latin typeface="Calibri"/>
                  <a:ea typeface="Calibri"/>
                  <a:cs typeface="Calibri"/>
                  <a:sym typeface="Calibri"/>
                </a:rPr>
                <a:t>Pencatatan dan pelaporan</a:t>
              </a:r>
              <a:endParaRPr b="0" i="0" sz="1200" u="none" cap="none" strike="noStrike">
                <a:solidFill>
                  <a:srgbClr val="000000"/>
                </a:solidFill>
                <a:latin typeface="Calibri"/>
                <a:ea typeface="Calibri"/>
                <a:cs typeface="Calibri"/>
                <a:sym typeface="Calibri"/>
              </a:endParaRPr>
            </a:p>
            <a:p>
              <a:pPr indent="-185738" lvl="2"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Register Kohort</a:t>
              </a:r>
              <a:endParaRPr b="0" i="0" sz="1200" u="none" cap="none" strike="noStrike">
                <a:solidFill>
                  <a:srgbClr val="000000"/>
                </a:solidFill>
                <a:latin typeface="Calibri"/>
                <a:ea typeface="Calibri"/>
                <a:cs typeface="Calibri"/>
                <a:sym typeface="Calibri"/>
              </a:endParaRPr>
            </a:p>
            <a:p>
              <a:pPr indent="-185738" lvl="2"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Formulir SIP</a:t>
              </a:r>
              <a:endParaRPr/>
            </a:p>
            <a:p>
              <a:pPr indent="-185738" lvl="2"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Formulir dan ATK</a:t>
              </a:r>
              <a:endParaRPr/>
            </a:p>
            <a:p>
              <a:pPr indent="-174625" lvl="1" marL="174625" marR="0" rtl="0" algn="l">
                <a:spcBef>
                  <a:spcPts val="0"/>
                </a:spcBef>
                <a:spcAft>
                  <a:spcPts val="0"/>
                </a:spcAft>
                <a:buClr>
                  <a:srgbClr val="000000"/>
                </a:buClr>
                <a:buSzPts val="1200"/>
                <a:buFont typeface="Calibri"/>
                <a:buAutoNum type="arabicPeriod" startAt="3"/>
              </a:pPr>
              <a:r>
                <a:rPr b="0" i="0" lang="en-US" sz="1200" u="none" cap="none" strike="noStrike">
                  <a:solidFill>
                    <a:srgbClr val="000000"/>
                  </a:solidFill>
                  <a:latin typeface="Calibri"/>
                  <a:ea typeface="Calibri"/>
                  <a:cs typeface="Calibri"/>
                  <a:sym typeface="Calibri"/>
                </a:rPr>
                <a:t>Rujukan</a:t>
              </a:r>
              <a:endParaRPr b="0" i="0" sz="1200" u="none" cap="none" strike="noStrike">
                <a:solidFill>
                  <a:srgbClr val="000000"/>
                </a:solidFill>
                <a:latin typeface="Calibri"/>
                <a:ea typeface="Calibri"/>
                <a:cs typeface="Calibri"/>
                <a:sym typeface="Calibri"/>
              </a:endParaRPr>
            </a:p>
          </p:txBody>
        </p:sp>
        <p:sp>
          <p:nvSpPr>
            <p:cNvPr id="570" name="Google Shape;570;p59"/>
            <p:cNvSpPr/>
            <p:nvPr/>
          </p:nvSpPr>
          <p:spPr>
            <a:xfrm>
              <a:off x="1619629" y="195209"/>
              <a:ext cx="1427403" cy="5784351"/>
            </a:xfrm>
            <a:prstGeom prst="rect">
              <a:avLst/>
            </a:prstGeom>
            <a:solidFill>
              <a:srgbClr val="E1EFD8"/>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174625" lvl="0" marL="174625" marR="0" rtl="0" algn="l">
                <a:spcBef>
                  <a:spcPts val="0"/>
                </a:spcBef>
                <a:spcAft>
                  <a:spcPts val="0"/>
                </a:spcAft>
                <a:buClr>
                  <a:srgbClr val="000000"/>
                </a:buClr>
                <a:buSzPts val="1200"/>
                <a:buFont typeface="Calibri"/>
                <a:buAutoNum type="arabicPeriod"/>
              </a:pPr>
              <a:r>
                <a:rPr lang="en-US" sz="1200">
                  <a:solidFill>
                    <a:srgbClr val="000000"/>
                  </a:solidFill>
                  <a:latin typeface="Calibri"/>
                  <a:ea typeface="Calibri"/>
                  <a:cs typeface="Calibri"/>
                  <a:sym typeface="Calibri"/>
                </a:rPr>
                <a:t>Pendataan</a:t>
              </a:r>
              <a:endParaRPr sz="1200">
                <a:solidFill>
                  <a:srgbClr val="000000"/>
                </a:solidFill>
                <a:latin typeface="Calibri"/>
                <a:ea typeface="Calibri"/>
                <a:cs typeface="Calibri"/>
                <a:sym typeface="Calibri"/>
              </a:endParaRPr>
            </a:p>
            <a:p>
              <a:pPr indent="-174625" lvl="0" marL="174625" marR="0" rtl="0" algn="l">
                <a:spcBef>
                  <a:spcPts val="0"/>
                </a:spcBef>
                <a:spcAft>
                  <a:spcPts val="0"/>
                </a:spcAft>
                <a:buClr>
                  <a:srgbClr val="000000"/>
                </a:buClr>
                <a:buSzPts val="1200"/>
                <a:buFont typeface="Calibri"/>
                <a:buAutoNum type="arabicPeriod"/>
              </a:pPr>
              <a:r>
                <a:rPr lang="en-US" sz="1200">
                  <a:solidFill>
                    <a:srgbClr val="000000"/>
                  </a:solidFill>
                  <a:latin typeface="Calibri"/>
                  <a:ea typeface="Calibri"/>
                  <a:cs typeface="Calibri"/>
                  <a:sym typeface="Calibri"/>
                </a:rPr>
                <a:t>Pelayanan Persalinan</a:t>
              </a:r>
              <a:endParaRPr sz="1200">
                <a:solidFill>
                  <a:srgbClr val="000000"/>
                </a:solidFill>
                <a:latin typeface="Calibri"/>
                <a:ea typeface="Calibri"/>
                <a:cs typeface="Calibri"/>
                <a:sym typeface="Calibri"/>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Set Persalinan</a:t>
              </a:r>
              <a:endParaRPr b="0" i="0" sz="1200" u="none" cap="none" strike="noStrike">
                <a:solidFill>
                  <a:srgbClr val="000000"/>
                </a:solidFill>
                <a:latin typeface="Calibri"/>
                <a:ea typeface="Calibri"/>
                <a:cs typeface="Calibri"/>
                <a:sym typeface="Calibri"/>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Set Resusitas Bayi</a:t>
              </a:r>
              <a:endParaRPr b="0" i="0" sz="1200" u="none" cap="none" strike="noStrike">
                <a:solidFill>
                  <a:srgbClr val="000000"/>
                </a:solidFill>
                <a:latin typeface="Calibri"/>
                <a:ea typeface="Calibri"/>
                <a:cs typeface="Calibri"/>
                <a:sym typeface="Calibri"/>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Set Perawatan Pasca Persalinan</a:t>
              </a:r>
              <a:endParaRPr b="0" i="0" sz="1200" u="none" cap="none" strike="noStrike">
                <a:solidFill>
                  <a:srgbClr val="000000"/>
                </a:solidFill>
                <a:latin typeface="Calibri"/>
                <a:ea typeface="Calibri"/>
                <a:cs typeface="Calibri"/>
                <a:sym typeface="Calibri"/>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Paket obat dan BHP persalinan</a:t>
              </a:r>
              <a:endParaRPr b="0" i="0" sz="1200" u="none" cap="none" strike="noStrike">
                <a:solidFill>
                  <a:srgbClr val="000000"/>
                </a:solidFill>
                <a:latin typeface="Calibri"/>
                <a:ea typeface="Calibri"/>
                <a:cs typeface="Calibri"/>
                <a:sym typeface="Calibri"/>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Formulir Partograf</a:t>
              </a:r>
              <a:endParaRPr b="0" i="0" sz="1200" u="none" cap="none" strike="noStrike">
                <a:solidFill>
                  <a:srgbClr val="000000"/>
                </a:solidFill>
                <a:latin typeface="Calibri"/>
                <a:ea typeface="Calibri"/>
                <a:cs typeface="Calibri"/>
                <a:sym typeface="Calibri"/>
              </a:endParaRPr>
            </a:p>
            <a:p>
              <a:pPr indent="-174625" lvl="1" marL="174625" marR="0" rtl="0" algn="l">
                <a:spcBef>
                  <a:spcPts val="0"/>
                </a:spcBef>
                <a:spcAft>
                  <a:spcPts val="0"/>
                </a:spcAft>
                <a:buClr>
                  <a:srgbClr val="000000"/>
                </a:buClr>
                <a:buSzPts val="1200"/>
                <a:buFont typeface="Calibri"/>
                <a:buAutoNum type="arabicPeriod" startAt="3"/>
              </a:pPr>
              <a:r>
                <a:rPr b="0" i="0" lang="en-US" sz="1200" u="none" cap="none" strike="noStrike">
                  <a:solidFill>
                    <a:srgbClr val="000000"/>
                  </a:solidFill>
                  <a:latin typeface="Calibri"/>
                  <a:ea typeface="Calibri"/>
                  <a:cs typeface="Calibri"/>
                  <a:sym typeface="Calibri"/>
                </a:rPr>
                <a:t>Buku KIA</a:t>
              </a:r>
              <a:endParaRPr/>
            </a:p>
            <a:p>
              <a:pPr indent="-174625" lvl="1" marL="174625" marR="0" rtl="0" algn="l">
                <a:spcBef>
                  <a:spcPts val="0"/>
                </a:spcBef>
                <a:spcAft>
                  <a:spcPts val="0"/>
                </a:spcAft>
                <a:buClr>
                  <a:srgbClr val="000000"/>
                </a:buClr>
                <a:buSzPts val="1200"/>
                <a:buFont typeface="Calibri"/>
                <a:buAutoNum type="arabicPeriod" startAt="3"/>
              </a:pPr>
              <a:r>
                <a:rPr b="0" i="0" lang="en-US" sz="1200" u="none" cap="none" strike="noStrike">
                  <a:solidFill>
                    <a:srgbClr val="000000"/>
                  </a:solidFill>
                  <a:latin typeface="Calibri"/>
                  <a:ea typeface="Calibri"/>
                  <a:cs typeface="Calibri"/>
                  <a:sym typeface="Calibri"/>
                </a:rPr>
                <a:t>Kartu Ibu dan Kohort</a:t>
              </a:r>
              <a:endParaRPr b="0" i="0" sz="1200" u="none" cap="none" strike="noStrike">
                <a:solidFill>
                  <a:srgbClr val="000000"/>
                </a:solidFill>
                <a:latin typeface="Calibri"/>
                <a:ea typeface="Calibri"/>
                <a:cs typeface="Calibri"/>
                <a:sym typeface="Calibri"/>
              </a:endParaRPr>
            </a:p>
            <a:p>
              <a:pPr indent="-174625" lvl="1" marL="174625" marR="0" rtl="0" algn="l">
                <a:spcBef>
                  <a:spcPts val="0"/>
                </a:spcBef>
                <a:spcAft>
                  <a:spcPts val="0"/>
                </a:spcAft>
                <a:buClr>
                  <a:srgbClr val="000000"/>
                </a:buClr>
                <a:buSzPts val="1200"/>
                <a:buFont typeface="Calibri"/>
                <a:buAutoNum type="arabicPeriod" startAt="3"/>
              </a:pPr>
              <a:r>
                <a:rPr b="0" i="0" lang="en-US" sz="1200" u="none" cap="none" strike="noStrike">
                  <a:solidFill>
                    <a:srgbClr val="000000"/>
                  </a:solidFill>
                  <a:latin typeface="Calibri"/>
                  <a:ea typeface="Calibri"/>
                  <a:cs typeface="Calibri"/>
                  <a:sym typeface="Calibri"/>
                </a:rPr>
                <a:t>Rujukan</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571" name="Google Shape;571;p59"/>
            <p:cNvSpPr/>
            <p:nvPr/>
          </p:nvSpPr>
          <p:spPr>
            <a:xfrm>
              <a:off x="131897" y="195210"/>
              <a:ext cx="1427403" cy="5784350"/>
            </a:xfrm>
            <a:prstGeom prst="rect">
              <a:avLst/>
            </a:prstGeom>
            <a:solidFill>
              <a:srgbClr val="FBE4D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98425" lvl="0" marL="174625" marR="0" rtl="0" algn="l">
                <a:spcBef>
                  <a:spcPts val="0"/>
                </a:spcBef>
                <a:spcAft>
                  <a:spcPts val="0"/>
                </a:spcAft>
                <a:buClr>
                  <a:schemeClr val="dk1"/>
                </a:buClr>
                <a:buSzPts val="1200"/>
                <a:buFont typeface="Calibri"/>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174625" lvl="0" marL="174625" marR="0" rtl="0" algn="l">
                <a:spcBef>
                  <a:spcPts val="0"/>
                </a:spcBef>
                <a:spcAft>
                  <a:spcPts val="0"/>
                </a:spcAft>
                <a:buClr>
                  <a:srgbClr val="000000"/>
                </a:buClr>
                <a:buSzPts val="1200"/>
                <a:buFont typeface="Calibri"/>
                <a:buAutoNum type="arabicPeriod"/>
              </a:pPr>
              <a:r>
                <a:rPr lang="en-US" sz="1200">
                  <a:solidFill>
                    <a:srgbClr val="000000"/>
                  </a:solidFill>
                  <a:latin typeface="Calibri"/>
                  <a:ea typeface="Calibri"/>
                  <a:cs typeface="Calibri"/>
                  <a:sym typeface="Calibri"/>
                </a:rPr>
                <a:t>Pendataan</a:t>
              </a:r>
              <a:endParaRPr sz="1200">
                <a:solidFill>
                  <a:srgbClr val="000000"/>
                </a:solidFill>
                <a:latin typeface="Calibri"/>
                <a:ea typeface="Calibri"/>
                <a:cs typeface="Calibri"/>
                <a:sym typeface="Calibri"/>
              </a:endParaRPr>
            </a:p>
            <a:p>
              <a:pPr indent="-174625" lvl="0" marL="174625" marR="0" rtl="0" algn="l">
                <a:spcBef>
                  <a:spcPts val="0"/>
                </a:spcBef>
                <a:spcAft>
                  <a:spcPts val="0"/>
                </a:spcAft>
                <a:buClr>
                  <a:srgbClr val="000000"/>
                </a:buClr>
                <a:buSzPts val="1200"/>
                <a:buFont typeface="Calibri"/>
                <a:buAutoNum type="arabicPeriod"/>
              </a:pPr>
              <a:r>
                <a:rPr lang="en-US" sz="1200">
                  <a:solidFill>
                    <a:srgbClr val="000000"/>
                  </a:solidFill>
                  <a:latin typeface="Calibri"/>
                  <a:ea typeface="Calibri"/>
                  <a:cs typeface="Calibri"/>
                  <a:sym typeface="Calibri"/>
                </a:rPr>
                <a:t>Pemeriksaan ANC</a:t>
              </a:r>
              <a:endParaRPr sz="1200">
                <a:solidFill>
                  <a:srgbClr val="000000"/>
                </a:solidFill>
                <a:latin typeface="Calibri"/>
                <a:ea typeface="Calibri"/>
                <a:cs typeface="Calibri"/>
                <a:sym typeface="Calibri"/>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Set Pemeriksaan</a:t>
              </a:r>
              <a:endParaRPr b="0" i="0" sz="1200" u="none" cap="none" strike="noStrike">
                <a:solidFill>
                  <a:srgbClr val="000000"/>
                </a:solidFill>
                <a:latin typeface="Calibri"/>
                <a:ea typeface="Calibri"/>
                <a:cs typeface="Calibri"/>
                <a:sym typeface="Calibri"/>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Tablet Fe</a:t>
              </a:r>
              <a:endParaRPr/>
            </a:p>
            <a:p>
              <a:pPr indent="-185738" lvl="1" marL="360363" marR="0" rtl="0" algn="l">
                <a:spcBef>
                  <a:spcPts val="0"/>
                </a:spcBef>
                <a:spcAft>
                  <a:spcPts val="0"/>
                </a:spcAft>
                <a:buClr>
                  <a:srgbClr val="000000"/>
                </a:buClr>
                <a:buSzPts val="1200"/>
                <a:buFont typeface="Calibri"/>
                <a:buAutoNum type="alphaLcParenR"/>
              </a:pPr>
              <a:r>
                <a:rPr b="0" i="0" lang="en-US" sz="1200" u="none" cap="none" strike="noStrike">
                  <a:solidFill>
                    <a:srgbClr val="000000"/>
                  </a:solidFill>
                  <a:latin typeface="Calibri"/>
                  <a:ea typeface="Calibri"/>
                  <a:cs typeface="Calibri"/>
                  <a:sym typeface="Calibri"/>
                </a:rPr>
                <a:t>Vaksin Td</a:t>
              </a:r>
              <a:endParaRPr/>
            </a:p>
            <a:p>
              <a:pPr indent="-174625" lvl="1" marL="174625" marR="0" rtl="0" algn="l">
                <a:spcBef>
                  <a:spcPts val="0"/>
                </a:spcBef>
                <a:spcAft>
                  <a:spcPts val="0"/>
                </a:spcAft>
                <a:buClr>
                  <a:srgbClr val="000000"/>
                </a:buClr>
                <a:buSzPts val="1200"/>
                <a:buFont typeface="Calibri"/>
                <a:buAutoNum type="arabicPeriod" startAt="3"/>
              </a:pPr>
              <a:r>
                <a:rPr b="0" i="0" lang="en-US" sz="1200" u="none" cap="none" strike="noStrike">
                  <a:solidFill>
                    <a:srgbClr val="000000"/>
                  </a:solidFill>
                  <a:latin typeface="Calibri"/>
                  <a:ea typeface="Calibri"/>
                  <a:cs typeface="Calibri"/>
                  <a:sym typeface="Calibri"/>
                </a:rPr>
                <a:t>Buku KIA</a:t>
              </a:r>
              <a:endParaRPr/>
            </a:p>
            <a:p>
              <a:pPr indent="-174625" lvl="1" marL="174625" marR="0" rtl="0" algn="l">
                <a:spcBef>
                  <a:spcPts val="0"/>
                </a:spcBef>
                <a:spcAft>
                  <a:spcPts val="0"/>
                </a:spcAft>
                <a:buClr>
                  <a:srgbClr val="000000"/>
                </a:buClr>
                <a:buSzPts val="1200"/>
                <a:buFont typeface="Calibri"/>
                <a:buAutoNum type="arabicPeriod" startAt="3"/>
              </a:pPr>
              <a:r>
                <a:rPr b="0" i="0" lang="en-US" sz="1200" u="none" cap="none" strike="noStrike">
                  <a:solidFill>
                    <a:srgbClr val="000000"/>
                  </a:solidFill>
                  <a:latin typeface="Calibri"/>
                  <a:ea typeface="Calibri"/>
                  <a:cs typeface="Calibri"/>
                  <a:sym typeface="Calibri"/>
                </a:rPr>
                <a:t>Kartu Ibu dan Kohort</a:t>
              </a:r>
              <a:endParaRPr b="0" i="0" sz="1200" u="none" cap="none" strike="noStrike">
                <a:solidFill>
                  <a:srgbClr val="000000"/>
                </a:solidFill>
                <a:latin typeface="Calibri"/>
                <a:ea typeface="Calibri"/>
                <a:cs typeface="Calibri"/>
                <a:sym typeface="Calibri"/>
              </a:endParaRPr>
            </a:p>
            <a:p>
              <a:pPr indent="-174625" lvl="1" marL="174625" marR="0" rtl="0" algn="l">
                <a:spcBef>
                  <a:spcPts val="0"/>
                </a:spcBef>
                <a:spcAft>
                  <a:spcPts val="0"/>
                </a:spcAft>
                <a:buClr>
                  <a:srgbClr val="000000"/>
                </a:buClr>
                <a:buSzPts val="1200"/>
                <a:buFont typeface="Calibri"/>
                <a:buAutoNum type="arabicPeriod" startAt="3"/>
              </a:pPr>
              <a:r>
                <a:rPr b="0" i="0" lang="en-US" sz="1200" u="none" cap="none" strike="noStrike">
                  <a:solidFill>
                    <a:srgbClr val="000000"/>
                  </a:solidFill>
                  <a:latin typeface="Calibri"/>
                  <a:ea typeface="Calibri"/>
                  <a:cs typeface="Calibri"/>
                  <a:sym typeface="Calibri"/>
                </a:rPr>
                <a:t>Rujukan</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98425" lvl="1" marL="174625" marR="0" rtl="0" algn="l">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nvGrpSpPr>
            <p:cNvPr id="572" name="Google Shape;572;p59"/>
            <p:cNvGrpSpPr/>
            <p:nvPr/>
          </p:nvGrpSpPr>
          <p:grpSpPr>
            <a:xfrm>
              <a:off x="205484" y="292184"/>
              <a:ext cx="11866651" cy="1898113"/>
              <a:chOff x="817563" y="2934037"/>
              <a:chExt cx="10497324" cy="1898113"/>
            </a:xfrm>
          </p:grpSpPr>
          <p:pic>
            <p:nvPicPr>
              <p:cNvPr id="573" name="Google Shape;573;p59"/>
              <p:cNvPicPr preferRelativeResize="0"/>
              <p:nvPr/>
            </p:nvPicPr>
            <p:blipFill rotWithShape="1">
              <a:blip r:embed="rId3">
                <a:alphaModFix/>
              </a:blip>
              <a:srcRect b="0" l="0" r="0" t="0"/>
              <a:stretch/>
            </p:blipFill>
            <p:spPr>
              <a:xfrm>
                <a:off x="817563" y="3583175"/>
                <a:ext cx="1093213" cy="1031358"/>
              </a:xfrm>
              <a:prstGeom prst="rect">
                <a:avLst/>
              </a:prstGeom>
              <a:noFill/>
              <a:ln>
                <a:noFill/>
              </a:ln>
            </p:spPr>
          </p:pic>
          <p:sp>
            <p:nvSpPr>
              <p:cNvPr id="574" name="Google Shape;574;p59"/>
              <p:cNvSpPr txBox="1"/>
              <p:nvPr/>
            </p:nvSpPr>
            <p:spPr>
              <a:xfrm flipH="1">
                <a:off x="817563" y="3200403"/>
                <a:ext cx="1177025" cy="38277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Ibu Hamil</a:t>
                </a:r>
                <a:endParaRPr b="1" sz="1800">
                  <a:solidFill>
                    <a:srgbClr val="000000"/>
                  </a:solidFill>
                  <a:latin typeface="Calibri"/>
                  <a:ea typeface="Calibri"/>
                  <a:cs typeface="Calibri"/>
                  <a:sym typeface="Calibri"/>
                </a:endParaRPr>
              </a:p>
            </p:txBody>
          </p:sp>
          <p:pic>
            <p:nvPicPr>
              <p:cNvPr id="575" name="Google Shape;575;p59"/>
              <p:cNvPicPr preferRelativeResize="0"/>
              <p:nvPr/>
            </p:nvPicPr>
            <p:blipFill rotWithShape="1">
              <a:blip r:embed="rId4">
                <a:alphaModFix/>
              </a:blip>
              <a:srcRect b="0" l="0" r="0" t="0"/>
              <a:stretch/>
            </p:blipFill>
            <p:spPr>
              <a:xfrm>
                <a:off x="1788873" y="3583175"/>
                <a:ext cx="1985689" cy="992845"/>
              </a:xfrm>
              <a:prstGeom prst="rect">
                <a:avLst/>
              </a:prstGeom>
              <a:noFill/>
              <a:ln>
                <a:noFill/>
              </a:ln>
            </p:spPr>
          </p:pic>
          <p:sp>
            <p:nvSpPr>
              <p:cNvPr id="576" name="Google Shape;576;p59"/>
              <p:cNvSpPr txBox="1"/>
              <p:nvPr/>
            </p:nvSpPr>
            <p:spPr>
              <a:xfrm flipH="1">
                <a:off x="1994588" y="3200403"/>
                <a:ext cx="143219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Ibu Bersalin</a:t>
                </a:r>
                <a:endParaRPr b="1" sz="1800">
                  <a:solidFill>
                    <a:srgbClr val="000000"/>
                  </a:solidFill>
                  <a:latin typeface="Calibri"/>
                  <a:ea typeface="Calibri"/>
                  <a:cs typeface="Calibri"/>
                  <a:sym typeface="Calibri"/>
                </a:endParaRPr>
              </a:p>
            </p:txBody>
          </p:sp>
          <p:pic>
            <p:nvPicPr>
              <p:cNvPr id="577" name="Google Shape;577;p59"/>
              <p:cNvPicPr preferRelativeResize="0"/>
              <p:nvPr/>
            </p:nvPicPr>
            <p:blipFill rotWithShape="1">
              <a:blip r:embed="rId5">
                <a:alphaModFix/>
              </a:blip>
              <a:srcRect b="33988" l="7571" r="8678" t="4217"/>
              <a:stretch/>
            </p:blipFill>
            <p:spPr>
              <a:xfrm>
                <a:off x="3810206" y="3643276"/>
                <a:ext cx="935666" cy="872642"/>
              </a:xfrm>
              <a:prstGeom prst="rect">
                <a:avLst/>
              </a:prstGeom>
              <a:noFill/>
              <a:ln>
                <a:noFill/>
              </a:ln>
            </p:spPr>
          </p:pic>
          <p:sp>
            <p:nvSpPr>
              <p:cNvPr id="578" name="Google Shape;578;p59"/>
              <p:cNvSpPr txBox="1"/>
              <p:nvPr/>
            </p:nvSpPr>
            <p:spPr>
              <a:xfrm flipH="1">
                <a:off x="3434625" y="3184012"/>
                <a:ext cx="143219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Bayi Baru Lahir</a:t>
                </a:r>
                <a:endParaRPr b="1" sz="1800">
                  <a:solidFill>
                    <a:srgbClr val="000000"/>
                  </a:solidFill>
                  <a:latin typeface="Calibri"/>
                  <a:ea typeface="Calibri"/>
                  <a:cs typeface="Calibri"/>
                  <a:sym typeface="Calibri"/>
                </a:endParaRPr>
              </a:p>
            </p:txBody>
          </p:sp>
          <p:pic>
            <p:nvPicPr>
              <p:cNvPr id="579" name="Google Shape;579;p59"/>
              <p:cNvPicPr preferRelativeResize="0"/>
              <p:nvPr/>
            </p:nvPicPr>
            <p:blipFill rotWithShape="1">
              <a:blip r:embed="rId6">
                <a:alphaModFix/>
              </a:blip>
              <a:srcRect b="8741" l="12701" r="11714" t="11352"/>
              <a:stretch/>
            </p:blipFill>
            <p:spPr>
              <a:xfrm>
                <a:off x="5475772" y="3710635"/>
                <a:ext cx="1041991" cy="737923"/>
              </a:xfrm>
              <a:prstGeom prst="rect">
                <a:avLst/>
              </a:prstGeom>
              <a:noFill/>
              <a:ln>
                <a:noFill/>
              </a:ln>
            </p:spPr>
          </p:pic>
          <p:sp>
            <p:nvSpPr>
              <p:cNvPr id="580" name="Google Shape;580;p59"/>
              <p:cNvSpPr txBox="1"/>
              <p:nvPr/>
            </p:nvSpPr>
            <p:spPr>
              <a:xfrm flipH="1">
                <a:off x="5129268" y="3213843"/>
                <a:ext cx="143219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Balita</a:t>
                </a:r>
                <a:endParaRPr b="1" sz="1800">
                  <a:solidFill>
                    <a:srgbClr val="000000"/>
                  </a:solidFill>
                  <a:latin typeface="Calibri"/>
                  <a:ea typeface="Calibri"/>
                  <a:cs typeface="Calibri"/>
                  <a:sym typeface="Calibri"/>
                </a:endParaRPr>
              </a:p>
            </p:txBody>
          </p:sp>
          <p:pic>
            <p:nvPicPr>
              <p:cNvPr id="581" name="Google Shape;581;p59"/>
              <p:cNvPicPr preferRelativeResize="0"/>
              <p:nvPr/>
            </p:nvPicPr>
            <p:blipFill rotWithShape="1">
              <a:blip r:embed="rId7">
                <a:alphaModFix/>
              </a:blip>
              <a:srcRect b="0" l="0" r="0" t="0"/>
              <a:stretch/>
            </p:blipFill>
            <p:spPr>
              <a:xfrm>
                <a:off x="7165907" y="3583174"/>
                <a:ext cx="587863" cy="932743"/>
              </a:xfrm>
              <a:prstGeom prst="rect">
                <a:avLst/>
              </a:prstGeom>
              <a:noFill/>
              <a:ln>
                <a:noFill/>
              </a:ln>
            </p:spPr>
          </p:pic>
          <p:sp>
            <p:nvSpPr>
              <p:cNvPr id="582" name="Google Shape;582;p59"/>
              <p:cNvSpPr txBox="1"/>
              <p:nvPr/>
            </p:nvSpPr>
            <p:spPr>
              <a:xfrm flipH="1">
                <a:off x="6682343" y="2934037"/>
                <a:ext cx="143219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Usia Sekolah Dasar</a:t>
                </a:r>
                <a:endParaRPr b="1" sz="1800">
                  <a:solidFill>
                    <a:srgbClr val="000000"/>
                  </a:solidFill>
                  <a:latin typeface="Calibri"/>
                  <a:ea typeface="Calibri"/>
                  <a:cs typeface="Calibri"/>
                  <a:sym typeface="Calibri"/>
                </a:endParaRPr>
              </a:p>
            </p:txBody>
          </p:sp>
          <p:pic>
            <p:nvPicPr>
              <p:cNvPr id="583" name="Google Shape;583;p59"/>
              <p:cNvPicPr preferRelativeResize="0"/>
              <p:nvPr/>
            </p:nvPicPr>
            <p:blipFill rotWithShape="1">
              <a:blip r:embed="rId8">
                <a:alphaModFix/>
              </a:blip>
              <a:srcRect b="0" l="0" r="0" t="0"/>
              <a:stretch/>
            </p:blipFill>
            <p:spPr>
              <a:xfrm>
                <a:off x="8212249" y="3135291"/>
                <a:ext cx="1696859" cy="1696859"/>
              </a:xfrm>
              <a:prstGeom prst="rect">
                <a:avLst/>
              </a:prstGeom>
              <a:noFill/>
              <a:ln>
                <a:noFill/>
              </a:ln>
            </p:spPr>
          </p:pic>
          <p:sp>
            <p:nvSpPr>
              <p:cNvPr id="584" name="Google Shape;584;p59"/>
              <p:cNvSpPr txBox="1"/>
              <p:nvPr/>
            </p:nvSpPr>
            <p:spPr>
              <a:xfrm flipH="1">
                <a:off x="8404058" y="2973549"/>
                <a:ext cx="143219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Usia Produktif</a:t>
                </a:r>
                <a:endParaRPr b="1" sz="1800">
                  <a:solidFill>
                    <a:srgbClr val="000000"/>
                  </a:solidFill>
                  <a:latin typeface="Calibri"/>
                  <a:ea typeface="Calibri"/>
                  <a:cs typeface="Calibri"/>
                  <a:sym typeface="Calibri"/>
                </a:endParaRPr>
              </a:p>
            </p:txBody>
          </p:sp>
          <p:pic>
            <p:nvPicPr>
              <p:cNvPr id="585" name="Google Shape;585;p59"/>
              <p:cNvPicPr preferRelativeResize="0"/>
              <p:nvPr/>
            </p:nvPicPr>
            <p:blipFill rotWithShape="1">
              <a:blip r:embed="rId9">
                <a:alphaModFix/>
              </a:blip>
              <a:srcRect b="42478" l="14607" r="17368" t="400"/>
              <a:stretch/>
            </p:blipFill>
            <p:spPr>
              <a:xfrm>
                <a:off x="10072886" y="3643276"/>
                <a:ext cx="1091524" cy="916600"/>
              </a:xfrm>
              <a:prstGeom prst="rect">
                <a:avLst/>
              </a:prstGeom>
              <a:noFill/>
              <a:ln>
                <a:noFill/>
              </a:ln>
            </p:spPr>
          </p:pic>
          <p:sp>
            <p:nvSpPr>
              <p:cNvPr id="586" name="Google Shape;586;p59"/>
              <p:cNvSpPr txBox="1"/>
              <p:nvPr/>
            </p:nvSpPr>
            <p:spPr>
              <a:xfrm flipH="1">
                <a:off x="9882696" y="3250548"/>
                <a:ext cx="143219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Usia Lanjut</a:t>
                </a:r>
                <a:endParaRPr b="1" sz="1800">
                  <a:solidFill>
                    <a:srgbClr val="000000"/>
                  </a:solidFill>
                  <a:latin typeface="Calibri"/>
                  <a:ea typeface="Calibri"/>
                  <a:cs typeface="Calibri"/>
                  <a:sym typeface="Calibri"/>
                </a:endParaRPr>
              </a:p>
            </p:txBody>
          </p:sp>
          <p:sp>
            <p:nvSpPr>
              <p:cNvPr id="587" name="Google Shape;587;p59"/>
              <p:cNvSpPr/>
              <p:nvPr/>
            </p:nvSpPr>
            <p:spPr>
              <a:xfrm>
                <a:off x="1809444" y="3848984"/>
                <a:ext cx="391494" cy="382772"/>
              </a:xfrm>
              <a:prstGeom prst="righ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88" name="Google Shape;588;p59"/>
              <p:cNvSpPr/>
              <p:nvPr/>
            </p:nvSpPr>
            <p:spPr>
              <a:xfrm>
                <a:off x="3318324" y="3846734"/>
                <a:ext cx="391494" cy="382772"/>
              </a:xfrm>
              <a:prstGeom prst="righ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89" name="Google Shape;589;p59"/>
              <p:cNvSpPr/>
              <p:nvPr/>
            </p:nvSpPr>
            <p:spPr>
              <a:xfrm>
                <a:off x="4943879" y="3835523"/>
                <a:ext cx="391494" cy="382772"/>
              </a:xfrm>
              <a:prstGeom prst="righ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90" name="Google Shape;590;p59"/>
              <p:cNvSpPr/>
              <p:nvPr/>
            </p:nvSpPr>
            <p:spPr>
              <a:xfrm>
                <a:off x="6702172" y="3846734"/>
                <a:ext cx="391494" cy="382772"/>
              </a:xfrm>
              <a:prstGeom prst="righ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91" name="Google Shape;591;p59"/>
              <p:cNvSpPr/>
              <p:nvPr/>
            </p:nvSpPr>
            <p:spPr>
              <a:xfrm>
                <a:off x="7966724" y="3835523"/>
                <a:ext cx="391494" cy="382772"/>
              </a:xfrm>
              <a:prstGeom prst="righ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92" name="Google Shape;592;p59"/>
              <p:cNvSpPr/>
              <p:nvPr/>
            </p:nvSpPr>
            <p:spPr>
              <a:xfrm>
                <a:off x="9715939" y="3835523"/>
                <a:ext cx="391494" cy="382772"/>
              </a:xfrm>
              <a:prstGeom prst="righ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grpSp>
      <p:sp>
        <p:nvSpPr>
          <p:cNvPr id="593" name="Google Shape;593;p59"/>
          <p:cNvSpPr txBox="1"/>
          <p:nvPr/>
        </p:nvSpPr>
        <p:spPr>
          <a:xfrm>
            <a:off x="1845737" y="83755"/>
            <a:ext cx="8540585" cy="830997"/>
          </a:xfrm>
          <a:prstGeom prst="rect">
            <a:avLst/>
          </a:prstGeom>
          <a:solidFill>
            <a:srgbClr val="833C0B"/>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latin typeface="Arial Rounded"/>
                <a:ea typeface="Arial Rounded"/>
                <a:cs typeface="Arial Rounded"/>
                <a:sym typeface="Arial Rounded"/>
              </a:rPr>
              <a:t>Pembiayaan Kesehatan yang Harus Disediakan </a:t>
            </a:r>
            <a:br>
              <a:rPr b="1" lang="en-US" sz="2400">
                <a:solidFill>
                  <a:schemeClr val="lt1"/>
                </a:solidFill>
                <a:latin typeface="Arial Rounded"/>
                <a:ea typeface="Arial Rounded"/>
                <a:cs typeface="Arial Rounded"/>
                <a:sym typeface="Arial Rounded"/>
              </a:rPr>
            </a:br>
            <a:r>
              <a:rPr b="1" lang="en-US" sz="2400">
                <a:solidFill>
                  <a:schemeClr val="lt1"/>
                </a:solidFill>
                <a:latin typeface="Arial Rounded"/>
                <a:ea typeface="Arial Rounded"/>
                <a:cs typeface="Arial Rounded"/>
                <a:sym typeface="Arial Rounded"/>
              </a:rPr>
              <a:t>Kab/Kota untuk SPM (PMK 4/2019)</a:t>
            </a:r>
            <a:endParaRPr b="1" sz="2400">
              <a:solidFill>
                <a:schemeClr val="lt1"/>
              </a:solidFill>
              <a:latin typeface="Arial Rounded"/>
              <a:ea typeface="Arial Rounded"/>
              <a:cs typeface="Arial Rounded"/>
              <a:sym typeface="Arial Rounded"/>
            </a:endParaRPr>
          </a:p>
        </p:txBody>
      </p:sp>
      <p:pic>
        <p:nvPicPr>
          <p:cNvPr descr="download.png" id="594" name="Google Shape;594;p59"/>
          <p:cNvPicPr preferRelativeResize="0"/>
          <p:nvPr/>
        </p:nvPicPr>
        <p:blipFill rotWithShape="1">
          <a:blip r:embed="rId10">
            <a:alphaModFix/>
          </a:blip>
          <a:srcRect b="0" l="0" r="0" t="0"/>
          <a:stretch/>
        </p:blipFill>
        <p:spPr>
          <a:xfrm>
            <a:off x="10407269" y="73127"/>
            <a:ext cx="1643074" cy="764104"/>
          </a:xfrm>
          <a:prstGeom prst="rect">
            <a:avLst/>
          </a:prstGeom>
          <a:noFill/>
          <a:ln>
            <a:noFill/>
          </a:ln>
        </p:spPr>
      </p:pic>
      <p:pic>
        <p:nvPicPr>
          <p:cNvPr descr="Logo_kemenkes_baru.jpg" id="595" name="Google Shape;595;p59"/>
          <p:cNvPicPr preferRelativeResize="0"/>
          <p:nvPr/>
        </p:nvPicPr>
        <p:blipFill rotWithShape="1">
          <a:blip r:embed="rId11">
            <a:alphaModFix/>
          </a:blip>
          <a:srcRect b="0" l="0" r="0" t="0"/>
          <a:stretch/>
        </p:blipFill>
        <p:spPr>
          <a:xfrm>
            <a:off x="0" y="-12387"/>
            <a:ext cx="1845737" cy="100013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grpSp>
        <p:nvGrpSpPr>
          <p:cNvPr id="600" name="Google Shape;600;p60"/>
          <p:cNvGrpSpPr/>
          <p:nvPr/>
        </p:nvGrpSpPr>
        <p:grpSpPr>
          <a:xfrm>
            <a:off x="0" y="0"/>
            <a:ext cx="12192000" cy="9869025"/>
            <a:chOff x="0" y="0"/>
            <a:chExt cx="12192000" cy="9869025"/>
          </a:xfrm>
        </p:grpSpPr>
        <p:sp>
          <p:nvSpPr>
            <p:cNvPr id="601" name="Google Shape;601;p60"/>
            <p:cNvSpPr/>
            <p:nvPr/>
          </p:nvSpPr>
          <p:spPr>
            <a:xfrm flipH="1">
              <a:off x="0" y="0"/>
              <a:ext cx="929640" cy="868680"/>
            </a:xfrm>
            <a:prstGeom prst="teardrop">
              <a:avLst>
                <a:gd fmla="val 100000" name="adj"/>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2" name="Google Shape;602;p60"/>
            <p:cNvSpPr/>
            <p:nvPr/>
          </p:nvSpPr>
          <p:spPr>
            <a:xfrm>
              <a:off x="350520" y="152400"/>
              <a:ext cx="11841480" cy="182880"/>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3" name="Google Shape;603;p60"/>
            <p:cNvSpPr/>
            <p:nvPr/>
          </p:nvSpPr>
          <p:spPr>
            <a:xfrm rot="5221294">
              <a:off x="-4102340" y="5082046"/>
              <a:ext cx="9384014" cy="192612"/>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604" name="Google Shape;604;p60"/>
          <p:cNvGrpSpPr/>
          <p:nvPr/>
        </p:nvGrpSpPr>
        <p:grpSpPr>
          <a:xfrm>
            <a:off x="-17293" y="941227"/>
            <a:ext cx="12209293" cy="5875211"/>
            <a:chOff x="-17293" y="941227"/>
            <a:chExt cx="12209293" cy="5875211"/>
          </a:xfrm>
        </p:grpSpPr>
        <p:sp>
          <p:nvSpPr>
            <p:cNvPr id="605" name="Google Shape;605;p60"/>
            <p:cNvSpPr/>
            <p:nvPr/>
          </p:nvSpPr>
          <p:spPr>
            <a:xfrm>
              <a:off x="9809018" y="960584"/>
              <a:ext cx="2382982" cy="5855854"/>
            </a:xfrm>
            <a:prstGeom prst="rect">
              <a:avLst/>
            </a:prstGeom>
            <a:solidFill>
              <a:srgbClr val="F2F2F2"/>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Pemeriksaan Klinis </a:t>
              </a:r>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Pemeriksaan Penunjang</a:t>
              </a:r>
              <a:endParaRPr sz="1400">
                <a:solidFill>
                  <a:srgbClr val="000000"/>
                </a:solidFill>
                <a:latin typeface="Calibri"/>
                <a:ea typeface="Calibri"/>
                <a:cs typeface="Calibri"/>
                <a:sym typeface="Calibri"/>
              </a:endParaRPr>
            </a:p>
            <a:p>
              <a:pPr indent="-342900" lvl="2" marL="703263" marR="0" rtl="0" algn="l">
                <a:spcBef>
                  <a:spcPts val="0"/>
                </a:spcBef>
                <a:spcAft>
                  <a:spcPts val="0"/>
                </a:spcAft>
                <a:buClr>
                  <a:srgbClr val="000000"/>
                </a:buClr>
                <a:buSzPts val="1400"/>
                <a:buFont typeface="Calibri"/>
                <a:buAutoNum type="alphaLcParenR"/>
              </a:pPr>
              <a:r>
                <a:rPr b="0" i="0" lang="en-US" sz="1400" u="none" cap="none" strike="noStrike">
                  <a:solidFill>
                    <a:srgbClr val="000000"/>
                  </a:solidFill>
                  <a:latin typeface="Calibri"/>
                  <a:ea typeface="Calibri"/>
                  <a:cs typeface="Calibri"/>
                  <a:sym typeface="Calibri"/>
                </a:rPr>
                <a:t>Pot dahak</a:t>
              </a:r>
              <a:endParaRPr b="0" i="0" sz="1400" u="none" cap="none" strike="noStrike">
                <a:solidFill>
                  <a:srgbClr val="000000"/>
                </a:solidFill>
                <a:latin typeface="Calibri"/>
                <a:ea typeface="Calibri"/>
                <a:cs typeface="Calibri"/>
                <a:sym typeface="Calibri"/>
              </a:endParaRPr>
            </a:p>
            <a:p>
              <a:pPr indent="-342900" lvl="2" marL="703263" marR="0" rtl="0" algn="l">
                <a:spcBef>
                  <a:spcPts val="0"/>
                </a:spcBef>
                <a:spcAft>
                  <a:spcPts val="0"/>
                </a:spcAft>
                <a:buClr>
                  <a:srgbClr val="000000"/>
                </a:buClr>
                <a:buSzPts val="1400"/>
                <a:buFont typeface="Calibri"/>
                <a:buAutoNum type="alphaLcParenR"/>
              </a:pPr>
              <a:r>
                <a:rPr b="0" i="0" lang="en-US" sz="1400" u="none" cap="none" strike="noStrike">
                  <a:solidFill>
                    <a:srgbClr val="000000"/>
                  </a:solidFill>
                  <a:latin typeface="Calibri"/>
                  <a:ea typeface="Calibri"/>
                  <a:cs typeface="Calibri"/>
                  <a:sym typeface="Calibri"/>
                </a:rPr>
                <a:t>Formulir</a:t>
              </a:r>
              <a:endParaRPr b="0" i="0" sz="1400" u="none" cap="none" strike="noStrike">
                <a:solidFill>
                  <a:srgbClr val="000000"/>
                </a:solidFill>
                <a:latin typeface="Calibri"/>
                <a:ea typeface="Calibri"/>
                <a:cs typeface="Calibri"/>
                <a:sym typeface="Calibri"/>
              </a:endParaRPr>
            </a:p>
            <a:p>
              <a:pPr indent="-342900" lvl="2" marL="703263" marR="0" rtl="0" algn="l">
                <a:spcBef>
                  <a:spcPts val="0"/>
                </a:spcBef>
                <a:spcAft>
                  <a:spcPts val="0"/>
                </a:spcAft>
                <a:buClr>
                  <a:srgbClr val="000000"/>
                </a:buClr>
                <a:buSzPts val="1400"/>
                <a:buFont typeface="Calibri"/>
                <a:buAutoNum type="alphaLcParenR"/>
              </a:pPr>
              <a:r>
                <a:rPr b="0" i="0" lang="en-US" sz="1400" u="none" cap="none" strike="noStrike">
                  <a:solidFill>
                    <a:srgbClr val="000000"/>
                  </a:solidFill>
                  <a:latin typeface="Calibri"/>
                  <a:ea typeface="Calibri"/>
                  <a:cs typeface="Calibri"/>
                  <a:sym typeface="Calibri"/>
                </a:rPr>
                <a:t>Kaca Slide</a:t>
              </a:r>
              <a:endParaRPr/>
            </a:p>
            <a:p>
              <a:pPr indent="-342900" lvl="2" marL="703263" marR="0" rtl="0" algn="l">
                <a:spcBef>
                  <a:spcPts val="0"/>
                </a:spcBef>
                <a:spcAft>
                  <a:spcPts val="0"/>
                </a:spcAft>
                <a:buClr>
                  <a:srgbClr val="000000"/>
                </a:buClr>
                <a:buSzPts val="1400"/>
                <a:buFont typeface="Calibri"/>
                <a:buAutoNum type="alphaLcParenR"/>
              </a:pPr>
              <a:r>
                <a:rPr b="0" i="0" lang="en-US" sz="1400" u="none" cap="none" strike="noStrike">
                  <a:solidFill>
                    <a:srgbClr val="000000"/>
                  </a:solidFill>
                  <a:latin typeface="Calibri"/>
                  <a:ea typeface="Calibri"/>
                  <a:cs typeface="Calibri"/>
                  <a:sym typeface="Calibri"/>
                </a:rPr>
                <a:t>Reagen</a:t>
              </a:r>
              <a:endParaRPr b="0" i="0" sz="1400" u="none" cap="none" strike="noStrike">
                <a:solidFill>
                  <a:srgbClr val="000000"/>
                </a:solidFill>
                <a:latin typeface="Calibri"/>
                <a:ea typeface="Calibri"/>
                <a:cs typeface="Calibri"/>
                <a:sym typeface="Calibri"/>
              </a:endParaRPr>
            </a:p>
            <a:p>
              <a:pPr indent="-342900" lvl="2" marL="703263" marR="0" rtl="0" algn="l">
                <a:spcBef>
                  <a:spcPts val="0"/>
                </a:spcBef>
                <a:spcAft>
                  <a:spcPts val="0"/>
                </a:spcAft>
                <a:buClr>
                  <a:srgbClr val="000000"/>
                </a:buClr>
                <a:buSzPts val="1400"/>
                <a:buFont typeface="Calibri"/>
                <a:buAutoNum type="alphaLcParenR"/>
              </a:pPr>
              <a:r>
                <a:rPr b="0" i="0" lang="en-US" sz="1400" u="none" cap="none" strike="noStrike">
                  <a:solidFill>
                    <a:srgbClr val="000000"/>
                  </a:solidFill>
                  <a:latin typeface="Calibri"/>
                  <a:ea typeface="Calibri"/>
                  <a:cs typeface="Calibri"/>
                  <a:sym typeface="Calibri"/>
                </a:rPr>
                <a:t>Cartridge Tes cepat molekuler </a:t>
              </a:r>
              <a:endParaRPr/>
            </a:p>
            <a:p>
              <a:pPr indent="-342900" lvl="2" marL="703263" marR="0" rtl="0" algn="l">
                <a:spcBef>
                  <a:spcPts val="0"/>
                </a:spcBef>
                <a:spcAft>
                  <a:spcPts val="0"/>
                </a:spcAft>
                <a:buClr>
                  <a:srgbClr val="000000"/>
                </a:buClr>
                <a:buSzPts val="1400"/>
                <a:buFont typeface="Calibri"/>
                <a:buAutoNum type="alphaLcParenR"/>
              </a:pPr>
              <a:r>
                <a:rPr b="0" i="0" lang="en-US" sz="1400" u="none" cap="none" strike="noStrike">
                  <a:solidFill>
                    <a:srgbClr val="000000"/>
                  </a:solidFill>
                  <a:latin typeface="Calibri"/>
                  <a:ea typeface="Calibri"/>
                  <a:cs typeface="Calibri"/>
                  <a:sym typeface="Calibri"/>
                </a:rPr>
                <a:t>Bahan Lab. Lainnya (Oase, oil imersi, dll)</a:t>
              </a:r>
              <a:endParaRPr/>
            </a:p>
            <a:p>
              <a:pPr indent="-342900" lvl="2" marL="703263" marR="0" rtl="0" algn="l">
                <a:spcBef>
                  <a:spcPts val="0"/>
                </a:spcBef>
                <a:spcAft>
                  <a:spcPts val="0"/>
                </a:spcAft>
                <a:buClr>
                  <a:srgbClr val="000000"/>
                </a:buClr>
                <a:buSzPts val="1400"/>
                <a:buFont typeface="Calibri"/>
                <a:buAutoNum type="alphaLcParenR"/>
              </a:pPr>
              <a:r>
                <a:rPr b="0" i="0" lang="en-US" sz="1400" u="none" cap="none" strike="noStrike">
                  <a:solidFill>
                    <a:srgbClr val="000000"/>
                  </a:solidFill>
                  <a:latin typeface="Calibri"/>
                  <a:ea typeface="Calibri"/>
                  <a:cs typeface="Calibri"/>
                  <a:sym typeface="Calibri"/>
                </a:rPr>
                <a:t>Masker rumah tangga</a:t>
              </a:r>
              <a:endParaRPr b="0" i="0" sz="1400" u="none" cap="none" strike="noStrike">
                <a:solidFill>
                  <a:srgbClr val="000000"/>
                </a:solidFill>
                <a:latin typeface="Calibri"/>
                <a:ea typeface="Calibri"/>
                <a:cs typeface="Calibri"/>
                <a:sym typeface="Calibri"/>
              </a:endParaRPr>
            </a:p>
            <a:p>
              <a:pPr indent="-342900" lvl="2" marL="703263" marR="0" rtl="0" algn="l">
                <a:spcBef>
                  <a:spcPts val="0"/>
                </a:spcBef>
                <a:spcAft>
                  <a:spcPts val="0"/>
                </a:spcAft>
                <a:buClr>
                  <a:srgbClr val="000000"/>
                </a:buClr>
                <a:buSzPts val="1400"/>
                <a:buFont typeface="Calibri"/>
                <a:buAutoNum type="alphaLcParenR"/>
              </a:pPr>
              <a:r>
                <a:rPr b="0" i="0" lang="en-US" sz="1400" u="none" cap="none" strike="noStrike">
                  <a:solidFill>
                    <a:srgbClr val="000000"/>
                  </a:solidFill>
                  <a:latin typeface="Calibri"/>
                  <a:ea typeface="Calibri"/>
                  <a:cs typeface="Calibri"/>
                  <a:sym typeface="Calibri"/>
                </a:rPr>
                <a:t>Masker N95</a:t>
              </a:r>
              <a:endParaRPr/>
            </a:p>
            <a:p>
              <a:pPr indent="-342900" lvl="2" marL="342900" marR="0" rtl="0" algn="l">
                <a:spcBef>
                  <a:spcPts val="0"/>
                </a:spcBef>
                <a:spcAft>
                  <a:spcPts val="0"/>
                </a:spcAft>
                <a:buClr>
                  <a:srgbClr val="000000"/>
                </a:buClr>
                <a:buSzPts val="1400"/>
                <a:buFont typeface="Calibri"/>
                <a:buAutoNum type="arabicPeriod" startAt="3"/>
              </a:pPr>
              <a:r>
                <a:rPr b="0" i="0" lang="en-US" sz="1400" u="none" cap="none" strike="noStrike">
                  <a:solidFill>
                    <a:srgbClr val="000000"/>
                  </a:solidFill>
                  <a:latin typeface="Calibri"/>
                  <a:ea typeface="Calibri"/>
                  <a:cs typeface="Calibri"/>
                  <a:sym typeface="Calibri"/>
                </a:rPr>
                <a:t>Edukasi</a:t>
              </a:r>
              <a:endParaRPr b="0" i="0" sz="1400" u="none" cap="none" strike="noStrike">
                <a:solidFill>
                  <a:srgbClr val="000000"/>
                </a:solidFill>
                <a:latin typeface="Calibri"/>
                <a:ea typeface="Calibri"/>
                <a:cs typeface="Calibri"/>
                <a:sym typeface="Calibri"/>
              </a:endParaRPr>
            </a:p>
            <a:p>
              <a:pPr indent="-342900" lvl="2" marL="342900" marR="0" rtl="0" algn="l">
                <a:spcBef>
                  <a:spcPts val="0"/>
                </a:spcBef>
                <a:spcAft>
                  <a:spcPts val="0"/>
                </a:spcAft>
                <a:buClr>
                  <a:srgbClr val="000000"/>
                </a:buClr>
                <a:buSzPts val="1400"/>
                <a:buFont typeface="Calibri"/>
                <a:buAutoNum type="arabicPeriod" startAt="3"/>
              </a:pPr>
              <a:r>
                <a:rPr b="0" i="0" lang="en-US" sz="1400" u="none" cap="none" strike="noStrike">
                  <a:solidFill>
                    <a:srgbClr val="000000"/>
                  </a:solidFill>
                  <a:latin typeface="Calibri"/>
                  <a:ea typeface="Calibri"/>
                  <a:cs typeface="Calibri"/>
                  <a:sym typeface="Calibri"/>
                </a:rPr>
                <a:t>Rujukan</a:t>
              </a:r>
              <a:endParaRPr b="0" i="0" sz="1400" u="none" cap="none" strike="noStrike">
                <a:solidFill>
                  <a:srgbClr val="000000"/>
                </a:solidFill>
                <a:latin typeface="Calibri"/>
                <a:ea typeface="Calibri"/>
                <a:cs typeface="Calibri"/>
                <a:sym typeface="Calibri"/>
              </a:endParaRPr>
            </a:p>
            <a:p>
              <a:pPr indent="0" lvl="2" marL="360363" marR="0" rtl="0" algn="l">
                <a:spcBef>
                  <a:spcPts val="0"/>
                </a:spcBef>
                <a:spcAft>
                  <a:spcPts val="0"/>
                </a:spcAft>
                <a:buNone/>
              </a:pPr>
              <a:r>
                <a:t/>
              </a:r>
              <a:endParaRPr b="0" i="0" sz="1400" u="none" cap="none" strike="noStrike">
                <a:solidFill>
                  <a:srgbClr val="000000"/>
                </a:solidFill>
                <a:latin typeface="Calibri"/>
                <a:ea typeface="Calibri"/>
                <a:cs typeface="Calibri"/>
                <a:sym typeface="Calibri"/>
              </a:endParaRPr>
            </a:p>
            <a:p>
              <a:pPr indent="0" lvl="1" marL="457200" marR="0" rtl="0" algn="l">
                <a:spcBef>
                  <a:spcPts val="0"/>
                </a:spcBef>
                <a:spcAft>
                  <a:spcPts val="0"/>
                </a:spcAft>
                <a:buNone/>
              </a:pPr>
              <a:r>
                <a:t/>
              </a:r>
              <a:endParaRPr b="0" i="0" sz="1400" u="none" cap="none" strike="noStrike">
                <a:solidFill>
                  <a:srgbClr val="000000"/>
                </a:solidFill>
                <a:latin typeface="Calibri"/>
                <a:ea typeface="Calibri"/>
                <a:cs typeface="Calibri"/>
                <a:sym typeface="Calibri"/>
              </a:endParaRPr>
            </a:p>
            <a:p>
              <a:pPr indent="-254000" lvl="0" marL="342900" marR="0" rtl="0" algn="ctr">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p:txBody>
        </p:sp>
        <p:sp>
          <p:nvSpPr>
            <p:cNvPr id="606" name="Google Shape;606;p60"/>
            <p:cNvSpPr/>
            <p:nvPr/>
          </p:nvSpPr>
          <p:spPr>
            <a:xfrm>
              <a:off x="7402341" y="960584"/>
              <a:ext cx="2382982" cy="5855854"/>
            </a:xfrm>
            <a:prstGeom prst="rect">
              <a:avLst/>
            </a:prstGeom>
            <a:solidFill>
              <a:srgbClr val="FFF2C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Penentuan orang yang berisiko terinfeksi HIV</a:t>
              </a:r>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Pemetaan penemuan kelompok sasaran</a:t>
              </a:r>
              <a:endParaRPr sz="14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Promosi kesehatan dan Penyuluhan</a:t>
              </a:r>
              <a:endParaRPr sz="14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Jejaring Kerja dan Kemitraan</a:t>
              </a:r>
              <a:endParaRPr sz="14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Sosialisasi Pencegahan</a:t>
              </a:r>
              <a:endParaRPr sz="14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deteksi dini HIV</a:t>
              </a:r>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Pencatatan dan Pelaporan </a:t>
              </a:r>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Monitoring dan Evaluasi</a:t>
              </a:r>
              <a:endParaRPr sz="14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Peniaian kinerja SPM</a:t>
              </a:r>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Rujukan </a:t>
              </a:r>
              <a:endParaRPr sz="1400">
                <a:solidFill>
                  <a:srgbClr val="000000"/>
                </a:solidFill>
                <a:latin typeface="Calibri"/>
                <a:ea typeface="Calibri"/>
                <a:cs typeface="Calibri"/>
                <a:sym typeface="Calibri"/>
              </a:endParaRPr>
            </a:p>
            <a:p>
              <a:pPr indent="0" lvl="1" marL="457200" marR="0" rtl="0" algn="l">
                <a:spcBef>
                  <a:spcPts val="0"/>
                </a:spcBef>
                <a:spcAft>
                  <a:spcPts val="0"/>
                </a:spcAft>
                <a:buNone/>
              </a:pPr>
              <a:r>
                <a:t/>
              </a:r>
              <a:endParaRPr b="0" i="0" sz="1400" u="none" cap="none" strike="noStrike">
                <a:solidFill>
                  <a:srgbClr val="000000"/>
                </a:solidFill>
                <a:latin typeface="Calibri"/>
                <a:ea typeface="Calibri"/>
                <a:cs typeface="Calibri"/>
                <a:sym typeface="Calibri"/>
              </a:endParaRPr>
            </a:p>
            <a:p>
              <a:pPr indent="-254000" lvl="0" marL="342900" marR="0" rtl="0" algn="ctr">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p:txBody>
        </p:sp>
        <p:sp>
          <p:nvSpPr>
            <p:cNvPr id="607" name="Google Shape;607;p60"/>
            <p:cNvSpPr/>
            <p:nvPr/>
          </p:nvSpPr>
          <p:spPr>
            <a:xfrm>
              <a:off x="4916036" y="960584"/>
              <a:ext cx="2382982" cy="5855854"/>
            </a:xfrm>
            <a:prstGeom prst="rect">
              <a:avLst/>
            </a:prstGeom>
            <a:solidFill>
              <a:srgbClr val="E1EFD8"/>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Pendataan</a:t>
              </a:r>
              <a:endParaRPr sz="14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Materi KIE</a:t>
              </a:r>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Buku Kerja ODGJ</a:t>
              </a:r>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Paket Pencatatan dan pelaporan</a:t>
              </a:r>
              <a:endParaRPr sz="14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Melakukan diagnosis terduga ODGJ (Buku PPDGJ– III (ICD-10))</a:t>
              </a:r>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Pelaksanaan kunjungan rumah</a:t>
              </a:r>
              <a:endParaRPr sz="14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Melakukan rujukan ke FKRTL</a:t>
              </a:r>
              <a:endParaRPr sz="1400">
                <a:solidFill>
                  <a:srgbClr val="000000"/>
                </a:solidFill>
                <a:latin typeface="Calibri"/>
                <a:ea typeface="Calibri"/>
                <a:cs typeface="Calibri"/>
                <a:sym typeface="Calibri"/>
              </a:endParaRPr>
            </a:p>
            <a:p>
              <a:pPr indent="-342900" lvl="2" marL="703263" marR="0" rtl="0" algn="l">
                <a:spcBef>
                  <a:spcPts val="0"/>
                </a:spcBef>
                <a:spcAft>
                  <a:spcPts val="0"/>
                </a:spcAft>
                <a:buClr>
                  <a:srgbClr val="000000"/>
                </a:buClr>
                <a:buSzPts val="1400"/>
                <a:buFont typeface="Calibri"/>
                <a:buAutoNum type="alphaLcParenR"/>
              </a:pPr>
              <a:r>
                <a:rPr b="0" i="0" lang="en-US" sz="1400" u="none" cap="none" strike="noStrike">
                  <a:solidFill>
                    <a:srgbClr val="000000"/>
                  </a:solidFill>
                  <a:latin typeface="Calibri"/>
                  <a:ea typeface="Calibri"/>
                  <a:cs typeface="Calibri"/>
                  <a:sym typeface="Calibri"/>
                </a:rPr>
                <a:t>Kit Berisi 2 Alat Fiksasi</a:t>
              </a:r>
              <a:endParaRPr b="0" i="0" sz="1400" u="none" cap="none" strike="noStrike">
                <a:solidFill>
                  <a:srgbClr val="000000"/>
                </a:solidFill>
                <a:latin typeface="Calibri"/>
                <a:ea typeface="Calibri"/>
                <a:cs typeface="Calibri"/>
                <a:sym typeface="Calibri"/>
              </a:endParaRPr>
            </a:p>
            <a:p>
              <a:pPr indent="-342900" lvl="2" marL="703263" marR="0" rtl="0" algn="l">
                <a:spcBef>
                  <a:spcPts val="0"/>
                </a:spcBef>
                <a:spcAft>
                  <a:spcPts val="0"/>
                </a:spcAft>
                <a:buClr>
                  <a:srgbClr val="000000"/>
                </a:buClr>
                <a:buSzPts val="1400"/>
                <a:buFont typeface="Calibri"/>
                <a:buAutoNum type="alphaLcParenR"/>
              </a:pPr>
              <a:r>
                <a:rPr b="0" i="0" lang="en-US" sz="1400" u="none" cap="none" strike="noStrike">
                  <a:solidFill>
                    <a:srgbClr val="000000"/>
                  </a:solidFill>
                  <a:latin typeface="Calibri"/>
                  <a:ea typeface="Calibri"/>
                  <a:cs typeface="Calibri"/>
                  <a:sym typeface="Calibri"/>
                </a:rPr>
                <a:t>Laporan</a:t>
              </a:r>
              <a:endParaRPr b="0" i="0" sz="1400" u="none" cap="none" strike="noStrike">
                <a:solidFill>
                  <a:srgbClr val="000000"/>
                </a:solidFill>
                <a:latin typeface="Calibri"/>
                <a:ea typeface="Calibri"/>
                <a:cs typeface="Calibri"/>
                <a:sym typeface="Calibri"/>
              </a:endParaRPr>
            </a:p>
            <a:p>
              <a:pPr indent="-254000" lvl="2" marL="703263" marR="0" rtl="0" algn="l">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254000" lvl="2" marL="703263" marR="0" rtl="0" algn="l">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0" lvl="1" marL="457200" marR="0" rtl="0" algn="l">
                <a:spcBef>
                  <a:spcPts val="0"/>
                </a:spcBef>
                <a:spcAft>
                  <a:spcPts val="0"/>
                </a:spcAft>
                <a:buNone/>
              </a:pPr>
              <a:r>
                <a:t/>
              </a:r>
              <a:endParaRPr b="0" i="0" sz="1400" u="none" cap="none" strike="noStrike">
                <a:solidFill>
                  <a:srgbClr val="000000"/>
                </a:solidFill>
                <a:latin typeface="Calibri"/>
                <a:ea typeface="Calibri"/>
                <a:cs typeface="Calibri"/>
                <a:sym typeface="Calibri"/>
              </a:endParaRPr>
            </a:p>
            <a:p>
              <a:pPr indent="-254000" lvl="0" marL="342900" marR="0" rtl="0" algn="ctr">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p:txBody>
        </p:sp>
        <p:sp>
          <p:nvSpPr>
            <p:cNvPr id="608" name="Google Shape;608;p60"/>
            <p:cNvSpPr/>
            <p:nvPr/>
          </p:nvSpPr>
          <p:spPr>
            <a:xfrm>
              <a:off x="2421477" y="960584"/>
              <a:ext cx="2382982" cy="5855854"/>
            </a:xfrm>
            <a:prstGeom prst="rect">
              <a:avLst/>
            </a:prstGeom>
            <a:solidFill>
              <a:srgbClr val="FBE4D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Pendataan</a:t>
              </a:r>
              <a:endParaRPr sz="14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Melakukan skrining penderita DM</a:t>
              </a:r>
              <a:endParaRPr/>
            </a:p>
            <a:p>
              <a:pPr indent="-263525" lvl="1" marL="623888" marR="0" rtl="0" algn="l">
                <a:spcBef>
                  <a:spcPts val="0"/>
                </a:spcBef>
                <a:spcAft>
                  <a:spcPts val="0"/>
                </a:spcAft>
                <a:buClr>
                  <a:srgbClr val="000000"/>
                </a:buClr>
                <a:buSzPts val="1400"/>
                <a:buFont typeface="Calibri"/>
                <a:buAutoNum type="alphaLcParenR"/>
              </a:pPr>
              <a:r>
                <a:rPr b="0" i="0" lang="en-US" sz="1400" u="none" cap="none" strike="noStrike">
                  <a:solidFill>
                    <a:srgbClr val="000000"/>
                  </a:solidFill>
                  <a:latin typeface="Calibri"/>
                  <a:ea typeface="Calibri"/>
                  <a:cs typeface="Calibri"/>
                  <a:sym typeface="Calibri"/>
                </a:rPr>
                <a:t>Pelayanan Skrining</a:t>
              </a:r>
              <a:endParaRPr b="0" i="0" sz="1400" u="none" cap="none" strike="noStrike">
                <a:solidFill>
                  <a:srgbClr val="000000"/>
                </a:solidFill>
                <a:latin typeface="Calibri"/>
                <a:ea typeface="Calibri"/>
                <a:cs typeface="Calibri"/>
                <a:sym typeface="Calibri"/>
              </a:endParaRPr>
            </a:p>
            <a:p>
              <a:pPr indent="-263525" lvl="1" marL="623888" marR="0" rtl="0" algn="l">
                <a:spcBef>
                  <a:spcPts val="0"/>
                </a:spcBef>
                <a:spcAft>
                  <a:spcPts val="0"/>
                </a:spcAft>
                <a:buClr>
                  <a:srgbClr val="000000"/>
                </a:buClr>
                <a:buSzPts val="1400"/>
                <a:buFont typeface="Calibri"/>
                <a:buAutoNum type="alphaLcParenR"/>
              </a:pPr>
              <a:r>
                <a:rPr b="0" i="0" lang="en-US" sz="1400" u="none" cap="none" strike="noStrike">
                  <a:solidFill>
                    <a:srgbClr val="000000"/>
                  </a:solidFill>
                  <a:latin typeface="Calibri"/>
                  <a:ea typeface="Calibri"/>
                  <a:cs typeface="Calibri"/>
                  <a:sym typeface="Calibri"/>
                </a:rPr>
                <a:t>Pengadaan Glukometer</a:t>
              </a:r>
              <a:endParaRPr b="0" i="0" sz="1400" u="none" cap="none" strike="noStrike">
                <a:solidFill>
                  <a:srgbClr val="000000"/>
                </a:solidFill>
                <a:latin typeface="Calibri"/>
                <a:ea typeface="Calibri"/>
                <a:cs typeface="Calibri"/>
                <a:sym typeface="Calibri"/>
              </a:endParaRPr>
            </a:p>
            <a:p>
              <a:pPr indent="-342900" lvl="1" marL="360363" marR="0" rtl="0" algn="l">
                <a:spcBef>
                  <a:spcPts val="0"/>
                </a:spcBef>
                <a:spcAft>
                  <a:spcPts val="0"/>
                </a:spcAft>
                <a:buClr>
                  <a:srgbClr val="000000"/>
                </a:buClr>
                <a:buSzPts val="1400"/>
                <a:buFont typeface="Calibri"/>
                <a:buAutoNum type="arabicPeriod" startAt="3"/>
              </a:pPr>
              <a:r>
                <a:rPr b="0" i="0" lang="en-US" sz="1400" u="none" cap="none" strike="noStrike">
                  <a:solidFill>
                    <a:srgbClr val="000000"/>
                  </a:solidFill>
                  <a:latin typeface="Calibri"/>
                  <a:ea typeface="Calibri"/>
                  <a:cs typeface="Calibri"/>
                  <a:sym typeface="Calibri"/>
                </a:rPr>
                <a:t>Pelayanan kesehatan sesuai standar</a:t>
              </a:r>
              <a:endParaRPr b="0" i="0" sz="1400" u="none" cap="none" strike="noStrike">
                <a:solidFill>
                  <a:srgbClr val="000000"/>
                </a:solidFill>
                <a:latin typeface="Calibri"/>
                <a:ea typeface="Calibri"/>
                <a:cs typeface="Calibri"/>
                <a:sym typeface="Calibri"/>
              </a:endParaRPr>
            </a:p>
            <a:p>
              <a:pPr indent="-263525" lvl="2" marL="623888" marR="0" rtl="0" algn="l">
                <a:spcBef>
                  <a:spcPts val="0"/>
                </a:spcBef>
                <a:spcAft>
                  <a:spcPts val="0"/>
                </a:spcAft>
                <a:buClr>
                  <a:srgbClr val="000000"/>
                </a:buClr>
                <a:buSzPts val="1400"/>
                <a:buFont typeface="Calibri"/>
                <a:buAutoNum type="alphaLcParenR" startAt="3"/>
              </a:pPr>
              <a:r>
                <a:rPr b="0" i="0" lang="en-US" sz="1400" u="none" cap="none" strike="noStrike">
                  <a:solidFill>
                    <a:srgbClr val="000000"/>
                  </a:solidFill>
                  <a:latin typeface="Calibri"/>
                  <a:ea typeface="Calibri"/>
                  <a:cs typeface="Calibri"/>
                  <a:sym typeface="Calibri"/>
                </a:rPr>
                <a:t>Media KIE</a:t>
              </a:r>
              <a:endParaRPr/>
            </a:p>
            <a:p>
              <a:pPr indent="-263525" lvl="2" marL="623888" marR="0" rtl="0" algn="l">
                <a:spcBef>
                  <a:spcPts val="0"/>
                </a:spcBef>
                <a:spcAft>
                  <a:spcPts val="0"/>
                </a:spcAft>
                <a:buClr>
                  <a:srgbClr val="000000"/>
                </a:buClr>
                <a:buSzPts val="1400"/>
                <a:buFont typeface="Calibri"/>
                <a:buAutoNum type="alphaLcParenR" startAt="3"/>
              </a:pPr>
              <a:r>
                <a:rPr b="0" i="0" lang="en-US" sz="1400" u="none" cap="none" strike="noStrike">
                  <a:solidFill>
                    <a:srgbClr val="000000"/>
                  </a:solidFill>
                  <a:latin typeface="Calibri"/>
                  <a:ea typeface="Calibri"/>
                  <a:cs typeface="Calibri"/>
                  <a:sym typeface="Calibri"/>
                </a:rPr>
                <a:t>Obat DM</a:t>
              </a:r>
              <a:endParaRPr/>
            </a:p>
            <a:p>
              <a:pPr indent="-263525" lvl="2" marL="623888" marR="0" rtl="0" algn="l">
                <a:spcBef>
                  <a:spcPts val="0"/>
                </a:spcBef>
                <a:spcAft>
                  <a:spcPts val="0"/>
                </a:spcAft>
                <a:buClr>
                  <a:srgbClr val="000000"/>
                </a:buClr>
                <a:buSzPts val="1400"/>
                <a:buFont typeface="Calibri"/>
                <a:buAutoNum type="alphaLcParenR" startAt="3"/>
              </a:pPr>
              <a:r>
                <a:rPr b="0" i="0" lang="en-US" sz="1400" u="none" cap="none" strike="noStrike">
                  <a:solidFill>
                    <a:srgbClr val="000000"/>
                  </a:solidFill>
                  <a:latin typeface="Calibri"/>
                  <a:ea typeface="Calibri"/>
                  <a:cs typeface="Calibri"/>
                  <a:sym typeface="Calibri"/>
                </a:rPr>
                <a:t>Kit Posbindu PTM</a:t>
              </a:r>
              <a:endParaRPr b="0" i="0" sz="1400" u="none" cap="none" strike="noStrike">
                <a:solidFill>
                  <a:srgbClr val="000000"/>
                </a:solidFill>
                <a:latin typeface="Calibri"/>
                <a:ea typeface="Calibri"/>
                <a:cs typeface="Calibri"/>
                <a:sym typeface="Calibri"/>
              </a:endParaRPr>
            </a:p>
            <a:p>
              <a:pPr indent="-342900" lvl="2" marL="360363" marR="0" rtl="0" algn="l">
                <a:spcBef>
                  <a:spcPts val="0"/>
                </a:spcBef>
                <a:spcAft>
                  <a:spcPts val="0"/>
                </a:spcAft>
                <a:buClr>
                  <a:srgbClr val="000000"/>
                </a:buClr>
                <a:buSzPts val="1400"/>
                <a:buFont typeface="Calibri"/>
                <a:buAutoNum type="arabicPeriod" startAt="4"/>
              </a:pPr>
              <a:r>
                <a:rPr b="0" i="0" lang="en-US" sz="1400" u="none" cap="none" strike="noStrike">
                  <a:solidFill>
                    <a:srgbClr val="000000"/>
                  </a:solidFill>
                  <a:latin typeface="Calibri"/>
                  <a:ea typeface="Calibri"/>
                  <a:cs typeface="Calibri"/>
                  <a:sym typeface="Calibri"/>
                </a:rPr>
                <a:t>Melakukan rujukan ke FKRTL</a:t>
              </a:r>
              <a:endParaRPr/>
            </a:p>
            <a:p>
              <a:pPr indent="-342900" lvl="2" marL="360363" marR="0" rtl="0" algn="l">
                <a:spcBef>
                  <a:spcPts val="0"/>
                </a:spcBef>
                <a:spcAft>
                  <a:spcPts val="0"/>
                </a:spcAft>
                <a:buClr>
                  <a:srgbClr val="000000"/>
                </a:buClr>
                <a:buSzPts val="1400"/>
                <a:buFont typeface="Calibri"/>
                <a:buAutoNum type="arabicPeriod" startAt="4"/>
              </a:pPr>
              <a:r>
                <a:rPr b="0" i="0" lang="en-US" sz="1400" u="none" cap="none" strike="noStrike">
                  <a:solidFill>
                    <a:srgbClr val="000000"/>
                  </a:solidFill>
                  <a:latin typeface="Calibri"/>
                  <a:ea typeface="Calibri"/>
                  <a:cs typeface="Calibri"/>
                  <a:sym typeface="Calibri"/>
                </a:rPr>
                <a:t>Penyediaan peralatan kesehatan DM</a:t>
              </a:r>
              <a:endParaRPr/>
            </a:p>
            <a:p>
              <a:pPr indent="-263525" lvl="3" marL="623888" marR="0" rtl="0" algn="l">
                <a:spcBef>
                  <a:spcPts val="0"/>
                </a:spcBef>
                <a:spcAft>
                  <a:spcPts val="0"/>
                </a:spcAft>
                <a:buClr>
                  <a:srgbClr val="000000"/>
                </a:buClr>
                <a:buSzPts val="1400"/>
                <a:buFont typeface="Calibri"/>
                <a:buAutoNum type="alphaLcParenR"/>
              </a:pPr>
              <a:r>
                <a:rPr b="0" i="0" lang="en-US" sz="1400" u="none" cap="none" strike="noStrike">
                  <a:solidFill>
                    <a:srgbClr val="000000"/>
                  </a:solidFill>
                  <a:latin typeface="Calibri"/>
                  <a:ea typeface="Calibri"/>
                  <a:cs typeface="Calibri"/>
                  <a:sym typeface="Calibri"/>
                </a:rPr>
                <a:t>Alat dan Reagen</a:t>
              </a:r>
              <a:endParaRPr b="0" i="0" sz="1400" u="none" cap="none" strike="noStrike">
                <a:solidFill>
                  <a:srgbClr val="000000"/>
                </a:solidFill>
                <a:latin typeface="Calibri"/>
                <a:ea typeface="Calibri"/>
                <a:cs typeface="Calibri"/>
                <a:sym typeface="Calibri"/>
              </a:endParaRPr>
            </a:p>
            <a:p>
              <a:pPr indent="-263525" lvl="3" marL="623888" marR="0" rtl="0" algn="l">
                <a:spcBef>
                  <a:spcPts val="0"/>
                </a:spcBef>
                <a:spcAft>
                  <a:spcPts val="0"/>
                </a:spcAft>
                <a:buClr>
                  <a:srgbClr val="000000"/>
                </a:buClr>
                <a:buSzPts val="1400"/>
                <a:buFont typeface="Calibri"/>
                <a:buAutoNum type="alphaLcParenR"/>
              </a:pPr>
              <a:r>
                <a:rPr b="0" i="0" lang="en-US" sz="1400" u="none" cap="none" strike="noStrike">
                  <a:solidFill>
                    <a:srgbClr val="000000"/>
                  </a:solidFill>
                  <a:latin typeface="Calibri"/>
                  <a:ea typeface="Calibri"/>
                  <a:cs typeface="Calibri"/>
                  <a:sym typeface="Calibri"/>
                </a:rPr>
                <a:t>Obat DM</a:t>
              </a:r>
              <a:endParaRPr/>
            </a:p>
            <a:p>
              <a:pPr indent="-254000" lvl="1" marL="800100" marR="0" rtl="0" algn="l">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254000" lvl="0" marL="342900" marR="0" rtl="0" algn="ctr">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p:txBody>
        </p:sp>
        <p:sp>
          <p:nvSpPr>
            <p:cNvPr id="609" name="Google Shape;609;p60"/>
            <p:cNvSpPr/>
            <p:nvPr/>
          </p:nvSpPr>
          <p:spPr>
            <a:xfrm>
              <a:off x="-17293" y="960584"/>
              <a:ext cx="2382982" cy="5855854"/>
            </a:xfrm>
            <a:prstGeom prst="rect">
              <a:avLst/>
            </a:prstGeom>
            <a:solidFill>
              <a:srgbClr val="DDEAF6"/>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254000" lvl="0" marL="342900" marR="0" rtl="0" algn="l">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Pendataan</a:t>
              </a:r>
              <a:endParaRPr sz="1400">
                <a:solidFill>
                  <a:srgbClr val="000000"/>
                </a:solidFill>
                <a:latin typeface="Calibri"/>
                <a:ea typeface="Calibri"/>
                <a:cs typeface="Calibri"/>
                <a:sym typeface="Calibri"/>
              </a:endParaRPr>
            </a:p>
            <a:p>
              <a:pPr indent="-342900" lvl="0" marL="342900" marR="0" rtl="0" algn="l">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Penemuan kasus Hipertensi </a:t>
              </a:r>
              <a:endParaRPr/>
            </a:p>
            <a:p>
              <a:pPr indent="-263525" lvl="1" marL="623888" marR="0" rtl="0" algn="l">
                <a:spcBef>
                  <a:spcPts val="0"/>
                </a:spcBef>
                <a:spcAft>
                  <a:spcPts val="0"/>
                </a:spcAft>
                <a:buClr>
                  <a:srgbClr val="000000"/>
                </a:buClr>
                <a:buSzPts val="1400"/>
                <a:buFont typeface="Calibri"/>
                <a:buAutoNum type="alphaLcParenR"/>
              </a:pPr>
              <a:r>
                <a:rPr b="0" i="0" lang="en-US" sz="1400" u="none" cap="none" strike="noStrike">
                  <a:solidFill>
                    <a:srgbClr val="000000"/>
                  </a:solidFill>
                  <a:latin typeface="Calibri"/>
                  <a:ea typeface="Calibri"/>
                  <a:cs typeface="Calibri"/>
                  <a:sym typeface="Calibri"/>
                </a:rPr>
                <a:t>Pelayanan Skrining</a:t>
              </a:r>
              <a:endParaRPr b="0" i="0" sz="1400" u="none" cap="none" strike="noStrike">
                <a:solidFill>
                  <a:srgbClr val="000000"/>
                </a:solidFill>
                <a:latin typeface="Calibri"/>
                <a:ea typeface="Calibri"/>
                <a:cs typeface="Calibri"/>
                <a:sym typeface="Calibri"/>
              </a:endParaRPr>
            </a:p>
            <a:p>
              <a:pPr indent="-263525" lvl="1" marL="623888" marR="0" rtl="0" algn="l">
                <a:spcBef>
                  <a:spcPts val="0"/>
                </a:spcBef>
                <a:spcAft>
                  <a:spcPts val="0"/>
                </a:spcAft>
                <a:buClr>
                  <a:srgbClr val="000000"/>
                </a:buClr>
                <a:buSzPts val="1400"/>
                <a:buFont typeface="Calibri"/>
                <a:buAutoNum type="alphaLcParenR"/>
              </a:pPr>
              <a:r>
                <a:rPr b="0" i="0" lang="en-US" sz="1400" u="none" cap="none" strike="noStrike">
                  <a:solidFill>
                    <a:srgbClr val="000000"/>
                  </a:solidFill>
                  <a:latin typeface="Calibri"/>
                  <a:ea typeface="Calibri"/>
                  <a:cs typeface="Calibri"/>
                  <a:sym typeface="Calibri"/>
                </a:rPr>
                <a:t>Pengadaan Tensimeter digital</a:t>
              </a:r>
              <a:endParaRPr/>
            </a:p>
            <a:p>
              <a:pPr indent="-342900" lvl="1" marL="360363" marR="0" rtl="0" algn="l">
                <a:spcBef>
                  <a:spcPts val="0"/>
                </a:spcBef>
                <a:spcAft>
                  <a:spcPts val="0"/>
                </a:spcAft>
                <a:buClr>
                  <a:srgbClr val="000000"/>
                </a:buClr>
                <a:buSzPts val="1400"/>
                <a:buFont typeface="Calibri"/>
                <a:buAutoNum type="arabicPeriod" startAt="3"/>
              </a:pPr>
              <a:r>
                <a:rPr b="0" i="0" lang="en-US" sz="1400" u="none" cap="none" strike="noStrike">
                  <a:solidFill>
                    <a:srgbClr val="000000"/>
                  </a:solidFill>
                  <a:latin typeface="Calibri"/>
                  <a:ea typeface="Calibri"/>
                  <a:cs typeface="Calibri"/>
                  <a:sym typeface="Calibri"/>
                </a:rPr>
                <a:t>Edukasi perubahan gaya hidup dan kepatuhan minum obat atau terapi farmakologi. </a:t>
              </a:r>
              <a:endParaRPr/>
            </a:p>
            <a:p>
              <a:pPr indent="-263525" lvl="2" marL="623888" marR="0" rtl="0" algn="l">
                <a:spcBef>
                  <a:spcPts val="0"/>
                </a:spcBef>
                <a:spcAft>
                  <a:spcPts val="0"/>
                </a:spcAft>
                <a:buClr>
                  <a:srgbClr val="000000"/>
                </a:buClr>
                <a:buSzPts val="1400"/>
                <a:buFont typeface="Calibri"/>
                <a:buAutoNum type="alphaLcParenR" startAt="3"/>
              </a:pPr>
              <a:r>
                <a:rPr b="0" i="0" lang="en-US" sz="1400" u="none" cap="none" strike="noStrike">
                  <a:solidFill>
                    <a:srgbClr val="000000"/>
                  </a:solidFill>
                  <a:latin typeface="Calibri"/>
                  <a:ea typeface="Calibri"/>
                  <a:cs typeface="Calibri"/>
                  <a:sym typeface="Calibri"/>
                </a:rPr>
                <a:t>Media KIE</a:t>
              </a:r>
              <a:endParaRPr/>
            </a:p>
            <a:p>
              <a:pPr indent="-263525" lvl="2" marL="623888" marR="0" rtl="0" algn="l">
                <a:spcBef>
                  <a:spcPts val="0"/>
                </a:spcBef>
                <a:spcAft>
                  <a:spcPts val="0"/>
                </a:spcAft>
                <a:buClr>
                  <a:srgbClr val="000000"/>
                </a:buClr>
                <a:buSzPts val="1400"/>
                <a:buFont typeface="Calibri"/>
                <a:buAutoNum type="alphaLcParenR" startAt="3"/>
              </a:pPr>
              <a:r>
                <a:rPr b="0" i="0" lang="en-US" sz="1400" u="none" cap="none" strike="noStrike">
                  <a:solidFill>
                    <a:srgbClr val="000000"/>
                  </a:solidFill>
                  <a:latin typeface="Calibri"/>
                  <a:ea typeface="Calibri"/>
                  <a:cs typeface="Calibri"/>
                  <a:sym typeface="Calibri"/>
                </a:rPr>
                <a:t>Obat</a:t>
              </a:r>
              <a:endParaRPr b="0" i="0" sz="1400" u="none" cap="none" strike="noStrike">
                <a:solidFill>
                  <a:srgbClr val="000000"/>
                </a:solidFill>
                <a:latin typeface="Calibri"/>
                <a:ea typeface="Calibri"/>
                <a:cs typeface="Calibri"/>
                <a:sym typeface="Calibri"/>
              </a:endParaRPr>
            </a:p>
            <a:p>
              <a:pPr indent="-342900" lvl="2" marL="360363" marR="0" rtl="0" algn="l">
                <a:spcBef>
                  <a:spcPts val="0"/>
                </a:spcBef>
                <a:spcAft>
                  <a:spcPts val="0"/>
                </a:spcAft>
                <a:buClr>
                  <a:srgbClr val="000000"/>
                </a:buClr>
                <a:buSzPts val="1400"/>
                <a:buFont typeface="Calibri"/>
                <a:buAutoNum type="arabicPeriod" startAt="4"/>
              </a:pPr>
              <a:r>
                <a:rPr b="0" i="0" lang="en-US" sz="1400" u="none" cap="none" strike="noStrike">
                  <a:solidFill>
                    <a:srgbClr val="000000"/>
                  </a:solidFill>
                  <a:latin typeface="Calibri"/>
                  <a:ea typeface="Calibri"/>
                  <a:cs typeface="Calibri"/>
                  <a:sym typeface="Calibri"/>
                </a:rPr>
                <a:t>Melakukan rujukan ke FKRTL</a:t>
              </a:r>
              <a:endParaRPr/>
            </a:p>
            <a:p>
              <a:pPr indent="-254000" lvl="1" marL="800100" marR="0" rtl="0" algn="l">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254000" lvl="0" marL="342900" marR="0" rtl="0" algn="ctr">
                <a:spcBef>
                  <a:spcPts val="0"/>
                </a:spcBef>
                <a:spcAft>
                  <a:spcPts val="0"/>
                </a:spcAft>
                <a:buClr>
                  <a:schemeClr val="dk1"/>
                </a:buClr>
                <a:buSzPts val="1400"/>
                <a:buFont typeface="Calibri"/>
                <a:buNone/>
              </a:pPr>
              <a:r>
                <a:t/>
              </a:r>
              <a:endParaRPr sz="1400">
                <a:solidFill>
                  <a:srgbClr val="000000"/>
                </a:solidFill>
                <a:latin typeface="Calibri"/>
                <a:ea typeface="Calibri"/>
                <a:cs typeface="Calibri"/>
                <a:sym typeface="Calibri"/>
              </a:endParaRPr>
            </a:p>
          </p:txBody>
        </p:sp>
        <p:pic>
          <p:nvPicPr>
            <p:cNvPr id="610" name="Google Shape;610;p60"/>
            <p:cNvPicPr preferRelativeResize="0"/>
            <p:nvPr/>
          </p:nvPicPr>
          <p:blipFill rotWithShape="1">
            <a:blip r:embed="rId3">
              <a:alphaModFix/>
            </a:blip>
            <a:srcRect b="0" l="0" r="0" t="0"/>
            <a:stretch/>
          </p:blipFill>
          <p:spPr>
            <a:xfrm>
              <a:off x="643394" y="1427518"/>
              <a:ext cx="1255408" cy="836938"/>
            </a:xfrm>
            <a:prstGeom prst="rect">
              <a:avLst/>
            </a:prstGeom>
            <a:noFill/>
            <a:ln>
              <a:noFill/>
            </a:ln>
          </p:spPr>
        </p:pic>
        <p:sp>
          <p:nvSpPr>
            <p:cNvPr id="611" name="Google Shape;611;p60"/>
            <p:cNvSpPr txBox="1"/>
            <p:nvPr/>
          </p:nvSpPr>
          <p:spPr>
            <a:xfrm flipH="1">
              <a:off x="396458" y="953190"/>
              <a:ext cx="1555479" cy="307777"/>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400">
                  <a:solidFill>
                    <a:srgbClr val="000000"/>
                  </a:solidFill>
                  <a:latin typeface="Calibri"/>
                  <a:ea typeface="Calibri"/>
                  <a:cs typeface="Calibri"/>
                  <a:sym typeface="Calibri"/>
                </a:rPr>
                <a:t>Hipertensi</a:t>
              </a:r>
              <a:endParaRPr b="1" sz="1400">
                <a:solidFill>
                  <a:srgbClr val="000000"/>
                </a:solidFill>
                <a:latin typeface="Calibri"/>
                <a:ea typeface="Calibri"/>
                <a:cs typeface="Calibri"/>
                <a:sym typeface="Calibri"/>
              </a:endParaRPr>
            </a:p>
          </p:txBody>
        </p:sp>
        <p:pic>
          <p:nvPicPr>
            <p:cNvPr id="612" name="Google Shape;612;p60"/>
            <p:cNvPicPr preferRelativeResize="0"/>
            <p:nvPr/>
          </p:nvPicPr>
          <p:blipFill rotWithShape="1">
            <a:blip r:embed="rId4">
              <a:alphaModFix/>
            </a:blip>
            <a:srcRect b="21343" l="34334" r="36182" t="32391"/>
            <a:stretch/>
          </p:blipFill>
          <p:spPr>
            <a:xfrm>
              <a:off x="5512396" y="1307134"/>
              <a:ext cx="1175331" cy="898693"/>
            </a:xfrm>
            <a:prstGeom prst="rect">
              <a:avLst/>
            </a:prstGeom>
            <a:noFill/>
            <a:ln>
              <a:noFill/>
            </a:ln>
          </p:spPr>
        </p:pic>
        <p:pic>
          <p:nvPicPr>
            <p:cNvPr id="613" name="Google Shape;613;p60"/>
            <p:cNvPicPr preferRelativeResize="0"/>
            <p:nvPr/>
          </p:nvPicPr>
          <p:blipFill rotWithShape="1">
            <a:blip r:embed="rId5">
              <a:alphaModFix/>
            </a:blip>
            <a:srcRect b="51549" l="46222" r="-575" t="-843"/>
            <a:stretch/>
          </p:blipFill>
          <p:spPr>
            <a:xfrm>
              <a:off x="3107687" y="1307133"/>
              <a:ext cx="1065819" cy="760543"/>
            </a:xfrm>
            <a:prstGeom prst="rect">
              <a:avLst/>
            </a:prstGeom>
            <a:noFill/>
            <a:ln>
              <a:noFill/>
            </a:ln>
          </p:spPr>
        </p:pic>
        <p:sp>
          <p:nvSpPr>
            <p:cNvPr id="614" name="Google Shape;614;p60"/>
            <p:cNvSpPr txBox="1"/>
            <p:nvPr/>
          </p:nvSpPr>
          <p:spPr>
            <a:xfrm flipH="1">
              <a:off x="3077401" y="1000752"/>
              <a:ext cx="1126390" cy="307777"/>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400">
                  <a:solidFill>
                    <a:srgbClr val="000000"/>
                  </a:solidFill>
                  <a:latin typeface="Calibri"/>
                  <a:ea typeface="Calibri"/>
                  <a:cs typeface="Calibri"/>
                  <a:sym typeface="Calibri"/>
                </a:rPr>
                <a:t>DM</a:t>
              </a:r>
              <a:endParaRPr b="1" sz="1400">
                <a:solidFill>
                  <a:srgbClr val="000000"/>
                </a:solidFill>
                <a:latin typeface="Calibri"/>
                <a:ea typeface="Calibri"/>
                <a:cs typeface="Calibri"/>
                <a:sym typeface="Calibri"/>
              </a:endParaRPr>
            </a:p>
          </p:txBody>
        </p:sp>
        <p:sp>
          <p:nvSpPr>
            <p:cNvPr id="615" name="Google Shape;615;p60"/>
            <p:cNvSpPr txBox="1"/>
            <p:nvPr/>
          </p:nvSpPr>
          <p:spPr>
            <a:xfrm flipH="1">
              <a:off x="5540889" y="958254"/>
              <a:ext cx="1126390" cy="307777"/>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400">
                  <a:solidFill>
                    <a:srgbClr val="000000"/>
                  </a:solidFill>
                  <a:latin typeface="Calibri"/>
                  <a:ea typeface="Calibri"/>
                  <a:cs typeface="Calibri"/>
                  <a:sym typeface="Calibri"/>
                </a:rPr>
                <a:t>ODGJ</a:t>
              </a:r>
              <a:endParaRPr b="1" sz="1400">
                <a:solidFill>
                  <a:srgbClr val="000000"/>
                </a:solidFill>
                <a:latin typeface="Calibri"/>
                <a:ea typeface="Calibri"/>
                <a:cs typeface="Calibri"/>
                <a:sym typeface="Calibri"/>
              </a:endParaRPr>
            </a:p>
          </p:txBody>
        </p:sp>
        <p:pic>
          <p:nvPicPr>
            <p:cNvPr id="616" name="Google Shape;616;p60"/>
            <p:cNvPicPr preferRelativeResize="0"/>
            <p:nvPr/>
          </p:nvPicPr>
          <p:blipFill rotWithShape="1">
            <a:blip r:embed="rId6">
              <a:alphaModFix/>
            </a:blip>
            <a:srcRect b="0" l="0" r="0" t="0"/>
            <a:stretch/>
          </p:blipFill>
          <p:spPr>
            <a:xfrm>
              <a:off x="7940483" y="1307134"/>
              <a:ext cx="1322165" cy="784698"/>
            </a:xfrm>
            <a:prstGeom prst="rect">
              <a:avLst/>
            </a:prstGeom>
            <a:noFill/>
            <a:ln>
              <a:noFill/>
            </a:ln>
          </p:spPr>
        </p:pic>
        <p:pic>
          <p:nvPicPr>
            <p:cNvPr id="617" name="Google Shape;617;p60"/>
            <p:cNvPicPr preferRelativeResize="0"/>
            <p:nvPr/>
          </p:nvPicPr>
          <p:blipFill rotWithShape="1">
            <a:blip r:embed="rId7">
              <a:alphaModFix/>
            </a:blip>
            <a:srcRect b="0" l="0" r="0" t="0"/>
            <a:stretch/>
          </p:blipFill>
          <p:spPr>
            <a:xfrm>
              <a:off x="10533725" y="1251485"/>
              <a:ext cx="1020337" cy="895997"/>
            </a:xfrm>
            <a:prstGeom prst="rect">
              <a:avLst/>
            </a:prstGeom>
            <a:noFill/>
            <a:ln>
              <a:noFill/>
            </a:ln>
          </p:spPr>
        </p:pic>
        <p:sp>
          <p:nvSpPr>
            <p:cNvPr id="618" name="Google Shape;618;p60"/>
            <p:cNvSpPr txBox="1"/>
            <p:nvPr/>
          </p:nvSpPr>
          <p:spPr>
            <a:xfrm flipH="1">
              <a:off x="8038370" y="941227"/>
              <a:ext cx="1126390" cy="307777"/>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400">
                  <a:solidFill>
                    <a:srgbClr val="000000"/>
                  </a:solidFill>
                  <a:latin typeface="Calibri"/>
                  <a:ea typeface="Calibri"/>
                  <a:cs typeface="Calibri"/>
                  <a:sym typeface="Calibri"/>
                </a:rPr>
                <a:t>HIV</a:t>
              </a:r>
              <a:endParaRPr b="1" sz="1400">
                <a:solidFill>
                  <a:srgbClr val="000000"/>
                </a:solidFill>
                <a:latin typeface="Calibri"/>
                <a:ea typeface="Calibri"/>
                <a:cs typeface="Calibri"/>
                <a:sym typeface="Calibri"/>
              </a:endParaRPr>
            </a:p>
          </p:txBody>
        </p:sp>
        <p:sp>
          <p:nvSpPr>
            <p:cNvPr id="619" name="Google Shape;619;p60"/>
            <p:cNvSpPr txBox="1"/>
            <p:nvPr/>
          </p:nvSpPr>
          <p:spPr>
            <a:xfrm flipH="1">
              <a:off x="10427672" y="953190"/>
              <a:ext cx="1126390" cy="307777"/>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400">
                  <a:solidFill>
                    <a:srgbClr val="000000"/>
                  </a:solidFill>
                  <a:latin typeface="Calibri"/>
                  <a:ea typeface="Calibri"/>
                  <a:cs typeface="Calibri"/>
                  <a:sym typeface="Calibri"/>
                </a:rPr>
                <a:t>TB</a:t>
              </a:r>
              <a:endParaRPr b="1" sz="1400">
                <a:solidFill>
                  <a:srgbClr val="000000"/>
                </a:solidFill>
                <a:latin typeface="Calibri"/>
                <a:ea typeface="Calibri"/>
                <a:cs typeface="Calibri"/>
                <a:sym typeface="Calibri"/>
              </a:endParaRPr>
            </a:p>
          </p:txBody>
        </p:sp>
      </p:grpSp>
      <p:sp>
        <p:nvSpPr>
          <p:cNvPr id="620" name="Google Shape;620;p60"/>
          <p:cNvSpPr txBox="1"/>
          <p:nvPr/>
        </p:nvSpPr>
        <p:spPr>
          <a:xfrm>
            <a:off x="1845737" y="69127"/>
            <a:ext cx="8561532" cy="830997"/>
          </a:xfrm>
          <a:prstGeom prst="rect">
            <a:avLst/>
          </a:prstGeom>
          <a:solidFill>
            <a:srgbClr val="833C0B"/>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latin typeface="Arial Rounded"/>
                <a:ea typeface="Arial Rounded"/>
                <a:cs typeface="Arial Rounded"/>
                <a:sym typeface="Arial Rounded"/>
              </a:rPr>
              <a:t>Pembiayaan Kesehatan yang Harus Disediakan </a:t>
            </a:r>
            <a:endParaRPr/>
          </a:p>
          <a:p>
            <a:pPr indent="0" lvl="0" marL="0" marR="0" rtl="0" algn="ctr">
              <a:spcBef>
                <a:spcPts val="0"/>
              </a:spcBef>
              <a:spcAft>
                <a:spcPts val="0"/>
              </a:spcAft>
              <a:buNone/>
            </a:pPr>
            <a:r>
              <a:rPr b="1" lang="en-US" sz="2400">
                <a:solidFill>
                  <a:schemeClr val="lt1"/>
                </a:solidFill>
                <a:latin typeface="Arial Rounded"/>
                <a:ea typeface="Arial Rounded"/>
                <a:cs typeface="Arial Rounded"/>
                <a:sym typeface="Arial Rounded"/>
              </a:rPr>
              <a:t>Kab/Kota untuk SPM ( PMK 4/2019)</a:t>
            </a:r>
            <a:endParaRPr b="1" sz="2400">
              <a:solidFill>
                <a:schemeClr val="lt1"/>
              </a:solidFill>
              <a:latin typeface="Arial Rounded"/>
              <a:ea typeface="Arial Rounded"/>
              <a:cs typeface="Arial Rounded"/>
              <a:sym typeface="Arial Rounded"/>
            </a:endParaRPr>
          </a:p>
        </p:txBody>
      </p:sp>
      <p:pic>
        <p:nvPicPr>
          <p:cNvPr descr="download.png" id="621" name="Google Shape;621;p60"/>
          <p:cNvPicPr preferRelativeResize="0"/>
          <p:nvPr/>
        </p:nvPicPr>
        <p:blipFill rotWithShape="1">
          <a:blip r:embed="rId8">
            <a:alphaModFix/>
          </a:blip>
          <a:srcRect b="0" l="0" r="0" t="0"/>
          <a:stretch/>
        </p:blipFill>
        <p:spPr>
          <a:xfrm>
            <a:off x="10407269" y="73127"/>
            <a:ext cx="1643074" cy="764104"/>
          </a:xfrm>
          <a:prstGeom prst="rect">
            <a:avLst/>
          </a:prstGeom>
          <a:noFill/>
          <a:ln>
            <a:noFill/>
          </a:ln>
        </p:spPr>
      </p:pic>
      <p:pic>
        <p:nvPicPr>
          <p:cNvPr descr="Logo_kemenkes_baru.jpg" id="622" name="Google Shape;622;p60"/>
          <p:cNvPicPr preferRelativeResize="0"/>
          <p:nvPr/>
        </p:nvPicPr>
        <p:blipFill rotWithShape="1">
          <a:blip r:embed="rId9">
            <a:alphaModFix/>
          </a:blip>
          <a:srcRect b="0" l="0" r="0" t="0"/>
          <a:stretch/>
        </p:blipFill>
        <p:spPr>
          <a:xfrm>
            <a:off x="0" y="-12387"/>
            <a:ext cx="1845737" cy="100013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grpSp>
        <p:nvGrpSpPr>
          <p:cNvPr id="627" name="Google Shape;627;p61"/>
          <p:cNvGrpSpPr/>
          <p:nvPr/>
        </p:nvGrpSpPr>
        <p:grpSpPr>
          <a:xfrm>
            <a:off x="394601" y="1073408"/>
            <a:ext cx="6474067" cy="5650664"/>
            <a:chOff x="479724" y="969116"/>
            <a:chExt cx="6474066" cy="5650664"/>
          </a:xfrm>
        </p:grpSpPr>
        <p:grpSp>
          <p:nvGrpSpPr>
            <p:cNvPr id="628" name="Google Shape;628;p61"/>
            <p:cNvGrpSpPr/>
            <p:nvPr/>
          </p:nvGrpSpPr>
          <p:grpSpPr>
            <a:xfrm>
              <a:off x="2457450" y="2295525"/>
              <a:ext cx="2314575" cy="2133600"/>
              <a:chOff x="1743075" y="2200275"/>
              <a:chExt cx="2314575" cy="2133600"/>
            </a:xfrm>
          </p:grpSpPr>
          <p:sp>
            <p:nvSpPr>
              <p:cNvPr id="629" name="Google Shape;629;p61"/>
              <p:cNvSpPr/>
              <p:nvPr/>
            </p:nvSpPr>
            <p:spPr>
              <a:xfrm>
                <a:off x="1743075" y="2200275"/>
                <a:ext cx="2314575" cy="21336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30" name="Google Shape;630;p61"/>
              <p:cNvPicPr preferRelativeResize="0"/>
              <p:nvPr/>
            </p:nvPicPr>
            <p:blipFill rotWithShape="1">
              <a:blip r:embed="rId3">
                <a:alphaModFix/>
              </a:blip>
              <a:srcRect b="0" l="0" r="0" t="0"/>
              <a:stretch/>
            </p:blipFill>
            <p:spPr>
              <a:xfrm>
                <a:off x="1948653" y="2397918"/>
                <a:ext cx="1903418" cy="1738313"/>
              </a:xfrm>
              <a:prstGeom prst="ellipse">
                <a:avLst/>
              </a:prstGeom>
              <a:noFill/>
              <a:ln>
                <a:noFill/>
              </a:ln>
              <a:effectLst>
                <a:outerShdw blurRad="381000" sx="-80000" rotWithShape="0" dir="5400000" dist="292100" sy="-18000">
                  <a:srgbClr val="000000">
                    <a:alpha val="21960"/>
                  </a:srgbClr>
                </a:outerShdw>
              </a:effectLst>
            </p:spPr>
          </p:pic>
        </p:grpSp>
        <p:grpSp>
          <p:nvGrpSpPr>
            <p:cNvPr id="631" name="Google Shape;631;p61"/>
            <p:cNvGrpSpPr/>
            <p:nvPr/>
          </p:nvGrpSpPr>
          <p:grpSpPr>
            <a:xfrm>
              <a:off x="536112" y="4040981"/>
              <a:ext cx="1161260" cy="1268532"/>
              <a:chOff x="4772024" y="-242888"/>
              <a:chExt cx="5076825" cy="5076825"/>
            </a:xfrm>
          </p:grpSpPr>
          <p:pic>
            <p:nvPicPr>
              <p:cNvPr id="632" name="Google Shape;632;p61"/>
              <p:cNvPicPr preferRelativeResize="0"/>
              <p:nvPr/>
            </p:nvPicPr>
            <p:blipFill rotWithShape="1">
              <a:blip r:embed="rId4">
                <a:alphaModFix/>
              </a:blip>
              <a:srcRect b="0" l="0" r="0" t="0"/>
              <a:stretch/>
            </p:blipFill>
            <p:spPr>
              <a:xfrm>
                <a:off x="4772024" y="-242888"/>
                <a:ext cx="5076825" cy="5076825"/>
              </a:xfrm>
              <a:prstGeom prst="rect">
                <a:avLst/>
              </a:prstGeom>
              <a:noFill/>
              <a:ln>
                <a:noFill/>
              </a:ln>
            </p:spPr>
          </p:pic>
          <p:sp>
            <p:nvSpPr>
              <p:cNvPr id="633" name="Google Shape;633;p61"/>
              <p:cNvSpPr/>
              <p:nvPr/>
            </p:nvSpPr>
            <p:spPr>
              <a:xfrm>
                <a:off x="6096000" y="3686175"/>
                <a:ext cx="2571750" cy="247650"/>
              </a:xfrm>
              <a:prstGeom prst="rect">
                <a:avLst/>
              </a:prstGeom>
              <a:solidFill>
                <a:srgbClr val="5C2A1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pic>
          <p:nvPicPr>
            <p:cNvPr id="634" name="Google Shape;634;p61"/>
            <p:cNvPicPr preferRelativeResize="0"/>
            <p:nvPr/>
          </p:nvPicPr>
          <p:blipFill rotWithShape="1">
            <a:blip r:embed="rId5">
              <a:alphaModFix/>
            </a:blip>
            <a:srcRect b="0" l="4493" r="51148" t="0"/>
            <a:stretch/>
          </p:blipFill>
          <p:spPr>
            <a:xfrm>
              <a:off x="1817886" y="5093061"/>
              <a:ext cx="818760" cy="1000125"/>
            </a:xfrm>
            <a:prstGeom prst="rect">
              <a:avLst/>
            </a:prstGeom>
            <a:noFill/>
            <a:ln>
              <a:noFill/>
            </a:ln>
          </p:spPr>
        </p:pic>
        <p:sp>
          <p:nvSpPr>
            <p:cNvPr id="635" name="Google Shape;635;p61"/>
            <p:cNvSpPr/>
            <p:nvPr/>
          </p:nvSpPr>
          <p:spPr>
            <a:xfrm>
              <a:off x="1542543" y="5973449"/>
              <a:ext cx="1369448"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Dinas </a:t>
              </a:r>
              <a:br>
                <a:rPr b="1" lang="en-US" sz="1800">
                  <a:solidFill>
                    <a:srgbClr val="000000"/>
                  </a:solidFill>
                  <a:latin typeface="Calibri"/>
                  <a:ea typeface="Calibri"/>
                  <a:cs typeface="Calibri"/>
                  <a:sym typeface="Calibri"/>
                </a:rPr>
              </a:br>
              <a:r>
                <a:rPr b="1" lang="en-US" sz="1800">
                  <a:solidFill>
                    <a:srgbClr val="000000"/>
                  </a:solidFill>
                  <a:latin typeface="Calibri"/>
                  <a:ea typeface="Calibri"/>
                  <a:cs typeface="Calibri"/>
                  <a:sym typeface="Calibri"/>
                </a:rPr>
                <a:t>Kesehatan</a:t>
              </a:r>
              <a:endParaRPr b="1" sz="1800">
                <a:solidFill>
                  <a:srgbClr val="000000"/>
                </a:solidFill>
                <a:latin typeface="Calibri"/>
                <a:ea typeface="Calibri"/>
                <a:cs typeface="Calibri"/>
                <a:sym typeface="Calibri"/>
              </a:endParaRPr>
            </a:p>
          </p:txBody>
        </p:sp>
        <p:pic>
          <p:nvPicPr>
            <p:cNvPr id="636" name="Google Shape;636;p61"/>
            <p:cNvPicPr preferRelativeResize="0"/>
            <p:nvPr/>
          </p:nvPicPr>
          <p:blipFill rotWithShape="1">
            <a:blip r:embed="rId6">
              <a:alphaModFix/>
            </a:blip>
            <a:srcRect b="0" l="0" r="0" t="0"/>
            <a:stretch/>
          </p:blipFill>
          <p:spPr>
            <a:xfrm>
              <a:off x="3348327" y="5253858"/>
              <a:ext cx="913319" cy="719591"/>
            </a:xfrm>
            <a:prstGeom prst="rect">
              <a:avLst/>
            </a:prstGeom>
            <a:noFill/>
            <a:ln>
              <a:noFill/>
            </a:ln>
          </p:spPr>
        </p:pic>
        <p:sp>
          <p:nvSpPr>
            <p:cNvPr id="637" name="Google Shape;637;p61"/>
            <p:cNvSpPr/>
            <p:nvPr/>
          </p:nvSpPr>
          <p:spPr>
            <a:xfrm>
              <a:off x="2904873" y="5973449"/>
              <a:ext cx="18002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Puskesmas</a:t>
              </a:r>
              <a:endParaRPr b="1" sz="1800">
                <a:solidFill>
                  <a:srgbClr val="000000"/>
                </a:solidFill>
                <a:latin typeface="Calibri"/>
                <a:ea typeface="Calibri"/>
                <a:cs typeface="Calibri"/>
                <a:sym typeface="Calibri"/>
              </a:endParaRPr>
            </a:p>
          </p:txBody>
        </p:sp>
        <p:sp>
          <p:nvSpPr>
            <p:cNvPr id="638" name="Google Shape;638;p61"/>
            <p:cNvSpPr/>
            <p:nvPr/>
          </p:nvSpPr>
          <p:spPr>
            <a:xfrm>
              <a:off x="4863205" y="5525245"/>
              <a:ext cx="1369448"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Multi-Sektor</a:t>
              </a:r>
              <a:endParaRPr b="1" sz="1800">
                <a:solidFill>
                  <a:srgbClr val="000000"/>
                </a:solidFill>
                <a:latin typeface="Calibri"/>
                <a:ea typeface="Calibri"/>
                <a:cs typeface="Calibri"/>
                <a:sym typeface="Calibri"/>
              </a:endParaRPr>
            </a:p>
          </p:txBody>
        </p:sp>
        <p:cxnSp>
          <p:nvCxnSpPr>
            <p:cNvPr id="639" name="Google Shape;639;p61"/>
            <p:cNvCxnSpPr/>
            <p:nvPr/>
          </p:nvCxnSpPr>
          <p:spPr>
            <a:xfrm flipH="1">
              <a:off x="1697372" y="3857625"/>
              <a:ext cx="939274" cy="4953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640" name="Google Shape;640;p61"/>
            <p:cNvCxnSpPr/>
            <p:nvPr/>
          </p:nvCxnSpPr>
          <p:spPr>
            <a:xfrm flipH="1">
              <a:off x="2387900" y="4172071"/>
              <a:ext cx="593426" cy="912534"/>
            </a:xfrm>
            <a:prstGeom prst="straightConnector1">
              <a:avLst/>
            </a:prstGeom>
            <a:noFill/>
            <a:ln cap="flat" cmpd="sng" w="38100">
              <a:solidFill>
                <a:schemeClr val="accent1"/>
              </a:solidFill>
              <a:prstDash val="solid"/>
              <a:miter lim="800000"/>
              <a:headEnd len="sm" w="sm" type="none"/>
              <a:tailEnd len="med" w="med" type="triangle"/>
            </a:ln>
          </p:spPr>
        </p:cxnSp>
        <p:cxnSp>
          <p:nvCxnSpPr>
            <p:cNvPr id="641" name="Google Shape;641;p61"/>
            <p:cNvCxnSpPr/>
            <p:nvPr/>
          </p:nvCxnSpPr>
          <p:spPr>
            <a:xfrm flipH="1">
              <a:off x="3713312" y="4352925"/>
              <a:ext cx="10963" cy="844563"/>
            </a:xfrm>
            <a:prstGeom prst="straightConnector1">
              <a:avLst/>
            </a:prstGeom>
            <a:noFill/>
            <a:ln cap="flat" cmpd="sng" w="38100">
              <a:solidFill>
                <a:schemeClr val="accent1"/>
              </a:solidFill>
              <a:prstDash val="solid"/>
              <a:miter lim="800000"/>
              <a:headEnd len="sm" w="sm" type="none"/>
              <a:tailEnd len="med" w="med" type="triangle"/>
            </a:ln>
          </p:spPr>
        </p:cxnSp>
        <p:cxnSp>
          <p:nvCxnSpPr>
            <p:cNvPr id="642" name="Google Shape;642;p61"/>
            <p:cNvCxnSpPr/>
            <p:nvPr/>
          </p:nvCxnSpPr>
          <p:spPr>
            <a:xfrm>
              <a:off x="4370537" y="4044943"/>
              <a:ext cx="607066" cy="906129"/>
            </a:xfrm>
            <a:prstGeom prst="straightConnector1">
              <a:avLst/>
            </a:prstGeom>
            <a:noFill/>
            <a:ln cap="flat" cmpd="sng" w="38100">
              <a:solidFill>
                <a:schemeClr val="accent1"/>
              </a:solidFill>
              <a:prstDash val="solid"/>
              <a:miter lim="800000"/>
              <a:headEnd len="sm" w="sm" type="none"/>
              <a:tailEnd len="med" w="med" type="triangle"/>
            </a:ln>
          </p:spPr>
        </p:cxnSp>
        <p:cxnSp>
          <p:nvCxnSpPr>
            <p:cNvPr id="643" name="Google Shape;643;p61"/>
            <p:cNvCxnSpPr>
              <a:endCxn id="644" idx="1"/>
            </p:cNvCxnSpPr>
            <p:nvPr/>
          </p:nvCxnSpPr>
          <p:spPr>
            <a:xfrm rot="10800000">
              <a:off x="1427211" y="2770364"/>
              <a:ext cx="1030200" cy="489600"/>
            </a:xfrm>
            <a:prstGeom prst="straightConnector1">
              <a:avLst/>
            </a:prstGeom>
            <a:noFill/>
            <a:ln cap="flat" cmpd="sng" w="38100">
              <a:solidFill>
                <a:schemeClr val="accent1"/>
              </a:solidFill>
              <a:prstDash val="solid"/>
              <a:miter lim="800000"/>
              <a:headEnd len="sm" w="sm" type="none"/>
              <a:tailEnd len="med" w="med" type="triangle"/>
            </a:ln>
          </p:spPr>
        </p:cxnSp>
        <p:sp>
          <p:nvSpPr>
            <p:cNvPr id="644" name="Google Shape;644;p61"/>
            <p:cNvSpPr/>
            <p:nvPr/>
          </p:nvSpPr>
          <p:spPr>
            <a:xfrm>
              <a:off x="479724" y="2425174"/>
              <a:ext cx="1894974" cy="345190"/>
            </a:xfrm>
            <a:prstGeom prst="snip2DiagRect">
              <a:avLst>
                <a:gd fmla="val 0" name="adj1"/>
                <a:gd fmla="val 16667" name="adj2"/>
              </a:avLst>
            </a:prstGeom>
            <a:solidFill>
              <a:srgbClr val="FBE4D4"/>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000000"/>
                  </a:solidFill>
                  <a:latin typeface="Calibri"/>
                  <a:ea typeface="Calibri"/>
                  <a:cs typeface="Calibri"/>
                  <a:sym typeface="Calibri"/>
                </a:rPr>
                <a:t>Identifikasi Sasaran</a:t>
              </a:r>
              <a:endParaRPr sz="1200">
                <a:solidFill>
                  <a:srgbClr val="000000"/>
                </a:solidFill>
                <a:latin typeface="Calibri"/>
                <a:ea typeface="Calibri"/>
                <a:cs typeface="Calibri"/>
                <a:sym typeface="Calibri"/>
              </a:endParaRPr>
            </a:p>
          </p:txBody>
        </p:sp>
        <p:sp>
          <p:nvSpPr>
            <p:cNvPr id="645" name="Google Shape;645;p61"/>
            <p:cNvSpPr/>
            <p:nvPr/>
          </p:nvSpPr>
          <p:spPr>
            <a:xfrm>
              <a:off x="994843" y="1613107"/>
              <a:ext cx="1894974" cy="345190"/>
            </a:xfrm>
            <a:prstGeom prst="snip2DiagRect">
              <a:avLst>
                <a:gd fmla="val 0" name="adj1"/>
                <a:gd fmla="val 16667" name="adj2"/>
              </a:avLst>
            </a:prstGeom>
            <a:solidFill>
              <a:srgbClr val="FBE4D4"/>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000000"/>
                  </a:solidFill>
                  <a:latin typeface="Calibri"/>
                  <a:ea typeface="Calibri"/>
                  <a:cs typeface="Calibri"/>
                  <a:sym typeface="Calibri"/>
                </a:rPr>
                <a:t>Identifikasi Kebutuhan Alkes/BHP</a:t>
              </a:r>
              <a:endParaRPr/>
            </a:p>
          </p:txBody>
        </p:sp>
        <p:sp>
          <p:nvSpPr>
            <p:cNvPr id="646" name="Google Shape;646;p61"/>
            <p:cNvSpPr/>
            <p:nvPr/>
          </p:nvSpPr>
          <p:spPr>
            <a:xfrm>
              <a:off x="2475563" y="969116"/>
              <a:ext cx="1894974" cy="345190"/>
            </a:xfrm>
            <a:prstGeom prst="snip2DiagRect">
              <a:avLst>
                <a:gd fmla="val 0" name="adj1"/>
                <a:gd fmla="val 16667" name="adj2"/>
              </a:avLst>
            </a:prstGeom>
            <a:solidFill>
              <a:srgbClr val="FBE4D4"/>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000000"/>
                  </a:solidFill>
                  <a:latin typeface="Calibri"/>
                  <a:ea typeface="Calibri"/>
                  <a:cs typeface="Calibri"/>
                  <a:sym typeface="Calibri"/>
                </a:rPr>
                <a:t>Identifikasi Kebutuhan SDM</a:t>
              </a:r>
              <a:endParaRPr/>
            </a:p>
          </p:txBody>
        </p:sp>
        <p:sp>
          <p:nvSpPr>
            <p:cNvPr id="647" name="Google Shape;647;p61"/>
            <p:cNvSpPr/>
            <p:nvPr/>
          </p:nvSpPr>
          <p:spPr>
            <a:xfrm>
              <a:off x="4030116" y="1609126"/>
              <a:ext cx="1894974" cy="345190"/>
            </a:xfrm>
            <a:prstGeom prst="snip2DiagRect">
              <a:avLst>
                <a:gd fmla="val 0" name="adj1"/>
                <a:gd fmla="val 16667" name="adj2"/>
              </a:avLst>
            </a:prstGeom>
            <a:solidFill>
              <a:srgbClr val="FBE4D4"/>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000000"/>
                  </a:solidFill>
                  <a:latin typeface="Calibri"/>
                  <a:ea typeface="Calibri"/>
                  <a:cs typeface="Calibri"/>
                  <a:sym typeface="Calibri"/>
                </a:rPr>
                <a:t>Identifikasi Kebutuhan berdasarkan kegiatan</a:t>
              </a:r>
              <a:endParaRPr sz="1200">
                <a:solidFill>
                  <a:srgbClr val="000000"/>
                </a:solidFill>
                <a:latin typeface="Calibri"/>
                <a:ea typeface="Calibri"/>
                <a:cs typeface="Calibri"/>
                <a:sym typeface="Calibri"/>
              </a:endParaRPr>
            </a:p>
          </p:txBody>
        </p:sp>
        <p:sp>
          <p:nvSpPr>
            <p:cNvPr id="648" name="Google Shape;648;p61"/>
            <p:cNvSpPr/>
            <p:nvPr/>
          </p:nvSpPr>
          <p:spPr>
            <a:xfrm>
              <a:off x="5058816" y="2191239"/>
              <a:ext cx="1894974" cy="474524"/>
            </a:xfrm>
            <a:prstGeom prst="snip2DiagRect">
              <a:avLst>
                <a:gd fmla="val 0" name="adj1"/>
                <a:gd fmla="val 16667" name="adj2"/>
              </a:avLst>
            </a:prstGeom>
            <a:solidFill>
              <a:srgbClr val="FBE4D4"/>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000000"/>
                  </a:solidFill>
                  <a:latin typeface="Calibri"/>
                  <a:ea typeface="Calibri"/>
                  <a:cs typeface="Calibri"/>
                  <a:sym typeface="Calibri"/>
                </a:rPr>
                <a:t>Identifikasi Kebutuhan berdasarkan Sumber Dana</a:t>
              </a:r>
              <a:endParaRPr/>
            </a:p>
          </p:txBody>
        </p:sp>
        <p:cxnSp>
          <p:nvCxnSpPr>
            <p:cNvPr id="649" name="Google Shape;649;p61"/>
            <p:cNvCxnSpPr>
              <a:stCxn id="629" idx="1"/>
              <a:endCxn id="645" idx="1"/>
            </p:cNvCxnSpPr>
            <p:nvPr/>
          </p:nvCxnSpPr>
          <p:spPr>
            <a:xfrm rot="10800000">
              <a:off x="1942312" y="1958183"/>
              <a:ext cx="854100" cy="6498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650" name="Google Shape;650;p61"/>
            <p:cNvCxnSpPr>
              <a:endCxn id="646" idx="1"/>
            </p:cNvCxnSpPr>
            <p:nvPr/>
          </p:nvCxnSpPr>
          <p:spPr>
            <a:xfrm rot="10800000">
              <a:off x="3423050" y="1314306"/>
              <a:ext cx="45000" cy="10224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651" name="Google Shape;651;p61"/>
            <p:cNvCxnSpPr>
              <a:stCxn id="629" idx="7"/>
              <a:endCxn id="647" idx="1"/>
            </p:cNvCxnSpPr>
            <p:nvPr/>
          </p:nvCxnSpPr>
          <p:spPr>
            <a:xfrm flipH="1" rot="10800000">
              <a:off x="4433063" y="1954283"/>
              <a:ext cx="544500" cy="6537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652" name="Google Shape;652;p61"/>
            <p:cNvCxnSpPr>
              <a:endCxn id="648" idx="1"/>
            </p:cNvCxnSpPr>
            <p:nvPr/>
          </p:nvCxnSpPr>
          <p:spPr>
            <a:xfrm flipH="1" rot="10800000">
              <a:off x="4674003" y="2665763"/>
              <a:ext cx="1332300" cy="758400"/>
            </a:xfrm>
            <a:prstGeom prst="straightConnector1">
              <a:avLst/>
            </a:prstGeom>
            <a:noFill/>
            <a:ln cap="flat" cmpd="sng" w="38100">
              <a:solidFill>
                <a:schemeClr val="accent1"/>
              </a:solidFill>
              <a:prstDash val="solid"/>
              <a:miter lim="800000"/>
              <a:headEnd len="sm" w="sm" type="none"/>
              <a:tailEnd len="med" w="med" type="triangle"/>
            </a:ln>
          </p:spPr>
        </p:cxnSp>
      </p:grpSp>
      <p:sp>
        <p:nvSpPr>
          <p:cNvPr id="653" name="Google Shape;653;p61"/>
          <p:cNvSpPr/>
          <p:nvPr/>
        </p:nvSpPr>
        <p:spPr>
          <a:xfrm>
            <a:off x="6376451" y="1126411"/>
            <a:ext cx="1565747" cy="5513071"/>
          </a:xfrm>
          <a:prstGeom prst="chevron">
            <a:avLst>
              <a:gd fmla="val 83871" name="adj"/>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54" name="Google Shape;654;p61"/>
          <p:cNvSpPr/>
          <p:nvPr/>
        </p:nvSpPr>
        <p:spPr>
          <a:xfrm>
            <a:off x="8879071" y="1073409"/>
            <a:ext cx="1870431" cy="73866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400">
                <a:solidFill>
                  <a:srgbClr val="000000"/>
                </a:solidFill>
                <a:latin typeface="Calibri"/>
                <a:ea typeface="Calibri"/>
                <a:cs typeface="Calibri"/>
                <a:sym typeface="Calibri"/>
              </a:rPr>
              <a:t>Dokumen Perencanaan dan Penganggaran Daerah</a:t>
            </a:r>
            <a:endParaRPr/>
          </a:p>
        </p:txBody>
      </p:sp>
      <p:sp>
        <p:nvSpPr>
          <p:cNvPr id="655" name="Google Shape;655;p61"/>
          <p:cNvSpPr/>
          <p:nvPr/>
        </p:nvSpPr>
        <p:spPr>
          <a:xfrm>
            <a:off x="7027329" y="981076"/>
            <a:ext cx="1851743"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Sumber Pembiayaan Pemerintah</a:t>
            </a:r>
            <a:endParaRPr b="1" sz="1800">
              <a:solidFill>
                <a:srgbClr val="000000"/>
              </a:solidFill>
              <a:latin typeface="Calibri"/>
              <a:ea typeface="Calibri"/>
              <a:cs typeface="Calibri"/>
              <a:sym typeface="Calibri"/>
            </a:endParaRPr>
          </a:p>
        </p:txBody>
      </p:sp>
      <p:sp>
        <p:nvSpPr>
          <p:cNvPr id="656" name="Google Shape;656;p61"/>
          <p:cNvSpPr/>
          <p:nvPr/>
        </p:nvSpPr>
        <p:spPr>
          <a:xfrm>
            <a:off x="7199793" y="4330860"/>
            <a:ext cx="1851743"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Sumber Pembiayaan BUMN, Swasta/Lainnya</a:t>
            </a:r>
            <a:endParaRPr b="1" sz="1800">
              <a:solidFill>
                <a:srgbClr val="000000"/>
              </a:solidFill>
              <a:latin typeface="Calibri"/>
              <a:ea typeface="Calibri"/>
              <a:cs typeface="Calibri"/>
              <a:sym typeface="Calibri"/>
            </a:endParaRPr>
          </a:p>
        </p:txBody>
      </p:sp>
      <p:sp>
        <p:nvSpPr>
          <p:cNvPr id="657" name="Google Shape;657;p61"/>
          <p:cNvSpPr/>
          <p:nvPr/>
        </p:nvSpPr>
        <p:spPr>
          <a:xfrm>
            <a:off x="9028430" y="4322494"/>
            <a:ext cx="1851743" cy="73866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400">
                <a:solidFill>
                  <a:srgbClr val="000000"/>
                </a:solidFill>
                <a:latin typeface="Calibri"/>
                <a:ea typeface="Calibri"/>
                <a:cs typeface="Calibri"/>
                <a:sym typeface="Calibri"/>
              </a:rPr>
              <a:t>Dokumen Usulan kepada  Institusi terkait </a:t>
            </a:r>
            <a:endParaRPr/>
          </a:p>
        </p:txBody>
      </p:sp>
      <p:grpSp>
        <p:nvGrpSpPr>
          <p:cNvPr id="658" name="Google Shape;658;p61"/>
          <p:cNvGrpSpPr/>
          <p:nvPr/>
        </p:nvGrpSpPr>
        <p:grpSpPr>
          <a:xfrm>
            <a:off x="4908093" y="4277881"/>
            <a:ext cx="1081339" cy="848519"/>
            <a:chOff x="5294562" y="3015087"/>
            <a:chExt cx="1542848" cy="1086165"/>
          </a:xfrm>
        </p:grpSpPr>
        <p:pic>
          <p:nvPicPr>
            <p:cNvPr id="659" name="Google Shape;659;p61"/>
            <p:cNvPicPr preferRelativeResize="0"/>
            <p:nvPr/>
          </p:nvPicPr>
          <p:blipFill rotWithShape="1">
            <a:blip r:embed="rId7">
              <a:alphaModFix/>
            </a:blip>
            <a:srcRect b="0" l="0" r="0" t="0"/>
            <a:stretch/>
          </p:blipFill>
          <p:spPr>
            <a:xfrm>
              <a:off x="5294562" y="3015087"/>
              <a:ext cx="1542848" cy="1086165"/>
            </a:xfrm>
            <a:prstGeom prst="rect">
              <a:avLst/>
            </a:prstGeom>
            <a:noFill/>
            <a:ln>
              <a:noFill/>
            </a:ln>
          </p:spPr>
        </p:pic>
        <p:sp>
          <p:nvSpPr>
            <p:cNvPr id="660" name="Google Shape;660;p61"/>
            <p:cNvSpPr/>
            <p:nvPr/>
          </p:nvSpPr>
          <p:spPr>
            <a:xfrm>
              <a:off x="5781485" y="3417160"/>
              <a:ext cx="490079" cy="330151"/>
            </a:xfrm>
            <a:prstGeom prst="ellipse">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sp>
        <p:nvSpPr>
          <p:cNvPr id="661" name="Google Shape;661;p61"/>
          <p:cNvSpPr/>
          <p:nvPr/>
        </p:nvSpPr>
        <p:spPr>
          <a:xfrm>
            <a:off x="1569472" y="18935"/>
            <a:ext cx="8909891" cy="913199"/>
          </a:xfrm>
          <a:prstGeom prst="rect">
            <a:avLst/>
          </a:prstGeom>
          <a:solidFill>
            <a:srgbClr val="833C0B"/>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667">
                <a:solidFill>
                  <a:srgbClr val="FFFFFF"/>
                </a:solidFill>
                <a:latin typeface="Arial"/>
                <a:ea typeface="Arial"/>
                <a:cs typeface="Arial"/>
                <a:sym typeface="Arial"/>
              </a:rPr>
              <a:t>Penghitungan Kebutuhan Anggaran dan Identifikasi Sumber Pembiayaan</a:t>
            </a:r>
            <a:endParaRPr b="1" sz="2667">
              <a:solidFill>
                <a:srgbClr val="FFFFFF"/>
              </a:solidFill>
              <a:latin typeface="Arial"/>
              <a:ea typeface="Arial"/>
              <a:cs typeface="Arial"/>
              <a:sym typeface="Arial"/>
            </a:endParaRPr>
          </a:p>
        </p:txBody>
      </p:sp>
      <p:pic>
        <p:nvPicPr>
          <p:cNvPr descr="Logo_kemenkes_baru.jpg" id="662" name="Google Shape;662;p61"/>
          <p:cNvPicPr preferRelativeResize="0"/>
          <p:nvPr/>
        </p:nvPicPr>
        <p:blipFill rotWithShape="1">
          <a:blip r:embed="rId8">
            <a:alphaModFix/>
          </a:blip>
          <a:srcRect b="0" l="0" r="0" t="0"/>
          <a:stretch/>
        </p:blipFill>
        <p:spPr>
          <a:xfrm>
            <a:off x="46323" y="0"/>
            <a:ext cx="991509" cy="708715"/>
          </a:xfrm>
          <a:prstGeom prst="rect">
            <a:avLst/>
          </a:prstGeom>
          <a:noFill/>
          <a:ln>
            <a:noFill/>
          </a:ln>
        </p:spPr>
      </p:pic>
      <p:pic>
        <p:nvPicPr>
          <p:cNvPr descr="download.png" id="663" name="Google Shape;663;p61"/>
          <p:cNvPicPr preferRelativeResize="0"/>
          <p:nvPr/>
        </p:nvPicPr>
        <p:blipFill rotWithShape="1">
          <a:blip r:embed="rId9">
            <a:alphaModFix/>
          </a:blip>
          <a:srcRect b="0" l="0" r="0" t="0"/>
          <a:stretch/>
        </p:blipFill>
        <p:spPr>
          <a:xfrm>
            <a:off x="11011003" y="17159"/>
            <a:ext cx="1024512" cy="597995"/>
          </a:xfrm>
          <a:prstGeom prst="rect">
            <a:avLst/>
          </a:prstGeom>
          <a:noFill/>
          <a:ln>
            <a:noFill/>
          </a:ln>
        </p:spPr>
      </p:pic>
      <p:pic>
        <p:nvPicPr>
          <p:cNvPr descr="A close up of a sign&#10;&#10;Description automatically generated" id="664" name="Google Shape;664;p61"/>
          <p:cNvPicPr preferRelativeResize="0"/>
          <p:nvPr/>
        </p:nvPicPr>
        <p:blipFill rotWithShape="1">
          <a:blip r:embed="rId10">
            <a:alphaModFix/>
          </a:blip>
          <a:srcRect b="0" l="0" r="0" t="0"/>
          <a:stretch/>
        </p:blipFill>
        <p:spPr>
          <a:xfrm>
            <a:off x="9106828" y="1857012"/>
            <a:ext cx="1837929" cy="1178093"/>
          </a:xfrm>
          <a:prstGeom prst="rect">
            <a:avLst/>
          </a:prstGeom>
          <a:noFill/>
          <a:ln>
            <a:noFill/>
          </a:ln>
        </p:spPr>
      </p:pic>
      <p:pic>
        <p:nvPicPr>
          <p:cNvPr descr="A close up of a sign&#10;&#10;Description automatically generated" id="665" name="Google Shape;665;p61"/>
          <p:cNvPicPr preferRelativeResize="0"/>
          <p:nvPr/>
        </p:nvPicPr>
        <p:blipFill rotWithShape="1">
          <a:blip r:embed="rId11">
            <a:alphaModFix/>
          </a:blip>
          <a:srcRect b="0" l="0" r="0" t="0"/>
          <a:stretch/>
        </p:blipFill>
        <p:spPr>
          <a:xfrm>
            <a:off x="9188039" y="5198776"/>
            <a:ext cx="1853868" cy="117809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4"/>
          <p:cNvSpPr/>
          <p:nvPr/>
        </p:nvSpPr>
        <p:spPr>
          <a:xfrm>
            <a:off x="4050995" y="0"/>
            <a:ext cx="814100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5" name="Google Shape;225;p44"/>
          <p:cNvSpPr/>
          <p:nvPr/>
        </p:nvSpPr>
        <p:spPr>
          <a:xfrm>
            <a:off x="0" y="3195071"/>
            <a:ext cx="850596" cy="396239"/>
          </a:xfrm>
          <a:prstGeom prst="rect">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6" name="Google Shape;226;p44"/>
          <p:cNvSpPr/>
          <p:nvPr/>
        </p:nvSpPr>
        <p:spPr>
          <a:xfrm>
            <a:off x="4075256" y="1"/>
            <a:ext cx="8116744"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7" name="Google Shape;227;p44"/>
          <p:cNvSpPr txBox="1"/>
          <p:nvPr/>
        </p:nvSpPr>
        <p:spPr>
          <a:xfrm>
            <a:off x="4448543" y="272776"/>
            <a:ext cx="6183103"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4400" u="none" cap="none" strike="noStrike">
                <a:solidFill>
                  <a:schemeClr val="dk1"/>
                </a:solidFill>
                <a:latin typeface="MS PGothic"/>
                <a:ea typeface="MS PGothic"/>
                <a:cs typeface="MS PGothic"/>
                <a:sym typeface="MS PGothic"/>
              </a:rPr>
              <a:t>Sistematika Penyajian</a:t>
            </a:r>
            <a:endParaRPr b="1" sz="4400">
              <a:solidFill>
                <a:schemeClr val="dk1"/>
              </a:solidFill>
              <a:latin typeface="MS PGothic"/>
              <a:ea typeface="MS PGothic"/>
              <a:cs typeface="MS PGothic"/>
              <a:sym typeface="MS PGothic"/>
            </a:endParaRPr>
          </a:p>
        </p:txBody>
      </p:sp>
      <p:grpSp>
        <p:nvGrpSpPr>
          <p:cNvPr id="228" name="Google Shape;228;p44"/>
          <p:cNvGrpSpPr/>
          <p:nvPr/>
        </p:nvGrpSpPr>
        <p:grpSpPr>
          <a:xfrm>
            <a:off x="-2283286" y="8048"/>
            <a:ext cx="14141471" cy="7568566"/>
            <a:chOff x="-6358542" y="-972614"/>
            <a:chExt cx="14141471" cy="7568566"/>
          </a:xfrm>
        </p:grpSpPr>
        <p:sp>
          <p:nvSpPr>
            <p:cNvPr id="229" name="Google Shape;229;p44"/>
            <p:cNvSpPr/>
            <p:nvPr/>
          </p:nvSpPr>
          <p:spPr>
            <a:xfrm>
              <a:off x="-6358542" y="-972614"/>
              <a:ext cx="7568566" cy="7568566"/>
            </a:xfrm>
            <a:prstGeom prst="blockArc">
              <a:avLst>
                <a:gd fmla="val 18900000" name="adj1"/>
                <a:gd fmla="val 2700000" name="adj2"/>
                <a:gd fmla="val 285" name="adj3"/>
              </a:avLst>
            </a:prstGeom>
            <a:noFill/>
            <a:ln cap="flat" cmpd="sng" w="12700">
              <a:solidFill>
                <a:srgbClr val="35425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4"/>
            <p:cNvSpPr/>
            <p:nvPr/>
          </p:nvSpPr>
          <p:spPr>
            <a:xfrm>
              <a:off x="633224" y="432322"/>
              <a:ext cx="7149704" cy="865094"/>
            </a:xfrm>
            <a:prstGeom prst="rect">
              <a:avLst/>
            </a:prstGeom>
            <a:solidFill>
              <a:schemeClr val="dk2"/>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4"/>
            <p:cNvSpPr txBox="1"/>
            <p:nvPr/>
          </p:nvSpPr>
          <p:spPr>
            <a:xfrm>
              <a:off x="633224" y="432322"/>
              <a:ext cx="7149704" cy="865094"/>
            </a:xfrm>
            <a:prstGeom prst="rect">
              <a:avLst/>
            </a:prstGeom>
            <a:noFill/>
            <a:ln>
              <a:noFill/>
            </a:ln>
          </p:spPr>
          <p:txBody>
            <a:bodyPr anchorCtr="0" anchor="ctr" bIns="101600" lIns="686650" spcFirstLastPara="1" rIns="101600" wrap="square" tIns="101600">
              <a:noAutofit/>
            </a:bodyPr>
            <a:lstStyle/>
            <a:p>
              <a:pPr indent="0" lvl="0" marL="0" marR="0" rtl="0" algn="l">
                <a:lnSpc>
                  <a:spcPct val="90000"/>
                </a:lnSpc>
                <a:spcBef>
                  <a:spcPts val="0"/>
                </a:spcBef>
                <a:spcAft>
                  <a:spcPts val="0"/>
                </a:spcAft>
                <a:buNone/>
              </a:pPr>
              <a:r>
                <a:rPr b="1" lang="en-US" sz="4000">
                  <a:solidFill>
                    <a:schemeClr val="lt1"/>
                  </a:solidFill>
                  <a:latin typeface="Calibri"/>
                  <a:ea typeface="Calibri"/>
                  <a:cs typeface="Calibri"/>
                  <a:sym typeface="Calibri"/>
                </a:rPr>
                <a:t>Pendahuluan</a:t>
              </a:r>
              <a:endParaRPr sz="4000">
                <a:solidFill>
                  <a:schemeClr val="lt1"/>
                </a:solidFill>
                <a:latin typeface="Calibri"/>
                <a:ea typeface="Calibri"/>
                <a:cs typeface="Calibri"/>
                <a:sym typeface="Calibri"/>
              </a:endParaRPr>
            </a:p>
          </p:txBody>
        </p:sp>
        <p:sp>
          <p:nvSpPr>
            <p:cNvPr id="232" name="Google Shape;232;p44"/>
            <p:cNvSpPr/>
            <p:nvPr/>
          </p:nvSpPr>
          <p:spPr>
            <a:xfrm>
              <a:off x="92540" y="324185"/>
              <a:ext cx="1081367" cy="1081367"/>
            </a:xfrm>
            <a:prstGeom prst="ellipse">
              <a:avLst/>
            </a:prstGeom>
            <a:solidFill>
              <a:schemeClr val="lt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4"/>
            <p:cNvSpPr/>
            <p:nvPr/>
          </p:nvSpPr>
          <p:spPr>
            <a:xfrm>
              <a:off x="1129203" y="1730188"/>
              <a:ext cx="6653726" cy="865094"/>
            </a:xfrm>
            <a:prstGeom prst="rect">
              <a:avLst/>
            </a:prstGeom>
            <a:solidFill>
              <a:schemeClr val="dk2"/>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4"/>
            <p:cNvSpPr txBox="1"/>
            <p:nvPr/>
          </p:nvSpPr>
          <p:spPr>
            <a:xfrm>
              <a:off x="1129203" y="1730188"/>
              <a:ext cx="6653726" cy="865094"/>
            </a:xfrm>
            <a:prstGeom prst="rect">
              <a:avLst/>
            </a:prstGeom>
            <a:noFill/>
            <a:ln>
              <a:noFill/>
            </a:ln>
          </p:spPr>
          <p:txBody>
            <a:bodyPr anchorCtr="0" anchor="ctr" bIns="91425" lIns="686650" spcFirstLastPara="1" rIns="91425" wrap="square" tIns="91425">
              <a:noAutofit/>
            </a:bodyPr>
            <a:lstStyle/>
            <a:p>
              <a:pPr indent="0" lvl="0" marL="0" marR="0" rtl="0" algn="l">
                <a:lnSpc>
                  <a:spcPct val="90000"/>
                </a:lnSpc>
                <a:spcBef>
                  <a:spcPts val="0"/>
                </a:spcBef>
                <a:spcAft>
                  <a:spcPts val="0"/>
                </a:spcAft>
                <a:buNone/>
              </a:pPr>
              <a:r>
                <a:rPr b="1" lang="en-US" sz="3600">
                  <a:solidFill>
                    <a:schemeClr val="lt1"/>
                  </a:solidFill>
                  <a:latin typeface="Calibri"/>
                  <a:ea typeface="Calibri"/>
                  <a:cs typeface="Calibri"/>
                  <a:sym typeface="Calibri"/>
                </a:rPr>
                <a:t>Konsep SPM Kesehatan</a:t>
              </a:r>
              <a:endParaRPr sz="3600">
                <a:solidFill>
                  <a:schemeClr val="lt1"/>
                </a:solidFill>
                <a:latin typeface="Calibri"/>
                <a:ea typeface="Calibri"/>
                <a:cs typeface="Calibri"/>
                <a:sym typeface="Calibri"/>
              </a:endParaRPr>
            </a:p>
          </p:txBody>
        </p:sp>
        <p:sp>
          <p:nvSpPr>
            <p:cNvPr id="235" name="Google Shape;235;p44"/>
            <p:cNvSpPr/>
            <p:nvPr/>
          </p:nvSpPr>
          <p:spPr>
            <a:xfrm>
              <a:off x="588519" y="1622051"/>
              <a:ext cx="1081367" cy="1081367"/>
            </a:xfrm>
            <a:prstGeom prst="ellipse">
              <a:avLst/>
            </a:prstGeom>
            <a:solidFill>
              <a:schemeClr val="lt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44"/>
            <p:cNvSpPr/>
            <p:nvPr/>
          </p:nvSpPr>
          <p:spPr>
            <a:xfrm>
              <a:off x="1129203" y="2881226"/>
              <a:ext cx="6653726" cy="1158750"/>
            </a:xfrm>
            <a:prstGeom prst="rect">
              <a:avLst/>
            </a:prstGeom>
            <a:solidFill>
              <a:schemeClr val="dk2"/>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4"/>
            <p:cNvSpPr txBox="1"/>
            <p:nvPr/>
          </p:nvSpPr>
          <p:spPr>
            <a:xfrm>
              <a:off x="1129203" y="2881226"/>
              <a:ext cx="6653726" cy="1158750"/>
            </a:xfrm>
            <a:prstGeom prst="rect">
              <a:avLst/>
            </a:prstGeom>
            <a:noFill/>
            <a:ln>
              <a:noFill/>
            </a:ln>
          </p:spPr>
          <p:txBody>
            <a:bodyPr anchorCtr="0" anchor="ctr" bIns="71100" lIns="686650" spcFirstLastPara="1" rIns="71100" wrap="square" tIns="71100">
              <a:noAutofit/>
            </a:bodyPr>
            <a:lstStyle/>
            <a:p>
              <a:pPr indent="0" lvl="0" marL="0" marR="0" rtl="0" algn="l">
                <a:lnSpc>
                  <a:spcPct val="90000"/>
                </a:lnSpc>
                <a:spcBef>
                  <a:spcPts val="0"/>
                </a:spcBef>
                <a:spcAft>
                  <a:spcPts val="0"/>
                </a:spcAft>
                <a:buNone/>
              </a:pPr>
              <a:r>
                <a:rPr b="1" lang="en-US" sz="2800">
                  <a:solidFill>
                    <a:schemeClr val="lt1"/>
                  </a:solidFill>
                  <a:latin typeface="Calibri"/>
                  <a:ea typeface="Calibri"/>
                  <a:cs typeface="Calibri"/>
                  <a:sym typeface="Calibri"/>
                </a:rPr>
                <a:t>Konsep Perencanaan dan Perhitungan SPM Kesehatan</a:t>
              </a:r>
              <a:endParaRPr/>
            </a:p>
          </p:txBody>
        </p:sp>
        <p:sp>
          <p:nvSpPr>
            <p:cNvPr id="238" name="Google Shape;238;p44"/>
            <p:cNvSpPr/>
            <p:nvPr/>
          </p:nvSpPr>
          <p:spPr>
            <a:xfrm>
              <a:off x="588519" y="2919918"/>
              <a:ext cx="1081367" cy="1081367"/>
            </a:xfrm>
            <a:prstGeom prst="ellipse">
              <a:avLst/>
            </a:prstGeom>
            <a:solidFill>
              <a:schemeClr val="lt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4"/>
            <p:cNvSpPr/>
            <p:nvPr/>
          </p:nvSpPr>
          <p:spPr>
            <a:xfrm>
              <a:off x="633224" y="4325921"/>
              <a:ext cx="7149704" cy="865094"/>
            </a:xfrm>
            <a:prstGeom prst="rect">
              <a:avLst/>
            </a:prstGeom>
            <a:solidFill>
              <a:schemeClr val="dk2"/>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4"/>
            <p:cNvSpPr txBox="1"/>
            <p:nvPr/>
          </p:nvSpPr>
          <p:spPr>
            <a:xfrm>
              <a:off x="633224" y="4325921"/>
              <a:ext cx="7149704" cy="865094"/>
            </a:xfrm>
            <a:prstGeom prst="rect">
              <a:avLst/>
            </a:prstGeom>
            <a:noFill/>
            <a:ln>
              <a:noFill/>
            </a:ln>
          </p:spPr>
          <p:txBody>
            <a:bodyPr anchorCtr="0" anchor="ctr" bIns="91425" lIns="686650" spcFirstLastPara="1" rIns="91425" wrap="square" tIns="91425">
              <a:noAutofit/>
            </a:bodyPr>
            <a:lstStyle/>
            <a:p>
              <a:pPr indent="0" lvl="0" marL="0" marR="0" rtl="0" algn="l">
                <a:lnSpc>
                  <a:spcPct val="90000"/>
                </a:lnSpc>
                <a:spcBef>
                  <a:spcPts val="0"/>
                </a:spcBef>
                <a:spcAft>
                  <a:spcPts val="0"/>
                </a:spcAft>
                <a:buNone/>
              </a:pPr>
              <a:r>
                <a:rPr b="1" lang="en-US" sz="3600">
                  <a:solidFill>
                    <a:schemeClr val="lt1"/>
                  </a:solidFill>
                  <a:latin typeface="Calibri"/>
                  <a:ea typeface="Calibri"/>
                  <a:cs typeface="Calibri"/>
                  <a:sym typeface="Calibri"/>
                </a:rPr>
                <a:t>Aplikasi SISCOBIKES Versi 3.0 </a:t>
              </a:r>
              <a:endParaRPr sz="3600">
                <a:solidFill>
                  <a:schemeClr val="lt1"/>
                </a:solidFill>
                <a:latin typeface="Calibri"/>
                <a:ea typeface="Calibri"/>
                <a:cs typeface="Calibri"/>
                <a:sym typeface="Calibri"/>
              </a:endParaRPr>
            </a:p>
          </p:txBody>
        </p:sp>
        <p:sp>
          <p:nvSpPr>
            <p:cNvPr id="241" name="Google Shape;241;p44"/>
            <p:cNvSpPr/>
            <p:nvPr/>
          </p:nvSpPr>
          <p:spPr>
            <a:xfrm>
              <a:off x="92540" y="4217784"/>
              <a:ext cx="1081367" cy="1081367"/>
            </a:xfrm>
            <a:prstGeom prst="ellipse">
              <a:avLst/>
            </a:prstGeom>
            <a:solidFill>
              <a:schemeClr val="lt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 name="Google Shape;242;p44"/>
          <p:cNvSpPr txBox="1"/>
          <p:nvPr/>
        </p:nvSpPr>
        <p:spPr>
          <a:xfrm>
            <a:off x="4361673" y="1477160"/>
            <a:ext cx="89764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Roboto"/>
                <a:ea typeface="Roboto"/>
                <a:cs typeface="Roboto"/>
                <a:sym typeface="Roboto"/>
              </a:rPr>
              <a:t>01</a:t>
            </a:r>
            <a:endParaRPr/>
          </a:p>
        </p:txBody>
      </p:sp>
      <p:sp>
        <p:nvSpPr>
          <p:cNvPr id="243" name="Google Shape;243;p44"/>
          <p:cNvSpPr txBox="1"/>
          <p:nvPr/>
        </p:nvSpPr>
        <p:spPr>
          <a:xfrm>
            <a:off x="4810493" y="2803879"/>
            <a:ext cx="89764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Roboto"/>
                <a:ea typeface="Roboto"/>
                <a:cs typeface="Roboto"/>
                <a:sym typeface="Roboto"/>
              </a:rPr>
              <a:t>02</a:t>
            </a:r>
            <a:endParaRPr/>
          </a:p>
        </p:txBody>
      </p:sp>
      <p:sp>
        <p:nvSpPr>
          <p:cNvPr id="244" name="Google Shape;244;p44"/>
          <p:cNvSpPr txBox="1"/>
          <p:nvPr/>
        </p:nvSpPr>
        <p:spPr>
          <a:xfrm>
            <a:off x="4810493" y="4085097"/>
            <a:ext cx="89764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Roboto"/>
                <a:ea typeface="Roboto"/>
                <a:cs typeface="Roboto"/>
                <a:sym typeface="Roboto"/>
              </a:rPr>
              <a:t>03</a:t>
            </a:r>
            <a:endParaRPr/>
          </a:p>
        </p:txBody>
      </p:sp>
      <p:sp>
        <p:nvSpPr>
          <p:cNvPr id="245" name="Google Shape;245;p44"/>
          <p:cNvSpPr txBox="1"/>
          <p:nvPr/>
        </p:nvSpPr>
        <p:spPr>
          <a:xfrm>
            <a:off x="4305786" y="5380840"/>
            <a:ext cx="89764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Roboto"/>
                <a:ea typeface="Roboto"/>
                <a:cs typeface="Roboto"/>
                <a:sym typeface="Roboto"/>
              </a:rPr>
              <a:t>04</a:t>
            </a:r>
            <a:endParaRPr/>
          </a:p>
        </p:txBody>
      </p:sp>
      <p:sp>
        <p:nvSpPr>
          <p:cNvPr id="246" name="Google Shape;246;p44"/>
          <p:cNvSpPr/>
          <p:nvPr>
            <p:ph idx="2" type="pic"/>
          </p:nvPr>
        </p:nvSpPr>
        <p:spPr>
          <a:xfrm>
            <a:off x="850596" y="0"/>
            <a:ext cx="3189142" cy="5155036"/>
          </a:xfrm>
          <a:prstGeom prst="rect">
            <a:avLst/>
          </a:prstGeom>
          <a:noFill/>
          <a:ln>
            <a:noFill/>
          </a:ln>
        </p:spPr>
      </p:sp>
      <p:pic>
        <p:nvPicPr>
          <p:cNvPr id="247" name="Google Shape;247;p44"/>
          <p:cNvPicPr preferRelativeResize="0"/>
          <p:nvPr/>
        </p:nvPicPr>
        <p:blipFill rotWithShape="1">
          <a:blip r:embed="rId3">
            <a:alphaModFix/>
          </a:blip>
          <a:srcRect b="0" l="0" r="0" t="0"/>
          <a:stretch/>
        </p:blipFill>
        <p:spPr>
          <a:xfrm>
            <a:off x="528661" y="0"/>
            <a:ext cx="3584661" cy="6858000"/>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500"/>
                                  </p:stCondLst>
                                  <p:childTnLst>
                                    <p:set>
                                      <p:cBhvr>
                                        <p:cTn dur="1" fill="hold">
                                          <p:stCondLst>
                                            <p:cond delay="0"/>
                                          </p:stCondLst>
                                        </p:cTn>
                                        <p:tgtEl>
                                          <p:spTgt spid="227"/>
                                        </p:tgtEl>
                                        <p:attrNameLst>
                                          <p:attrName>style.visibility</p:attrName>
                                        </p:attrNameLst>
                                      </p:cBhvr>
                                      <p:to>
                                        <p:strVal val="visible"/>
                                      </p:to>
                                    </p:set>
                                    <p:anim calcmode="lin" valueType="num">
                                      <p:cBhvr additive="base">
                                        <p:cTn dur="750"/>
                                        <p:tgtEl>
                                          <p:spTgt spid="22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1000"/>
                                  </p:stCondLst>
                                  <p:childTnLst>
                                    <p:set>
                                      <p:cBhvr>
                                        <p:cTn dur="1" fill="hold">
                                          <p:stCondLst>
                                            <p:cond delay="0"/>
                                          </p:stCondLst>
                                        </p:cTn>
                                        <p:tgtEl>
                                          <p:spTgt spid="225"/>
                                        </p:tgtEl>
                                        <p:attrNameLst>
                                          <p:attrName>style.visibility</p:attrName>
                                        </p:attrNameLst>
                                      </p:cBhvr>
                                      <p:to>
                                        <p:strVal val="visible"/>
                                      </p:to>
                                    </p:set>
                                    <p:anim calcmode="lin" valueType="num">
                                      <p:cBhvr additive="base">
                                        <p:cTn dur="750"/>
                                        <p:tgtEl>
                                          <p:spTgt spid="2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1750"/>
                                  </p:stCondLst>
                                  <p:childTnLst>
                                    <p:set>
                                      <p:cBhvr>
                                        <p:cTn dur="1" fill="hold">
                                          <p:stCondLst>
                                            <p:cond delay="0"/>
                                          </p:stCondLst>
                                        </p:cTn>
                                        <p:tgtEl>
                                          <p:spTgt spid="226"/>
                                        </p:tgtEl>
                                        <p:attrNameLst>
                                          <p:attrName>style.visibility</p:attrName>
                                        </p:attrNameLst>
                                      </p:cBhvr>
                                      <p:to>
                                        <p:strVal val="visible"/>
                                      </p:to>
                                    </p:set>
                                    <p:anim calcmode="lin" valueType="num">
                                      <p:cBhvr additive="base">
                                        <p:cTn dur="750"/>
                                        <p:tgtEl>
                                          <p:spTgt spid="22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1250"/>
                                  </p:stCondLst>
                                  <p:childTnLst>
                                    <p:set>
                                      <p:cBhvr>
                                        <p:cTn dur="1" fill="hold">
                                          <p:stCondLst>
                                            <p:cond delay="0"/>
                                          </p:stCondLst>
                                        </p:cTn>
                                        <p:tgtEl>
                                          <p:spTgt spid="242"/>
                                        </p:tgtEl>
                                        <p:attrNameLst>
                                          <p:attrName>style.visibility</p:attrName>
                                        </p:attrNameLst>
                                      </p:cBhvr>
                                      <p:to>
                                        <p:strVal val="visible"/>
                                      </p:to>
                                    </p:set>
                                    <p:anim calcmode="lin" valueType="num">
                                      <p:cBhvr additive="base">
                                        <p:cTn dur="750"/>
                                        <p:tgtEl>
                                          <p:spTgt spid="24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1250"/>
                                  </p:stCondLst>
                                  <p:childTnLst>
                                    <p:set>
                                      <p:cBhvr>
                                        <p:cTn dur="1" fill="hold">
                                          <p:stCondLst>
                                            <p:cond delay="0"/>
                                          </p:stCondLst>
                                        </p:cTn>
                                        <p:tgtEl>
                                          <p:spTgt spid="243"/>
                                        </p:tgtEl>
                                        <p:attrNameLst>
                                          <p:attrName>style.visibility</p:attrName>
                                        </p:attrNameLst>
                                      </p:cBhvr>
                                      <p:to>
                                        <p:strVal val="visible"/>
                                      </p:to>
                                    </p:set>
                                    <p:anim calcmode="lin" valueType="num">
                                      <p:cBhvr additive="base">
                                        <p:cTn dur="750"/>
                                        <p:tgtEl>
                                          <p:spTgt spid="24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1250"/>
                                  </p:stCondLst>
                                  <p:childTnLst>
                                    <p:set>
                                      <p:cBhvr>
                                        <p:cTn dur="1" fill="hold">
                                          <p:stCondLst>
                                            <p:cond delay="0"/>
                                          </p:stCondLst>
                                        </p:cTn>
                                        <p:tgtEl>
                                          <p:spTgt spid="244"/>
                                        </p:tgtEl>
                                        <p:attrNameLst>
                                          <p:attrName>style.visibility</p:attrName>
                                        </p:attrNameLst>
                                      </p:cBhvr>
                                      <p:to>
                                        <p:strVal val="visible"/>
                                      </p:to>
                                    </p:set>
                                    <p:anim calcmode="lin" valueType="num">
                                      <p:cBhvr additive="base">
                                        <p:cTn dur="750"/>
                                        <p:tgtEl>
                                          <p:spTgt spid="24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1250"/>
                                  </p:stCondLst>
                                  <p:childTnLst>
                                    <p:set>
                                      <p:cBhvr>
                                        <p:cTn dur="1" fill="hold">
                                          <p:stCondLst>
                                            <p:cond delay="0"/>
                                          </p:stCondLst>
                                        </p:cTn>
                                        <p:tgtEl>
                                          <p:spTgt spid="245"/>
                                        </p:tgtEl>
                                        <p:attrNameLst>
                                          <p:attrName>style.visibility</p:attrName>
                                        </p:attrNameLst>
                                      </p:cBhvr>
                                      <p:to>
                                        <p:strVal val="visible"/>
                                      </p:to>
                                    </p:set>
                                    <p:anim calcmode="lin" valueType="num">
                                      <p:cBhvr additive="base">
                                        <p:cTn dur="750"/>
                                        <p:tgtEl>
                                          <p:spTgt spid="24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id="670" name="Google Shape;670;p62"/>
          <p:cNvPicPr preferRelativeResize="0"/>
          <p:nvPr/>
        </p:nvPicPr>
        <p:blipFill rotWithShape="1">
          <a:blip r:embed="rId3">
            <a:alphaModFix/>
          </a:blip>
          <a:srcRect b="0" l="0" r="0" t="0"/>
          <a:stretch/>
        </p:blipFill>
        <p:spPr>
          <a:xfrm>
            <a:off x="5755561" y="809625"/>
            <a:ext cx="5264863" cy="3215702"/>
          </a:xfrm>
          <a:prstGeom prst="rect">
            <a:avLst/>
          </a:prstGeom>
          <a:noFill/>
          <a:ln>
            <a:noFill/>
          </a:ln>
        </p:spPr>
      </p:pic>
      <p:sp>
        <p:nvSpPr>
          <p:cNvPr id="671" name="Google Shape;671;p62"/>
          <p:cNvSpPr/>
          <p:nvPr/>
        </p:nvSpPr>
        <p:spPr>
          <a:xfrm rot="2720407">
            <a:off x="934368" y="5146391"/>
            <a:ext cx="794605" cy="794605"/>
          </a:xfrm>
          <a:prstGeom prst="roundRect">
            <a:avLst>
              <a:gd fmla="val 16667" name="adj"/>
            </a:avLst>
          </a:prstGeom>
          <a:solidFill>
            <a:schemeClr val="lt1">
              <a:alpha val="49803"/>
            </a:schemeClr>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2" name="Google Shape;672;p62"/>
          <p:cNvSpPr/>
          <p:nvPr/>
        </p:nvSpPr>
        <p:spPr>
          <a:xfrm rot="2720407">
            <a:off x="1244588" y="4888589"/>
            <a:ext cx="1132852" cy="1132852"/>
          </a:xfrm>
          <a:prstGeom prst="roundRect">
            <a:avLst>
              <a:gd fmla="val 16667" name="adj"/>
            </a:avLst>
          </a:prstGeom>
          <a:solidFill>
            <a:schemeClr val="lt1">
              <a:alpha val="49803"/>
            </a:schemeClr>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3" name="Google Shape;673;p62"/>
          <p:cNvSpPr txBox="1"/>
          <p:nvPr/>
        </p:nvSpPr>
        <p:spPr>
          <a:xfrm>
            <a:off x="874837" y="2694249"/>
            <a:ext cx="5550322" cy="212365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chemeClr val="dk1"/>
                </a:solidFill>
                <a:latin typeface="Arial Rounded"/>
                <a:ea typeface="Arial Rounded"/>
                <a:cs typeface="Arial Rounded"/>
                <a:sym typeface="Arial Rounded"/>
              </a:rPr>
              <a:t>APLIKASI SISCOBIKES Versi 3.0</a:t>
            </a:r>
            <a:endParaRPr/>
          </a:p>
        </p:txBody>
      </p:sp>
      <p:sp>
        <p:nvSpPr>
          <p:cNvPr id="674" name="Google Shape;674;p62"/>
          <p:cNvSpPr txBox="1"/>
          <p:nvPr/>
        </p:nvSpPr>
        <p:spPr>
          <a:xfrm>
            <a:off x="9923110" y="4887941"/>
            <a:ext cx="89319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chemeClr val="dk1"/>
                </a:solidFill>
                <a:latin typeface="Roboto"/>
                <a:ea typeface="Roboto"/>
                <a:cs typeface="Roboto"/>
                <a:sym typeface="Roboto"/>
              </a:rPr>
              <a:t>04</a:t>
            </a:r>
            <a:endParaRPr/>
          </a:p>
        </p:txBody>
      </p:sp>
      <p:sp>
        <p:nvSpPr>
          <p:cNvPr id="675" name="Google Shape;675;p62"/>
          <p:cNvSpPr/>
          <p:nvPr/>
        </p:nvSpPr>
        <p:spPr>
          <a:xfrm rot="2710552">
            <a:off x="1486443" y="1694480"/>
            <a:ext cx="4056115" cy="4229471"/>
          </a:xfrm>
          <a:prstGeom prst="frame">
            <a:avLst>
              <a:gd fmla="val 1852" name="adj1"/>
            </a:avLst>
          </a:prstGeom>
          <a:solidFill>
            <a:srgbClr val="C4E0B2"/>
          </a:solidFill>
          <a:ln cap="flat" cmpd="sng" w="76200">
            <a:solidFill>
              <a:srgbClr val="C4E0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500"/>
                                  </p:stCondLst>
                                  <p:childTnLst>
                                    <p:set>
                                      <p:cBhvr>
                                        <p:cTn dur="1" fill="hold">
                                          <p:stCondLst>
                                            <p:cond delay="0"/>
                                          </p:stCondLst>
                                        </p:cTn>
                                        <p:tgtEl>
                                          <p:spTgt spid="672"/>
                                        </p:tgtEl>
                                        <p:attrNameLst>
                                          <p:attrName>style.visibility</p:attrName>
                                        </p:attrNameLst>
                                      </p:cBhvr>
                                      <p:to>
                                        <p:strVal val="visible"/>
                                      </p:to>
                                    </p:set>
                                    <p:animEffect filter="fade" transition="in">
                                      <p:cBhvr>
                                        <p:cTn dur="500"/>
                                        <p:tgtEl>
                                          <p:spTgt spid="672"/>
                                        </p:tgtEl>
                                      </p:cBhvr>
                                    </p:animEffect>
                                  </p:childTnLst>
                                </p:cTn>
                              </p:par>
                              <p:par>
                                <p:cTn fill="hold" nodeType="withEffect" presetClass="entr" presetID="10" presetSubtype="0">
                                  <p:stCondLst>
                                    <p:cond delay="1500"/>
                                  </p:stCondLst>
                                  <p:childTnLst>
                                    <p:set>
                                      <p:cBhvr>
                                        <p:cTn dur="1" fill="hold">
                                          <p:stCondLst>
                                            <p:cond delay="0"/>
                                          </p:stCondLst>
                                        </p:cTn>
                                        <p:tgtEl>
                                          <p:spTgt spid="671"/>
                                        </p:tgtEl>
                                        <p:attrNameLst>
                                          <p:attrName>style.visibility</p:attrName>
                                        </p:attrNameLst>
                                      </p:cBhvr>
                                      <p:to>
                                        <p:strVal val="visible"/>
                                      </p:to>
                                    </p:set>
                                    <p:animEffect filter="fade" transition="in">
                                      <p:cBhvr>
                                        <p:cTn dur="500"/>
                                        <p:tgtEl>
                                          <p:spTgt spid="671"/>
                                        </p:tgtEl>
                                      </p:cBhvr>
                                    </p:animEffect>
                                  </p:childTnLst>
                                </p:cTn>
                              </p:par>
                              <p:par>
                                <p:cTn fill="hold" nodeType="withEffect" presetClass="entr" presetID="2" presetSubtype="2">
                                  <p:stCondLst>
                                    <p:cond delay="1000"/>
                                  </p:stCondLst>
                                  <p:childTnLst>
                                    <p:set>
                                      <p:cBhvr>
                                        <p:cTn dur="1" fill="hold">
                                          <p:stCondLst>
                                            <p:cond delay="0"/>
                                          </p:stCondLst>
                                        </p:cTn>
                                        <p:tgtEl>
                                          <p:spTgt spid="673"/>
                                        </p:tgtEl>
                                        <p:attrNameLst>
                                          <p:attrName>style.visibility</p:attrName>
                                        </p:attrNameLst>
                                      </p:cBhvr>
                                      <p:to>
                                        <p:strVal val="visible"/>
                                      </p:to>
                                    </p:set>
                                    <p:anim calcmode="lin" valueType="num">
                                      <p:cBhvr additive="base">
                                        <p:cTn dur="750"/>
                                        <p:tgtEl>
                                          <p:spTgt spid="67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1250"/>
                                  </p:stCondLst>
                                  <p:childTnLst>
                                    <p:set>
                                      <p:cBhvr>
                                        <p:cTn dur="1" fill="hold">
                                          <p:stCondLst>
                                            <p:cond delay="0"/>
                                          </p:stCondLst>
                                        </p:cTn>
                                        <p:tgtEl>
                                          <p:spTgt spid="674"/>
                                        </p:tgtEl>
                                        <p:attrNameLst>
                                          <p:attrName>style.visibility</p:attrName>
                                        </p:attrNameLst>
                                      </p:cBhvr>
                                      <p:to>
                                        <p:strVal val="visible"/>
                                      </p:to>
                                    </p:set>
                                    <p:anim calcmode="lin" valueType="num">
                                      <p:cBhvr additive="base">
                                        <p:cTn dur="750"/>
                                        <p:tgtEl>
                                          <p:spTgt spid="674"/>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1250"/>
                                  </p:stCondLst>
                                  <p:childTnLst>
                                    <p:set>
                                      <p:cBhvr>
                                        <p:cTn dur="1" fill="hold">
                                          <p:stCondLst>
                                            <p:cond delay="0"/>
                                          </p:stCondLst>
                                        </p:cTn>
                                        <p:tgtEl>
                                          <p:spTgt spid="675"/>
                                        </p:tgtEl>
                                        <p:attrNameLst>
                                          <p:attrName>style.visibility</p:attrName>
                                        </p:attrNameLst>
                                      </p:cBhvr>
                                      <p:to>
                                        <p:strVal val="visible"/>
                                      </p:to>
                                    </p:set>
                                    <p:animEffect filter="fade" transition="in">
                                      <p:cBhvr>
                                        <p:cTn dur="500"/>
                                        <p:tgtEl>
                                          <p:spTgt spid="6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63"/>
          <p:cNvSpPr/>
          <p:nvPr/>
        </p:nvSpPr>
        <p:spPr>
          <a:xfrm>
            <a:off x="2954136" y="-9805"/>
            <a:ext cx="9237863" cy="4201971"/>
          </a:xfrm>
          <a:prstGeom prst="rect">
            <a:avLst/>
          </a:prstGeom>
          <a:solidFill>
            <a:srgbClr val="E5E5E5">
              <a:alpha val="6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1F3864"/>
              </a:solidFill>
              <a:latin typeface="Calibri"/>
              <a:ea typeface="Calibri"/>
              <a:cs typeface="Calibri"/>
              <a:sym typeface="Calibri"/>
            </a:endParaRPr>
          </a:p>
        </p:txBody>
      </p:sp>
      <p:sp>
        <p:nvSpPr>
          <p:cNvPr id="682" name="Google Shape;682;p63"/>
          <p:cNvSpPr/>
          <p:nvPr/>
        </p:nvSpPr>
        <p:spPr>
          <a:xfrm>
            <a:off x="246272" y="2968583"/>
            <a:ext cx="6062987" cy="3643496"/>
          </a:xfrm>
          <a:prstGeom prst="rect">
            <a:avLst/>
          </a:prstGeom>
          <a:solidFill>
            <a:srgbClr val="E5E5E5">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Arial"/>
              <a:ea typeface="Arial"/>
              <a:cs typeface="Arial"/>
              <a:sym typeface="Arial"/>
            </a:endParaRPr>
          </a:p>
        </p:txBody>
      </p:sp>
      <p:sp>
        <p:nvSpPr>
          <p:cNvPr id="683" name="Google Shape;683;p63"/>
          <p:cNvSpPr/>
          <p:nvPr/>
        </p:nvSpPr>
        <p:spPr>
          <a:xfrm rot="5400000">
            <a:off x="9862202" y="4460772"/>
            <a:ext cx="1781181" cy="2004650"/>
          </a:xfrm>
          <a:prstGeom prst="wedgeRoundRectCallout">
            <a:avLst>
              <a:gd fmla="val -20833" name="adj1"/>
              <a:gd fmla="val 62500" name="adj2"/>
              <a:gd fmla="val 0" name="adj3"/>
            </a:avLst>
          </a:prstGeom>
          <a:solidFill>
            <a:schemeClr val="dk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4" name="Google Shape;684;p63"/>
          <p:cNvSpPr txBox="1"/>
          <p:nvPr>
            <p:ph idx="1" type="body"/>
          </p:nvPr>
        </p:nvSpPr>
        <p:spPr>
          <a:xfrm>
            <a:off x="273802" y="90634"/>
            <a:ext cx="11573197" cy="1079059"/>
          </a:xfrm>
          <a:prstGeom prst="rect">
            <a:avLst/>
          </a:prstGeom>
          <a:solidFill>
            <a:srgbClr val="DDEAF6"/>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2060"/>
              </a:buClr>
              <a:buSzPts val="3600"/>
              <a:buNone/>
            </a:pPr>
            <a:r>
              <a:rPr b="1" lang="en-US" sz="3600">
                <a:solidFill>
                  <a:srgbClr val="002060"/>
                </a:solidFill>
                <a:latin typeface="Arial Rounded"/>
                <a:ea typeface="Arial Rounded"/>
                <a:cs typeface="Arial Rounded"/>
                <a:sym typeface="Arial Rounded"/>
              </a:rPr>
              <a:t>PENGEMBANGAN APLIKASI SISCOBIKES</a:t>
            </a:r>
            <a:endParaRPr b="1" sz="3600">
              <a:solidFill>
                <a:srgbClr val="002060"/>
              </a:solidFill>
              <a:latin typeface="Arial Rounded"/>
              <a:ea typeface="Arial Rounded"/>
              <a:cs typeface="Arial Rounded"/>
              <a:sym typeface="Arial Rounded"/>
            </a:endParaRPr>
          </a:p>
        </p:txBody>
      </p:sp>
      <p:grpSp>
        <p:nvGrpSpPr>
          <p:cNvPr id="685" name="Google Shape;685;p63"/>
          <p:cNvGrpSpPr/>
          <p:nvPr/>
        </p:nvGrpSpPr>
        <p:grpSpPr>
          <a:xfrm>
            <a:off x="2014774" y="2519646"/>
            <a:ext cx="8608400" cy="3941085"/>
            <a:chOff x="560016" y="2664940"/>
            <a:chExt cx="5317839" cy="2996308"/>
          </a:xfrm>
        </p:grpSpPr>
        <p:sp>
          <p:nvSpPr>
            <p:cNvPr id="686" name="Google Shape;686;p63"/>
            <p:cNvSpPr/>
            <p:nvPr/>
          </p:nvSpPr>
          <p:spPr>
            <a:xfrm>
              <a:off x="3706598" y="2664940"/>
              <a:ext cx="2171257" cy="692052"/>
            </a:xfrm>
            <a:custGeom>
              <a:rect b="b" l="l" r="r" t="t"/>
              <a:pathLst>
                <a:path extrusionOk="0" h="576064" w="1728192">
                  <a:moveTo>
                    <a:pt x="144538" y="0"/>
                  </a:moveTo>
                  <a:lnTo>
                    <a:pt x="1440160" y="0"/>
                  </a:lnTo>
                  <a:lnTo>
                    <a:pt x="1728192" y="288032"/>
                  </a:lnTo>
                  <a:lnTo>
                    <a:pt x="1440160" y="576064"/>
                  </a:lnTo>
                  <a:lnTo>
                    <a:pt x="0" y="576064"/>
                  </a:lnTo>
                  <a:lnTo>
                    <a:pt x="0" y="560466"/>
                  </a:lnTo>
                  <a:lnTo>
                    <a:pt x="144962" y="10818"/>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687" name="Google Shape;687;p63"/>
            <p:cNvSpPr/>
            <p:nvPr/>
          </p:nvSpPr>
          <p:spPr>
            <a:xfrm>
              <a:off x="2683603" y="3376033"/>
              <a:ext cx="1887619" cy="789124"/>
            </a:xfrm>
            <a:prstGeom prst="parallelogram">
              <a:avLst>
                <a:gd fmla="val 25000"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688" name="Google Shape;688;p63"/>
            <p:cNvSpPr/>
            <p:nvPr/>
          </p:nvSpPr>
          <p:spPr>
            <a:xfrm>
              <a:off x="1724396" y="4161356"/>
              <a:ext cx="1806348" cy="714895"/>
            </a:xfrm>
            <a:prstGeom prst="parallelogram">
              <a:avLst>
                <a:gd fmla="val 25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689" name="Google Shape;689;p63"/>
            <p:cNvSpPr/>
            <p:nvPr/>
          </p:nvSpPr>
          <p:spPr>
            <a:xfrm>
              <a:off x="560016" y="4888277"/>
              <a:ext cx="1846185" cy="772971"/>
            </a:xfrm>
            <a:custGeom>
              <a:rect b="b" l="l" r="r" t="t"/>
              <a:pathLst>
                <a:path extrusionOk="0" h="576064" w="1706488">
                  <a:moveTo>
                    <a:pt x="0" y="0"/>
                  </a:moveTo>
                  <a:lnTo>
                    <a:pt x="150361" y="0"/>
                  </a:lnTo>
                  <a:lnTo>
                    <a:pt x="751804" y="0"/>
                  </a:lnTo>
                  <a:lnTo>
                    <a:pt x="1503607" y="0"/>
                  </a:lnTo>
                  <a:lnTo>
                    <a:pt x="1653968" y="0"/>
                  </a:lnTo>
                  <a:lnTo>
                    <a:pt x="1706488" y="0"/>
                  </a:lnTo>
                  <a:lnTo>
                    <a:pt x="1706488" y="576064"/>
                  </a:lnTo>
                  <a:lnTo>
                    <a:pt x="1653968" y="576064"/>
                  </a:lnTo>
                  <a:lnTo>
                    <a:pt x="1503607" y="576064"/>
                  </a:lnTo>
                  <a:lnTo>
                    <a:pt x="751804" y="576064"/>
                  </a:lnTo>
                  <a:lnTo>
                    <a:pt x="150361" y="576064"/>
                  </a:lnTo>
                  <a:lnTo>
                    <a:pt x="2299" y="576064"/>
                  </a:lnTo>
                  <a:lnTo>
                    <a:pt x="175592" y="308248"/>
                  </a:lnTo>
                  <a:lnTo>
                    <a:pt x="12306" y="14334"/>
                  </a:lnTo>
                  <a:lnTo>
                    <a:pt x="1887" y="723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grpSp>
      <p:sp>
        <p:nvSpPr>
          <p:cNvPr id="690" name="Google Shape;690;p63"/>
          <p:cNvSpPr/>
          <p:nvPr/>
        </p:nvSpPr>
        <p:spPr>
          <a:xfrm>
            <a:off x="6626362" y="4763863"/>
            <a:ext cx="1663037" cy="1589824"/>
          </a:xfrm>
          <a:custGeom>
            <a:rect b="b" l="l" r="r" t="t"/>
            <a:pathLst>
              <a:path extrusionOk="0" h="1654629" w="1730828">
                <a:moveTo>
                  <a:pt x="1556657" y="152400"/>
                </a:moveTo>
                <a:lnTo>
                  <a:pt x="1730828" y="674915"/>
                </a:lnTo>
                <a:lnTo>
                  <a:pt x="685800" y="1654629"/>
                </a:lnTo>
                <a:lnTo>
                  <a:pt x="0" y="914400"/>
                </a:lnTo>
                <a:lnTo>
                  <a:pt x="1023257" y="0"/>
                </a:lnTo>
                <a:lnTo>
                  <a:pt x="1556657" y="152400"/>
                </a:lnTo>
                <a:close/>
              </a:path>
            </a:pathLst>
          </a:custGeom>
          <a:gradFill>
            <a:gsLst>
              <a:gs pos="0">
                <a:srgbClr val="FFFFFF">
                  <a:alpha val="0"/>
                </a:srgbClr>
              </a:gs>
              <a:gs pos="100000">
                <a:srgbClr val="A5A5A5"/>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691" name="Google Shape;691;p63"/>
          <p:cNvSpPr/>
          <p:nvPr/>
        </p:nvSpPr>
        <p:spPr>
          <a:xfrm>
            <a:off x="155110" y="4409468"/>
            <a:ext cx="1704554" cy="22467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rgbClr val="002060"/>
                </a:solidFill>
                <a:latin typeface="Calibri"/>
                <a:ea typeface="Calibri"/>
                <a:cs typeface="Calibri"/>
                <a:sym typeface="Calibri"/>
              </a:rPr>
              <a:t>Tools penghitungan kebutuhan anggaran SPM telah diinisiasi</a:t>
            </a:r>
            <a:endParaRPr b="1" sz="2000">
              <a:solidFill>
                <a:srgbClr val="002060"/>
              </a:solidFill>
              <a:latin typeface="Calibri"/>
              <a:ea typeface="Calibri"/>
              <a:cs typeface="Calibri"/>
              <a:sym typeface="Calibri"/>
            </a:endParaRPr>
          </a:p>
          <a:p>
            <a:pPr indent="0" lvl="0" marL="0" marR="0" rtl="0" algn="l">
              <a:spcBef>
                <a:spcPts val="0"/>
              </a:spcBef>
              <a:spcAft>
                <a:spcPts val="0"/>
              </a:spcAft>
              <a:buNone/>
            </a:pPr>
            <a:r>
              <a:rPr b="1" lang="en-US" sz="2000">
                <a:solidFill>
                  <a:srgbClr val="002060"/>
                </a:solidFill>
                <a:latin typeface="Calibri"/>
                <a:ea typeface="Calibri"/>
                <a:cs typeface="Calibri"/>
                <a:sym typeface="Calibri"/>
              </a:rPr>
              <a:t>sejak tahun 2018</a:t>
            </a:r>
            <a:endParaRPr/>
          </a:p>
        </p:txBody>
      </p:sp>
      <p:sp>
        <p:nvSpPr>
          <p:cNvPr id="692" name="Google Shape;692;p63"/>
          <p:cNvSpPr/>
          <p:nvPr/>
        </p:nvSpPr>
        <p:spPr>
          <a:xfrm>
            <a:off x="2311134" y="5885578"/>
            <a:ext cx="1270000" cy="32512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2018</a:t>
            </a:r>
            <a:endParaRPr b="1" sz="3200">
              <a:solidFill>
                <a:schemeClr val="lt1"/>
              </a:solidFill>
              <a:latin typeface="Calibri"/>
              <a:ea typeface="Calibri"/>
              <a:cs typeface="Calibri"/>
              <a:sym typeface="Calibri"/>
            </a:endParaRPr>
          </a:p>
        </p:txBody>
      </p:sp>
      <p:sp>
        <p:nvSpPr>
          <p:cNvPr id="693" name="Google Shape;693;p63"/>
          <p:cNvSpPr/>
          <p:nvPr/>
        </p:nvSpPr>
        <p:spPr>
          <a:xfrm>
            <a:off x="7769093" y="2856990"/>
            <a:ext cx="1270000" cy="32512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2021</a:t>
            </a:r>
            <a:endParaRPr b="1" sz="3200">
              <a:solidFill>
                <a:schemeClr val="lt1"/>
              </a:solidFill>
              <a:latin typeface="Calibri"/>
              <a:ea typeface="Calibri"/>
              <a:cs typeface="Calibri"/>
              <a:sym typeface="Calibri"/>
            </a:endParaRPr>
          </a:p>
        </p:txBody>
      </p:sp>
      <p:sp>
        <p:nvSpPr>
          <p:cNvPr id="694" name="Google Shape;694;p63"/>
          <p:cNvSpPr/>
          <p:nvPr/>
        </p:nvSpPr>
        <p:spPr>
          <a:xfrm>
            <a:off x="1791119" y="3625375"/>
            <a:ext cx="3179239" cy="10156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rgbClr val="002060"/>
                </a:solidFill>
                <a:latin typeface="Calibri"/>
                <a:ea typeface="Calibri"/>
                <a:cs typeface="Calibri"/>
                <a:sym typeface="Calibri"/>
              </a:rPr>
              <a:t>Tools terus mengalami perbaikan, dari versi 1.0, kemudian 2.0</a:t>
            </a:r>
            <a:endParaRPr/>
          </a:p>
        </p:txBody>
      </p:sp>
      <p:sp>
        <p:nvSpPr>
          <p:cNvPr id="695" name="Google Shape;695;p63"/>
          <p:cNvSpPr/>
          <p:nvPr/>
        </p:nvSpPr>
        <p:spPr>
          <a:xfrm>
            <a:off x="3380738" y="1990242"/>
            <a:ext cx="3961753" cy="132343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rgbClr val="002060"/>
                </a:solidFill>
                <a:latin typeface="Calibri"/>
                <a:ea typeface="Calibri"/>
                <a:cs typeface="Calibri"/>
                <a:sym typeface="Calibri"/>
              </a:rPr>
              <a:t>Tools versi terbaru 3.0 Kab/Kota didesain agar lebih mudah dipahami, lebih sederhana, dan lebih berdaya guna</a:t>
            </a:r>
            <a:endParaRPr b="1" sz="2000">
              <a:solidFill>
                <a:srgbClr val="002060"/>
              </a:solidFill>
              <a:latin typeface="Calibri"/>
              <a:ea typeface="Calibri"/>
              <a:cs typeface="Calibri"/>
              <a:sym typeface="Calibri"/>
            </a:endParaRPr>
          </a:p>
        </p:txBody>
      </p:sp>
      <p:sp>
        <p:nvSpPr>
          <p:cNvPr id="696" name="Google Shape;696;p63"/>
          <p:cNvSpPr/>
          <p:nvPr/>
        </p:nvSpPr>
        <p:spPr>
          <a:xfrm>
            <a:off x="10072560" y="4641038"/>
            <a:ext cx="1785530" cy="15696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chemeClr val="lt1"/>
                </a:solidFill>
                <a:latin typeface="Calibri"/>
                <a:ea typeface="Calibri"/>
                <a:cs typeface="Calibri"/>
                <a:sym typeface="Calibri"/>
              </a:rPr>
              <a:t>Tools dikembangkan agar lebih memperkuat peran Dinas Kesehatan </a:t>
            </a:r>
            <a:endParaRPr b="1" sz="1600">
              <a:solidFill>
                <a:schemeClr val="lt1"/>
              </a:solidFill>
              <a:latin typeface="Calibri"/>
              <a:ea typeface="Calibri"/>
              <a:cs typeface="Calibri"/>
              <a:sym typeface="Calibri"/>
            </a:endParaRPr>
          </a:p>
        </p:txBody>
      </p:sp>
      <p:sp>
        <p:nvSpPr>
          <p:cNvPr id="697" name="Google Shape;697;p63"/>
          <p:cNvSpPr/>
          <p:nvPr/>
        </p:nvSpPr>
        <p:spPr>
          <a:xfrm>
            <a:off x="4289170" y="4823175"/>
            <a:ext cx="1270000" cy="32512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2019</a:t>
            </a:r>
            <a:endParaRPr b="1" sz="3200">
              <a:solidFill>
                <a:schemeClr val="lt1"/>
              </a:solidFill>
              <a:latin typeface="Calibri"/>
              <a:ea typeface="Calibri"/>
              <a:cs typeface="Calibri"/>
              <a:sym typeface="Calibri"/>
            </a:endParaRPr>
          </a:p>
        </p:txBody>
      </p:sp>
      <p:pic>
        <p:nvPicPr>
          <p:cNvPr id="698" name="Google Shape;698;p63"/>
          <p:cNvPicPr preferRelativeResize="0"/>
          <p:nvPr/>
        </p:nvPicPr>
        <p:blipFill rotWithShape="1">
          <a:blip r:embed="rId3">
            <a:alphaModFix/>
          </a:blip>
          <a:srcRect b="0" l="0" r="0" t="0"/>
          <a:stretch/>
        </p:blipFill>
        <p:spPr>
          <a:xfrm>
            <a:off x="873532" y="1454299"/>
            <a:ext cx="1869594" cy="1554935"/>
          </a:xfrm>
          <a:prstGeom prst="rect">
            <a:avLst/>
          </a:prstGeom>
          <a:noFill/>
          <a:ln>
            <a:noFill/>
          </a:ln>
        </p:spPr>
      </p:pic>
      <p:pic>
        <p:nvPicPr>
          <p:cNvPr descr="C:\Users\OKVA\Downloads\logo-kemenkes-baru-2016-1.png" id="699" name="Google Shape;699;p63"/>
          <p:cNvPicPr preferRelativeResize="0"/>
          <p:nvPr/>
        </p:nvPicPr>
        <p:blipFill rotWithShape="1">
          <a:blip r:embed="rId4">
            <a:alphaModFix/>
          </a:blip>
          <a:srcRect b="0" l="0" r="0" t="0"/>
          <a:stretch/>
        </p:blipFill>
        <p:spPr>
          <a:xfrm>
            <a:off x="0" y="229902"/>
            <a:ext cx="1292860" cy="699139"/>
          </a:xfrm>
          <a:prstGeom prst="rect">
            <a:avLst/>
          </a:prstGeom>
          <a:noFill/>
          <a:ln>
            <a:noFill/>
          </a:ln>
        </p:spPr>
      </p:pic>
      <p:sp>
        <p:nvSpPr>
          <p:cNvPr id="700" name="Google Shape;700;p63"/>
          <p:cNvSpPr/>
          <p:nvPr/>
        </p:nvSpPr>
        <p:spPr>
          <a:xfrm>
            <a:off x="5942319" y="3909726"/>
            <a:ext cx="1270000" cy="32512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2020</a:t>
            </a:r>
            <a:endParaRPr b="1" sz="3200">
              <a:solidFill>
                <a:schemeClr val="lt1"/>
              </a:solidFill>
              <a:latin typeface="Calibri"/>
              <a:ea typeface="Calibri"/>
              <a:cs typeface="Calibri"/>
              <a:sym typeface="Calibri"/>
            </a:endParaRPr>
          </a:p>
        </p:txBody>
      </p:sp>
      <p:sp>
        <p:nvSpPr>
          <p:cNvPr id="701" name="Google Shape;701;p63"/>
          <p:cNvSpPr/>
          <p:nvPr/>
        </p:nvSpPr>
        <p:spPr>
          <a:xfrm>
            <a:off x="7396103" y="1446825"/>
            <a:ext cx="3961753" cy="10156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rgbClr val="002060"/>
                </a:solidFill>
                <a:latin typeface="Calibri"/>
                <a:ea typeface="Calibri"/>
                <a:cs typeface="Calibri"/>
                <a:sym typeface="Calibri"/>
              </a:rPr>
              <a:t>Flatform  Pembelajaran Mandiri melalui : E-Learning Siscobikes 3.0 ; www.siscobikes.ppjk.kemkes.go.id</a:t>
            </a:r>
            <a:endParaRPr/>
          </a:p>
        </p:txBody>
      </p:sp>
      <p:pic>
        <p:nvPicPr>
          <p:cNvPr id="702" name="Google Shape;702;p63"/>
          <p:cNvPicPr preferRelativeResize="0"/>
          <p:nvPr/>
        </p:nvPicPr>
        <p:blipFill rotWithShape="1">
          <a:blip r:embed="rId5">
            <a:alphaModFix/>
          </a:blip>
          <a:srcRect b="0" l="0" r="0" t="0"/>
          <a:stretch/>
        </p:blipFill>
        <p:spPr>
          <a:xfrm rot="5007208">
            <a:off x="7220498" y="4320262"/>
            <a:ext cx="2180328" cy="217010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64"/>
          <p:cNvSpPr/>
          <p:nvPr/>
        </p:nvSpPr>
        <p:spPr>
          <a:xfrm rot="164224">
            <a:off x="5233956" y="3479126"/>
            <a:ext cx="2016176" cy="3134605"/>
          </a:xfrm>
          <a:custGeom>
            <a:rect b="b" l="l" r="r" t="t"/>
            <a:pathLst>
              <a:path extrusionOk="0" h="5957469" w="3523460">
                <a:moveTo>
                  <a:pt x="727477" y="5951236"/>
                </a:moveTo>
                <a:cubicBezTo>
                  <a:pt x="740729" y="5739202"/>
                  <a:pt x="864838" y="4410361"/>
                  <a:pt x="870139" y="4094960"/>
                </a:cubicBezTo>
                <a:cubicBezTo>
                  <a:pt x="560039" y="3546320"/>
                  <a:pt x="456669" y="2926117"/>
                  <a:pt x="432816" y="2274110"/>
                </a:cubicBezTo>
                <a:cubicBezTo>
                  <a:pt x="313547" y="1839439"/>
                  <a:pt x="-187386" y="1134423"/>
                  <a:pt x="75008" y="970096"/>
                </a:cubicBezTo>
                <a:cubicBezTo>
                  <a:pt x="248612" y="927688"/>
                  <a:pt x="623646" y="1934854"/>
                  <a:pt x="750867" y="2107132"/>
                </a:cubicBezTo>
                <a:cubicBezTo>
                  <a:pt x="790624" y="2183994"/>
                  <a:pt x="862187" y="2105807"/>
                  <a:pt x="838333" y="2035571"/>
                </a:cubicBezTo>
                <a:cubicBezTo>
                  <a:pt x="716413" y="1433922"/>
                  <a:pt x="427516" y="251827"/>
                  <a:pt x="711112" y="214722"/>
                </a:cubicBezTo>
                <a:cubicBezTo>
                  <a:pt x="909896" y="184242"/>
                  <a:pt x="1157709" y="1578371"/>
                  <a:pt x="1235897" y="1868593"/>
                </a:cubicBezTo>
                <a:cubicBezTo>
                  <a:pt x="1242524" y="1928227"/>
                  <a:pt x="1311436" y="2047497"/>
                  <a:pt x="1315411" y="1852690"/>
                </a:cubicBezTo>
                <a:cubicBezTo>
                  <a:pt x="1312761" y="1280197"/>
                  <a:pt x="1159035" y="-7915"/>
                  <a:pt x="1458534" y="37"/>
                </a:cubicBezTo>
                <a:cubicBezTo>
                  <a:pt x="1693099" y="-7916"/>
                  <a:pt x="1707674" y="1541264"/>
                  <a:pt x="1728878" y="1828836"/>
                </a:cubicBezTo>
                <a:cubicBezTo>
                  <a:pt x="1734180" y="1917625"/>
                  <a:pt x="1764661" y="1916301"/>
                  <a:pt x="1816344" y="1868594"/>
                </a:cubicBezTo>
                <a:cubicBezTo>
                  <a:pt x="2054883" y="1372963"/>
                  <a:pt x="2198007" y="241226"/>
                  <a:pt x="2492205" y="333992"/>
                </a:cubicBezTo>
                <a:cubicBezTo>
                  <a:pt x="2781103" y="421456"/>
                  <a:pt x="2314625" y="1471029"/>
                  <a:pt x="2221860" y="2011718"/>
                </a:cubicBezTo>
                <a:lnTo>
                  <a:pt x="2325227" y="2711432"/>
                </a:lnTo>
                <a:cubicBezTo>
                  <a:pt x="2439196" y="2563007"/>
                  <a:pt x="2584970" y="2406632"/>
                  <a:pt x="2762549" y="2266158"/>
                </a:cubicBezTo>
                <a:cubicBezTo>
                  <a:pt x="3043495" y="1897748"/>
                  <a:pt x="3618639" y="2022319"/>
                  <a:pt x="3509971" y="2162792"/>
                </a:cubicBezTo>
                <a:cubicBezTo>
                  <a:pt x="3266131" y="2446388"/>
                  <a:pt x="2982534" y="2594812"/>
                  <a:pt x="2778451" y="2942019"/>
                </a:cubicBezTo>
                <a:cubicBezTo>
                  <a:pt x="2558465" y="3336933"/>
                  <a:pt x="2370285" y="3707995"/>
                  <a:pt x="2118493" y="4007494"/>
                </a:cubicBezTo>
                <a:cubicBezTo>
                  <a:pt x="2147648" y="4296392"/>
                  <a:pt x="2280112" y="5716279"/>
                  <a:pt x="2317218" y="5957469"/>
                </a:cubicBezTo>
                <a:lnTo>
                  <a:pt x="727477" y="5951236"/>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sp>
        <p:nvSpPr>
          <p:cNvPr id="708" name="Google Shape;708;p64"/>
          <p:cNvSpPr/>
          <p:nvPr/>
        </p:nvSpPr>
        <p:spPr>
          <a:xfrm rot="10800000">
            <a:off x="568335" y="1028745"/>
            <a:ext cx="10970302" cy="735063"/>
          </a:xfrm>
          <a:prstGeom prst="roundRect">
            <a:avLst>
              <a:gd fmla="val 16667" name="adj"/>
            </a:avLst>
          </a:prstGeom>
          <a:solidFill>
            <a:srgbClr val="DDEAF6"/>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09" name="Google Shape;709;p64"/>
          <p:cNvSpPr txBox="1"/>
          <p:nvPr/>
        </p:nvSpPr>
        <p:spPr>
          <a:xfrm>
            <a:off x="1581555" y="53843"/>
            <a:ext cx="9517597" cy="93771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chemeClr val="dk1"/>
                </a:solidFill>
                <a:latin typeface="Calibri"/>
                <a:ea typeface="Calibri"/>
                <a:cs typeface="Calibri"/>
                <a:sym typeface="Calibri"/>
              </a:rPr>
              <a:t>Tantangan Tools Aplikasi Siscobikes </a:t>
            </a:r>
            <a:endParaRPr/>
          </a:p>
          <a:p>
            <a:pPr indent="0" lvl="0" marL="0" marR="0" rtl="0" algn="ctr">
              <a:spcBef>
                <a:spcPts val="0"/>
              </a:spcBef>
              <a:spcAft>
                <a:spcPts val="0"/>
              </a:spcAft>
              <a:buNone/>
            </a:pPr>
            <a:r>
              <a:rPr b="1" lang="en-US" sz="3600">
                <a:solidFill>
                  <a:schemeClr val="dk1"/>
                </a:solidFill>
                <a:latin typeface="Calibri"/>
                <a:ea typeface="Calibri"/>
                <a:cs typeface="Calibri"/>
                <a:sym typeface="Calibri"/>
              </a:rPr>
              <a:t>versi 1.0 &amp; 2.0</a:t>
            </a:r>
            <a:endParaRPr/>
          </a:p>
        </p:txBody>
      </p:sp>
      <p:grpSp>
        <p:nvGrpSpPr>
          <p:cNvPr id="710" name="Google Shape;710;p64"/>
          <p:cNvGrpSpPr/>
          <p:nvPr/>
        </p:nvGrpSpPr>
        <p:grpSpPr>
          <a:xfrm flipH="1">
            <a:off x="5882794" y="3513830"/>
            <a:ext cx="3710346" cy="2672527"/>
            <a:chOff x="1016436" y="3876641"/>
            <a:chExt cx="3796962" cy="2734917"/>
          </a:xfrm>
        </p:grpSpPr>
        <p:sp>
          <p:nvSpPr>
            <p:cNvPr id="711" name="Google Shape;711;p64"/>
            <p:cNvSpPr/>
            <p:nvPr/>
          </p:nvSpPr>
          <p:spPr>
            <a:xfrm>
              <a:off x="3234596" y="3876641"/>
              <a:ext cx="1578802" cy="2734917"/>
            </a:xfrm>
            <a:custGeom>
              <a:rect b="b" l="l" r="r" t="t"/>
              <a:pathLst>
                <a:path extrusionOk="0" h="6103601" w="3523460">
                  <a:moveTo>
                    <a:pt x="948467" y="6103601"/>
                  </a:moveTo>
                  <a:cubicBezTo>
                    <a:pt x="873324" y="5891568"/>
                    <a:pt x="1019530" y="4410362"/>
                    <a:pt x="870139" y="4094960"/>
                  </a:cubicBezTo>
                  <a:cubicBezTo>
                    <a:pt x="560039" y="3546320"/>
                    <a:pt x="456669" y="2926117"/>
                    <a:pt x="432816" y="2274110"/>
                  </a:cubicBezTo>
                  <a:cubicBezTo>
                    <a:pt x="313547" y="1839439"/>
                    <a:pt x="-187386" y="1134423"/>
                    <a:pt x="75008" y="970096"/>
                  </a:cubicBezTo>
                  <a:cubicBezTo>
                    <a:pt x="248612" y="927688"/>
                    <a:pt x="623646" y="1934854"/>
                    <a:pt x="750867" y="2107132"/>
                  </a:cubicBezTo>
                  <a:cubicBezTo>
                    <a:pt x="790624" y="2183994"/>
                    <a:pt x="862187" y="2105807"/>
                    <a:pt x="838333" y="2035571"/>
                  </a:cubicBezTo>
                  <a:cubicBezTo>
                    <a:pt x="716413" y="1433922"/>
                    <a:pt x="427516" y="251827"/>
                    <a:pt x="711112" y="214722"/>
                  </a:cubicBezTo>
                  <a:cubicBezTo>
                    <a:pt x="909896" y="184242"/>
                    <a:pt x="1157709" y="1578371"/>
                    <a:pt x="1235897" y="1868593"/>
                  </a:cubicBezTo>
                  <a:cubicBezTo>
                    <a:pt x="1242524" y="1928227"/>
                    <a:pt x="1311436" y="2047497"/>
                    <a:pt x="1315411" y="1852690"/>
                  </a:cubicBezTo>
                  <a:cubicBezTo>
                    <a:pt x="1312761" y="1280197"/>
                    <a:pt x="1159035" y="-7915"/>
                    <a:pt x="1458534" y="37"/>
                  </a:cubicBezTo>
                  <a:cubicBezTo>
                    <a:pt x="1693099" y="-7916"/>
                    <a:pt x="1707674" y="1541264"/>
                    <a:pt x="1728878" y="1828836"/>
                  </a:cubicBezTo>
                  <a:cubicBezTo>
                    <a:pt x="1734180" y="1917625"/>
                    <a:pt x="1764661" y="1916301"/>
                    <a:pt x="1816344" y="1868594"/>
                  </a:cubicBezTo>
                  <a:cubicBezTo>
                    <a:pt x="2054883" y="1372963"/>
                    <a:pt x="2198007" y="241226"/>
                    <a:pt x="2492205" y="333992"/>
                  </a:cubicBezTo>
                  <a:cubicBezTo>
                    <a:pt x="2781103" y="421456"/>
                    <a:pt x="2314625" y="1471029"/>
                    <a:pt x="2221860" y="2011718"/>
                  </a:cubicBezTo>
                  <a:lnTo>
                    <a:pt x="2325227" y="2711432"/>
                  </a:lnTo>
                  <a:cubicBezTo>
                    <a:pt x="2439196" y="2563007"/>
                    <a:pt x="2584970" y="2406632"/>
                    <a:pt x="2762549" y="2266158"/>
                  </a:cubicBezTo>
                  <a:cubicBezTo>
                    <a:pt x="3043495" y="1897748"/>
                    <a:pt x="3618639" y="2022319"/>
                    <a:pt x="3509971" y="2162792"/>
                  </a:cubicBezTo>
                  <a:cubicBezTo>
                    <a:pt x="3266131" y="2446388"/>
                    <a:pt x="2982534" y="2594812"/>
                    <a:pt x="2778451" y="2942019"/>
                  </a:cubicBezTo>
                  <a:cubicBezTo>
                    <a:pt x="2558465" y="3336933"/>
                    <a:pt x="2370285" y="3707995"/>
                    <a:pt x="2118493" y="4007494"/>
                  </a:cubicBezTo>
                  <a:cubicBezTo>
                    <a:pt x="2147648" y="4296392"/>
                    <a:pt x="2319958" y="5817847"/>
                    <a:pt x="2357064" y="6059037"/>
                  </a:cubicBezTo>
                  <a:lnTo>
                    <a:pt x="948467" y="6103601"/>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sp>
          <p:nvSpPr>
            <p:cNvPr id="712" name="Google Shape;712;p64"/>
            <p:cNvSpPr/>
            <p:nvPr/>
          </p:nvSpPr>
          <p:spPr>
            <a:xfrm>
              <a:off x="2635903" y="4429817"/>
              <a:ext cx="1578802" cy="2167742"/>
            </a:xfrm>
            <a:custGeom>
              <a:rect b="b" l="l" r="r" t="t"/>
              <a:pathLst>
                <a:path extrusionOk="0" h="4837820" w="3523460">
                  <a:moveTo>
                    <a:pt x="929257" y="4829855"/>
                  </a:moveTo>
                  <a:cubicBezTo>
                    <a:pt x="937409" y="4667798"/>
                    <a:pt x="977884" y="4352057"/>
                    <a:pt x="870139" y="4094960"/>
                  </a:cubicBezTo>
                  <a:cubicBezTo>
                    <a:pt x="560039" y="3546320"/>
                    <a:pt x="456669" y="2926117"/>
                    <a:pt x="432816" y="2274110"/>
                  </a:cubicBezTo>
                  <a:cubicBezTo>
                    <a:pt x="313547" y="1839439"/>
                    <a:pt x="-187386" y="1134423"/>
                    <a:pt x="75008" y="970096"/>
                  </a:cubicBezTo>
                  <a:cubicBezTo>
                    <a:pt x="248612" y="927688"/>
                    <a:pt x="623646" y="1934854"/>
                    <a:pt x="750867" y="2107132"/>
                  </a:cubicBezTo>
                  <a:cubicBezTo>
                    <a:pt x="790624" y="2183994"/>
                    <a:pt x="862187" y="2105807"/>
                    <a:pt x="838333" y="2035571"/>
                  </a:cubicBezTo>
                  <a:cubicBezTo>
                    <a:pt x="716413" y="1433922"/>
                    <a:pt x="427516" y="251827"/>
                    <a:pt x="711112" y="214722"/>
                  </a:cubicBezTo>
                  <a:cubicBezTo>
                    <a:pt x="909896" y="184242"/>
                    <a:pt x="1157709" y="1578371"/>
                    <a:pt x="1235897" y="1868593"/>
                  </a:cubicBezTo>
                  <a:cubicBezTo>
                    <a:pt x="1242524" y="1928227"/>
                    <a:pt x="1311436" y="2047497"/>
                    <a:pt x="1315411" y="1852690"/>
                  </a:cubicBezTo>
                  <a:cubicBezTo>
                    <a:pt x="1312761" y="1280197"/>
                    <a:pt x="1159035" y="-7915"/>
                    <a:pt x="1458534" y="37"/>
                  </a:cubicBezTo>
                  <a:cubicBezTo>
                    <a:pt x="1693099" y="-7916"/>
                    <a:pt x="1707674" y="1541264"/>
                    <a:pt x="1728878" y="1828836"/>
                  </a:cubicBezTo>
                  <a:cubicBezTo>
                    <a:pt x="1734180" y="1917625"/>
                    <a:pt x="1764661" y="1916301"/>
                    <a:pt x="1816344" y="1868594"/>
                  </a:cubicBezTo>
                  <a:cubicBezTo>
                    <a:pt x="2054883" y="1372963"/>
                    <a:pt x="2198007" y="241226"/>
                    <a:pt x="2492205" y="333992"/>
                  </a:cubicBezTo>
                  <a:cubicBezTo>
                    <a:pt x="2781103" y="421456"/>
                    <a:pt x="2314625" y="1471029"/>
                    <a:pt x="2221860" y="2011718"/>
                  </a:cubicBezTo>
                  <a:lnTo>
                    <a:pt x="2325227" y="2711432"/>
                  </a:lnTo>
                  <a:cubicBezTo>
                    <a:pt x="2439196" y="2563007"/>
                    <a:pt x="2584970" y="2406632"/>
                    <a:pt x="2762549" y="2266158"/>
                  </a:cubicBezTo>
                  <a:cubicBezTo>
                    <a:pt x="3043495" y="1897748"/>
                    <a:pt x="3618639" y="2022319"/>
                    <a:pt x="3509971" y="2162792"/>
                  </a:cubicBezTo>
                  <a:cubicBezTo>
                    <a:pt x="3266131" y="2446388"/>
                    <a:pt x="2982534" y="2594812"/>
                    <a:pt x="2778451" y="2942019"/>
                  </a:cubicBezTo>
                  <a:cubicBezTo>
                    <a:pt x="2558465" y="3336933"/>
                    <a:pt x="2370285" y="3707995"/>
                    <a:pt x="2118493" y="4007494"/>
                  </a:cubicBezTo>
                  <a:cubicBezTo>
                    <a:pt x="2097672" y="4371359"/>
                    <a:pt x="2108629" y="4596630"/>
                    <a:pt x="2145735" y="4837820"/>
                  </a:cubicBezTo>
                  <a:lnTo>
                    <a:pt x="929257" y="4829855"/>
                  </a:lnTo>
                  <a:close/>
                </a:path>
              </a:pathLst>
            </a:custGeom>
            <a:solidFill>
              <a:schemeClr val="accent2">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sp>
          <p:nvSpPr>
            <p:cNvPr id="713" name="Google Shape;713;p64"/>
            <p:cNvSpPr/>
            <p:nvPr/>
          </p:nvSpPr>
          <p:spPr>
            <a:xfrm flipH="1">
              <a:off x="1753574" y="4584405"/>
              <a:ext cx="1578802" cy="2018810"/>
            </a:xfrm>
            <a:custGeom>
              <a:rect b="b" l="l" r="r" t="t"/>
              <a:pathLst>
                <a:path extrusionOk="0" h="4505443" w="3523460">
                  <a:moveTo>
                    <a:pt x="931808" y="4487266"/>
                  </a:moveTo>
                  <a:cubicBezTo>
                    <a:pt x="914969" y="4366857"/>
                    <a:pt x="952895" y="4293750"/>
                    <a:pt x="870139" y="4094960"/>
                  </a:cubicBezTo>
                  <a:cubicBezTo>
                    <a:pt x="560039" y="3546320"/>
                    <a:pt x="456669" y="2926117"/>
                    <a:pt x="432816" y="2274110"/>
                  </a:cubicBezTo>
                  <a:cubicBezTo>
                    <a:pt x="313547" y="1839439"/>
                    <a:pt x="-187386" y="1134423"/>
                    <a:pt x="75008" y="970096"/>
                  </a:cubicBezTo>
                  <a:cubicBezTo>
                    <a:pt x="248612" y="927688"/>
                    <a:pt x="623646" y="1934854"/>
                    <a:pt x="750867" y="2107132"/>
                  </a:cubicBezTo>
                  <a:cubicBezTo>
                    <a:pt x="790624" y="2183994"/>
                    <a:pt x="862187" y="2105807"/>
                    <a:pt x="838333" y="2035571"/>
                  </a:cubicBezTo>
                  <a:cubicBezTo>
                    <a:pt x="716413" y="1433922"/>
                    <a:pt x="427516" y="251827"/>
                    <a:pt x="711112" y="214722"/>
                  </a:cubicBezTo>
                  <a:cubicBezTo>
                    <a:pt x="909896" y="184242"/>
                    <a:pt x="1157709" y="1578371"/>
                    <a:pt x="1235897" y="1868593"/>
                  </a:cubicBezTo>
                  <a:cubicBezTo>
                    <a:pt x="1242524" y="1928227"/>
                    <a:pt x="1311436" y="2047497"/>
                    <a:pt x="1315411" y="1852690"/>
                  </a:cubicBezTo>
                  <a:cubicBezTo>
                    <a:pt x="1312761" y="1280197"/>
                    <a:pt x="1159035" y="-7915"/>
                    <a:pt x="1458534" y="37"/>
                  </a:cubicBezTo>
                  <a:cubicBezTo>
                    <a:pt x="1693099" y="-7916"/>
                    <a:pt x="1707674" y="1541264"/>
                    <a:pt x="1728878" y="1828836"/>
                  </a:cubicBezTo>
                  <a:cubicBezTo>
                    <a:pt x="1734180" y="1917625"/>
                    <a:pt x="1764661" y="1916301"/>
                    <a:pt x="1816344" y="1868594"/>
                  </a:cubicBezTo>
                  <a:cubicBezTo>
                    <a:pt x="2054883" y="1372963"/>
                    <a:pt x="2198007" y="241226"/>
                    <a:pt x="2492205" y="333992"/>
                  </a:cubicBezTo>
                  <a:cubicBezTo>
                    <a:pt x="2781103" y="421456"/>
                    <a:pt x="2314625" y="1471029"/>
                    <a:pt x="2221860" y="2011718"/>
                  </a:cubicBezTo>
                  <a:lnTo>
                    <a:pt x="2325227" y="2711432"/>
                  </a:lnTo>
                  <a:cubicBezTo>
                    <a:pt x="2439196" y="2563007"/>
                    <a:pt x="2584970" y="2406632"/>
                    <a:pt x="2762549" y="2266158"/>
                  </a:cubicBezTo>
                  <a:cubicBezTo>
                    <a:pt x="3043495" y="1897748"/>
                    <a:pt x="3618639" y="2022319"/>
                    <a:pt x="3509971" y="2162792"/>
                  </a:cubicBezTo>
                  <a:cubicBezTo>
                    <a:pt x="3266131" y="2446388"/>
                    <a:pt x="2982534" y="2594812"/>
                    <a:pt x="2778451" y="2942019"/>
                  </a:cubicBezTo>
                  <a:cubicBezTo>
                    <a:pt x="2558465" y="3336933"/>
                    <a:pt x="2370285" y="3707995"/>
                    <a:pt x="2118493" y="4007494"/>
                  </a:cubicBezTo>
                  <a:cubicBezTo>
                    <a:pt x="2106001" y="4229757"/>
                    <a:pt x="2081085" y="4264253"/>
                    <a:pt x="2118191" y="4505443"/>
                  </a:cubicBezTo>
                  <a:cubicBezTo>
                    <a:pt x="1725506" y="4488277"/>
                    <a:pt x="1324493" y="4504432"/>
                    <a:pt x="931808" y="4487266"/>
                  </a:cubicBezTo>
                  <a:close/>
                </a:path>
              </a:pathLst>
            </a:custGeom>
            <a:solidFill>
              <a:schemeClr val="accent3">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sp>
          <p:nvSpPr>
            <p:cNvPr id="714" name="Google Shape;714;p64"/>
            <p:cNvSpPr/>
            <p:nvPr/>
          </p:nvSpPr>
          <p:spPr>
            <a:xfrm flipH="1">
              <a:off x="1016436" y="5118688"/>
              <a:ext cx="1578802" cy="1483571"/>
            </a:xfrm>
            <a:custGeom>
              <a:rect b="b" l="l" r="r" t="t"/>
              <a:pathLst>
                <a:path extrusionOk="0" h="1150872" w="1224747">
                  <a:moveTo>
                    <a:pt x="506983" y="13"/>
                  </a:moveTo>
                  <a:cubicBezTo>
                    <a:pt x="402878" y="-2751"/>
                    <a:pt x="456313" y="444994"/>
                    <a:pt x="457234" y="643991"/>
                  </a:cubicBezTo>
                  <a:cubicBezTo>
                    <a:pt x="455852" y="711705"/>
                    <a:pt x="431899" y="670247"/>
                    <a:pt x="429595" y="649519"/>
                  </a:cubicBezTo>
                  <a:cubicBezTo>
                    <a:pt x="402417" y="548638"/>
                    <a:pt x="316278" y="64042"/>
                    <a:pt x="247181" y="74637"/>
                  </a:cubicBezTo>
                  <a:cubicBezTo>
                    <a:pt x="148604" y="87535"/>
                    <a:pt x="249024" y="498428"/>
                    <a:pt x="291403" y="707560"/>
                  </a:cubicBezTo>
                  <a:cubicBezTo>
                    <a:pt x="299694" y="731974"/>
                    <a:pt x="274819" y="759151"/>
                    <a:pt x="261000" y="732434"/>
                  </a:cubicBezTo>
                  <a:cubicBezTo>
                    <a:pt x="216778" y="672551"/>
                    <a:pt x="86417" y="322462"/>
                    <a:pt x="26073" y="337203"/>
                  </a:cubicBezTo>
                  <a:cubicBezTo>
                    <a:pt x="-65135" y="394323"/>
                    <a:pt x="108988" y="639385"/>
                    <a:pt x="150446" y="790475"/>
                  </a:cubicBezTo>
                  <a:cubicBezTo>
                    <a:pt x="154996" y="914832"/>
                    <a:pt x="167867" y="1035860"/>
                    <a:pt x="198006" y="1150872"/>
                  </a:cubicBezTo>
                  <a:lnTo>
                    <a:pt x="894045" y="1150872"/>
                  </a:lnTo>
                  <a:lnTo>
                    <a:pt x="965784" y="1022639"/>
                  </a:lnTo>
                  <a:cubicBezTo>
                    <a:pt x="1036722" y="901951"/>
                    <a:pt x="1135300" y="850359"/>
                    <a:pt x="1220058" y="751781"/>
                  </a:cubicBezTo>
                  <a:cubicBezTo>
                    <a:pt x="1257831" y="702953"/>
                    <a:pt x="1057912" y="659653"/>
                    <a:pt x="960256" y="787711"/>
                  </a:cubicBezTo>
                  <a:cubicBezTo>
                    <a:pt x="898530" y="836540"/>
                    <a:pt x="847859" y="890895"/>
                    <a:pt x="808244" y="942487"/>
                  </a:cubicBezTo>
                  <a:lnTo>
                    <a:pt x="772314" y="699269"/>
                  </a:lnTo>
                  <a:cubicBezTo>
                    <a:pt x="804559" y="511326"/>
                    <a:pt x="966705" y="146497"/>
                    <a:pt x="866285" y="116095"/>
                  </a:cubicBezTo>
                  <a:cubicBezTo>
                    <a:pt x="764023" y="83850"/>
                    <a:pt x="714273" y="477239"/>
                    <a:pt x="631357" y="649519"/>
                  </a:cubicBezTo>
                  <a:cubicBezTo>
                    <a:pt x="613392" y="666102"/>
                    <a:pt x="602797" y="666562"/>
                    <a:pt x="600954" y="635699"/>
                  </a:cubicBezTo>
                  <a:cubicBezTo>
                    <a:pt x="593584" y="535740"/>
                    <a:pt x="588518" y="-2752"/>
                    <a:pt x="506983" y="13"/>
                  </a:cubicBezTo>
                  <a:close/>
                </a:path>
              </a:pathLst>
            </a:cu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grpSp>
      <p:grpSp>
        <p:nvGrpSpPr>
          <p:cNvPr id="715" name="Google Shape;715;p64"/>
          <p:cNvGrpSpPr/>
          <p:nvPr/>
        </p:nvGrpSpPr>
        <p:grpSpPr>
          <a:xfrm>
            <a:off x="2572031" y="3908671"/>
            <a:ext cx="3710346" cy="2672527"/>
            <a:chOff x="1016436" y="3876641"/>
            <a:chExt cx="3796962" cy="2734917"/>
          </a:xfrm>
        </p:grpSpPr>
        <p:sp>
          <p:nvSpPr>
            <p:cNvPr id="716" name="Google Shape;716;p64"/>
            <p:cNvSpPr/>
            <p:nvPr/>
          </p:nvSpPr>
          <p:spPr>
            <a:xfrm>
              <a:off x="3234596" y="3876641"/>
              <a:ext cx="1578802" cy="2734917"/>
            </a:xfrm>
            <a:custGeom>
              <a:rect b="b" l="l" r="r" t="t"/>
              <a:pathLst>
                <a:path extrusionOk="0" h="6103601" w="3523460">
                  <a:moveTo>
                    <a:pt x="948467" y="6103601"/>
                  </a:moveTo>
                  <a:cubicBezTo>
                    <a:pt x="873324" y="5891568"/>
                    <a:pt x="1019530" y="4410362"/>
                    <a:pt x="870139" y="4094960"/>
                  </a:cubicBezTo>
                  <a:cubicBezTo>
                    <a:pt x="560039" y="3546320"/>
                    <a:pt x="456669" y="2926117"/>
                    <a:pt x="432816" y="2274110"/>
                  </a:cubicBezTo>
                  <a:cubicBezTo>
                    <a:pt x="313547" y="1839439"/>
                    <a:pt x="-187386" y="1134423"/>
                    <a:pt x="75008" y="970096"/>
                  </a:cubicBezTo>
                  <a:cubicBezTo>
                    <a:pt x="248612" y="927688"/>
                    <a:pt x="623646" y="1934854"/>
                    <a:pt x="750867" y="2107132"/>
                  </a:cubicBezTo>
                  <a:cubicBezTo>
                    <a:pt x="790624" y="2183994"/>
                    <a:pt x="862187" y="2105807"/>
                    <a:pt x="838333" y="2035571"/>
                  </a:cubicBezTo>
                  <a:cubicBezTo>
                    <a:pt x="716413" y="1433922"/>
                    <a:pt x="427516" y="251827"/>
                    <a:pt x="711112" y="214722"/>
                  </a:cubicBezTo>
                  <a:cubicBezTo>
                    <a:pt x="909896" y="184242"/>
                    <a:pt x="1157709" y="1578371"/>
                    <a:pt x="1235897" y="1868593"/>
                  </a:cubicBezTo>
                  <a:cubicBezTo>
                    <a:pt x="1242524" y="1928227"/>
                    <a:pt x="1311436" y="2047497"/>
                    <a:pt x="1315411" y="1852690"/>
                  </a:cubicBezTo>
                  <a:cubicBezTo>
                    <a:pt x="1312761" y="1280197"/>
                    <a:pt x="1159035" y="-7915"/>
                    <a:pt x="1458534" y="37"/>
                  </a:cubicBezTo>
                  <a:cubicBezTo>
                    <a:pt x="1693099" y="-7916"/>
                    <a:pt x="1707674" y="1541264"/>
                    <a:pt x="1728878" y="1828836"/>
                  </a:cubicBezTo>
                  <a:cubicBezTo>
                    <a:pt x="1734180" y="1917625"/>
                    <a:pt x="1764661" y="1916301"/>
                    <a:pt x="1816344" y="1868594"/>
                  </a:cubicBezTo>
                  <a:cubicBezTo>
                    <a:pt x="2054883" y="1372963"/>
                    <a:pt x="2198007" y="241226"/>
                    <a:pt x="2492205" y="333992"/>
                  </a:cubicBezTo>
                  <a:cubicBezTo>
                    <a:pt x="2781103" y="421456"/>
                    <a:pt x="2314625" y="1471029"/>
                    <a:pt x="2221860" y="2011718"/>
                  </a:cubicBezTo>
                  <a:lnTo>
                    <a:pt x="2325227" y="2711432"/>
                  </a:lnTo>
                  <a:cubicBezTo>
                    <a:pt x="2439196" y="2563007"/>
                    <a:pt x="2584970" y="2406632"/>
                    <a:pt x="2762549" y="2266158"/>
                  </a:cubicBezTo>
                  <a:cubicBezTo>
                    <a:pt x="3043495" y="1897748"/>
                    <a:pt x="3618639" y="2022319"/>
                    <a:pt x="3509971" y="2162792"/>
                  </a:cubicBezTo>
                  <a:cubicBezTo>
                    <a:pt x="3266131" y="2446388"/>
                    <a:pt x="2982534" y="2594812"/>
                    <a:pt x="2778451" y="2942019"/>
                  </a:cubicBezTo>
                  <a:cubicBezTo>
                    <a:pt x="2558465" y="3336933"/>
                    <a:pt x="2370285" y="3707995"/>
                    <a:pt x="2118493" y="4007494"/>
                  </a:cubicBezTo>
                  <a:cubicBezTo>
                    <a:pt x="2147648" y="4296392"/>
                    <a:pt x="2319958" y="5817847"/>
                    <a:pt x="2357064" y="6059037"/>
                  </a:cubicBezTo>
                  <a:lnTo>
                    <a:pt x="948467" y="6103601"/>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sp>
          <p:nvSpPr>
            <p:cNvPr id="717" name="Google Shape;717;p64"/>
            <p:cNvSpPr/>
            <p:nvPr/>
          </p:nvSpPr>
          <p:spPr>
            <a:xfrm>
              <a:off x="2635903" y="4429817"/>
              <a:ext cx="1578802" cy="2167742"/>
            </a:xfrm>
            <a:custGeom>
              <a:rect b="b" l="l" r="r" t="t"/>
              <a:pathLst>
                <a:path extrusionOk="0" h="4837820" w="3523460">
                  <a:moveTo>
                    <a:pt x="929257" y="4829855"/>
                  </a:moveTo>
                  <a:cubicBezTo>
                    <a:pt x="937409" y="4667798"/>
                    <a:pt x="977884" y="4352057"/>
                    <a:pt x="870139" y="4094960"/>
                  </a:cubicBezTo>
                  <a:cubicBezTo>
                    <a:pt x="560039" y="3546320"/>
                    <a:pt x="456669" y="2926117"/>
                    <a:pt x="432816" y="2274110"/>
                  </a:cubicBezTo>
                  <a:cubicBezTo>
                    <a:pt x="313547" y="1839439"/>
                    <a:pt x="-187386" y="1134423"/>
                    <a:pt x="75008" y="970096"/>
                  </a:cubicBezTo>
                  <a:cubicBezTo>
                    <a:pt x="248612" y="927688"/>
                    <a:pt x="623646" y="1934854"/>
                    <a:pt x="750867" y="2107132"/>
                  </a:cubicBezTo>
                  <a:cubicBezTo>
                    <a:pt x="790624" y="2183994"/>
                    <a:pt x="862187" y="2105807"/>
                    <a:pt x="838333" y="2035571"/>
                  </a:cubicBezTo>
                  <a:cubicBezTo>
                    <a:pt x="716413" y="1433922"/>
                    <a:pt x="427516" y="251827"/>
                    <a:pt x="711112" y="214722"/>
                  </a:cubicBezTo>
                  <a:cubicBezTo>
                    <a:pt x="909896" y="184242"/>
                    <a:pt x="1157709" y="1578371"/>
                    <a:pt x="1235897" y="1868593"/>
                  </a:cubicBezTo>
                  <a:cubicBezTo>
                    <a:pt x="1242524" y="1928227"/>
                    <a:pt x="1311436" y="2047497"/>
                    <a:pt x="1315411" y="1852690"/>
                  </a:cubicBezTo>
                  <a:cubicBezTo>
                    <a:pt x="1312761" y="1280197"/>
                    <a:pt x="1159035" y="-7915"/>
                    <a:pt x="1458534" y="37"/>
                  </a:cubicBezTo>
                  <a:cubicBezTo>
                    <a:pt x="1693099" y="-7916"/>
                    <a:pt x="1707674" y="1541264"/>
                    <a:pt x="1728878" y="1828836"/>
                  </a:cubicBezTo>
                  <a:cubicBezTo>
                    <a:pt x="1734180" y="1917625"/>
                    <a:pt x="1764661" y="1916301"/>
                    <a:pt x="1816344" y="1868594"/>
                  </a:cubicBezTo>
                  <a:cubicBezTo>
                    <a:pt x="2054883" y="1372963"/>
                    <a:pt x="2198007" y="241226"/>
                    <a:pt x="2492205" y="333992"/>
                  </a:cubicBezTo>
                  <a:cubicBezTo>
                    <a:pt x="2781103" y="421456"/>
                    <a:pt x="2314625" y="1471029"/>
                    <a:pt x="2221860" y="2011718"/>
                  </a:cubicBezTo>
                  <a:lnTo>
                    <a:pt x="2325227" y="2711432"/>
                  </a:lnTo>
                  <a:cubicBezTo>
                    <a:pt x="2439196" y="2563007"/>
                    <a:pt x="2584970" y="2406632"/>
                    <a:pt x="2762549" y="2266158"/>
                  </a:cubicBezTo>
                  <a:cubicBezTo>
                    <a:pt x="3043495" y="1897748"/>
                    <a:pt x="3618639" y="2022319"/>
                    <a:pt x="3509971" y="2162792"/>
                  </a:cubicBezTo>
                  <a:cubicBezTo>
                    <a:pt x="3266131" y="2446388"/>
                    <a:pt x="2982534" y="2594812"/>
                    <a:pt x="2778451" y="2942019"/>
                  </a:cubicBezTo>
                  <a:cubicBezTo>
                    <a:pt x="2558465" y="3336933"/>
                    <a:pt x="2370285" y="3707995"/>
                    <a:pt x="2118493" y="4007494"/>
                  </a:cubicBezTo>
                  <a:cubicBezTo>
                    <a:pt x="2097672" y="4371359"/>
                    <a:pt x="2108629" y="4596630"/>
                    <a:pt x="2145735" y="4837820"/>
                  </a:cubicBezTo>
                  <a:lnTo>
                    <a:pt x="929257" y="4829855"/>
                  </a:lnTo>
                  <a:close/>
                </a:path>
              </a:pathLst>
            </a:custGeom>
            <a:solidFill>
              <a:schemeClr val="accent2">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sp>
          <p:nvSpPr>
            <p:cNvPr id="718" name="Google Shape;718;p64"/>
            <p:cNvSpPr/>
            <p:nvPr/>
          </p:nvSpPr>
          <p:spPr>
            <a:xfrm flipH="1">
              <a:off x="1753574" y="4584405"/>
              <a:ext cx="1578802" cy="2018810"/>
            </a:xfrm>
            <a:custGeom>
              <a:rect b="b" l="l" r="r" t="t"/>
              <a:pathLst>
                <a:path extrusionOk="0" h="4505443" w="3523460">
                  <a:moveTo>
                    <a:pt x="931808" y="4487266"/>
                  </a:moveTo>
                  <a:cubicBezTo>
                    <a:pt x="914969" y="4366857"/>
                    <a:pt x="952895" y="4293750"/>
                    <a:pt x="870139" y="4094960"/>
                  </a:cubicBezTo>
                  <a:cubicBezTo>
                    <a:pt x="560039" y="3546320"/>
                    <a:pt x="456669" y="2926117"/>
                    <a:pt x="432816" y="2274110"/>
                  </a:cubicBezTo>
                  <a:cubicBezTo>
                    <a:pt x="313547" y="1839439"/>
                    <a:pt x="-187386" y="1134423"/>
                    <a:pt x="75008" y="970096"/>
                  </a:cubicBezTo>
                  <a:cubicBezTo>
                    <a:pt x="248612" y="927688"/>
                    <a:pt x="623646" y="1934854"/>
                    <a:pt x="750867" y="2107132"/>
                  </a:cubicBezTo>
                  <a:cubicBezTo>
                    <a:pt x="790624" y="2183994"/>
                    <a:pt x="862187" y="2105807"/>
                    <a:pt x="838333" y="2035571"/>
                  </a:cubicBezTo>
                  <a:cubicBezTo>
                    <a:pt x="716413" y="1433922"/>
                    <a:pt x="427516" y="251827"/>
                    <a:pt x="711112" y="214722"/>
                  </a:cubicBezTo>
                  <a:cubicBezTo>
                    <a:pt x="909896" y="184242"/>
                    <a:pt x="1157709" y="1578371"/>
                    <a:pt x="1235897" y="1868593"/>
                  </a:cubicBezTo>
                  <a:cubicBezTo>
                    <a:pt x="1242524" y="1928227"/>
                    <a:pt x="1311436" y="2047497"/>
                    <a:pt x="1315411" y="1852690"/>
                  </a:cubicBezTo>
                  <a:cubicBezTo>
                    <a:pt x="1312761" y="1280197"/>
                    <a:pt x="1159035" y="-7915"/>
                    <a:pt x="1458534" y="37"/>
                  </a:cubicBezTo>
                  <a:cubicBezTo>
                    <a:pt x="1693099" y="-7916"/>
                    <a:pt x="1707674" y="1541264"/>
                    <a:pt x="1728878" y="1828836"/>
                  </a:cubicBezTo>
                  <a:cubicBezTo>
                    <a:pt x="1734180" y="1917625"/>
                    <a:pt x="1764661" y="1916301"/>
                    <a:pt x="1816344" y="1868594"/>
                  </a:cubicBezTo>
                  <a:cubicBezTo>
                    <a:pt x="2054883" y="1372963"/>
                    <a:pt x="2198007" y="241226"/>
                    <a:pt x="2492205" y="333992"/>
                  </a:cubicBezTo>
                  <a:cubicBezTo>
                    <a:pt x="2781103" y="421456"/>
                    <a:pt x="2314625" y="1471029"/>
                    <a:pt x="2221860" y="2011718"/>
                  </a:cubicBezTo>
                  <a:lnTo>
                    <a:pt x="2325227" y="2711432"/>
                  </a:lnTo>
                  <a:cubicBezTo>
                    <a:pt x="2439196" y="2563007"/>
                    <a:pt x="2584970" y="2406632"/>
                    <a:pt x="2762549" y="2266158"/>
                  </a:cubicBezTo>
                  <a:cubicBezTo>
                    <a:pt x="3043495" y="1897748"/>
                    <a:pt x="3618639" y="2022319"/>
                    <a:pt x="3509971" y="2162792"/>
                  </a:cubicBezTo>
                  <a:cubicBezTo>
                    <a:pt x="3266131" y="2446388"/>
                    <a:pt x="2982534" y="2594812"/>
                    <a:pt x="2778451" y="2942019"/>
                  </a:cubicBezTo>
                  <a:cubicBezTo>
                    <a:pt x="2558465" y="3336933"/>
                    <a:pt x="2370285" y="3707995"/>
                    <a:pt x="2118493" y="4007494"/>
                  </a:cubicBezTo>
                  <a:cubicBezTo>
                    <a:pt x="2106001" y="4229757"/>
                    <a:pt x="2081085" y="4264253"/>
                    <a:pt x="2118191" y="4505443"/>
                  </a:cubicBezTo>
                  <a:cubicBezTo>
                    <a:pt x="1725506" y="4488277"/>
                    <a:pt x="1324493" y="4504432"/>
                    <a:pt x="931808" y="4487266"/>
                  </a:cubicBezTo>
                  <a:close/>
                </a:path>
              </a:pathLst>
            </a:custGeom>
            <a:solidFill>
              <a:schemeClr val="accent3">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sp>
          <p:nvSpPr>
            <p:cNvPr id="719" name="Google Shape;719;p64"/>
            <p:cNvSpPr/>
            <p:nvPr/>
          </p:nvSpPr>
          <p:spPr>
            <a:xfrm flipH="1">
              <a:off x="1016436" y="5118688"/>
              <a:ext cx="1578802" cy="1483571"/>
            </a:xfrm>
            <a:custGeom>
              <a:rect b="b" l="l" r="r" t="t"/>
              <a:pathLst>
                <a:path extrusionOk="0" h="1150872" w="1224747">
                  <a:moveTo>
                    <a:pt x="506983" y="13"/>
                  </a:moveTo>
                  <a:cubicBezTo>
                    <a:pt x="402878" y="-2751"/>
                    <a:pt x="456313" y="444994"/>
                    <a:pt x="457234" y="643991"/>
                  </a:cubicBezTo>
                  <a:cubicBezTo>
                    <a:pt x="455852" y="711705"/>
                    <a:pt x="431899" y="670247"/>
                    <a:pt x="429595" y="649519"/>
                  </a:cubicBezTo>
                  <a:cubicBezTo>
                    <a:pt x="402417" y="548638"/>
                    <a:pt x="316278" y="64042"/>
                    <a:pt x="247181" y="74637"/>
                  </a:cubicBezTo>
                  <a:cubicBezTo>
                    <a:pt x="148604" y="87535"/>
                    <a:pt x="249024" y="498428"/>
                    <a:pt x="291403" y="707560"/>
                  </a:cubicBezTo>
                  <a:cubicBezTo>
                    <a:pt x="299694" y="731974"/>
                    <a:pt x="274819" y="759151"/>
                    <a:pt x="261000" y="732434"/>
                  </a:cubicBezTo>
                  <a:cubicBezTo>
                    <a:pt x="216778" y="672551"/>
                    <a:pt x="86417" y="322462"/>
                    <a:pt x="26073" y="337203"/>
                  </a:cubicBezTo>
                  <a:cubicBezTo>
                    <a:pt x="-65135" y="394323"/>
                    <a:pt x="108988" y="639385"/>
                    <a:pt x="150446" y="790475"/>
                  </a:cubicBezTo>
                  <a:cubicBezTo>
                    <a:pt x="154996" y="914832"/>
                    <a:pt x="167867" y="1035860"/>
                    <a:pt x="198006" y="1150872"/>
                  </a:cubicBezTo>
                  <a:lnTo>
                    <a:pt x="894045" y="1150872"/>
                  </a:lnTo>
                  <a:lnTo>
                    <a:pt x="965784" y="1022639"/>
                  </a:lnTo>
                  <a:cubicBezTo>
                    <a:pt x="1036722" y="901951"/>
                    <a:pt x="1135300" y="850359"/>
                    <a:pt x="1220058" y="751781"/>
                  </a:cubicBezTo>
                  <a:cubicBezTo>
                    <a:pt x="1257831" y="702953"/>
                    <a:pt x="1057912" y="659653"/>
                    <a:pt x="960256" y="787711"/>
                  </a:cubicBezTo>
                  <a:cubicBezTo>
                    <a:pt x="898530" y="836540"/>
                    <a:pt x="847859" y="890895"/>
                    <a:pt x="808244" y="942487"/>
                  </a:cubicBezTo>
                  <a:lnTo>
                    <a:pt x="772314" y="699269"/>
                  </a:lnTo>
                  <a:cubicBezTo>
                    <a:pt x="804559" y="511326"/>
                    <a:pt x="966705" y="146497"/>
                    <a:pt x="866285" y="116095"/>
                  </a:cubicBezTo>
                  <a:cubicBezTo>
                    <a:pt x="764023" y="83850"/>
                    <a:pt x="714273" y="477239"/>
                    <a:pt x="631357" y="649519"/>
                  </a:cubicBezTo>
                  <a:cubicBezTo>
                    <a:pt x="613392" y="666102"/>
                    <a:pt x="602797" y="666562"/>
                    <a:pt x="600954" y="635699"/>
                  </a:cubicBezTo>
                  <a:cubicBezTo>
                    <a:pt x="593584" y="535740"/>
                    <a:pt x="588518" y="-2752"/>
                    <a:pt x="506983" y="13"/>
                  </a:cubicBezTo>
                  <a:close/>
                </a:path>
              </a:pathLst>
            </a:cu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grpSp>
      <p:sp>
        <p:nvSpPr>
          <p:cNvPr id="720" name="Google Shape;720;p64"/>
          <p:cNvSpPr/>
          <p:nvPr/>
        </p:nvSpPr>
        <p:spPr>
          <a:xfrm rot="8100000">
            <a:off x="5531400" y="1820564"/>
            <a:ext cx="949254" cy="949254"/>
          </a:xfrm>
          <a:prstGeom prst="teardrop">
            <a:avLst>
              <a:gd fmla="val 131554"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sp>
        <p:nvSpPr>
          <p:cNvPr id="721" name="Google Shape;721;p64"/>
          <p:cNvSpPr/>
          <p:nvPr/>
        </p:nvSpPr>
        <p:spPr>
          <a:xfrm>
            <a:off x="4085775" y="6135574"/>
            <a:ext cx="342189" cy="343445"/>
          </a:xfrm>
          <a:custGeom>
            <a:rect b="b" l="l" r="r" t="t"/>
            <a:pathLst>
              <a:path extrusionOk="0" h="3902714" w="3888432">
                <a:moveTo>
                  <a:pt x="1113894" y="3227140"/>
                </a:moveTo>
                <a:lnTo>
                  <a:pt x="2774538" y="3227140"/>
                </a:lnTo>
                <a:cubicBezTo>
                  <a:pt x="2813020" y="3227140"/>
                  <a:pt x="2844216" y="3258336"/>
                  <a:pt x="2844216" y="3296818"/>
                </a:cubicBezTo>
                <a:lnTo>
                  <a:pt x="2844216" y="3337462"/>
                </a:lnTo>
                <a:cubicBezTo>
                  <a:pt x="2844216" y="3375944"/>
                  <a:pt x="2813020" y="3407140"/>
                  <a:pt x="2774538" y="3407140"/>
                </a:cubicBezTo>
                <a:lnTo>
                  <a:pt x="1113894" y="3407140"/>
                </a:lnTo>
                <a:cubicBezTo>
                  <a:pt x="1075412" y="3407140"/>
                  <a:pt x="1044216" y="3375944"/>
                  <a:pt x="1044216" y="3337462"/>
                </a:cubicBezTo>
                <a:lnTo>
                  <a:pt x="1044216" y="3296818"/>
                </a:lnTo>
                <a:cubicBezTo>
                  <a:pt x="1044216" y="3258336"/>
                  <a:pt x="1075412" y="3227140"/>
                  <a:pt x="1113894" y="3227140"/>
                </a:cubicBezTo>
                <a:close/>
                <a:moveTo>
                  <a:pt x="1111898" y="2923315"/>
                </a:moveTo>
                <a:lnTo>
                  <a:pt x="2772542" y="2923315"/>
                </a:lnTo>
                <a:cubicBezTo>
                  <a:pt x="2811024" y="2923315"/>
                  <a:pt x="2842220" y="2954511"/>
                  <a:pt x="2842220" y="2992993"/>
                </a:cubicBezTo>
                <a:lnTo>
                  <a:pt x="2842220" y="3033637"/>
                </a:lnTo>
                <a:cubicBezTo>
                  <a:pt x="2842220" y="3072119"/>
                  <a:pt x="2811024" y="3103315"/>
                  <a:pt x="2772542" y="3103315"/>
                </a:cubicBezTo>
                <a:lnTo>
                  <a:pt x="1111898" y="3103315"/>
                </a:lnTo>
                <a:cubicBezTo>
                  <a:pt x="1073416" y="3103315"/>
                  <a:pt x="1042220" y="3072119"/>
                  <a:pt x="1042220" y="3033637"/>
                </a:cubicBezTo>
                <a:lnTo>
                  <a:pt x="1042220" y="2992993"/>
                </a:lnTo>
                <a:cubicBezTo>
                  <a:pt x="1042220" y="2954511"/>
                  <a:pt x="1073416" y="2923315"/>
                  <a:pt x="1111898" y="2923315"/>
                </a:cubicBezTo>
                <a:close/>
                <a:moveTo>
                  <a:pt x="495275" y="2664296"/>
                </a:moveTo>
                <a:lnTo>
                  <a:pt x="853982" y="2664296"/>
                </a:lnTo>
                <a:lnTo>
                  <a:pt x="853982" y="3560524"/>
                </a:lnTo>
                <a:lnTo>
                  <a:pt x="3006222" y="3560524"/>
                </a:lnTo>
                <a:lnTo>
                  <a:pt x="3006222" y="2664296"/>
                </a:lnTo>
                <a:lnTo>
                  <a:pt x="3364929" y="2664296"/>
                </a:lnTo>
                <a:lnTo>
                  <a:pt x="3364929" y="3902714"/>
                </a:lnTo>
                <a:lnTo>
                  <a:pt x="495275" y="3902714"/>
                </a:lnTo>
                <a:close/>
                <a:moveTo>
                  <a:pt x="1113894" y="2619490"/>
                </a:moveTo>
                <a:lnTo>
                  <a:pt x="2774538" y="2619490"/>
                </a:lnTo>
                <a:cubicBezTo>
                  <a:pt x="2813020" y="2619490"/>
                  <a:pt x="2844216" y="2650686"/>
                  <a:pt x="2844216" y="2689168"/>
                </a:cubicBezTo>
                <a:lnTo>
                  <a:pt x="2844216" y="2729812"/>
                </a:lnTo>
                <a:cubicBezTo>
                  <a:pt x="2844216" y="2768294"/>
                  <a:pt x="2813020" y="2799490"/>
                  <a:pt x="2774538" y="2799490"/>
                </a:cubicBezTo>
                <a:lnTo>
                  <a:pt x="1113894" y="2799490"/>
                </a:lnTo>
                <a:cubicBezTo>
                  <a:pt x="1075412" y="2799490"/>
                  <a:pt x="1044216" y="2768294"/>
                  <a:pt x="1044216" y="2729812"/>
                </a:cubicBezTo>
                <a:lnTo>
                  <a:pt x="1044216" y="2689168"/>
                </a:lnTo>
                <a:cubicBezTo>
                  <a:pt x="1044216" y="2650686"/>
                  <a:pt x="1075412" y="2619490"/>
                  <a:pt x="1113894" y="2619490"/>
                </a:cubicBezTo>
                <a:close/>
                <a:moveTo>
                  <a:pt x="3183220" y="1512740"/>
                </a:moveTo>
                <a:cubicBezTo>
                  <a:pt x="3130821" y="1512740"/>
                  <a:pt x="3088344" y="1555217"/>
                  <a:pt x="3088344" y="1607616"/>
                </a:cubicBezTo>
                <a:lnTo>
                  <a:pt x="3088344" y="1777903"/>
                </a:lnTo>
                <a:cubicBezTo>
                  <a:pt x="3088344" y="1830302"/>
                  <a:pt x="3130821" y="1872779"/>
                  <a:pt x="3183220" y="1872779"/>
                </a:cubicBezTo>
                <a:lnTo>
                  <a:pt x="3334111" y="1872779"/>
                </a:lnTo>
                <a:cubicBezTo>
                  <a:pt x="3386510" y="1872779"/>
                  <a:pt x="3428987" y="1830302"/>
                  <a:pt x="3428987" y="1777903"/>
                </a:cubicBezTo>
                <a:lnTo>
                  <a:pt x="3428987" y="1607616"/>
                </a:lnTo>
                <a:cubicBezTo>
                  <a:pt x="3428987" y="1555217"/>
                  <a:pt x="3386510" y="1512740"/>
                  <a:pt x="3334111" y="1512740"/>
                </a:cubicBezTo>
                <a:close/>
                <a:moveTo>
                  <a:pt x="317370" y="1192161"/>
                </a:moveTo>
                <a:lnTo>
                  <a:pt x="3571062" y="1192161"/>
                </a:lnTo>
                <a:cubicBezTo>
                  <a:pt x="3746341" y="1192161"/>
                  <a:pt x="3888432" y="1369515"/>
                  <a:pt x="3888432" y="1588294"/>
                </a:cubicBezTo>
                <a:lnTo>
                  <a:pt x="3888432" y="3172779"/>
                </a:lnTo>
                <a:cubicBezTo>
                  <a:pt x="3888432" y="3391558"/>
                  <a:pt x="3746341" y="3568912"/>
                  <a:pt x="3571062" y="3568912"/>
                </a:cubicBezTo>
                <a:lnTo>
                  <a:pt x="3484959" y="3568912"/>
                </a:lnTo>
                <a:lnTo>
                  <a:pt x="3484959" y="2490370"/>
                </a:lnTo>
                <a:lnTo>
                  <a:pt x="388615" y="2490370"/>
                </a:lnTo>
                <a:lnTo>
                  <a:pt x="388615" y="3568912"/>
                </a:lnTo>
                <a:lnTo>
                  <a:pt x="317370" y="3568912"/>
                </a:lnTo>
                <a:cubicBezTo>
                  <a:pt x="142091" y="3568912"/>
                  <a:pt x="0" y="3391558"/>
                  <a:pt x="0" y="3172779"/>
                </a:cubicBezTo>
                <a:lnTo>
                  <a:pt x="0" y="1588294"/>
                </a:lnTo>
                <a:cubicBezTo>
                  <a:pt x="0" y="1369515"/>
                  <a:pt x="142091" y="1192161"/>
                  <a:pt x="317370" y="1192161"/>
                </a:cubicBezTo>
                <a:close/>
                <a:moveTo>
                  <a:pt x="3010811" y="792088"/>
                </a:moveTo>
                <a:lnTo>
                  <a:pt x="3369518" y="792088"/>
                </a:lnTo>
                <a:lnTo>
                  <a:pt x="3369518" y="1080119"/>
                </a:lnTo>
                <a:lnTo>
                  <a:pt x="3010811" y="1080119"/>
                </a:lnTo>
                <a:close/>
                <a:moveTo>
                  <a:pt x="2700857" y="0"/>
                </a:moveTo>
                <a:lnTo>
                  <a:pt x="3329483" y="698376"/>
                </a:lnTo>
                <a:lnTo>
                  <a:pt x="2700857" y="698376"/>
                </a:lnTo>
                <a:close/>
                <a:moveTo>
                  <a:pt x="499864" y="0"/>
                </a:moveTo>
                <a:lnTo>
                  <a:pt x="2592288" y="0"/>
                </a:lnTo>
                <a:lnTo>
                  <a:pt x="2592288" y="298450"/>
                </a:lnTo>
                <a:lnTo>
                  <a:pt x="858571" y="298450"/>
                </a:lnTo>
                <a:lnTo>
                  <a:pt x="858571" y="1080119"/>
                </a:lnTo>
                <a:lnTo>
                  <a:pt x="499864" y="108011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sp>
        <p:nvSpPr>
          <p:cNvPr id="722" name="Google Shape;722;p64"/>
          <p:cNvSpPr/>
          <p:nvPr/>
        </p:nvSpPr>
        <p:spPr>
          <a:xfrm rot="5400000">
            <a:off x="4159820" y="2306311"/>
            <a:ext cx="949254" cy="949254"/>
          </a:xfrm>
          <a:prstGeom prst="teardrop">
            <a:avLst>
              <a:gd fmla="val 131554"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sp>
        <p:nvSpPr>
          <p:cNvPr id="723" name="Google Shape;723;p64"/>
          <p:cNvSpPr/>
          <p:nvPr/>
        </p:nvSpPr>
        <p:spPr>
          <a:xfrm flipH="1" rot="-5060075">
            <a:off x="6970294" y="2392287"/>
            <a:ext cx="949254" cy="949254"/>
          </a:xfrm>
          <a:prstGeom prst="teardrop">
            <a:avLst>
              <a:gd fmla="val 131554"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sp>
        <p:nvSpPr>
          <p:cNvPr id="724" name="Google Shape;724;p64"/>
          <p:cNvSpPr/>
          <p:nvPr/>
        </p:nvSpPr>
        <p:spPr>
          <a:xfrm>
            <a:off x="7300343" y="2622235"/>
            <a:ext cx="326821" cy="429298"/>
          </a:xfrm>
          <a:custGeom>
            <a:rect b="b" l="l" r="r" t="t"/>
            <a:pathLst>
              <a:path extrusionOk="0" h="3973870" w="3025265">
                <a:moveTo>
                  <a:pt x="1048235" y="955278"/>
                </a:moveTo>
                <a:cubicBezTo>
                  <a:pt x="1143886" y="955278"/>
                  <a:pt x="1221426" y="1089843"/>
                  <a:pt x="1221426" y="1255837"/>
                </a:cubicBezTo>
                <a:cubicBezTo>
                  <a:pt x="1221426" y="1421831"/>
                  <a:pt x="1143886" y="1556396"/>
                  <a:pt x="1048235" y="1556396"/>
                </a:cubicBezTo>
                <a:cubicBezTo>
                  <a:pt x="952584" y="1556396"/>
                  <a:pt x="875044" y="1421831"/>
                  <a:pt x="875044" y="1255837"/>
                </a:cubicBezTo>
                <a:cubicBezTo>
                  <a:pt x="875044" y="1089843"/>
                  <a:pt x="952584" y="955278"/>
                  <a:pt x="1048235" y="955278"/>
                </a:cubicBezTo>
                <a:close/>
                <a:moveTo>
                  <a:pt x="805954" y="648071"/>
                </a:moveTo>
                <a:lnTo>
                  <a:pt x="805954" y="1853034"/>
                </a:lnTo>
                <a:cubicBezTo>
                  <a:pt x="805954" y="1947724"/>
                  <a:pt x="869395" y="2027597"/>
                  <a:pt x="956357" y="2051540"/>
                </a:cubicBezTo>
                <a:lnTo>
                  <a:pt x="956356" y="2473030"/>
                </a:lnTo>
                <a:cubicBezTo>
                  <a:pt x="956356" y="2523517"/>
                  <a:pt x="997284" y="2564445"/>
                  <a:pt x="1047771" y="2564445"/>
                </a:cubicBezTo>
                <a:cubicBezTo>
                  <a:pt x="1098258" y="2564445"/>
                  <a:pt x="1139186" y="2523517"/>
                  <a:pt x="1139186" y="2473030"/>
                </a:cubicBezTo>
                <a:lnTo>
                  <a:pt x="1139186" y="2051828"/>
                </a:lnTo>
                <a:cubicBezTo>
                  <a:pt x="1226618" y="2028173"/>
                  <a:pt x="1290517" y="1948066"/>
                  <a:pt x="1290517" y="1853034"/>
                </a:cubicBezTo>
                <a:lnTo>
                  <a:pt x="1290517" y="649328"/>
                </a:lnTo>
                <a:cubicBezTo>
                  <a:pt x="1740927" y="708507"/>
                  <a:pt x="2088232" y="1094132"/>
                  <a:pt x="2088232" y="1560875"/>
                </a:cubicBezTo>
                <a:lnTo>
                  <a:pt x="2088232" y="2137870"/>
                </a:lnTo>
                <a:lnTo>
                  <a:pt x="2088233" y="2137870"/>
                </a:lnTo>
                <a:lnTo>
                  <a:pt x="2088233" y="3055870"/>
                </a:lnTo>
                <a:cubicBezTo>
                  <a:pt x="2088233" y="3562867"/>
                  <a:pt x="1677230" y="3973870"/>
                  <a:pt x="1170233" y="3973870"/>
                </a:cubicBezTo>
                <a:lnTo>
                  <a:pt x="918001" y="3973870"/>
                </a:lnTo>
                <a:cubicBezTo>
                  <a:pt x="411004" y="3973870"/>
                  <a:pt x="1" y="3562867"/>
                  <a:pt x="1" y="3055870"/>
                </a:cubicBezTo>
                <a:lnTo>
                  <a:pt x="1" y="2152339"/>
                </a:lnTo>
                <a:lnTo>
                  <a:pt x="0" y="2152339"/>
                </a:lnTo>
                <a:lnTo>
                  <a:pt x="0" y="1560875"/>
                </a:lnTo>
                <a:cubicBezTo>
                  <a:pt x="0" y="1091278"/>
                  <a:pt x="351565" y="703794"/>
                  <a:pt x="805954" y="648071"/>
                </a:cubicBezTo>
                <a:close/>
                <a:moveTo>
                  <a:pt x="1619797" y="91"/>
                </a:moveTo>
                <a:cubicBezTo>
                  <a:pt x="1732841" y="1988"/>
                  <a:pt x="1845389" y="33430"/>
                  <a:pt x="1945434" y="94215"/>
                </a:cubicBezTo>
                <a:cubicBezTo>
                  <a:pt x="2133478" y="208468"/>
                  <a:pt x="2249869" y="409692"/>
                  <a:pt x="2255221" y="627780"/>
                </a:cubicBezTo>
                <a:lnTo>
                  <a:pt x="2257891" y="627572"/>
                </a:lnTo>
                <a:cubicBezTo>
                  <a:pt x="2272309" y="812739"/>
                  <a:pt x="2385479" y="975734"/>
                  <a:pt x="2553934" y="1053951"/>
                </a:cubicBezTo>
                <a:cubicBezTo>
                  <a:pt x="2706200" y="1124651"/>
                  <a:pt x="2882234" y="1116149"/>
                  <a:pt x="3025265" y="1032491"/>
                </a:cubicBezTo>
                <a:lnTo>
                  <a:pt x="3025265" y="1181594"/>
                </a:lnTo>
                <a:cubicBezTo>
                  <a:pt x="2858744" y="1255002"/>
                  <a:pt x="2666516" y="1253932"/>
                  <a:pt x="2497514" y="1175460"/>
                </a:cubicBezTo>
                <a:cubicBezTo>
                  <a:pt x="2293602" y="1080779"/>
                  <a:pt x="2153951" y="887555"/>
                  <a:pt x="2128339" y="665512"/>
                </a:cubicBezTo>
                <a:lnTo>
                  <a:pt x="2122734" y="665324"/>
                </a:lnTo>
                <a:cubicBezTo>
                  <a:pt x="2128967" y="479701"/>
                  <a:pt x="2034597" y="305147"/>
                  <a:pt x="1875870" y="208708"/>
                </a:cubicBezTo>
                <a:cubicBezTo>
                  <a:pt x="1717143" y="112268"/>
                  <a:pt x="1518741" y="108938"/>
                  <a:pt x="1356867" y="199997"/>
                </a:cubicBezTo>
                <a:cubicBezTo>
                  <a:pt x="1194993" y="291056"/>
                  <a:pt x="1094818" y="462344"/>
                  <a:pt x="1094818" y="648071"/>
                </a:cubicBezTo>
                <a:lnTo>
                  <a:pt x="960849" y="648071"/>
                </a:lnTo>
                <a:cubicBezTo>
                  <a:pt x="960849" y="413945"/>
                  <a:pt x="1087128" y="198021"/>
                  <a:pt x="1291185" y="83234"/>
                </a:cubicBezTo>
                <a:cubicBezTo>
                  <a:pt x="1393213" y="25840"/>
                  <a:pt x="1506753" y="-1807"/>
                  <a:pt x="1619797" y="9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sp>
        <p:nvSpPr>
          <p:cNvPr id="725" name="Google Shape;725;p64"/>
          <p:cNvSpPr/>
          <p:nvPr/>
        </p:nvSpPr>
        <p:spPr>
          <a:xfrm rot="3770168">
            <a:off x="3413339" y="3215467"/>
            <a:ext cx="949254" cy="949254"/>
          </a:xfrm>
          <a:prstGeom prst="teardrop">
            <a:avLst>
              <a:gd fmla="val 131554"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sp>
        <p:nvSpPr>
          <p:cNvPr id="726" name="Google Shape;726;p64"/>
          <p:cNvSpPr/>
          <p:nvPr/>
        </p:nvSpPr>
        <p:spPr>
          <a:xfrm flipH="1" rot="-3176704">
            <a:off x="7713436" y="3527453"/>
            <a:ext cx="949254" cy="949254"/>
          </a:xfrm>
          <a:prstGeom prst="teardrop">
            <a:avLst>
              <a:gd fmla="val 131554"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sp>
        <p:nvSpPr>
          <p:cNvPr id="727" name="Google Shape;727;p64"/>
          <p:cNvSpPr/>
          <p:nvPr/>
        </p:nvSpPr>
        <p:spPr>
          <a:xfrm>
            <a:off x="7991417" y="3771532"/>
            <a:ext cx="346330" cy="412714"/>
          </a:xfrm>
          <a:custGeom>
            <a:rect b="b" l="l" r="r" t="t"/>
            <a:pathLst>
              <a:path extrusionOk="0" h="3947283" w="3312367">
                <a:moveTo>
                  <a:pt x="2537615" y="3705909"/>
                </a:moveTo>
                <a:cubicBezTo>
                  <a:pt x="2512344" y="3705909"/>
                  <a:pt x="2491857" y="3726396"/>
                  <a:pt x="2491857" y="3751667"/>
                </a:cubicBezTo>
                <a:cubicBezTo>
                  <a:pt x="2491857" y="3776938"/>
                  <a:pt x="2512344" y="3797425"/>
                  <a:pt x="2537615" y="3797425"/>
                </a:cubicBezTo>
                <a:lnTo>
                  <a:pt x="2762175" y="3797425"/>
                </a:lnTo>
                <a:cubicBezTo>
                  <a:pt x="2787446" y="3797425"/>
                  <a:pt x="2807933" y="3776938"/>
                  <a:pt x="2807933" y="3751667"/>
                </a:cubicBezTo>
                <a:cubicBezTo>
                  <a:pt x="2807933" y="3726396"/>
                  <a:pt x="2787446" y="3705909"/>
                  <a:pt x="2762175" y="3705909"/>
                </a:cubicBezTo>
                <a:close/>
                <a:moveTo>
                  <a:pt x="1141114" y="3408594"/>
                </a:moveTo>
                <a:cubicBezTo>
                  <a:pt x="1097903" y="3408594"/>
                  <a:pt x="1062874" y="3443623"/>
                  <a:pt x="1062874" y="3486834"/>
                </a:cubicBezTo>
                <a:cubicBezTo>
                  <a:pt x="1062874" y="3530045"/>
                  <a:pt x="1097903" y="3565073"/>
                  <a:pt x="1141114" y="3565073"/>
                </a:cubicBezTo>
                <a:lnTo>
                  <a:pt x="1525078" y="3565074"/>
                </a:lnTo>
                <a:cubicBezTo>
                  <a:pt x="1568289" y="3565074"/>
                  <a:pt x="1603318" y="3530045"/>
                  <a:pt x="1603318" y="3486834"/>
                </a:cubicBezTo>
                <a:lnTo>
                  <a:pt x="1603319" y="3486834"/>
                </a:lnTo>
                <a:cubicBezTo>
                  <a:pt x="1603319" y="3443623"/>
                  <a:pt x="1568290" y="3408594"/>
                  <a:pt x="1525079" y="3408594"/>
                </a:cubicBezTo>
                <a:close/>
                <a:moveTo>
                  <a:pt x="2129393" y="1705414"/>
                </a:moveTo>
                <a:lnTo>
                  <a:pt x="2129393" y="3580170"/>
                </a:lnTo>
                <a:lnTo>
                  <a:pt x="3126216" y="3580170"/>
                </a:lnTo>
                <a:lnTo>
                  <a:pt x="3126216" y="1705414"/>
                </a:lnTo>
                <a:close/>
                <a:moveTo>
                  <a:pt x="2481193" y="1533789"/>
                </a:moveTo>
                <a:cubicBezTo>
                  <a:pt x="2462682" y="1533789"/>
                  <a:pt x="2447676" y="1548795"/>
                  <a:pt x="2447676" y="1567306"/>
                </a:cubicBezTo>
                <a:lnTo>
                  <a:pt x="2447676" y="1572258"/>
                </a:lnTo>
                <a:cubicBezTo>
                  <a:pt x="2447676" y="1590769"/>
                  <a:pt x="2462682" y="1605775"/>
                  <a:pt x="2481193" y="1605775"/>
                </a:cubicBezTo>
                <a:lnTo>
                  <a:pt x="2774415" y="1605775"/>
                </a:lnTo>
                <a:cubicBezTo>
                  <a:pt x="2792926" y="1605775"/>
                  <a:pt x="2807932" y="1590769"/>
                  <a:pt x="2807932" y="1572258"/>
                </a:cubicBezTo>
                <a:lnTo>
                  <a:pt x="2807932" y="1567306"/>
                </a:lnTo>
                <a:cubicBezTo>
                  <a:pt x="2807932" y="1548795"/>
                  <a:pt x="2792926" y="1533789"/>
                  <a:pt x="2774415" y="1533789"/>
                </a:cubicBezTo>
                <a:close/>
                <a:moveTo>
                  <a:pt x="2113478" y="1418392"/>
                </a:moveTo>
                <a:lnTo>
                  <a:pt x="3142130" y="1418392"/>
                </a:lnTo>
                <a:cubicBezTo>
                  <a:pt x="3236149" y="1418392"/>
                  <a:pt x="3312367" y="1494610"/>
                  <a:pt x="3312367" y="1588629"/>
                </a:cubicBezTo>
                <a:lnTo>
                  <a:pt x="3312367" y="3777046"/>
                </a:lnTo>
                <a:cubicBezTo>
                  <a:pt x="3312367" y="3871065"/>
                  <a:pt x="3236149" y="3947283"/>
                  <a:pt x="3142130" y="3947283"/>
                </a:cubicBezTo>
                <a:lnTo>
                  <a:pt x="2113478" y="3947283"/>
                </a:lnTo>
                <a:cubicBezTo>
                  <a:pt x="2019459" y="3947283"/>
                  <a:pt x="1943241" y="3871065"/>
                  <a:pt x="1943241" y="3777046"/>
                </a:cubicBezTo>
                <a:lnTo>
                  <a:pt x="1943241" y="1588629"/>
                </a:lnTo>
                <a:cubicBezTo>
                  <a:pt x="1943241" y="1494610"/>
                  <a:pt x="2019459" y="1418392"/>
                  <a:pt x="2113478" y="1418392"/>
                </a:cubicBezTo>
                <a:close/>
                <a:moveTo>
                  <a:pt x="1006317" y="157391"/>
                </a:moveTo>
                <a:cubicBezTo>
                  <a:pt x="987806" y="157391"/>
                  <a:pt x="972800" y="172397"/>
                  <a:pt x="972800" y="190908"/>
                </a:cubicBezTo>
                <a:lnTo>
                  <a:pt x="972800" y="195860"/>
                </a:lnTo>
                <a:cubicBezTo>
                  <a:pt x="972800" y="214371"/>
                  <a:pt x="987806" y="229377"/>
                  <a:pt x="1006317" y="229377"/>
                </a:cubicBezTo>
                <a:lnTo>
                  <a:pt x="1659876" y="229377"/>
                </a:lnTo>
                <a:cubicBezTo>
                  <a:pt x="1678387" y="229377"/>
                  <a:pt x="1693393" y="214371"/>
                  <a:pt x="1693393" y="195860"/>
                </a:cubicBezTo>
                <a:lnTo>
                  <a:pt x="1693393" y="190908"/>
                </a:lnTo>
                <a:cubicBezTo>
                  <a:pt x="1693393" y="172397"/>
                  <a:pt x="1678387" y="157391"/>
                  <a:pt x="1659876" y="157391"/>
                </a:cubicBezTo>
                <a:close/>
                <a:moveTo>
                  <a:pt x="264780" y="0"/>
                </a:moveTo>
                <a:lnTo>
                  <a:pt x="2401413" y="0"/>
                </a:lnTo>
                <a:cubicBezTo>
                  <a:pt x="2547647" y="0"/>
                  <a:pt x="2666193" y="118546"/>
                  <a:pt x="2666193" y="264780"/>
                </a:cubicBezTo>
                <a:lnTo>
                  <a:pt x="2666193" y="1345374"/>
                </a:lnTo>
                <a:lnTo>
                  <a:pt x="2369517" y="1345374"/>
                </a:lnTo>
                <a:lnTo>
                  <a:pt x="2369517" y="366783"/>
                </a:lnTo>
                <a:lnTo>
                  <a:pt x="296676" y="366783"/>
                </a:lnTo>
                <a:lnTo>
                  <a:pt x="296676" y="3219873"/>
                </a:lnTo>
                <a:lnTo>
                  <a:pt x="1867527" y="3219873"/>
                </a:lnTo>
                <a:lnTo>
                  <a:pt x="1867527" y="3778374"/>
                </a:lnTo>
                <a:lnTo>
                  <a:pt x="264780" y="3778374"/>
                </a:lnTo>
                <a:cubicBezTo>
                  <a:pt x="118546" y="3778374"/>
                  <a:pt x="0" y="3659828"/>
                  <a:pt x="0" y="3513594"/>
                </a:cubicBezTo>
                <a:lnTo>
                  <a:pt x="0" y="264780"/>
                </a:lnTo>
                <a:cubicBezTo>
                  <a:pt x="0" y="118546"/>
                  <a:pt x="118546" y="0"/>
                  <a:pt x="264780"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sp>
        <p:nvSpPr>
          <p:cNvPr id="728" name="Google Shape;728;p64"/>
          <p:cNvSpPr/>
          <p:nvPr/>
        </p:nvSpPr>
        <p:spPr>
          <a:xfrm rot="8061861">
            <a:off x="3698113" y="3437024"/>
            <a:ext cx="417475" cy="417476"/>
          </a:xfrm>
          <a:custGeom>
            <a:rect b="b" l="l" r="r" t="t"/>
            <a:pathLst>
              <a:path extrusionOk="0" h="2483835" w="2483832">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729" name="Google Shape;729;p64"/>
          <p:cNvSpPr/>
          <p:nvPr/>
        </p:nvSpPr>
        <p:spPr>
          <a:xfrm>
            <a:off x="653363" y="1023162"/>
            <a:ext cx="3981083" cy="646331"/>
          </a:xfrm>
          <a:prstGeom prst="rect">
            <a:avLst/>
          </a:prstGeom>
          <a:noFill/>
          <a:ln>
            <a:noFill/>
          </a:ln>
        </p:spPr>
        <p:txBody>
          <a:bodyPr anchorCtr="0" anchor="t" bIns="45700" lIns="91425" spcFirstLastPara="1" rIns="91425" wrap="square" tIns="45700">
            <a:noAutofit/>
          </a:bodyPr>
          <a:lstStyle/>
          <a:p>
            <a:pPr indent="0" lvl="1" marL="457200" marR="0" rtl="0" algn="l">
              <a:spcBef>
                <a:spcPts val="0"/>
              </a:spcBef>
              <a:spcAft>
                <a:spcPts val="0"/>
              </a:spcAft>
              <a:buNone/>
            </a:pPr>
            <a:r>
              <a:rPr b="1" i="0" lang="en-US" sz="1800" u="none" cap="none" strike="noStrike">
                <a:solidFill>
                  <a:srgbClr val="002060"/>
                </a:solidFill>
                <a:latin typeface="Calibri"/>
                <a:ea typeface="Calibri"/>
                <a:cs typeface="Calibri"/>
                <a:sym typeface="Calibri"/>
              </a:rPr>
              <a:t>Puskesmas mengisi seluruh tools seperti yang dilakukan Dinkes</a:t>
            </a:r>
            <a:endParaRPr b="1" i="0" sz="1800" u="none" cap="none" strike="noStrike">
              <a:solidFill>
                <a:srgbClr val="002060"/>
              </a:solidFill>
              <a:latin typeface="Calibri"/>
              <a:ea typeface="Calibri"/>
              <a:cs typeface="Calibri"/>
              <a:sym typeface="Calibri"/>
            </a:endParaRPr>
          </a:p>
        </p:txBody>
      </p:sp>
      <p:sp>
        <p:nvSpPr>
          <p:cNvPr id="730" name="Google Shape;730;p64"/>
          <p:cNvSpPr/>
          <p:nvPr/>
        </p:nvSpPr>
        <p:spPr>
          <a:xfrm>
            <a:off x="6873289" y="965945"/>
            <a:ext cx="4378196"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002060"/>
                </a:solidFill>
                <a:latin typeface="Calibri"/>
                <a:ea typeface="Calibri"/>
                <a:cs typeface="Calibri"/>
                <a:sym typeface="Calibri"/>
              </a:rPr>
              <a:t>Akibatnya: Dinkes yang upload ke website SISCOBIKES rendah, dengan alasan menunggu hasil pengisian tools dari puskesmas</a:t>
            </a:r>
            <a:endParaRPr sz="1600">
              <a:solidFill>
                <a:srgbClr val="002060"/>
              </a:solidFill>
              <a:latin typeface="Calibri"/>
              <a:ea typeface="Calibri"/>
              <a:cs typeface="Calibri"/>
              <a:sym typeface="Calibri"/>
            </a:endParaRPr>
          </a:p>
        </p:txBody>
      </p:sp>
      <p:sp>
        <p:nvSpPr>
          <p:cNvPr id="731" name="Google Shape;731;p64"/>
          <p:cNvSpPr/>
          <p:nvPr/>
        </p:nvSpPr>
        <p:spPr>
          <a:xfrm>
            <a:off x="8710635" y="3465051"/>
            <a:ext cx="2647527" cy="132343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rgbClr val="000000"/>
                </a:solidFill>
                <a:latin typeface="Calibri"/>
                <a:ea typeface="Calibri"/>
                <a:cs typeface="Calibri"/>
                <a:sym typeface="Calibri"/>
              </a:rPr>
              <a:t>Masih menunggu pengisian tools program selesai atau data tidak tersedia</a:t>
            </a:r>
            <a:endParaRPr b="1" sz="2000">
              <a:solidFill>
                <a:srgbClr val="000000"/>
              </a:solidFill>
              <a:latin typeface="Calibri"/>
              <a:ea typeface="Calibri"/>
              <a:cs typeface="Calibri"/>
              <a:sym typeface="Calibri"/>
            </a:endParaRPr>
          </a:p>
        </p:txBody>
      </p:sp>
      <p:sp>
        <p:nvSpPr>
          <p:cNvPr id="732" name="Google Shape;732;p64"/>
          <p:cNvSpPr/>
          <p:nvPr/>
        </p:nvSpPr>
        <p:spPr>
          <a:xfrm>
            <a:off x="7951170" y="2112432"/>
            <a:ext cx="2376738"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rgbClr val="000000"/>
                </a:solidFill>
                <a:latin typeface="Calibri"/>
                <a:ea typeface="Calibri"/>
                <a:cs typeface="Calibri"/>
                <a:sym typeface="Calibri"/>
              </a:rPr>
              <a:t>Petugas sibuk dengan tugas utama</a:t>
            </a:r>
            <a:endParaRPr b="1" sz="2400">
              <a:solidFill>
                <a:srgbClr val="000000"/>
              </a:solidFill>
              <a:latin typeface="Calibri"/>
              <a:ea typeface="Calibri"/>
              <a:cs typeface="Calibri"/>
              <a:sym typeface="Calibri"/>
            </a:endParaRPr>
          </a:p>
        </p:txBody>
      </p:sp>
      <p:sp>
        <p:nvSpPr>
          <p:cNvPr id="733" name="Google Shape;733;p64"/>
          <p:cNvSpPr/>
          <p:nvPr/>
        </p:nvSpPr>
        <p:spPr>
          <a:xfrm>
            <a:off x="2013524" y="2002009"/>
            <a:ext cx="2101293" cy="830997"/>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2400">
                <a:solidFill>
                  <a:srgbClr val="000000"/>
                </a:solidFill>
                <a:latin typeface="Calibri"/>
                <a:ea typeface="Calibri"/>
                <a:cs typeface="Calibri"/>
                <a:sym typeface="Calibri"/>
              </a:rPr>
              <a:t>Rotasi </a:t>
            </a:r>
            <a:endParaRPr/>
          </a:p>
          <a:p>
            <a:pPr indent="0" lvl="0" marL="0" marR="0" rtl="0" algn="r">
              <a:spcBef>
                <a:spcPts val="0"/>
              </a:spcBef>
              <a:spcAft>
                <a:spcPts val="0"/>
              </a:spcAft>
              <a:buNone/>
            </a:pPr>
            <a:r>
              <a:rPr b="1" lang="en-US" sz="2400">
                <a:solidFill>
                  <a:srgbClr val="000000"/>
                </a:solidFill>
                <a:latin typeface="Calibri"/>
                <a:ea typeface="Calibri"/>
                <a:cs typeface="Calibri"/>
                <a:sym typeface="Calibri"/>
              </a:rPr>
              <a:t>Petugas</a:t>
            </a:r>
            <a:endParaRPr b="1" sz="2400">
              <a:solidFill>
                <a:srgbClr val="000000"/>
              </a:solidFill>
              <a:latin typeface="Calibri"/>
              <a:ea typeface="Calibri"/>
              <a:cs typeface="Calibri"/>
              <a:sym typeface="Calibri"/>
            </a:endParaRPr>
          </a:p>
        </p:txBody>
      </p:sp>
      <p:sp>
        <p:nvSpPr>
          <p:cNvPr id="734" name="Google Shape;734;p64"/>
          <p:cNvSpPr/>
          <p:nvPr/>
        </p:nvSpPr>
        <p:spPr>
          <a:xfrm>
            <a:off x="4486756" y="2466834"/>
            <a:ext cx="295381" cy="534814"/>
          </a:xfrm>
          <a:custGeom>
            <a:rect b="b" l="l" r="r" t="t"/>
            <a:pathLst>
              <a:path extrusionOk="0" h="3923699" w="1489775">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735" name="Google Shape;735;p64"/>
          <p:cNvSpPr/>
          <p:nvPr/>
        </p:nvSpPr>
        <p:spPr>
          <a:xfrm>
            <a:off x="5762919" y="2011953"/>
            <a:ext cx="486216" cy="581184"/>
          </a:xfrm>
          <a:custGeom>
            <a:rect b="b" l="l" r="r" t="t"/>
            <a:pathLst>
              <a:path extrusionOk="0" h="3213079" w="2688046">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000000"/>
              </a:solidFill>
              <a:latin typeface="Calibri"/>
              <a:ea typeface="Calibri"/>
              <a:cs typeface="Calibri"/>
              <a:sym typeface="Calibri"/>
            </a:endParaRPr>
          </a:p>
        </p:txBody>
      </p:sp>
      <p:sp>
        <p:nvSpPr>
          <p:cNvPr id="736" name="Google Shape;736;p64"/>
          <p:cNvSpPr/>
          <p:nvPr/>
        </p:nvSpPr>
        <p:spPr>
          <a:xfrm>
            <a:off x="90522" y="5495249"/>
            <a:ext cx="4802594" cy="1200329"/>
          </a:xfrm>
          <a:prstGeom prst="rect">
            <a:avLst/>
          </a:prstGeom>
          <a:solidFill>
            <a:srgbClr val="FFD96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Awalnya tools ini didesain dapat diisi oleh Dinas Kesehatan, tetapi kebanyakan Dinkes ingin melibatkan pihak puskesmas dalam pengisian tools SPM (SISCOBIKES 1.0 &amp; 2.0)</a:t>
            </a:r>
            <a:endParaRPr/>
          </a:p>
        </p:txBody>
      </p:sp>
      <p:sp>
        <p:nvSpPr>
          <p:cNvPr id="737" name="Google Shape;737;p64"/>
          <p:cNvSpPr/>
          <p:nvPr/>
        </p:nvSpPr>
        <p:spPr>
          <a:xfrm>
            <a:off x="1374865" y="3013685"/>
            <a:ext cx="2046986" cy="1200329"/>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2400">
                <a:solidFill>
                  <a:srgbClr val="000000"/>
                </a:solidFill>
                <a:latin typeface="Calibri"/>
                <a:ea typeface="Calibri"/>
                <a:cs typeface="Calibri"/>
                <a:sym typeface="Calibri"/>
              </a:rPr>
              <a:t>Puskesmas terkedala mengisi tools</a:t>
            </a:r>
            <a:endParaRPr/>
          </a:p>
        </p:txBody>
      </p:sp>
      <p:sp>
        <p:nvSpPr>
          <p:cNvPr id="738" name="Google Shape;738;p64"/>
          <p:cNvSpPr/>
          <p:nvPr/>
        </p:nvSpPr>
        <p:spPr>
          <a:xfrm>
            <a:off x="6340354" y="5520435"/>
            <a:ext cx="5541913" cy="1200329"/>
          </a:xfrm>
          <a:prstGeom prst="rect">
            <a:avLst/>
          </a:prstGeom>
          <a:solidFill>
            <a:srgbClr val="FFD96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Hasil review: Strategi harus diubah dengan memperkuat peran Dinkes untuk mampu laksana mengisi tools SPM, puskesmas berfungsi untuk melengkapi data yang dibutuhkan dinkes (SISCOBIKES 3.0)</a:t>
            </a:r>
            <a:endParaRPr/>
          </a:p>
        </p:txBody>
      </p:sp>
      <p:pic>
        <p:nvPicPr>
          <p:cNvPr descr="C:\Users\OKVA\Downloads\logo-kemenkes-baru-2016-1.png" id="739" name="Google Shape;739;p64"/>
          <p:cNvPicPr preferRelativeResize="0"/>
          <p:nvPr/>
        </p:nvPicPr>
        <p:blipFill rotWithShape="1">
          <a:blip r:embed="rId3">
            <a:alphaModFix/>
          </a:blip>
          <a:srcRect b="0" l="0" r="0" t="0"/>
          <a:stretch/>
        </p:blipFill>
        <p:spPr>
          <a:xfrm>
            <a:off x="133567" y="113357"/>
            <a:ext cx="1324460" cy="699139"/>
          </a:xfrm>
          <a:prstGeom prst="rect">
            <a:avLst/>
          </a:prstGeom>
          <a:noFill/>
          <a:ln>
            <a:noFill/>
          </a:ln>
        </p:spPr>
      </p:pic>
      <p:sp>
        <p:nvSpPr>
          <p:cNvPr id="740" name="Google Shape;740;p64"/>
          <p:cNvSpPr/>
          <p:nvPr/>
        </p:nvSpPr>
        <p:spPr>
          <a:xfrm rot="2429118">
            <a:off x="3478583" y="4200835"/>
            <a:ext cx="905147" cy="1054730"/>
          </a:xfrm>
          <a:prstGeom prst="teardrop">
            <a:avLst>
              <a:gd fmla="val 131554" name="adj"/>
            </a:avLst>
          </a:prstGeom>
          <a:solidFill>
            <a:srgbClr val="92D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sp>
        <p:nvSpPr>
          <p:cNvPr id="741" name="Google Shape;741;p64"/>
          <p:cNvSpPr/>
          <p:nvPr/>
        </p:nvSpPr>
        <p:spPr>
          <a:xfrm rot="-7329956">
            <a:off x="3789505" y="4503441"/>
            <a:ext cx="390293" cy="406562"/>
          </a:xfrm>
          <a:custGeom>
            <a:rect b="b" l="l" r="r" t="t"/>
            <a:pathLst>
              <a:path extrusionOk="0" h="4259405" w="4088964">
                <a:moveTo>
                  <a:pt x="1480605" y="2231940"/>
                </a:moveTo>
                <a:lnTo>
                  <a:pt x="1199818" y="2044620"/>
                </a:lnTo>
                <a:lnTo>
                  <a:pt x="761621" y="2687221"/>
                </a:lnTo>
                <a:cubicBezTo>
                  <a:pt x="501536" y="2652619"/>
                  <a:pt x="265323" y="2467912"/>
                  <a:pt x="39127" y="2272940"/>
                </a:cubicBezTo>
                <a:cubicBezTo>
                  <a:pt x="-80639" y="2070133"/>
                  <a:pt x="269496" y="1743507"/>
                  <a:pt x="374515" y="1494038"/>
                </a:cubicBezTo>
                <a:lnTo>
                  <a:pt x="93728" y="1306717"/>
                </a:lnTo>
                <a:lnTo>
                  <a:pt x="1091841" y="1312633"/>
                </a:lnTo>
                <a:close/>
                <a:moveTo>
                  <a:pt x="2759566" y="226796"/>
                </a:moveTo>
                <a:cubicBezTo>
                  <a:pt x="2331051" y="377379"/>
                  <a:pt x="2150002" y="492309"/>
                  <a:pt x="1991062" y="643648"/>
                </a:cubicBezTo>
                <a:lnTo>
                  <a:pt x="1463599" y="1446568"/>
                </a:lnTo>
                <a:lnTo>
                  <a:pt x="610317" y="909936"/>
                </a:lnTo>
                <a:cubicBezTo>
                  <a:pt x="810411" y="627556"/>
                  <a:pt x="1020899" y="239191"/>
                  <a:pt x="1244930" y="61882"/>
                </a:cubicBezTo>
                <a:cubicBezTo>
                  <a:pt x="1491876" y="-75367"/>
                  <a:pt x="1697752" y="31605"/>
                  <a:pt x="2759566" y="226796"/>
                </a:cubicBezTo>
                <a:close/>
                <a:moveTo>
                  <a:pt x="1722488" y="3820535"/>
                </a:moveTo>
                <a:cubicBezTo>
                  <a:pt x="1376925" y="3801485"/>
                  <a:pt x="936112" y="3830060"/>
                  <a:pt x="666750" y="3734810"/>
                </a:cubicBezTo>
                <a:cubicBezTo>
                  <a:pt x="419100" y="3598835"/>
                  <a:pt x="400050" y="3367610"/>
                  <a:pt x="0" y="2364860"/>
                </a:cubicBezTo>
                <a:cubicBezTo>
                  <a:pt x="355600" y="2647435"/>
                  <a:pt x="549276" y="2739510"/>
                  <a:pt x="762000" y="2793485"/>
                </a:cubicBezTo>
                <a:lnTo>
                  <a:pt x="1722487" y="2812535"/>
                </a:lnTo>
                <a:close/>
                <a:moveTo>
                  <a:pt x="3605396" y="869465"/>
                </a:moveTo>
                <a:lnTo>
                  <a:pt x="3069019" y="1711228"/>
                </a:lnTo>
                <a:lnTo>
                  <a:pt x="2083849" y="1550906"/>
                </a:lnTo>
                <a:lnTo>
                  <a:pt x="2391902" y="1412941"/>
                </a:lnTo>
                <a:lnTo>
                  <a:pt x="2081217" y="699900"/>
                </a:lnTo>
                <a:cubicBezTo>
                  <a:pt x="2248971" y="498156"/>
                  <a:pt x="2531081" y="396532"/>
                  <a:pt x="2816547" y="308854"/>
                </a:cubicBezTo>
                <a:cubicBezTo>
                  <a:pt x="3051986" y="315439"/>
                  <a:pt x="3142075" y="785719"/>
                  <a:pt x="3297344" y="1007430"/>
                </a:cubicBezTo>
                <a:close/>
                <a:moveTo>
                  <a:pt x="3222215" y="3788662"/>
                </a:moveTo>
                <a:cubicBezTo>
                  <a:pt x="3089072" y="3954283"/>
                  <a:pt x="2662122" y="3869088"/>
                  <a:pt x="2413930" y="3921936"/>
                </a:cubicBezTo>
                <a:lnTo>
                  <a:pt x="2420658" y="4259405"/>
                </a:lnTo>
                <a:lnTo>
                  <a:pt x="1855155" y="3436926"/>
                </a:lnTo>
                <a:lnTo>
                  <a:pt x="2387428" y="2592563"/>
                </a:lnTo>
                <a:lnTo>
                  <a:pt x="2394156" y="2930032"/>
                </a:lnTo>
                <a:lnTo>
                  <a:pt x="3171906" y="2922431"/>
                </a:lnTo>
                <a:cubicBezTo>
                  <a:pt x="3292132" y="3155642"/>
                  <a:pt x="3275533" y="3455038"/>
                  <a:pt x="3244786" y="3752078"/>
                </a:cubicBezTo>
                <a:cubicBezTo>
                  <a:pt x="3238662" y="3765464"/>
                  <a:pt x="3231091" y="3777620"/>
                  <a:pt x="3222215" y="3788662"/>
                </a:cubicBezTo>
                <a:close/>
                <a:moveTo>
                  <a:pt x="3948285" y="2834020"/>
                </a:moveTo>
                <a:cubicBezTo>
                  <a:pt x="3833022" y="3018741"/>
                  <a:pt x="3639730" y="3281008"/>
                  <a:pt x="3342579" y="3731662"/>
                </a:cubicBezTo>
                <a:cubicBezTo>
                  <a:pt x="3371271" y="3278367"/>
                  <a:pt x="3336159" y="3066813"/>
                  <a:pt x="3258895" y="2861397"/>
                </a:cubicBezTo>
                <a:lnTo>
                  <a:pt x="2725671" y="2062291"/>
                </a:lnTo>
                <a:lnTo>
                  <a:pt x="3552883" y="1486284"/>
                </a:lnTo>
                <a:cubicBezTo>
                  <a:pt x="3734716" y="1780754"/>
                  <a:pt x="4010062" y="2126176"/>
                  <a:pt x="4085819" y="2401657"/>
                </a:cubicBezTo>
                <a:cubicBezTo>
                  <a:pt x="4100783" y="2542124"/>
                  <a:pt x="4063549" y="2649298"/>
                  <a:pt x="3948285" y="283402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Calibri"/>
              <a:ea typeface="Calibri"/>
              <a:cs typeface="Calibri"/>
              <a:sym typeface="Calibri"/>
            </a:endParaRPr>
          </a:p>
        </p:txBody>
      </p:sp>
      <p:sp>
        <p:nvSpPr>
          <p:cNvPr id="742" name="Google Shape;742;p64"/>
          <p:cNvSpPr/>
          <p:nvPr/>
        </p:nvSpPr>
        <p:spPr>
          <a:xfrm>
            <a:off x="1110713" y="4280280"/>
            <a:ext cx="2046986" cy="1200329"/>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2400">
                <a:solidFill>
                  <a:srgbClr val="000000"/>
                </a:solidFill>
                <a:latin typeface="Calibri"/>
                <a:ea typeface="Calibri"/>
                <a:cs typeface="Calibri"/>
                <a:sym typeface="Calibri"/>
              </a:rPr>
              <a:t>Kurangnya pengetahuan ttg Siscobikes</a:t>
            </a:r>
            <a:endParaRPr b="1" sz="2400">
              <a:solidFill>
                <a:srgbClr val="000000"/>
              </a:solidFill>
              <a:latin typeface="Calibri"/>
              <a:ea typeface="Calibri"/>
              <a:cs typeface="Calibri"/>
              <a:sym typeface="Calibri"/>
            </a:endParaRPr>
          </a:p>
        </p:txBody>
      </p:sp>
      <p:pic>
        <p:nvPicPr>
          <p:cNvPr id="743" name="Google Shape;743;p64"/>
          <p:cNvPicPr preferRelativeResize="0"/>
          <p:nvPr/>
        </p:nvPicPr>
        <p:blipFill rotWithShape="1">
          <a:blip r:embed="rId4">
            <a:alphaModFix/>
          </a:blip>
          <a:srcRect b="0" l="0" r="0" t="0"/>
          <a:stretch/>
        </p:blipFill>
        <p:spPr>
          <a:xfrm>
            <a:off x="5379831" y="1119310"/>
            <a:ext cx="1191543" cy="589144"/>
          </a:xfrm>
          <a:prstGeom prst="rect">
            <a:avLst/>
          </a:prstGeom>
          <a:noFill/>
          <a:ln>
            <a:noFill/>
          </a:ln>
        </p:spPr>
      </p:pic>
      <p:pic>
        <p:nvPicPr>
          <p:cNvPr id="744" name="Google Shape;744;p64"/>
          <p:cNvPicPr preferRelativeResize="0"/>
          <p:nvPr/>
        </p:nvPicPr>
        <p:blipFill rotWithShape="1">
          <a:blip r:embed="rId5">
            <a:alphaModFix/>
          </a:blip>
          <a:srcRect b="0" l="0" r="0" t="0"/>
          <a:stretch/>
        </p:blipFill>
        <p:spPr>
          <a:xfrm>
            <a:off x="5076830" y="5856353"/>
            <a:ext cx="1191543" cy="58914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65"/>
          <p:cNvSpPr txBox="1"/>
          <p:nvPr>
            <p:ph idx="1" type="body"/>
          </p:nvPr>
        </p:nvSpPr>
        <p:spPr>
          <a:xfrm>
            <a:off x="346674" y="174804"/>
            <a:ext cx="11573197" cy="105921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2060"/>
              </a:buClr>
              <a:buSzPts val="5400"/>
              <a:buNone/>
            </a:pPr>
            <a:r>
              <a:rPr b="1" lang="en-US">
                <a:solidFill>
                  <a:srgbClr val="002060"/>
                </a:solidFill>
              </a:rPr>
              <a:t>Solusi Menjawab Tantangan</a:t>
            </a:r>
            <a:endParaRPr b="1">
              <a:solidFill>
                <a:srgbClr val="002060"/>
              </a:solidFill>
            </a:endParaRPr>
          </a:p>
        </p:txBody>
      </p:sp>
      <p:grpSp>
        <p:nvGrpSpPr>
          <p:cNvPr id="750" name="Google Shape;750;p65"/>
          <p:cNvGrpSpPr/>
          <p:nvPr/>
        </p:nvGrpSpPr>
        <p:grpSpPr>
          <a:xfrm>
            <a:off x="4168012" y="1653028"/>
            <a:ext cx="4054326" cy="4796486"/>
            <a:chOff x="4562232" y="2235908"/>
            <a:chExt cx="3625732" cy="4289437"/>
          </a:xfrm>
        </p:grpSpPr>
        <p:grpSp>
          <p:nvGrpSpPr>
            <p:cNvPr id="751" name="Google Shape;751;p65"/>
            <p:cNvGrpSpPr/>
            <p:nvPr/>
          </p:nvGrpSpPr>
          <p:grpSpPr>
            <a:xfrm rot="-1800000">
              <a:off x="5964234" y="4473736"/>
              <a:ext cx="1932972" cy="1680969"/>
              <a:chOff x="2084105" y="5383623"/>
              <a:chExt cx="815482" cy="891098"/>
            </a:xfrm>
          </p:grpSpPr>
          <p:sp>
            <p:nvSpPr>
              <p:cNvPr id="752" name="Google Shape;752;p65"/>
              <p:cNvSpPr/>
              <p:nvPr/>
            </p:nvSpPr>
            <p:spPr>
              <a:xfrm>
                <a:off x="2084105" y="5383623"/>
                <a:ext cx="815482" cy="891098"/>
              </a:xfrm>
              <a:custGeom>
                <a:rect b="b" l="l" r="r" t="t"/>
                <a:pathLst>
                  <a:path extrusionOk="0" h="1800199" w="1802378">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rgbClr val="AFD497"/>
                  </a:gs>
                  <a:gs pos="100000">
                    <a:srgbClr val="AFD497"/>
                  </a:gs>
                </a:gsLst>
                <a:lin ang="197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753" name="Google Shape;753;p65"/>
              <p:cNvSpPr/>
              <p:nvPr/>
            </p:nvSpPr>
            <p:spPr>
              <a:xfrm>
                <a:off x="2084106" y="5383623"/>
                <a:ext cx="614896" cy="884728"/>
              </a:xfrm>
              <a:custGeom>
                <a:rect b="b" l="l" r="r" t="t"/>
                <a:pathLst>
                  <a:path extrusionOk="0" h="1787331" w="1359043">
                    <a:moveTo>
                      <a:pt x="0" y="0"/>
                    </a:moveTo>
                    <a:lnTo>
                      <a:pt x="1359043" y="0"/>
                    </a:lnTo>
                    <a:lnTo>
                      <a:pt x="1359043" y="212596"/>
                    </a:lnTo>
                    <a:lnTo>
                      <a:pt x="893519" y="1787331"/>
                    </a:lnTo>
                    <a:lnTo>
                      <a:pt x="1012" y="289727"/>
                    </a:lnTo>
                    <a:lnTo>
                      <a:pt x="0" y="289727"/>
                    </a:lnTo>
                    <a:lnTo>
                      <a:pt x="0" y="288030"/>
                    </a:lnTo>
                    <a:close/>
                  </a:path>
                </a:pathLst>
              </a:custGeom>
              <a:gradFill>
                <a:gsLst>
                  <a:gs pos="0">
                    <a:srgbClr val="BDDCA8"/>
                  </a:gs>
                  <a:gs pos="100000">
                    <a:srgbClr val="BDDCA8"/>
                  </a:gs>
                </a:gsLst>
                <a:lin ang="197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754" name="Google Shape;754;p65"/>
              <p:cNvSpPr/>
              <p:nvPr/>
            </p:nvSpPr>
            <p:spPr>
              <a:xfrm>
                <a:off x="2084106" y="5383623"/>
                <a:ext cx="408037" cy="885995"/>
              </a:xfrm>
              <a:custGeom>
                <a:rect b="b" l="l" r="r" t="t"/>
                <a:pathLst>
                  <a:path extrusionOk="0" h="1789890" w="901843">
                    <a:moveTo>
                      <a:pt x="0" y="0"/>
                    </a:moveTo>
                    <a:lnTo>
                      <a:pt x="897414" y="0"/>
                    </a:lnTo>
                    <a:lnTo>
                      <a:pt x="901843" y="212596"/>
                    </a:lnTo>
                    <a:lnTo>
                      <a:pt x="895045" y="1789890"/>
                    </a:lnTo>
                    <a:lnTo>
                      <a:pt x="1012" y="289727"/>
                    </a:lnTo>
                    <a:lnTo>
                      <a:pt x="0" y="289727"/>
                    </a:lnTo>
                    <a:lnTo>
                      <a:pt x="0" y="288030"/>
                    </a:lnTo>
                    <a:close/>
                  </a:path>
                </a:pathLst>
              </a:custGeom>
              <a:gradFill>
                <a:gsLst>
                  <a:gs pos="0">
                    <a:srgbClr val="D3E7C5"/>
                  </a:gs>
                  <a:gs pos="100000">
                    <a:srgbClr val="D3E7C5"/>
                  </a:gs>
                </a:gsLst>
                <a:lin ang="197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755" name="Google Shape;755;p65"/>
              <p:cNvSpPr/>
              <p:nvPr/>
            </p:nvSpPr>
            <p:spPr>
              <a:xfrm>
                <a:off x="2084105" y="5383623"/>
                <a:ext cx="405505" cy="886992"/>
              </a:xfrm>
              <a:custGeom>
                <a:rect b="b" l="l" r="r" t="t"/>
                <a:pathLst>
                  <a:path extrusionOk="0" h="1791906" w="896246">
                    <a:moveTo>
                      <a:pt x="0" y="0"/>
                    </a:moveTo>
                    <a:lnTo>
                      <a:pt x="440115" y="0"/>
                    </a:lnTo>
                    <a:lnTo>
                      <a:pt x="452263" y="212596"/>
                    </a:lnTo>
                    <a:lnTo>
                      <a:pt x="896246" y="1791906"/>
                    </a:lnTo>
                    <a:lnTo>
                      <a:pt x="1012" y="289727"/>
                    </a:lnTo>
                    <a:lnTo>
                      <a:pt x="0" y="289727"/>
                    </a:lnTo>
                    <a:lnTo>
                      <a:pt x="0" y="288030"/>
                    </a:lnTo>
                    <a:close/>
                  </a:path>
                </a:pathLst>
              </a:custGeom>
              <a:gradFill>
                <a:gsLst>
                  <a:gs pos="0">
                    <a:srgbClr val="E1EFD8"/>
                  </a:gs>
                  <a:gs pos="100000">
                    <a:srgbClr val="E1EFD8"/>
                  </a:gs>
                </a:gsLst>
                <a:lin ang="197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756" name="Google Shape;756;p65"/>
              <p:cNvSpPr/>
              <p:nvPr/>
            </p:nvSpPr>
            <p:spPr>
              <a:xfrm>
                <a:off x="2397817" y="6070896"/>
                <a:ext cx="184225" cy="202494"/>
              </a:xfrm>
              <a:custGeom>
                <a:rect b="b" l="l" r="r" t="t"/>
                <a:pathLst>
                  <a:path extrusionOk="0" h="1800199" w="1791810">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0">
                    <a:srgbClr val="474747"/>
                  </a:gs>
                  <a:gs pos="15000">
                    <a:srgbClr val="474747"/>
                  </a:gs>
                  <a:gs pos="100000">
                    <a:srgbClr val="AFAFAF"/>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grpSp>
        <p:sp>
          <p:nvSpPr>
            <p:cNvPr id="757" name="Google Shape;757;p65"/>
            <p:cNvSpPr/>
            <p:nvPr/>
          </p:nvSpPr>
          <p:spPr>
            <a:xfrm rot="-7200000">
              <a:off x="5606012" y="4024339"/>
              <a:ext cx="989547" cy="1217904"/>
            </a:xfrm>
            <a:custGeom>
              <a:rect b="b" l="l" r="r" t="t"/>
              <a:pathLst>
                <a:path extrusionOk="0" h="1152128" w="936104">
                  <a:moveTo>
                    <a:pt x="156020" y="0"/>
                  </a:moveTo>
                  <a:lnTo>
                    <a:pt x="780084" y="0"/>
                  </a:lnTo>
                  <a:cubicBezTo>
                    <a:pt x="866251" y="0"/>
                    <a:pt x="936104" y="69853"/>
                    <a:pt x="936104" y="156020"/>
                  </a:cubicBezTo>
                  <a:lnTo>
                    <a:pt x="936104" y="346108"/>
                  </a:lnTo>
                  <a:cubicBezTo>
                    <a:pt x="915878" y="331325"/>
                    <a:pt x="890838" y="324036"/>
                    <a:pt x="864096" y="324036"/>
                  </a:cubicBezTo>
                  <a:cubicBezTo>
                    <a:pt x="784558" y="324036"/>
                    <a:pt x="720080" y="388514"/>
                    <a:pt x="720080" y="468052"/>
                  </a:cubicBezTo>
                  <a:cubicBezTo>
                    <a:pt x="720080" y="547590"/>
                    <a:pt x="784558" y="612068"/>
                    <a:pt x="864096" y="612068"/>
                  </a:cubicBezTo>
                  <a:cubicBezTo>
                    <a:pt x="890838" y="612068"/>
                    <a:pt x="915878" y="604779"/>
                    <a:pt x="936104" y="589997"/>
                  </a:cubicBezTo>
                  <a:lnTo>
                    <a:pt x="936104" y="780084"/>
                  </a:lnTo>
                  <a:cubicBezTo>
                    <a:pt x="936104" y="866251"/>
                    <a:pt x="866251" y="936104"/>
                    <a:pt x="780084" y="936104"/>
                  </a:cubicBezTo>
                  <a:lnTo>
                    <a:pt x="589997" y="936104"/>
                  </a:lnTo>
                  <a:cubicBezTo>
                    <a:pt x="604779" y="956330"/>
                    <a:pt x="612068" y="981370"/>
                    <a:pt x="612068" y="1008112"/>
                  </a:cubicBezTo>
                  <a:cubicBezTo>
                    <a:pt x="612068" y="1087650"/>
                    <a:pt x="547590" y="1152128"/>
                    <a:pt x="468052" y="1152128"/>
                  </a:cubicBezTo>
                  <a:cubicBezTo>
                    <a:pt x="388514" y="1152128"/>
                    <a:pt x="324036" y="1087650"/>
                    <a:pt x="324036" y="1008112"/>
                  </a:cubicBezTo>
                  <a:cubicBezTo>
                    <a:pt x="324036" y="981370"/>
                    <a:pt x="331325" y="956330"/>
                    <a:pt x="346108" y="936104"/>
                  </a:cubicBezTo>
                  <a:lnTo>
                    <a:pt x="156020" y="936104"/>
                  </a:lnTo>
                  <a:cubicBezTo>
                    <a:pt x="69853" y="936104"/>
                    <a:pt x="0" y="866251"/>
                    <a:pt x="0" y="780084"/>
                  </a:cubicBezTo>
                  <a:lnTo>
                    <a:pt x="0" y="156020"/>
                  </a:lnTo>
                  <a:cubicBezTo>
                    <a:pt x="0" y="69853"/>
                    <a:pt x="69853" y="0"/>
                    <a:pt x="156020" y="0"/>
                  </a:cubicBezTo>
                  <a:close/>
                </a:path>
              </a:pathLst>
            </a:custGeom>
            <a:solidFill>
              <a:schemeClr val="accent2"/>
            </a:solidFill>
            <a:ln cap="flat" cmpd="sng" w="158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758" name="Google Shape;758;p65"/>
            <p:cNvSpPr/>
            <p:nvPr/>
          </p:nvSpPr>
          <p:spPr>
            <a:xfrm rot="4400993">
              <a:off x="5833816" y="2266987"/>
              <a:ext cx="971848" cy="1217904"/>
            </a:xfrm>
            <a:custGeom>
              <a:rect b="b" l="l" r="r" t="t"/>
              <a:pathLst>
                <a:path extrusionOk="0" h="1152128" w="936104">
                  <a:moveTo>
                    <a:pt x="156020" y="0"/>
                  </a:moveTo>
                  <a:lnTo>
                    <a:pt x="780084" y="0"/>
                  </a:lnTo>
                  <a:cubicBezTo>
                    <a:pt x="866251" y="0"/>
                    <a:pt x="936104" y="69853"/>
                    <a:pt x="936104" y="156020"/>
                  </a:cubicBezTo>
                  <a:lnTo>
                    <a:pt x="936104" y="346108"/>
                  </a:lnTo>
                  <a:cubicBezTo>
                    <a:pt x="915878" y="331325"/>
                    <a:pt x="890838" y="324036"/>
                    <a:pt x="864096" y="324036"/>
                  </a:cubicBezTo>
                  <a:cubicBezTo>
                    <a:pt x="784558" y="324036"/>
                    <a:pt x="720080" y="388514"/>
                    <a:pt x="720080" y="468052"/>
                  </a:cubicBezTo>
                  <a:cubicBezTo>
                    <a:pt x="720080" y="547590"/>
                    <a:pt x="784558" y="612068"/>
                    <a:pt x="864096" y="612068"/>
                  </a:cubicBezTo>
                  <a:cubicBezTo>
                    <a:pt x="890838" y="612068"/>
                    <a:pt x="915878" y="604779"/>
                    <a:pt x="936104" y="589997"/>
                  </a:cubicBezTo>
                  <a:lnTo>
                    <a:pt x="936104" y="780084"/>
                  </a:lnTo>
                  <a:cubicBezTo>
                    <a:pt x="936104" y="866251"/>
                    <a:pt x="866251" y="936104"/>
                    <a:pt x="780084" y="936104"/>
                  </a:cubicBezTo>
                  <a:lnTo>
                    <a:pt x="589997" y="936104"/>
                  </a:lnTo>
                  <a:cubicBezTo>
                    <a:pt x="604779" y="956330"/>
                    <a:pt x="612068" y="981370"/>
                    <a:pt x="612068" y="1008112"/>
                  </a:cubicBezTo>
                  <a:cubicBezTo>
                    <a:pt x="612068" y="1087650"/>
                    <a:pt x="547590" y="1152128"/>
                    <a:pt x="468052" y="1152128"/>
                  </a:cubicBezTo>
                  <a:cubicBezTo>
                    <a:pt x="388514" y="1152128"/>
                    <a:pt x="324036" y="1087650"/>
                    <a:pt x="324036" y="1008112"/>
                  </a:cubicBezTo>
                  <a:cubicBezTo>
                    <a:pt x="324036" y="981370"/>
                    <a:pt x="331325" y="956330"/>
                    <a:pt x="346108" y="936104"/>
                  </a:cubicBezTo>
                  <a:lnTo>
                    <a:pt x="156020" y="936104"/>
                  </a:lnTo>
                  <a:cubicBezTo>
                    <a:pt x="69853" y="936104"/>
                    <a:pt x="0" y="866251"/>
                    <a:pt x="0" y="780084"/>
                  </a:cubicBezTo>
                  <a:lnTo>
                    <a:pt x="0" y="156020"/>
                  </a:lnTo>
                  <a:cubicBezTo>
                    <a:pt x="0" y="69853"/>
                    <a:pt x="69853" y="0"/>
                    <a:pt x="156020" y="0"/>
                  </a:cubicBezTo>
                  <a:close/>
                </a:path>
              </a:pathLst>
            </a:custGeom>
            <a:solidFill>
              <a:schemeClr val="accent4"/>
            </a:solidFill>
            <a:ln cap="flat" cmpd="sng" w="158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759" name="Google Shape;759;p65"/>
            <p:cNvSpPr/>
            <p:nvPr/>
          </p:nvSpPr>
          <p:spPr>
            <a:xfrm rot="9000000">
              <a:off x="6316872" y="3487189"/>
              <a:ext cx="971848" cy="1217904"/>
            </a:xfrm>
            <a:custGeom>
              <a:rect b="b" l="l" r="r" t="t"/>
              <a:pathLst>
                <a:path extrusionOk="0" h="1152128" w="936104">
                  <a:moveTo>
                    <a:pt x="156020" y="0"/>
                  </a:moveTo>
                  <a:lnTo>
                    <a:pt x="780084" y="0"/>
                  </a:lnTo>
                  <a:cubicBezTo>
                    <a:pt x="866251" y="0"/>
                    <a:pt x="936104" y="69853"/>
                    <a:pt x="936104" y="156020"/>
                  </a:cubicBezTo>
                  <a:lnTo>
                    <a:pt x="936104" y="346108"/>
                  </a:lnTo>
                  <a:cubicBezTo>
                    <a:pt x="915878" y="331325"/>
                    <a:pt x="890838" y="324036"/>
                    <a:pt x="864096" y="324036"/>
                  </a:cubicBezTo>
                  <a:cubicBezTo>
                    <a:pt x="784558" y="324036"/>
                    <a:pt x="720080" y="388514"/>
                    <a:pt x="720080" y="468052"/>
                  </a:cubicBezTo>
                  <a:cubicBezTo>
                    <a:pt x="720080" y="547590"/>
                    <a:pt x="784558" y="612068"/>
                    <a:pt x="864096" y="612068"/>
                  </a:cubicBezTo>
                  <a:cubicBezTo>
                    <a:pt x="890838" y="612068"/>
                    <a:pt x="915878" y="604779"/>
                    <a:pt x="936104" y="589997"/>
                  </a:cubicBezTo>
                  <a:lnTo>
                    <a:pt x="936104" y="780084"/>
                  </a:lnTo>
                  <a:cubicBezTo>
                    <a:pt x="936104" y="866251"/>
                    <a:pt x="866251" y="936104"/>
                    <a:pt x="780084" y="936104"/>
                  </a:cubicBezTo>
                  <a:lnTo>
                    <a:pt x="589997" y="936104"/>
                  </a:lnTo>
                  <a:cubicBezTo>
                    <a:pt x="604779" y="956330"/>
                    <a:pt x="612068" y="981370"/>
                    <a:pt x="612068" y="1008112"/>
                  </a:cubicBezTo>
                  <a:cubicBezTo>
                    <a:pt x="612068" y="1087650"/>
                    <a:pt x="547590" y="1152128"/>
                    <a:pt x="468052" y="1152128"/>
                  </a:cubicBezTo>
                  <a:cubicBezTo>
                    <a:pt x="388514" y="1152128"/>
                    <a:pt x="324036" y="1087650"/>
                    <a:pt x="324036" y="1008112"/>
                  </a:cubicBezTo>
                  <a:cubicBezTo>
                    <a:pt x="324036" y="981370"/>
                    <a:pt x="331325" y="956330"/>
                    <a:pt x="346108" y="936104"/>
                  </a:cubicBezTo>
                  <a:lnTo>
                    <a:pt x="156020" y="936104"/>
                  </a:lnTo>
                  <a:cubicBezTo>
                    <a:pt x="69853" y="936104"/>
                    <a:pt x="0" y="866251"/>
                    <a:pt x="0" y="780084"/>
                  </a:cubicBezTo>
                  <a:lnTo>
                    <a:pt x="0" y="156020"/>
                  </a:lnTo>
                  <a:cubicBezTo>
                    <a:pt x="0" y="69853"/>
                    <a:pt x="69853" y="0"/>
                    <a:pt x="156020" y="0"/>
                  </a:cubicBezTo>
                  <a:close/>
                </a:path>
              </a:pathLst>
            </a:custGeom>
            <a:solidFill>
              <a:schemeClr val="accent3"/>
            </a:solidFill>
            <a:ln cap="flat" cmpd="sng" w="158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760" name="Google Shape;760;p65"/>
            <p:cNvSpPr/>
            <p:nvPr/>
          </p:nvSpPr>
          <p:spPr>
            <a:xfrm rot="-3003675">
              <a:off x="4851990" y="3080834"/>
              <a:ext cx="989547" cy="1217904"/>
            </a:xfrm>
            <a:custGeom>
              <a:rect b="b" l="l" r="r" t="t"/>
              <a:pathLst>
                <a:path extrusionOk="0" h="1152128" w="936104">
                  <a:moveTo>
                    <a:pt x="156020" y="0"/>
                  </a:moveTo>
                  <a:lnTo>
                    <a:pt x="780084" y="0"/>
                  </a:lnTo>
                  <a:cubicBezTo>
                    <a:pt x="866251" y="0"/>
                    <a:pt x="936104" y="69853"/>
                    <a:pt x="936104" y="156020"/>
                  </a:cubicBezTo>
                  <a:lnTo>
                    <a:pt x="936104" y="346108"/>
                  </a:lnTo>
                  <a:cubicBezTo>
                    <a:pt x="915878" y="331325"/>
                    <a:pt x="890838" y="324036"/>
                    <a:pt x="864096" y="324036"/>
                  </a:cubicBezTo>
                  <a:cubicBezTo>
                    <a:pt x="784558" y="324036"/>
                    <a:pt x="720080" y="388514"/>
                    <a:pt x="720080" y="468052"/>
                  </a:cubicBezTo>
                  <a:cubicBezTo>
                    <a:pt x="720080" y="547590"/>
                    <a:pt x="784558" y="612068"/>
                    <a:pt x="864096" y="612068"/>
                  </a:cubicBezTo>
                  <a:cubicBezTo>
                    <a:pt x="890838" y="612068"/>
                    <a:pt x="915878" y="604779"/>
                    <a:pt x="936104" y="589997"/>
                  </a:cubicBezTo>
                  <a:lnTo>
                    <a:pt x="936104" y="780084"/>
                  </a:lnTo>
                  <a:cubicBezTo>
                    <a:pt x="936104" y="866251"/>
                    <a:pt x="866251" y="936104"/>
                    <a:pt x="780084" y="936104"/>
                  </a:cubicBezTo>
                  <a:lnTo>
                    <a:pt x="589997" y="936104"/>
                  </a:lnTo>
                  <a:cubicBezTo>
                    <a:pt x="604779" y="956330"/>
                    <a:pt x="612068" y="981370"/>
                    <a:pt x="612068" y="1008112"/>
                  </a:cubicBezTo>
                  <a:cubicBezTo>
                    <a:pt x="612068" y="1087650"/>
                    <a:pt x="547590" y="1152128"/>
                    <a:pt x="468052" y="1152128"/>
                  </a:cubicBezTo>
                  <a:cubicBezTo>
                    <a:pt x="388514" y="1152128"/>
                    <a:pt x="324036" y="1087650"/>
                    <a:pt x="324036" y="1008112"/>
                  </a:cubicBezTo>
                  <a:cubicBezTo>
                    <a:pt x="324036" y="981370"/>
                    <a:pt x="331325" y="956330"/>
                    <a:pt x="346108" y="936104"/>
                  </a:cubicBezTo>
                  <a:lnTo>
                    <a:pt x="156020" y="936104"/>
                  </a:lnTo>
                  <a:cubicBezTo>
                    <a:pt x="69853" y="936104"/>
                    <a:pt x="0" y="866251"/>
                    <a:pt x="0" y="780084"/>
                  </a:cubicBezTo>
                  <a:lnTo>
                    <a:pt x="0" y="156020"/>
                  </a:lnTo>
                  <a:cubicBezTo>
                    <a:pt x="0" y="69853"/>
                    <a:pt x="69853" y="0"/>
                    <a:pt x="156020" y="0"/>
                  </a:cubicBezTo>
                  <a:close/>
                </a:path>
              </a:pathLst>
            </a:custGeom>
            <a:solidFill>
              <a:schemeClr val="accent1"/>
            </a:solidFill>
            <a:ln cap="flat" cmpd="sng" w="158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grpSp>
      <p:sp>
        <p:nvSpPr>
          <p:cNvPr id="761" name="Google Shape;761;p65"/>
          <p:cNvSpPr txBox="1"/>
          <p:nvPr/>
        </p:nvSpPr>
        <p:spPr>
          <a:xfrm>
            <a:off x="3775195" y="2161448"/>
            <a:ext cx="832867" cy="64633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3600">
                <a:solidFill>
                  <a:schemeClr val="accent1"/>
                </a:solidFill>
                <a:latin typeface="Calibri"/>
                <a:ea typeface="Calibri"/>
                <a:cs typeface="Calibri"/>
                <a:sym typeface="Calibri"/>
              </a:rPr>
              <a:t>01</a:t>
            </a:r>
            <a:endParaRPr b="1" sz="3600">
              <a:solidFill>
                <a:schemeClr val="accent1"/>
              </a:solidFill>
              <a:latin typeface="Calibri"/>
              <a:ea typeface="Calibri"/>
              <a:cs typeface="Calibri"/>
              <a:sym typeface="Calibri"/>
            </a:endParaRPr>
          </a:p>
        </p:txBody>
      </p:sp>
      <p:sp>
        <p:nvSpPr>
          <p:cNvPr id="762" name="Google Shape;762;p65"/>
          <p:cNvSpPr txBox="1"/>
          <p:nvPr/>
        </p:nvSpPr>
        <p:spPr>
          <a:xfrm>
            <a:off x="7148624" y="1727541"/>
            <a:ext cx="832867" cy="64633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3600">
                <a:solidFill>
                  <a:schemeClr val="accent4"/>
                </a:solidFill>
                <a:latin typeface="Calibri"/>
                <a:ea typeface="Calibri"/>
                <a:cs typeface="Calibri"/>
                <a:sym typeface="Calibri"/>
              </a:rPr>
              <a:t>03</a:t>
            </a:r>
            <a:endParaRPr b="1" sz="3600">
              <a:solidFill>
                <a:schemeClr val="accent4"/>
              </a:solidFill>
              <a:latin typeface="Calibri"/>
              <a:ea typeface="Calibri"/>
              <a:cs typeface="Calibri"/>
              <a:sym typeface="Calibri"/>
            </a:endParaRPr>
          </a:p>
        </p:txBody>
      </p:sp>
      <p:sp>
        <p:nvSpPr>
          <p:cNvPr id="763" name="Google Shape;763;p65"/>
          <p:cNvSpPr txBox="1"/>
          <p:nvPr/>
        </p:nvSpPr>
        <p:spPr>
          <a:xfrm>
            <a:off x="4496750" y="5187341"/>
            <a:ext cx="832867" cy="64633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3600">
                <a:solidFill>
                  <a:schemeClr val="accent2"/>
                </a:solidFill>
                <a:latin typeface="Calibri"/>
                <a:ea typeface="Calibri"/>
                <a:cs typeface="Calibri"/>
                <a:sym typeface="Calibri"/>
              </a:rPr>
              <a:t>02</a:t>
            </a:r>
            <a:endParaRPr b="1" sz="3600">
              <a:solidFill>
                <a:schemeClr val="accent2"/>
              </a:solidFill>
              <a:latin typeface="Calibri"/>
              <a:ea typeface="Calibri"/>
              <a:cs typeface="Calibri"/>
              <a:sym typeface="Calibri"/>
            </a:endParaRPr>
          </a:p>
        </p:txBody>
      </p:sp>
      <p:sp>
        <p:nvSpPr>
          <p:cNvPr id="764" name="Google Shape;764;p65"/>
          <p:cNvSpPr txBox="1"/>
          <p:nvPr/>
        </p:nvSpPr>
        <p:spPr>
          <a:xfrm>
            <a:off x="7603265" y="3954682"/>
            <a:ext cx="832867" cy="64633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3600">
                <a:solidFill>
                  <a:schemeClr val="accent3"/>
                </a:solidFill>
                <a:latin typeface="Calibri"/>
                <a:ea typeface="Calibri"/>
                <a:cs typeface="Calibri"/>
                <a:sym typeface="Calibri"/>
              </a:rPr>
              <a:t>04</a:t>
            </a:r>
            <a:endParaRPr b="1" sz="3600">
              <a:solidFill>
                <a:schemeClr val="accent3"/>
              </a:solidFill>
              <a:latin typeface="Calibri"/>
              <a:ea typeface="Calibri"/>
              <a:cs typeface="Calibri"/>
              <a:sym typeface="Calibri"/>
            </a:endParaRPr>
          </a:p>
        </p:txBody>
      </p:sp>
      <p:sp>
        <p:nvSpPr>
          <p:cNvPr id="765" name="Google Shape;765;p65"/>
          <p:cNvSpPr/>
          <p:nvPr/>
        </p:nvSpPr>
        <p:spPr>
          <a:xfrm rot="-900000">
            <a:off x="5995072" y="2057360"/>
            <a:ext cx="438803" cy="384581"/>
          </a:xfrm>
          <a:custGeom>
            <a:rect b="b" l="l" r="r" t="t"/>
            <a:pathLst>
              <a:path extrusionOk="0" h="3321003" w="4088377">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766" name="Google Shape;766;p65"/>
          <p:cNvSpPr/>
          <p:nvPr/>
        </p:nvSpPr>
        <p:spPr>
          <a:xfrm>
            <a:off x="6621214" y="3578454"/>
            <a:ext cx="390522" cy="398013"/>
          </a:xfrm>
          <a:custGeom>
            <a:rect b="b" l="l" r="r" t="t"/>
            <a:pathLst>
              <a:path extrusionOk="0" h="3965475" w="3890855">
                <a:moveTo>
                  <a:pt x="513635" y="2426125"/>
                </a:moveTo>
                <a:lnTo>
                  <a:pt x="1518439" y="2426125"/>
                </a:lnTo>
                <a:cubicBezTo>
                  <a:pt x="1550976" y="2510415"/>
                  <a:pt x="1581900" y="2596962"/>
                  <a:pt x="1610725" y="2683637"/>
                </a:cubicBezTo>
                <a:lnTo>
                  <a:pt x="901668" y="2683637"/>
                </a:lnTo>
                <a:lnTo>
                  <a:pt x="559881" y="3707964"/>
                </a:lnTo>
                <a:lnTo>
                  <a:pt x="1917114" y="3707964"/>
                </a:lnTo>
                <a:cubicBezTo>
                  <a:pt x="1925031" y="3729959"/>
                  <a:pt x="1931702" y="3744180"/>
                  <a:pt x="1936944" y="3749452"/>
                </a:cubicBezTo>
                <a:cubicBezTo>
                  <a:pt x="1940579" y="3743065"/>
                  <a:pt x="1945876" y="3728913"/>
                  <a:pt x="1952632" y="3707964"/>
                </a:cubicBezTo>
                <a:lnTo>
                  <a:pt x="3330974" y="3707964"/>
                </a:lnTo>
                <a:lnTo>
                  <a:pt x="2989187" y="2683637"/>
                </a:lnTo>
                <a:lnTo>
                  <a:pt x="2271337" y="2683637"/>
                </a:lnTo>
                <a:cubicBezTo>
                  <a:pt x="2301469" y="2597098"/>
                  <a:pt x="2333531" y="2510572"/>
                  <a:pt x="2366939" y="2426125"/>
                </a:cubicBezTo>
                <a:lnTo>
                  <a:pt x="3377220" y="2426125"/>
                </a:lnTo>
                <a:lnTo>
                  <a:pt x="3890855" y="3965475"/>
                </a:lnTo>
                <a:lnTo>
                  <a:pt x="0" y="3965475"/>
                </a:lnTo>
                <a:close/>
                <a:moveTo>
                  <a:pt x="1936944" y="620869"/>
                </a:moveTo>
                <a:cubicBezTo>
                  <a:pt x="1782578" y="620869"/>
                  <a:pt x="1657440" y="746006"/>
                  <a:pt x="1657440" y="900372"/>
                </a:cubicBezTo>
                <a:cubicBezTo>
                  <a:pt x="1657440" y="1054738"/>
                  <a:pt x="1782578" y="1179876"/>
                  <a:pt x="1936944" y="1179876"/>
                </a:cubicBezTo>
                <a:cubicBezTo>
                  <a:pt x="2091310" y="1179876"/>
                  <a:pt x="2216447" y="1054738"/>
                  <a:pt x="2216447" y="900372"/>
                </a:cubicBezTo>
                <a:cubicBezTo>
                  <a:pt x="2216447" y="746006"/>
                  <a:pt x="2091310" y="620869"/>
                  <a:pt x="1936944" y="620869"/>
                </a:cubicBezTo>
                <a:close/>
                <a:moveTo>
                  <a:pt x="1936944" y="0"/>
                </a:moveTo>
                <a:cubicBezTo>
                  <a:pt x="2169175" y="0"/>
                  <a:pt x="2401406" y="88593"/>
                  <a:pt x="2578592" y="265779"/>
                </a:cubicBezTo>
                <a:lnTo>
                  <a:pt x="2578592" y="265780"/>
                </a:lnTo>
                <a:cubicBezTo>
                  <a:pt x="2932964" y="620153"/>
                  <a:pt x="2888999" y="1155622"/>
                  <a:pt x="2578592" y="1549077"/>
                </a:cubicBezTo>
                <a:cubicBezTo>
                  <a:pt x="2248849" y="1967039"/>
                  <a:pt x="1976153" y="3125749"/>
                  <a:pt x="1936944" y="3194660"/>
                </a:cubicBezTo>
                <a:cubicBezTo>
                  <a:pt x="1883033" y="3140450"/>
                  <a:pt x="1647095" y="1944983"/>
                  <a:pt x="1295295" y="1549076"/>
                </a:cubicBezTo>
                <a:cubicBezTo>
                  <a:pt x="962406" y="1174450"/>
                  <a:pt x="940923" y="620152"/>
                  <a:pt x="1295295" y="265779"/>
                </a:cubicBezTo>
                <a:cubicBezTo>
                  <a:pt x="1472481" y="88593"/>
                  <a:pt x="1704713" y="0"/>
                  <a:pt x="1936944"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dk1"/>
              </a:solidFill>
              <a:latin typeface="Calibri"/>
              <a:ea typeface="Calibri"/>
              <a:cs typeface="Calibri"/>
              <a:sym typeface="Calibri"/>
            </a:endParaRPr>
          </a:p>
        </p:txBody>
      </p:sp>
      <p:sp>
        <p:nvSpPr>
          <p:cNvPr id="767" name="Google Shape;767;p65"/>
          <p:cNvSpPr/>
          <p:nvPr/>
        </p:nvSpPr>
        <p:spPr>
          <a:xfrm rot="-7329956">
            <a:off x="5618410" y="4240541"/>
            <a:ext cx="390293" cy="406562"/>
          </a:xfrm>
          <a:custGeom>
            <a:rect b="b" l="l" r="r" t="t"/>
            <a:pathLst>
              <a:path extrusionOk="0" h="4259405" w="4088964">
                <a:moveTo>
                  <a:pt x="1480605" y="2231940"/>
                </a:moveTo>
                <a:lnTo>
                  <a:pt x="1199818" y="2044620"/>
                </a:lnTo>
                <a:lnTo>
                  <a:pt x="761621" y="2687221"/>
                </a:lnTo>
                <a:cubicBezTo>
                  <a:pt x="501536" y="2652619"/>
                  <a:pt x="265323" y="2467912"/>
                  <a:pt x="39127" y="2272940"/>
                </a:cubicBezTo>
                <a:cubicBezTo>
                  <a:pt x="-80639" y="2070133"/>
                  <a:pt x="269496" y="1743507"/>
                  <a:pt x="374515" y="1494038"/>
                </a:cubicBezTo>
                <a:lnTo>
                  <a:pt x="93728" y="1306717"/>
                </a:lnTo>
                <a:lnTo>
                  <a:pt x="1091841" y="1312633"/>
                </a:lnTo>
                <a:close/>
                <a:moveTo>
                  <a:pt x="2759566" y="226796"/>
                </a:moveTo>
                <a:cubicBezTo>
                  <a:pt x="2331051" y="377379"/>
                  <a:pt x="2150002" y="492309"/>
                  <a:pt x="1991062" y="643648"/>
                </a:cubicBezTo>
                <a:lnTo>
                  <a:pt x="1463599" y="1446568"/>
                </a:lnTo>
                <a:lnTo>
                  <a:pt x="610317" y="909936"/>
                </a:lnTo>
                <a:cubicBezTo>
                  <a:pt x="810411" y="627556"/>
                  <a:pt x="1020899" y="239191"/>
                  <a:pt x="1244930" y="61882"/>
                </a:cubicBezTo>
                <a:cubicBezTo>
                  <a:pt x="1491876" y="-75367"/>
                  <a:pt x="1697752" y="31605"/>
                  <a:pt x="2759566" y="226796"/>
                </a:cubicBezTo>
                <a:close/>
                <a:moveTo>
                  <a:pt x="1722488" y="3820535"/>
                </a:moveTo>
                <a:cubicBezTo>
                  <a:pt x="1376925" y="3801485"/>
                  <a:pt x="936112" y="3830060"/>
                  <a:pt x="666750" y="3734810"/>
                </a:cubicBezTo>
                <a:cubicBezTo>
                  <a:pt x="419100" y="3598835"/>
                  <a:pt x="400050" y="3367610"/>
                  <a:pt x="0" y="2364860"/>
                </a:cubicBezTo>
                <a:cubicBezTo>
                  <a:pt x="355600" y="2647435"/>
                  <a:pt x="549276" y="2739510"/>
                  <a:pt x="762000" y="2793485"/>
                </a:cubicBezTo>
                <a:lnTo>
                  <a:pt x="1722487" y="2812535"/>
                </a:lnTo>
                <a:close/>
                <a:moveTo>
                  <a:pt x="3605396" y="869465"/>
                </a:moveTo>
                <a:lnTo>
                  <a:pt x="3069019" y="1711228"/>
                </a:lnTo>
                <a:lnTo>
                  <a:pt x="2083849" y="1550906"/>
                </a:lnTo>
                <a:lnTo>
                  <a:pt x="2391902" y="1412941"/>
                </a:lnTo>
                <a:lnTo>
                  <a:pt x="2081217" y="699900"/>
                </a:lnTo>
                <a:cubicBezTo>
                  <a:pt x="2248971" y="498156"/>
                  <a:pt x="2531081" y="396532"/>
                  <a:pt x="2816547" y="308854"/>
                </a:cubicBezTo>
                <a:cubicBezTo>
                  <a:pt x="3051986" y="315439"/>
                  <a:pt x="3142075" y="785719"/>
                  <a:pt x="3297344" y="1007430"/>
                </a:cubicBezTo>
                <a:close/>
                <a:moveTo>
                  <a:pt x="3222215" y="3788662"/>
                </a:moveTo>
                <a:cubicBezTo>
                  <a:pt x="3089072" y="3954283"/>
                  <a:pt x="2662122" y="3869088"/>
                  <a:pt x="2413930" y="3921936"/>
                </a:cubicBezTo>
                <a:lnTo>
                  <a:pt x="2420658" y="4259405"/>
                </a:lnTo>
                <a:lnTo>
                  <a:pt x="1855155" y="3436926"/>
                </a:lnTo>
                <a:lnTo>
                  <a:pt x="2387428" y="2592563"/>
                </a:lnTo>
                <a:lnTo>
                  <a:pt x="2394156" y="2930032"/>
                </a:lnTo>
                <a:lnTo>
                  <a:pt x="3171906" y="2922431"/>
                </a:lnTo>
                <a:cubicBezTo>
                  <a:pt x="3292132" y="3155642"/>
                  <a:pt x="3275533" y="3455038"/>
                  <a:pt x="3244786" y="3752078"/>
                </a:cubicBezTo>
                <a:cubicBezTo>
                  <a:pt x="3238662" y="3765464"/>
                  <a:pt x="3231091" y="3777620"/>
                  <a:pt x="3222215" y="3788662"/>
                </a:cubicBezTo>
                <a:close/>
                <a:moveTo>
                  <a:pt x="3948285" y="2834020"/>
                </a:moveTo>
                <a:cubicBezTo>
                  <a:pt x="3833022" y="3018741"/>
                  <a:pt x="3639730" y="3281008"/>
                  <a:pt x="3342579" y="3731662"/>
                </a:cubicBezTo>
                <a:cubicBezTo>
                  <a:pt x="3371271" y="3278367"/>
                  <a:pt x="3336159" y="3066813"/>
                  <a:pt x="3258895" y="2861397"/>
                </a:cubicBezTo>
                <a:lnTo>
                  <a:pt x="2725671" y="2062291"/>
                </a:lnTo>
                <a:lnTo>
                  <a:pt x="3552883" y="1486284"/>
                </a:lnTo>
                <a:cubicBezTo>
                  <a:pt x="3734716" y="1780754"/>
                  <a:pt x="4010062" y="2126176"/>
                  <a:pt x="4085819" y="2401657"/>
                </a:cubicBezTo>
                <a:cubicBezTo>
                  <a:pt x="4100783" y="2542124"/>
                  <a:pt x="4063549" y="2649298"/>
                  <a:pt x="3948285" y="283402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768" name="Google Shape;768;p65"/>
          <p:cNvSpPr/>
          <p:nvPr/>
        </p:nvSpPr>
        <p:spPr>
          <a:xfrm>
            <a:off x="4684884" y="3063987"/>
            <a:ext cx="412117" cy="413850"/>
          </a:xfrm>
          <a:custGeom>
            <a:rect b="b" l="l" r="r" t="t"/>
            <a:pathLst>
              <a:path extrusionOk="0" h="3795110" w="3821708">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dk1"/>
              </a:solidFill>
              <a:latin typeface="Calibri"/>
              <a:ea typeface="Calibri"/>
              <a:cs typeface="Calibri"/>
              <a:sym typeface="Calibri"/>
            </a:endParaRPr>
          </a:p>
        </p:txBody>
      </p:sp>
      <p:sp>
        <p:nvSpPr>
          <p:cNvPr id="769" name="Google Shape;769;p65"/>
          <p:cNvSpPr/>
          <p:nvPr/>
        </p:nvSpPr>
        <p:spPr>
          <a:xfrm>
            <a:off x="533077" y="2078438"/>
            <a:ext cx="3573214"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Memperkuat peran Dinkes Kab/kota untuk mampu laksana dalam mengisi tools SPM, baik dari sisi waktu dan akurasi datanya. </a:t>
            </a:r>
            <a:endParaRPr/>
          </a:p>
        </p:txBody>
      </p:sp>
      <p:sp>
        <p:nvSpPr>
          <p:cNvPr id="770" name="Google Shape;770;p65"/>
          <p:cNvSpPr/>
          <p:nvPr/>
        </p:nvSpPr>
        <p:spPr>
          <a:xfrm>
            <a:off x="1195880" y="4964686"/>
            <a:ext cx="3849402" cy="147732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Mengubah strategi pengisian tools SPM yang </a:t>
            </a:r>
            <a:r>
              <a:rPr b="1" lang="en-US" sz="1800">
                <a:solidFill>
                  <a:schemeClr val="dk1"/>
                </a:solidFill>
                <a:latin typeface="Calibri"/>
                <a:ea typeface="Calibri"/>
                <a:cs typeface="Calibri"/>
                <a:sym typeface="Calibri"/>
              </a:rPr>
              <a:t>semula </a:t>
            </a:r>
            <a:r>
              <a:rPr lang="en-US" sz="1800">
                <a:solidFill>
                  <a:schemeClr val="dk1"/>
                </a:solidFill>
                <a:latin typeface="Calibri"/>
                <a:ea typeface="Calibri"/>
                <a:cs typeface="Calibri"/>
                <a:sym typeface="Calibri"/>
              </a:rPr>
              <a:t>melibatkan puskesmas secara penuh, </a:t>
            </a:r>
            <a:r>
              <a:rPr b="1" lang="en-US" sz="1800">
                <a:solidFill>
                  <a:schemeClr val="dk1"/>
                </a:solidFill>
                <a:latin typeface="Calibri"/>
                <a:ea typeface="Calibri"/>
                <a:cs typeface="Calibri"/>
                <a:sym typeface="Calibri"/>
              </a:rPr>
              <a:t>menjadi </a:t>
            </a:r>
            <a:r>
              <a:rPr lang="en-US" sz="1800">
                <a:solidFill>
                  <a:schemeClr val="dk1"/>
                </a:solidFill>
                <a:latin typeface="Calibri"/>
                <a:ea typeface="Calibri"/>
                <a:cs typeface="Calibri"/>
                <a:sym typeface="Calibri"/>
              </a:rPr>
              <a:t>sebuah usulan kebutuhan anggaran SPM bagi puskesmas (lebih fokus).</a:t>
            </a:r>
            <a:endParaRPr/>
          </a:p>
        </p:txBody>
      </p:sp>
      <p:sp>
        <p:nvSpPr>
          <p:cNvPr id="771" name="Google Shape;771;p65"/>
          <p:cNvSpPr/>
          <p:nvPr/>
        </p:nvSpPr>
        <p:spPr>
          <a:xfrm>
            <a:off x="7864183" y="1666781"/>
            <a:ext cx="3316252"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Memperbaiki tools SPM menjadi lebih sederhana, akurat, dan praktis. </a:t>
            </a:r>
            <a:endParaRPr/>
          </a:p>
        </p:txBody>
      </p:sp>
      <p:sp>
        <p:nvSpPr>
          <p:cNvPr id="772" name="Google Shape;772;p65"/>
          <p:cNvSpPr/>
          <p:nvPr/>
        </p:nvSpPr>
        <p:spPr>
          <a:xfrm>
            <a:off x="8324763" y="3270912"/>
            <a:ext cx="2474015" cy="31393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Dari hasil studi costing SPM, dimanfaatkan untuk: Memasukkan satuan biaya (manual, rerata, min, mak)</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Membuat batas atas dan batas bawah total anggaran SPM (unit cost * target sasaran per SPM)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C:\Users\OKVA\Downloads\logo-kemenkes-baru-2016-1.png" id="773" name="Google Shape;773;p65"/>
          <p:cNvPicPr preferRelativeResize="0"/>
          <p:nvPr/>
        </p:nvPicPr>
        <p:blipFill rotWithShape="1">
          <a:blip r:embed="rId3">
            <a:alphaModFix/>
          </a:blip>
          <a:srcRect b="0" l="0" r="0" t="0"/>
          <a:stretch/>
        </p:blipFill>
        <p:spPr>
          <a:xfrm>
            <a:off x="212651" y="252996"/>
            <a:ext cx="1292860" cy="69913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grpSp>
        <p:nvGrpSpPr>
          <p:cNvPr id="779" name="Google Shape;779;p66"/>
          <p:cNvGrpSpPr/>
          <p:nvPr/>
        </p:nvGrpSpPr>
        <p:grpSpPr>
          <a:xfrm>
            <a:off x="366469" y="765734"/>
            <a:ext cx="11351655" cy="569083"/>
            <a:chOff x="224433" y="824725"/>
            <a:chExt cx="11351655" cy="596714"/>
          </a:xfrm>
        </p:grpSpPr>
        <p:sp>
          <p:nvSpPr>
            <p:cNvPr id="780" name="Google Shape;780;p66"/>
            <p:cNvSpPr txBox="1"/>
            <p:nvPr/>
          </p:nvSpPr>
          <p:spPr>
            <a:xfrm>
              <a:off x="940682" y="1066447"/>
              <a:ext cx="6071272" cy="354992"/>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Tools Penginputan Data</a:t>
              </a:r>
              <a:endParaRPr/>
            </a:p>
          </p:txBody>
        </p:sp>
        <p:sp>
          <p:nvSpPr>
            <p:cNvPr id="781" name="Google Shape;781;p66"/>
            <p:cNvSpPr/>
            <p:nvPr/>
          </p:nvSpPr>
          <p:spPr>
            <a:xfrm>
              <a:off x="224433" y="839560"/>
              <a:ext cx="7708890" cy="303286"/>
            </a:xfrm>
            <a:prstGeom prst="rect">
              <a:avLst/>
            </a:prstGeom>
            <a:solidFill>
              <a:srgbClr val="FFFF0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Berbasis Excel</a:t>
              </a:r>
              <a:endParaRPr/>
            </a:p>
          </p:txBody>
        </p:sp>
        <p:sp>
          <p:nvSpPr>
            <p:cNvPr id="782" name="Google Shape;782;p66"/>
            <p:cNvSpPr/>
            <p:nvPr/>
          </p:nvSpPr>
          <p:spPr>
            <a:xfrm>
              <a:off x="7933323" y="824725"/>
              <a:ext cx="3642765" cy="353284"/>
            </a:xfrm>
            <a:prstGeom prst="rect">
              <a:avLst/>
            </a:prstGeom>
            <a:solidFill>
              <a:srgbClr val="0070C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Berbasis Web</a:t>
              </a:r>
              <a:endParaRPr/>
            </a:p>
          </p:txBody>
        </p:sp>
      </p:grpSp>
      <p:pic>
        <p:nvPicPr>
          <p:cNvPr descr="C:\Users\OKVA\Downloads\logo-kemenkes-baru-2016-1.png" id="783" name="Google Shape;783;p66"/>
          <p:cNvPicPr preferRelativeResize="0"/>
          <p:nvPr/>
        </p:nvPicPr>
        <p:blipFill rotWithShape="1">
          <a:blip r:embed="rId3">
            <a:alphaModFix/>
          </a:blip>
          <a:srcRect b="0" l="0" r="0" t="0"/>
          <a:stretch/>
        </p:blipFill>
        <p:spPr>
          <a:xfrm>
            <a:off x="168163" y="98981"/>
            <a:ext cx="1427614" cy="531538"/>
          </a:xfrm>
          <a:prstGeom prst="rect">
            <a:avLst/>
          </a:prstGeom>
          <a:noFill/>
          <a:ln>
            <a:noFill/>
          </a:ln>
        </p:spPr>
      </p:pic>
      <p:pic>
        <p:nvPicPr>
          <p:cNvPr id="784" name="Google Shape;784;p66"/>
          <p:cNvPicPr preferRelativeResize="0"/>
          <p:nvPr/>
        </p:nvPicPr>
        <p:blipFill rotWithShape="1">
          <a:blip r:embed="rId4">
            <a:alphaModFix/>
          </a:blip>
          <a:srcRect b="0" l="0" r="0" t="0"/>
          <a:stretch/>
        </p:blipFill>
        <p:spPr>
          <a:xfrm>
            <a:off x="10599198" y="9443"/>
            <a:ext cx="1319530" cy="673735"/>
          </a:xfrm>
          <a:prstGeom prst="rect">
            <a:avLst/>
          </a:prstGeom>
          <a:noFill/>
          <a:ln>
            <a:noFill/>
          </a:ln>
        </p:spPr>
      </p:pic>
      <p:sp>
        <p:nvSpPr>
          <p:cNvPr id="785" name="Google Shape;785;p66"/>
          <p:cNvSpPr txBox="1"/>
          <p:nvPr/>
        </p:nvSpPr>
        <p:spPr>
          <a:xfrm>
            <a:off x="1628042" y="77560"/>
            <a:ext cx="8782050" cy="575856"/>
          </a:xfrm>
          <a:prstGeom prst="rect">
            <a:avLst/>
          </a:prstGeom>
          <a:solidFill>
            <a:srgbClr val="DDEAF6"/>
          </a:solidFill>
          <a:ln>
            <a:noFill/>
          </a:ln>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Clr>
                <a:srgbClr val="002060"/>
              </a:buClr>
              <a:buSzPts val="3600"/>
              <a:buFont typeface="Arial"/>
              <a:buNone/>
            </a:pPr>
            <a:r>
              <a:rPr b="1" i="1" lang="en-US" sz="3600">
                <a:solidFill>
                  <a:srgbClr val="002060"/>
                </a:solidFill>
                <a:latin typeface="Arial"/>
                <a:ea typeface="Arial"/>
                <a:cs typeface="Arial"/>
                <a:sym typeface="Arial"/>
              </a:rPr>
              <a:t>Tool Costing</a:t>
            </a:r>
            <a:r>
              <a:rPr b="1" lang="en-US" sz="3600">
                <a:solidFill>
                  <a:srgbClr val="002060"/>
                </a:solidFill>
                <a:latin typeface="Arial"/>
                <a:ea typeface="Arial"/>
                <a:cs typeface="Arial"/>
                <a:sym typeface="Arial"/>
              </a:rPr>
              <a:t> SPM Siscobikes 3.0 </a:t>
            </a:r>
            <a:endParaRPr b="1" sz="3600">
              <a:solidFill>
                <a:srgbClr val="002060"/>
              </a:solidFill>
              <a:latin typeface="Arial"/>
              <a:ea typeface="Arial"/>
              <a:cs typeface="Arial"/>
              <a:sym typeface="Arial"/>
            </a:endParaRPr>
          </a:p>
        </p:txBody>
      </p:sp>
      <p:pic>
        <p:nvPicPr>
          <p:cNvPr id="786" name="Google Shape;786;p66"/>
          <p:cNvPicPr preferRelativeResize="0"/>
          <p:nvPr/>
        </p:nvPicPr>
        <p:blipFill rotWithShape="1">
          <a:blip r:embed="rId5">
            <a:alphaModFix/>
          </a:blip>
          <a:srcRect b="14419" l="0" r="10451" t="16224"/>
          <a:stretch/>
        </p:blipFill>
        <p:spPr>
          <a:xfrm>
            <a:off x="1124459" y="2239111"/>
            <a:ext cx="2856701" cy="2155355"/>
          </a:xfrm>
          <a:prstGeom prst="rect">
            <a:avLst/>
          </a:prstGeom>
          <a:noFill/>
          <a:ln>
            <a:noFill/>
          </a:ln>
        </p:spPr>
      </p:pic>
      <p:sp>
        <p:nvSpPr>
          <p:cNvPr id="787" name="Google Shape;787;p66"/>
          <p:cNvSpPr txBox="1"/>
          <p:nvPr>
            <p:ph type="title"/>
          </p:nvPr>
        </p:nvSpPr>
        <p:spPr>
          <a:xfrm>
            <a:off x="1124459" y="1330997"/>
            <a:ext cx="2856701" cy="725434"/>
          </a:xfrm>
          <a:prstGeom prst="rect">
            <a:avLst/>
          </a:prstGeom>
          <a:solidFill>
            <a:srgbClr val="00B0F0"/>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sz="2400"/>
              <a:t>Aplikasi ke-1</a:t>
            </a:r>
            <a:br>
              <a:rPr b="1" lang="en-US" sz="2400"/>
            </a:br>
            <a:r>
              <a:rPr b="1" lang="en-US" sz="2400"/>
              <a:t>; KAB /KOTA</a:t>
            </a:r>
            <a:endParaRPr b="1" sz="2400"/>
          </a:p>
        </p:txBody>
      </p:sp>
      <p:pic>
        <p:nvPicPr>
          <p:cNvPr id="788" name="Google Shape;788;p66"/>
          <p:cNvPicPr preferRelativeResize="0"/>
          <p:nvPr/>
        </p:nvPicPr>
        <p:blipFill rotWithShape="1">
          <a:blip r:embed="rId6">
            <a:alphaModFix/>
          </a:blip>
          <a:srcRect b="12129" l="0" r="0" t="17028"/>
          <a:stretch/>
        </p:blipFill>
        <p:spPr>
          <a:xfrm>
            <a:off x="4129802" y="2249724"/>
            <a:ext cx="3065929" cy="2144742"/>
          </a:xfrm>
          <a:prstGeom prst="rect">
            <a:avLst/>
          </a:prstGeom>
          <a:noFill/>
          <a:ln>
            <a:noFill/>
          </a:ln>
        </p:spPr>
      </p:pic>
      <p:sp>
        <p:nvSpPr>
          <p:cNvPr id="789" name="Google Shape;789;p66"/>
          <p:cNvSpPr txBox="1"/>
          <p:nvPr/>
        </p:nvSpPr>
        <p:spPr>
          <a:xfrm>
            <a:off x="4129802" y="1330997"/>
            <a:ext cx="3065929" cy="725434"/>
          </a:xfrm>
          <a:prstGeom prst="rect">
            <a:avLst/>
          </a:prstGeom>
          <a:solidFill>
            <a:srgbClr val="00B0F0"/>
          </a:solidFill>
          <a:ln>
            <a:noFill/>
          </a:ln>
        </p:spPr>
        <p:txBody>
          <a:bodyPr anchorCtr="0" anchor="ctr" bIns="45700" lIns="91425" spcFirstLastPara="1" rIns="91425" wrap="square" tIns="45700">
            <a:normAutofit fontScale="97500"/>
          </a:bodyPr>
          <a:lstStyle/>
          <a:p>
            <a:pPr indent="0" lvl="0" marL="0" marR="0" rtl="0" algn="ctr">
              <a:lnSpc>
                <a:spcPct val="90000"/>
              </a:lnSpc>
              <a:spcBef>
                <a:spcPts val="0"/>
              </a:spcBef>
              <a:spcAft>
                <a:spcPts val="0"/>
              </a:spcAft>
              <a:buClr>
                <a:schemeClr val="dk1"/>
              </a:buClr>
              <a:buSzPct val="100000"/>
              <a:buFont typeface="Calibri"/>
              <a:buNone/>
            </a:pPr>
            <a:r>
              <a:rPr b="1" lang="en-US" sz="2400">
                <a:solidFill>
                  <a:schemeClr val="dk1"/>
                </a:solidFill>
                <a:latin typeface="Calibri"/>
                <a:ea typeface="Calibri"/>
                <a:cs typeface="Calibri"/>
                <a:sym typeface="Calibri"/>
              </a:rPr>
              <a:t>Aplikasi ke-2 </a:t>
            </a:r>
            <a:endParaRPr/>
          </a:p>
          <a:p>
            <a:pPr indent="0" lvl="0" marL="0" marR="0" rtl="0" algn="ctr">
              <a:lnSpc>
                <a:spcPct val="90000"/>
              </a:lnSpc>
              <a:spcBef>
                <a:spcPts val="0"/>
              </a:spcBef>
              <a:spcAft>
                <a:spcPts val="0"/>
              </a:spcAft>
              <a:buClr>
                <a:schemeClr val="dk1"/>
              </a:buClr>
              <a:buSzPct val="100000"/>
              <a:buFont typeface="Calibri"/>
              <a:buNone/>
            </a:pPr>
            <a:r>
              <a:rPr lang="en-US" sz="2400">
                <a:solidFill>
                  <a:schemeClr val="dk1"/>
                </a:solidFill>
                <a:latin typeface="Calibri"/>
                <a:ea typeface="Calibri"/>
                <a:cs typeface="Calibri"/>
                <a:sym typeface="Calibri"/>
              </a:rPr>
              <a:t>; </a:t>
            </a:r>
            <a:r>
              <a:rPr b="1" lang="en-US" sz="2400">
                <a:solidFill>
                  <a:schemeClr val="dk1"/>
                </a:solidFill>
                <a:latin typeface="Calibri"/>
                <a:ea typeface="Calibri"/>
                <a:cs typeface="Calibri"/>
                <a:sym typeface="Calibri"/>
              </a:rPr>
              <a:t>PUSKESMAS</a:t>
            </a:r>
            <a:endParaRPr b="1" sz="2400">
              <a:solidFill>
                <a:schemeClr val="dk1"/>
              </a:solidFill>
              <a:latin typeface="Calibri"/>
              <a:ea typeface="Calibri"/>
              <a:cs typeface="Calibri"/>
              <a:sym typeface="Calibri"/>
            </a:endParaRPr>
          </a:p>
        </p:txBody>
      </p:sp>
      <p:pic>
        <p:nvPicPr>
          <p:cNvPr id="790" name="Google Shape;790;p66"/>
          <p:cNvPicPr preferRelativeResize="0"/>
          <p:nvPr/>
        </p:nvPicPr>
        <p:blipFill rotWithShape="1">
          <a:blip r:embed="rId7">
            <a:alphaModFix/>
          </a:blip>
          <a:srcRect b="19358" l="0" r="0" t="16867"/>
          <a:stretch/>
        </p:blipFill>
        <p:spPr>
          <a:xfrm>
            <a:off x="1063743" y="4943070"/>
            <a:ext cx="6131988" cy="1914930"/>
          </a:xfrm>
          <a:prstGeom prst="rect">
            <a:avLst/>
          </a:prstGeom>
          <a:noFill/>
          <a:ln>
            <a:noFill/>
          </a:ln>
        </p:spPr>
      </p:pic>
      <p:sp>
        <p:nvSpPr>
          <p:cNvPr id="791" name="Google Shape;791;p66"/>
          <p:cNvSpPr txBox="1"/>
          <p:nvPr/>
        </p:nvSpPr>
        <p:spPr>
          <a:xfrm>
            <a:off x="1124459" y="4430493"/>
            <a:ext cx="6071272" cy="476550"/>
          </a:xfrm>
          <a:prstGeom prst="rect">
            <a:avLst/>
          </a:prstGeom>
          <a:solidFill>
            <a:srgbClr val="92D050"/>
          </a:solidFill>
          <a:ln>
            <a:noFill/>
          </a:ln>
        </p:spPr>
        <p:txBody>
          <a:bodyPr anchorCtr="0" anchor="ctr" bIns="45700" lIns="91425" spcFirstLastPara="1" rIns="91425" wrap="square" tIns="45700">
            <a:normAutofit fontScale="97500"/>
          </a:bodyPr>
          <a:lstStyle/>
          <a:p>
            <a:pPr indent="0" lvl="0" marL="0" marR="0" rtl="0" algn="ctr">
              <a:lnSpc>
                <a:spcPct val="90000"/>
              </a:lnSpc>
              <a:spcBef>
                <a:spcPts val="0"/>
              </a:spcBef>
              <a:spcAft>
                <a:spcPts val="0"/>
              </a:spcAft>
              <a:buClr>
                <a:schemeClr val="dk1"/>
              </a:buClr>
              <a:buSzPct val="100000"/>
              <a:buFont typeface="Calibri"/>
              <a:buNone/>
            </a:pPr>
            <a:r>
              <a:rPr b="1" lang="en-US" sz="2400">
                <a:solidFill>
                  <a:schemeClr val="dk1"/>
                </a:solidFill>
                <a:latin typeface="Calibri"/>
                <a:ea typeface="Calibri"/>
                <a:cs typeface="Calibri"/>
                <a:sym typeface="Calibri"/>
              </a:rPr>
              <a:t>Aplikasi ke-3 ; UPLOAD FILE</a:t>
            </a:r>
            <a:endParaRPr b="1" sz="2400">
              <a:solidFill>
                <a:schemeClr val="dk1"/>
              </a:solidFill>
              <a:latin typeface="Calibri"/>
              <a:ea typeface="Calibri"/>
              <a:cs typeface="Calibri"/>
              <a:sym typeface="Calibri"/>
            </a:endParaRPr>
          </a:p>
        </p:txBody>
      </p:sp>
      <p:sp>
        <p:nvSpPr>
          <p:cNvPr id="792" name="Google Shape;792;p66"/>
          <p:cNvSpPr/>
          <p:nvPr/>
        </p:nvSpPr>
        <p:spPr>
          <a:xfrm flipH="1" rot="10800000">
            <a:off x="366469" y="1693714"/>
            <a:ext cx="1031001" cy="3273519"/>
          </a:xfrm>
          <a:prstGeom prst="bentArrow">
            <a:avLst>
              <a:gd fmla="val 25000" name="adj1"/>
              <a:gd fmla="val 25000" name="adj2"/>
              <a:gd fmla="val 25000" name="adj3"/>
              <a:gd fmla="val 43750" name="adj4"/>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93" name="Google Shape;793;p66"/>
          <p:cNvSpPr/>
          <p:nvPr/>
        </p:nvSpPr>
        <p:spPr>
          <a:xfrm>
            <a:off x="217827" y="1278006"/>
            <a:ext cx="1059643" cy="1075764"/>
          </a:xfrm>
          <a:prstGeom prst="mathMinus">
            <a:avLst>
              <a:gd fmla="val 23520" name="adj1"/>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94" name="Google Shape;794;p66"/>
          <p:cNvPicPr preferRelativeResize="0"/>
          <p:nvPr/>
        </p:nvPicPr>
        <p:blipFill rotWithShape="1">
          <a:blip r:embed="rId8">
            <a:alphaModFix/>
          </a:blip>
          <a:srcRect b="0" l="0" r="0" t="0"/>
          <a:stretch/>
        </p:blipFill>
        <p:spPr>
          <a:xfrm>
            <a:off x="7953721" y="1788459"/>
            <a:ext cx="4097767" cy="3872753"/>
          </a:xfrm>
          <a:prstGeom prst="rect">
            <a:avLst/>
          </a:prstGeom>
          <a:noFill/>
          <a:ln>
            <a:noFill/>
          </a:ln>
        </p:spPr>
      </p:pic>
      <p:sp>
        <p:nvSpPr>
          <p:cNvPr id="795" name="Google Shape;795;p66"/>
          <p:cNvSpPr/>
          <p:nvPr/>
        </p:nvSpPr>
        <p:spPr>
          <a:xfrm>
            <a:off x="7403530" y="3123343"/>
            <a:ext cx="920199" cy="2084294"/>
          </a:xfrm>
          <a:prstGeom prst="stripedRightArrow">
            <a:avLst>
              <a:gd fmla="val 50000" name="adj1"/>
              <a:gd fmla="val 50000" name="adj2"/>
            </a:avLst>
          </a:prstGeom>
          <a:solidFill>
            <a:srgbClr val="7030A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6" name="Google Shape;796;p66"/>
          <p:cNvSpPr/>
          <p:nvPr/>
        </p:nvSpPr>
        <p:spPr>
          <a:xfrm>
            <a:off x="8054473" y="5718755"/>
            <a:ext cx="368453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r>
              <a:rPr lang="en-US" sz="1800" u="sng">
                <a:solidFill>
                  <a:schemeClr val="hlink"/>
                </a:solidFill>
                <a:latin typeface="Calibri"/>
                <a:ea typeface="Calibri"/>
                <a:cs typeface="Calibri"/>
                <a:sym typeface="Calibri"/>
                <a:hlinkClick r:id="rId9"/>
              </a:rPr>
              <a:t>http://siscobikes.ppjk.kemkes.go.id/</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67"/>
          <p:cNvSpPr txBox="1"/>
          <p:nvPr>
            <p:ph idx="1" type="body"/>
          </p:nvPr>
        </p:nvSpPr>
        <p:spPr>
          <a:xfrm>
            <a:off x="220498" y="983453"/>
            <a:ext cx="11573197" cy="724247"/>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ctr">
              <a:lnSpc>
                <a:spcPct val="90000"/>
              </a:lnSpc>
              <a:spcBef>
                <a:spcPts val="0"/>
              </a:spcBef>
              <a:spcAft>
                <a:spcPts val="0"/>
              </a:spcAft>
              <a:buClr>
                <a:srgbClr val="0C0C0C"/>
              </a:buClr>
              <a:buSzPct val="100000"/>
              <a:buNone/>
            </a:pPr>
            <a:r>
              <a:rPr b="1" lang="en-US">
                <a:solidFill>
                  <a:srgbClr val="0C0C0C"/>
                </a:solidFill>
              </a:rPr>
              <a:t>Aplikasi  </a:t>
            </a:r>
            <a:r>
              <a:rPr b="1" i="1" lang="en-US">
                <a:solidFill>
                  <a:srgbClr val="0C0C0C"/>
                </a:solidFill>
              </a:rPr>
              <a:t>Tool</a:t>
            </a:r>
            <a:r>
              <a:rPr b="1" lang="en-US">
                <a:solidFill>
                  <a:srgbClr val="0C0C0C"/>
                </a:solidFill>
              </a:rPr>
              <a:t> Siscobikes</a:t>
            </a:r>
            <a:endParaRPr/>
          </a:p>
        </p:txBody>
      </p:sp>
      <p:grpSp>
        <p:nvGrpSpPr>
          <p:cNvPr id="802" name="Google Shape;802;p67"/>
          <p:cNvGrpSpPr/>
          <p:nvPr/>
        </p:nvGrpSpPr>
        <p:grpSpPr>
          <a:xfrm>
            <a:off x="4359740" y="2957209"/>
            <a:ext cx="3364022" cy="1893880"/>
            <a:chOff x="2771800" y="2419161"/>
            <a:chExt cx="3500774" cy="2022882"/>
          </a:xfrm>
        </p:grpSpPr>
        <p:sp>
          <p:nvSpPr>
            <p:cNvPr id="803" name="Google Shape;803;p67"/>
            <p:cNvSpPr/>
            <p:nvPr/>
          </p:nvSpPr>
          <p:spPr>
            <a:xfrm>
              <a:off x="2771800" y="2419161"/>
              <a:ext cx="2016224" cy="2016224"/>
            </a:xfrm>
            <a:prstGeom prst="ellipse">
              <a:avLst/>
            </a:prstGeom>
            <a:solidFill>
              <a:schemeClr val="accent1">
                <a:alpha val="6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804" name="Google Shape;804;p67"/>
            <p:cNvSpPr/>
            <p:nvPr/>
          </p:nvSpPr>
          <p:spPr>
            <a:xfrm>
              <a:off x="4256350" y="2425819"/>
              <a:ext cx="2016224" cy="2016224"/>
            </a:xfrm>
            <a:prstGeom prst="ellipse">
              <a:avLst/>
            </a:prstGeom>
            <a:solidFill>
              <a:schemeClr val="accent2">
                <a:alpha val="6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grpSp>
      <p:sp>
        <p:nvSpPr>
          <p:cNvPr id="805" name="Google Shape;805;p67"/>
          <p:cNvSpPr txBox="1"/>
          <p:nvPr/>
        </p:nvSpPr>
        <p:spPr>
          <a:xfrm>
            <a:off x="7380144" y="5152921"/>
            <a:ext cx="411987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3F3F3F"/>
                </a:solidFill>
                <a:latin typeface="Calibri"/>
                <a:ea typeface="Calibri"/>
                <a:cs typeface="Calibri"/>
                <a:sym typeface="Calibri"/>
              </a:rPr>
              <a:t>Berbasis Website</a:t>
            </a:r>
            <a:endParaRPr b="1" sz="3600">
              <a:solidFill>
                <a:srgbClr val="3F3F3F"/>
              </a:solidFill>
              <a:latin typeface="Calibri"/>
              <a:ea typeface="Calibri"/>
              <a:cs typeface="Calibri"/>
              <a:sym typeface="Calibri"/>
            </a:endParaRPr>
          </a:p>
        </p:txBody>
      </p:sp>
      <p:sp>
        <p:nvSpPr>
          <p:cNvPr id="806" name="Google Shape;806;p67"/>
          <p:cNvSpPr txBox="1"/>
          <p:nvPr/>
        </p:nvSpPr>
        <p:spPr>
          <a:xfrm>
            <a:off x="815547" y="4332596"/>
            <a:ext cx="3462936" cy="1077218"/>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3200">
                <a:solidFill>
                  <a:srgbClr val="3F3F3F"/>
                </a:solidFill>
                <a:latin typeface="Calibri"/>
                <a:ea typeface="Calibri"/>
                <a:cs typeface="Calibri"/>
                <a:sym typeface="Calibri"/>
              </a:rPr>
              <a:t>Berbasis Excel</a:t>
            </a:r>
            <a:endParaRPr/>
          </a:p>
          <a:p>
            <a:pPr indent="0" lvl="0" marL="0" marR="0" rtl="0" algn="r">
              <a:spcBef>
                <a:spcPts val="0"/>
              </a:spcBef>
              <a:spcAft>
                <a:spcPts val="0"/>
              </a:spcAft>
              <a:buNone/>
            </a:pPr>
            <a:r>
              <a:rPr b="1" lang="en-US" sz="3200">
                <a:solidFill>
                  <a:srgbClr val="3F3F3F"/>
                </a:solidFill>
                <a:latin typeface="Calibri"/>
                <a:ea typeface="Calibri"/>
                <a:cs typeface="Calibri"/>
                <a:sym typeface="Calibri"/>
              </a:rPr>
              <a:t>(</a:t>
            </a:r>
            <a:r>
              <a:rPr b="1" lang="en-US" sz="2000">
                <a:solidFill>
                  <a:srgbClr val="3F3F3F"/>
                </a:solidFill>
                <a:latin typeface="Calibri"/>
                <a:ea typeface="Calibri"/>
                <a:cs typeface="Calibri"/>
                <a:sym typeface="Calibri"/>
              </a:rPr>
              <a:t>Prov,Kab/Kota,Puskesmas )</a:t>
            </a:r>
            <a:endParaRPr b="1" sz="2000">
              <a:solidFill>
                <a:srgbClr val="3F3F3F"/>
              </a:solidFill>
              <a:latin typeface="Calibri"/>
              <a:ea typeface="Calibri"/>
              <a:cs typeface="Calibri"/>
              <a:sym typeface="Calibri"/>
            </a:endParaRPr>
          </a:p>
        </p:txBody>
      </p:sp>
      <p:cxnSp>
        <p:nvCxnSpPr>
          <p:cNvPr id="807" name="Google Shape;807;p67"/>
          <p:cNvCxnSpPr/>
          <p:nvPr/>
        </p:nvCxnSpPr>
        <p:spPr>
          <a:xfrm flipH="1" rot="10800000">
            <a:off x="3485402" y="3806198"/>
            <a:ext cx="793200" cy="462000"/>
          </a:xfrm>
          <a:prstGeom prst="bentConnector3">
            <a:avLst>
              <a:gd fmla="val 747" name="adj1"/>
            </a:avLst>
          </a:prstGeom>
          <a:noFill/>
          <a:ln cap="flat" cmpd="sng" w="28575">
            <a:solidFill>
              <a:srgbClr val="002060"/>
            </a:solidFill>
            <a:prstDash val="solid"/>
            <a:miter lim="800000"/>
            <a:headEnd len="med" w="med" type="oval"/>
            <a:tailEnd len="med" w="med" type="oval"/>
          </a:ln>
        </p:spPr>
      </p:cxnSp>
      <p:cxnSp>
        <p:nvCxnSpPr>
          <p:cNvPr id="808" name="Google Shape;808;p67"/>
          <p:cNvCxnSpPr/>
          <p:nvPr/>
        </p:nvCxnSpPr>
        <p:spPr>
          <a:xfrm rot="10800000">
            <a:off x="6671972" y="4944842"/>
            <a:ext cx="666600" cy="420300"/>
          </a:xfrm>
          <a:prstGeom prst="bentConnector3">
            <a:avLst>
              <a:gd fmla="val 98189" name="adj1"/>
            </a:avLst>
          </a:prstGeom>
          <a:noFill/>
          <a:ln cap="flat" cmpd="sng" w="28575">
            <a:solidFill>
              <a:srgbClr val="002060"/>
            </a:solidFill>
            <a:prstDash val="solid"/>
            <a:miter lim="800000"/>
            <a:headEnd len="med" w="med" type="oval"/>
            <a:tailEnd len="med" w="med" type="oval"/>
          </a:ln>
        </p:spPr>
      </p:cxnSp>
      <p:sp>
        <p:nvSpPr>
          <p:cNvPr id="809" name="Google Shape;809;p67"/>
          <p:cNvSpPr/>
          <p:nvPr/>
        </p:nvSpPr>
        <p:spPr>
          <a:xfrm>
            <a:off x="4682484" y="3174599"/>
            <a:ext cx="984576" cy="132343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8000" cap="none">
                <a:solidFill>
                  <a:srgbClr val="D5DBE5"/>
                </a:solidFill>
                <a:latin typeface="Calibri"/>
                <a:ea typeface="Calibri"/>
                <a:cs typeface="Calibri"/>
                <a:sym typeface="Calibri"/>
              </a:rPr>
              <a:t>1</a:t>
            </a:r>
            <a:endParaRPr/>
          </a:p>
        </p:txBody>
      </p:sp>
      <p:sp>
        <p:nvSpPr>
          <p:cNvPr id="810" name="Google Shape;810;p67"/>
          <p:cNvSpPr/>
          <p:nvPr/>
        </p:nvSpPr>
        <p:spPr>
          <a:xfrm>
            <a:off x="6312411" y="3144590"/>
            <a:ext cx="984576" cy="132343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8000" cap="none">
                <a:solidFill>
                  <a:srgbClr val="D5DBE5"/>
                </a:solidFill>
                <a:latin typeface="Calibri"/>
                <a:ea typeface="Calibri"/>
                <a:cs typeface="Calibri"/>
                <a:sym typeface="Calibri"/>
              </a:rPr>
              <a:t>2</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68"/>
          <p:cNvSpPr/>
          <p:nvPr/>
        </p:nvSpPr>
        <p:spPr>
          <a:xfrm>
            <a:off x="3048000" y="-3403639"/>
            <a:ext cx="6096000" cy="1366527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p:txBody>
      </p:sp>
      <p:sp>
        <p:nvSpPr>
          <p:cNvPr id="816" name="Google Shape;816;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817" name="Google Shape;817;p68"/>
          <p:cNvSpPr txBox="1"/>
          <p:nvPr/>
        </p:nvSpPr>
        <p:spPr>
          <a:xfrm>
            <a:off x="0" y="1"/>
            <a:ext cx="12192000" cy="1407227"/>
          </a:xfrm>
          <a:prstGeom prst="rect">
            <a:avLst/>
          </a:prstGeom>
          <a:solidFill>
            <a:srgbClr val="FEE599"/>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Tampilan tools Siscobikes 3.0 Provinsi</a:t>
            </a:r>
            <a:endParaRPr b="1" sz="4400">
              <a:solidFill>
                <a:schemeClr val="dk1"/>
              </a:solidFill>
              <a:latin typeface="Calibri"/>
              <a:ea typeface="Calibri"/>
              <a:cs typeface="Calibri"/>
              <a:sym typeface="Calibri"/>
            </a:endParaRPr>
          </a:p>
        </p:txBody>
      </p:sp>
      <p:pic>
        <p:nvPicPr>
          <p:cNvPr id="818" name="Google Shape;818;p68"/>
          <p:cNvPicPr preferRelativeResize="0"/>
          <p:nvPr/>
        </p:nvPicPr>
        <p:blipFill rotWithShape="1">
          <a:blip r:embed="rId3">
            <a:alphaModFix/>
          </a:blip>
          <a:srcRect b="0" l="0" r="0" t="0"/>
          <a:stretch/>
        </p:blipFill>
        <p:spPr>
          <a:xfrm>
            <a:off x="0" y="1407228"/>
            <a:ext cx="12192000" cy="543856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69"/>
          <p:cNvSpPr/>
          <p:nvPr/>
        </p:nvSpPr>
        <p:spPr>
          <a:xfrm>
            <a:off x="3048000" y="-3403639"/>
            <a:ext cx="6096000" cy="1366527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p:txBody>
      </p:sp>
      <p:sp>
        <p:nvSpPr>
          <p:cNvPr id="824" name="Google Shape;824;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825" name="Google Shape;825;p69"/>
          <p:cNvSpPr txBox="1"/>
          <p:nvPr/>
        </p:nvSpPr>
        <p:spPr>
          <a:xfrm>
            <a:off x="0" y="1"/>
            <a:ext cx="12192000" cy="1407227"/>
          </a:xfrm>
          <a:prstGeom prst="rect">
            <a:avLst/>
          </a:prstGeom>
          <a:solidFill>
            <a:srgbClr val="FEE599"/>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Tampilan tools Siscobikes Provinsi</a:t>
            </a:r>
            <a:endParaRPr b="1" sz="4400">
              <a:solidFill>
                <a:schemeClr val="dk1"/>
              </a:solidFill>
              <a:latin typeface="Calibri"/>
              <a:ea typeface="Calibri"/>
              <a:cs typeface="Calibri"/>
              <a:sym typeface="Calibri"/>
            </a:endParaRPr>
          </a:p>
        </p:txBody>
      </p:sp>
      <p:pic>
        <p:nvPicPr>
          <p:cNvPr id="826" name="Google Shape;826;p69"/>
          <p:cNvPicPr preferRelativeResize="0"/>
          <p:nvPr/>
        </p:nvPicPr>
        <p:blipFill rotWithShape="1">
          <a:blip r:embed="rId3">
            <a:alphaModFix/>
          </a:blip>
          <a:srcRect b="0" l="0" r="0" t="0"/>
          <a:stretch/>
        </p:blipFill>
        <p:spPr>
          <a:xfrm>
            <a:off x="209551" y="1622923"/>
            <a:ext cx="11982450" cy="4992046"/>
          </a:xfrm>
          <a:prstGeom prst="rect">
            <a:avLst/>
          </a:prstGeom>
          <a:noFill/>
          <a:ln>
            <a:noFill/>
          </a:ln>
        </p:spPr>
      </p:pic>
      <p:pic>
        <p:nvPicPr>
          <p:cNvPr id="827" name="Google Shape;827;p69"/>
          <p:cNvPicPr preferRelativeResize="0"/>
          <p:nvPr/>
        </p:nvPicPr>
        <p:blipFill rotWithShape="1">
          <a:blip r:embed="rId4">
            <a:alphaModFix/>
          </a:blip>
          <a:srcRect b="0" l="0" r="0" t="0"/>
          <a:stretch/>
        </p:blipFill>
        <p:spPr>
          <a:xfrm>
            <a:off x="138085513" y="28508325"/>
            <a:ext cx="30000575" cy="899953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70"/>
          <p:cNvSpPr/>
          <p:nvPr/>
        </p:nvSpPr>
        <p:spPr>
          <a:xfrm>
            <a:off x="3048000" y="-3403639"/>
            <a:ext cx="6096000" cy="1366527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p:txBody>
      </p:sp>
      <p:sp>
        <p:nvSpPr>
          <p:cNvPr id="833" name="Google Shape;833;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834" name="Google Shape;834;p70"/>
          <p:cNvSpPr txBox="1"/>
          <p:nvPr/>
        </p:nvSpPr>
        <p:spPr>
          <a:xfrm>
            <a:off x="0" y="1"/>
            <a:ext cx="12192000" cy="1407227"/>
          </a:xfrm>
          <a:prstGeom prst="rect">
            <a:avLst/>
          </a:prstGeom>
          <a:solidFill>
            <a:srgbClr val="FEE599"/>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Tampilan tools Siscobikes Provinsi</a:t>
            </a:r>
            <a:endParaRPr b="1" sz="4400">
              <a:solidFill>
                <a:schemeClr val="dk1"/>
              </a:solidFill>
              <a:latin typeface="Calibri"/>
              <a:ea typeface="Calibri"/>
              <a:cs typeface="Calibri"/>
              <a:sym typeface="Calibri"/>
            </a:endParaRPr>
          </a:p>
        </p:txBody>
      </p:sp>
      <p:pic>
        <p:nvPicPr>
          <p:cNvPr id="835" name="Google Shape;835;p70"/>
          <p:cNvPicPr preferRelativeResize="0"/>
          <p:nvPr/>
        </p:nvPicPr>
        <p:blipFill rotWithShape="1">
          <a:blip r:embed="rId3">
            <a:alphaModFix/>
          </a:blip>
          <a:srcRect b="0" l="0" r="0" t="0"/>
          <a:stretch/>
        </p:blipFill>
        <p:spPr>
          <a:xfrm>
            <a:off x="0" y="1524000"/>
            <a:ext cx="12192000" cy="5202621"/>
          </a:xfrm>
          <a:prstGeom prst="rect">
            <a:avLst/>
          </a:prstGeom>
          <a:noFill/>
          <a:ln>
            <a:noFill/>
          </a:ln>
        </p:spPr>
      </p:pic>
      <p:pic>
        <p:nvPicPr>
          <p:cNvPr id="836" name="Google Shape;836;p70"/>
          <p:cNvPicPr preferRelativeResize="0"/>
          <p:nvPr/>
        </p:nvPicPr>
        <p:blipFill rotWithShape="1">
          <a:blip r:embed="rId4">
            <a:alphaModFix/>
          </a:blip>
          <a:srcRect b="0" l="0" r="0" t="0"/>
          <a:stretch/>
        </p:blipFill>
        <p:spPr>
          <a:xfrm>
            <a:off x="138085513" y="28508325"/>
            <a:ext cx="30000575" cy="899953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71"/>
          <p:cNvSpPr/>
          <p:nvPr/>
        </p:nvSpPr>
        <p:spPr>
          <a:xfrm>
            <a:off x="3048000" y="-3403639"/>
            <a:ext cx="6096000" cy="1366527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p:txBody>
      </p:sp>
      <p:sp>
        <p:nvSpPr>
          <p:cNvPr id="842" name="Google Shape;842;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843" name="Google Shape;843;p71"/>
          <p:cNvSpPr txBox="1"/>
          <p:nvPr/>
        </p:nvSpPr>
        <p:spPr>
          <a:xfrm>
            <a:off x="0" y="1"/>
            <a:ext cx="12192000" cy="1407227"/>
          </a:xfrm>
          <a:prstGeom prst="rect">
            <a:avLst/>
          </a:prstGeom>
          <a:solidFill>
            <a:srgbClr val="2E75B5"/>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4400"/>
              <a:buFont typeface="Calibri"/>
              <a:buNone/>
            </a:pPr>
            <a:r>
              <a:rPr b="1" lang="en-US" sz="4400">
                <a:solidFill>
                  <a:schemeClr val="lt1"/>
                </a:solidFill>
                <a:latin typeface="Calibri"/>
                <a:ea typeface="Calibri"/>
                <a:cs typeface="Calibri"/>
                <a:sym typeface="Calibri"/>
              </a:rPr>
              <a:t>Tampilan tools Siscobikes Kab/Kota</a:t>
            </a:r>
            <a:endParaRPr/>
          </a:p>
          <a:p>
            <a:pPr indent="0" lvl="0" marL="0" marR="0" rtl="0" algn="ctr">
              <a:lnSpc>
                <a:spcPct val="90000"/>
              </a:lnSpc>
              <a:spcBef>
                <a:spcPts val="0"/>
              </a:spcBef>
              <a:spcAft>
                <a:spcPts val="0"/>
              </a:spcAft>
              <a:buClr>
                <a:schemeClr val="lt1"/>
              </a:buClr>
              <a:buSzPts val="4400"/>
              <a:buFont typeface="Calibri"/>
              <a:buNone/>
            </a:pPr>
            <a:r>
              <a:rPr b="1" lang="en-US" sz="4400">
                <a:solidFill>
                  <a:schemeClr val="lt1"/>
                </a:solidFill>
                <a:latin typeface="Calibri"/>
                <a:ea typeface="Calibri"/>
                <a:cs typeface="Calibri"/>
                <a:sym typeface="Calibri"/>
              </a:rPr>
              <a:t>Input Dinas Kesehatan</a:t>
            </a:r>
            <a:endParaRPr b="1" sz="4400">
              <a:solidFill>
                <a:schemeClr val="lt1"/>
              </a:solidFill>
              <a:latin typeface="Calibri"/>
              <a:ea typeface="Calibri"/>
              <a:cs typeface="Calibri"/>
              <a:sym typeface="Calibri"/>
            </a:endParaRPr>
          </a:p>
        </p:txBody>
      </p:sp>
      <p:pic>
        <p:nvPicPr>
          <p:cNvPr id="844" name="Google Shape;844;p71"/>
          <p:cNvPicPr preferRelativeResize="0"/>
          <p:nvPr/>
        </p:nvPicPr>
        <p:blipFill rotWithShape="1">
          <a:blip r:embed="rId3">
            <a:alphaModFix/>
          </a:blip>
          <a:srcRect b="0" l="0" r="0" t="0"/>
          <a:stretch/>
        </p:blipFill>
        <p:spPr>
          <a:xfrm>
            <a:off x="0" y="1510242"/>
            <a:ext cx="12192000" cy="52977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5"/>
          <p:cNvSpPr/>
          <p:nvPr/>
        </p:nvSpPr>
        <p:spPr>
          <a:xfrm>
            <a:off x="1924493" y="495300"/>
            <a:ext cx="4068384" cy="4025900"/>
          </a:xfrm>
          <a:prstGeom prst="teardrop">
            <a:avLst>
              <a:gd fmla="val 100000"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53" name="Google Shape;253;p45"/>
          <p:cNvPicPr preferRelativeResize="0"/>
          <p:nvPr>
            <p:ph idx="2" type="pic"/>
          </p:nvPr>
        </p:nvPicPr>
        <p:blipFill rotWithShape="1">
          <a:blip r:embed="rId3">
            <a:alphaModFix/>
          </a:blip>
          <a:srcRect b="0" l="0" r="0" t="0"/>
          <a:stretch/>
        </p:blipFill>
        <p:spPr>
          <a:xfrm>
            <a:off x="3778240" y="495300"/>
            <a:ext cx="4635519" cy="4025900"/>
          </a:xfrm>
          <a:prstGeom prst="rect">
            <a:avLst/>
          </a:prstGeom>
          <a:noFill/>
          <a:ln>
            <a:noFill/>
          </a:ln>
        </p:spPr>
      </p:pic>
      <p:sp>
        <p:nvSpPr>
          <p:cNvPr id="254" name="Google Shape;254;p45"/>
          <p:cNvSpPr txBox="1"/>
          <p:nvPr/>
        </p:nvSpPr>
        <p:spPr>
          <a:xfrm>
            <a:off x="3869969" y="5073443"/>
            <a:ext cx="5002588"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3F3F3F"/>
                </a:solidFill>
                <a:latin typeface="Arial Rounded"/>
                <a:ea typeface="Arial Rounded"/>
                <a:cs typeface="Arial Rounded"/>
                <a:sym typeface="Arial Rounded"/>
              </a:rPr>
              <a:t>PENDAHULUAN</a:t>
            </a:r>
            <a:endParaRPr/>
          </a:p>
        </p:txBody>
      </p:sp>
      <p:sp>
        <p:nvSpPr>
          <p:cNvPr id="255" name="Google Shape;255;p45"/>
          <p:cNvSpPr txBox="1"/>
          <p:nvPr/>
        </p:nvSpPr>
        <p:spPr>
          <a:xfrm>
            <a:off x="2667389" y="1921457"/>
            <a:ext cx="89319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chemeClr val="dk1"/>
                </a:solidFill>
                <a:latin typeface="Roboto"/>
                <a:ea typeface="Roboto"/>
                <a:cs typeface="Roboto"/>
                <a:sym typeface="Roboto"/>
              </a:rPr>
              <a:t>01</a:t>
            </a:r>
            <a:endParaRPr/>
          </a:p>
        </p:txBody>
      </p:sp>
      <p:sp>
        <p:nvSpPr>
          <p:cNvPr id="256" name="Google Shape;256;p45"/>
          <p:cNvSpPr/>
          <p:nvPr/>
        </p:nvSpPr>
        <p:spPr>
          <a:xfrm>
            <a:off x="3560582" y="138223"/>
            <a:ext cx="5621363" cy="6411433"/>
          </a:xfrm>
          <a:prstGeom prst="frame">
            <a:avLst>
              <a:gd fmla="val 1852" name="adj1"/>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mc:AlternateContent>
    <mc:Choice Requires="p14">
      <p:transition spd="slow" p14:dur="15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750"/>
                                  </p:stCondLst>
                                  <p:childTnLst>
                                    <p:set>
                                      <p:cBhvr>
                                        <p:cTn dur="1" fill="hold">
                                          <p:stCondLst>
                                            <p:cond delay="0"/>
                                          </p:stCondLst>
                                        </p:cTn>
                                        <p:tgtEl>
                                          <p:spTgt spid="254"/>
                                        </p:tgtEl>
                                        <p:attrNameLst>
                                          <p:attrName>style.visibility</p:attrName>
                                        </p:attrNameLst>
                                      </p:cBhvr>
                                      <p:to>
                                        <p:strVal val="visible"/>
                                      </p:to>
                                    </p:set>
                                    <p:animEffect filter="fade" transition="in">
                                      <p:cBhvr>
                                        <p:cTn dur="750"/>
                                        <p:tgtEl>
                                          <p:spTgt spid="254"/>
                                        </p:tgtEl>
                                      </p:cBhvr>
                                    </p:animEffect>
                                  </p:childTnLst>
                                </p:cTn>
                              </p:par>
                              <p:par>
                                <p:cTn fill="hold" nodeType="withEffect" presetClass="entr" presetID="2" presetSubtype="2">
                                  <p:stCondLst>
                                    <p:cond delay="1250"/>
                                  </p:stCondLst>
                                  <p:childTnLst>
                                    <p:set>
                                      <p:cBhvr>
                                        <p:cTn dur="1" fill="hold">
                                          <p:stCondLst>
                                            <p:cond delay="0"/>
                                          </p:stCondLst>
                                        </p:cTn>
                                        <p:tgtEl>
                                          <p:spTgt spid="255"/>
                                        </p:tgtEl>
                                        <p:attrNameLst>
                                          <p:attrName>style.visibility</p:attrName>
                                        </p:attrNameLst>
                                      </p:cBhvr>
                                      <p:to>
                                        <p:strVal val="visible"/>
                                      </p:to>
                                    </p:set>
                                    <p:anim calcmode="lin" valueType="num">
                                      <p:cBhvr additive="base">
                                        <p:cTn dur="750"/>
                                        <p:tgtEl>
                                          <p:spTgt spid="255"/>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1250"/>
                                  </p:stCondLst>
                                  <p:childTnLst>
                                    <p:set>
                                      <p:cBhvr>
                                        <p:cTn dur="1" fill="hold">
                                          <p:stCondLst>
                                            <p:cond delay="0"/>
                                          </p:stCondLst>
                                        </p:cTn>
                                        <p:tgtEl>
                                          <p:spTgt spid="256"/>
                                        </p:tgtEl>
                                        <p:attrNameLst>
                                          <p:attrName>style.visibility</p:attrName>
                                        </p:attrNameLst>
                                      </p:cBhvr>
                                      <p:to>
                                        <p:strVal val="visible"/>
                                      </p:to>
                                    </p:set>
                                    <p:animEffect filter="fade" transition="in">
                                      <p:cBhvr>
                                        <p:cTn dur="5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72"/>
          <p:cNvSpPr/>
          <p:nvPr/>
        </p:nvSpPr>
        <p:spPr>
          <a:xfrm>
            <a:off x="3048000" y="-3403639"/>
            <a:ext cx="6096000" cy="1366527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p:txBody>
      </p:sp>
      <p:sp>
        <p:nvSpPr>
          <p:cNvPr id="850" name="Google Shape;850;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851" name="Google Shape;851;p72"/>
          <p:cNvSpPr txBox="1"/>
          <p:nvPr/>
        </p:nvSpPr>
        <p:spPr>
          <a:xfrm>
            <a:off x="0" y="1"/>
            <a:ext cx="12192000" cy="1407227"/>
          </a:xfrm>
          <a:prstGeom prst="rect">
            <a:avLst/>
          </a:prstGeom>
          <a:solidFill>
            <a:srgbClr val="2E75B5"/>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4400"/>
              <a:buFont typeface="Calibri"/>
              <a:buNone/>
            </a:pPr>
            <a:r>
              <a:rPr b="1" lang="en-US" sz="4400">
                <a:solidFill>
                  <a:schemeClr val="lt1"/>
                </a:solidFill>
                <a:latin typeface="Calibri"/>
                <a:ea typeface="Calibri"/>
                <a:cs typeface="Calibri"/>
                <a:sym typeface="Calibri"/>
              </a:rPr>
              <a:t>Tampilan tools Siscobikes Kab/Kota</a:t>
            </a:r>
            <a:endParaRPr/>
          </a:p>
          <a:p>
            <a:pPr indent="0" lvl="0" marL="0" marR="0" rtl="0" algn="ctr">
              <a:lnSpc>
                <a:spcPct val="90000"/>
              </a:lnSpc>
              <a:spcBef>
                <a:spcPts val="0"/>
              </a:spcBef>
              <a:spcAft>
                <a:spcPts val="0"/>
              </a:spcAft>
              <a:buClr>
                <a:schemeClr val="lt1"/>
              </a:buClr>
              <a:buSzPts val="4400"/>
              <a:buFont typeface="Calibri"/>
              <a:buNone/>
            </a:pPr>
            <a:r>
              <a:rPr b="1" lang="en-US" sz="4400">
                <a:solidFill>
                  <a:schemeClr val="lt1"/>
                </a:solidFill>
                <a:latin typeface="Calibri"/>
                <a:ea typeface="Calibri"/>
                <a:cs typeface="Calibri"/>
                <a:sym typeface="Calibri"/>
              </a:rPr>
              <a:t>Input Puskesmas</a:t>
            </a:r>
            <a:endParaRPr b="1" sz="4400">
              <a:solidFill>
                <a:schemeClr val="lt1"/>
              </a:solidFill>
              <a:latin typeface="Calibri"/>
              <a:ea typeface="Calibri"/>
              <a:cs typeface="Calibri"/>
              <a:sym typeface="Calibri"/>
            </a:endParaRPr>
          </a:p>
        </p:txBody>
      </p:sp>
      <p:pic>
        <p:nvPicPr>
          <p:cNvPr id="852" name="Google Shape;852;p72"/>
          <p:cNvPicPr preferRelativeResize="0"/>
          <p:nvPr/>
        </p:nvPicPr>
        <p:blipFill rotWithShape="1">
          <a:blip r:embed="rId3">
            <a:alphaModFix/>
          </a:blip>
          <a:srcRect b="0" l="0" r="0" t="0"/>
          <a:stretch/>
        </p:blipFill>
        <p:spPr>
          <a:xfrm>
            <a:off x="0" y="1405640"/>
            <a:ext cx="12192000" cy="57699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73"/>
          <p:cNvSpPr/>
          <p:nvPr/>
        </p:nvSpPr>
        <p:spPr>
          <a:xfrm>
            <a:off x="3048000" y="-3403639"/>
            <a:ext cx="6096000" cy="1366527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p:txBody>
      </p:sp>
      <p:sp>
        <p:nvSpPr>
          <p:cNvPr id="858" name="Google Shape;858;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859" name="Google Shape;859;p73"/>
          <p:cNvSpPr txBox="1"/>
          <p:nvPr/>
        </p:nvSpPr>
        <p:spPr>
          <a:xfrm>
            <a:off x="0" y="1"/>
            <a:ext cx="12192000" cy="1407227"/>
          </a:xfrm>
          <a:prstGeom prst="rect">
            <a:avLst/>
          </a:prstGeom>
          <a:solidFill>
            <a:srgbClr val="2E75B5"/>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4400"/>
              <a:buFont typeface="Calibri"/>
              <a:buNone/>
            </a:pPr>
            <a:r>
              <a:rPr b="1" lang="en-US" sz="4400">
                <a:solidFill>
                  <a:schemeClr val="lt1"/>
                </a:solidFill>
                <a:latin typeface="Calibri"/>
                <a:ea typeface="Calibri"/>
                <a:cs typeface="Calibri"/>
                <a:sym typeface="Calibri"/>
              </a:rPr>
              <a:t>Tampilan tools Siscobikes Kab/Kota</a:t>
            </a:r>
            <a:endParaRPr/>
          </a:p>
          <a:p>
            <a:pPr indent="0" lvl="0" marL="0" marR="0" rtl="0" algn="ctr">
              <a:lnSpc>
                <a:spcPct val="90000"/>
              </a:lnSpc>
              <a:spcBef>
                <a:spcPts val="0"/>
              </a:spcBef>
              <a:spcAft>
                <a:spcPts val="0"/>
              </a:spcAft>
              <a:buClr>
                <a:schemeClr val="lt1"/>
              </a:buClr>
              <a:buSzPts val="4400"/>
              <a:buFont typeface="Calibri"/>
              <a:buNone/>
            </a:pPr>
            <a:r>
              <a:rPr b="1" lang="en-US" sz="4400">
                <a:solidFill>
                  <a:schemeClr val="lt1"/>
                </a:solidFill>
                <a:latin typeface="Calibri"/>
                <a:ea typeface="Calibri"/>
                <a:cs typeface="Calibri"/>
                <a:sym typeface="Calibri"/>
              </a:rPr>
              <a:t>Alat bantu Upload</a:t>
            </a:r>
            <a:endParaRPr b="1" sz="4400">
              <a:solidFill>
                <a:schemeClr val="lt1"/>
              </a:solidFill>
              <a:latin typeface="Calibri"/>
              <a:ea typeface="Calibri"/>
              <a:cs typeface="Calibri"/>
              <a:sym typeface="Calibri"/>
            </a:endParaRPr>
          </a:p>
        </p:txBody>
      </p:sp>
      <p:pic>
        <p:nvPicPr>
          <p:cNvPr id="860" name="Google Shape;860;p73"/>
          <p:cNvPicPr preferRelativeResize="0"/>
          <p:nvPr/>
        </p:nvPicPr>
        <p:blipFill rotWithShape="1">
          <a:blip r:embed="rId3">
            <a:alphaModFix/>
          </a:blip>
          <a:srcRect b="0" l="0" r="0" t="0"/>
          <a:stretch/>
        </p:blipFill>
        <p:spPr>
          <a:xfrm>
            <a:off x="-19050" y="1211460"/>
            <a:ext cx="12192000" cy="54355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74"/>
          <p:cNvSpPr txBox="1"/>
          <p:nvPr>
            <p:ph type="title"/>
          </p:nvPr>
        </p:nvSpPr>
        <p:spPr>
          <a:xfrm>
            <a:off x="0" y="1"/>
            <a:ext cx="12192000" cy="1407227"/>
          </a:xfrm>
          <a:prstGeom prst="rect">
            <a:avLst/>
          </a:prstGeom>
          <a:solidFill>
            <a:srgbClr val="00206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US"/>
              <a:t>Cek SPM : Sebagai Fitur Alert penginputan data </a:t>
            </a:r>
            <a:endParaRPr/>
          </a:p>
        </p:txBody>
      </p:sp>
      <p:sp>
        <p:nvSpPr>
          <p:cNvPr id="866" name="Google Shape;866;p74"/>
          <p:cNvSpPr txBox="1"/>
          <p:nvPr>
            <p:ph idx="2" type="body"/>
          </p:nvPr>
        </p:nvSpPr>
        <p:spPr>
          <a:xfrm>
            <a:off x="0" y="1407227"/>
            <a:ext cx="12192000" cy="5167309"/>
          </a:xfrm>
          <a:prstGeom prst="rect">
            <a:avLst/>
          </a:prstGeom>
          <a:noFill/>
          <a:ln>
            <a:noFill/>
          </a:ln>
        </p:spPr>
        <p:txBody>
          <a:bodyPr anchorCtr="0" anchor="t" bIns="274300" lIns="274300" spcFirstLastPara="1" rIns="274300" wrap="square" tIns="274300">
            <a:normAutofit/>
          </a:bodyPr>
          <a:lstStyle/>
          <a:p>
            <a:pPr indent="-228600" lvl="0" marL="228600" rtl="0" algn="l">
              <a:lnSpc>
                <a:spcPct val="90000"/>
              </a:lnSpc>
              <a:spcBef>
                <a:spcPts val="0"/>
              </a:spcBef>
              <a:spcAft>
                <a:spcPts val="0"/>
              </a:spcAft>
              <a:buClr>
                <a:schemeClr val="dk1"/>
              </a:buClr>
              <a:buSzPts val="2800"/>
              <a:buChar char="•"/>
            </a:pPr>
            <a:r>
              <a:rPr lang="en-US"/>
              <a:t>Versi 3.0 - konsep cek kualitas data</a:t>
            </a:r>
            <a:endParaRPr/>
          </a:p>
        </p:txBody>
      </p:sp>
      <p:pic>
        <p:nvPicPr>
          <p:cNvPr id="867" name="Google Shape;867;p74"/>
          <p:cNvPicPr preferRelativeResize="0"/>
          <p:nvPr/>
        </p:nvPicPr>
        <p:blipFill rotWithShape="1">
          <a:blip r:embed="rId3">
            <a:alphaModFix/>
          </a:blip>
          <a:srcRect b="17430" l="0" r="40687" t="46950"/>
          <a:stretch/>
        </p:blipFill>
        <p:spPr>
          <a:xfrm>
            <a:off x="492369" y="2505075"/>
            <a:ext cx="11512803" cy="38838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75"/>
          <p:cNvSpPr/>
          <p:nvPr/>
        </p:nvSpPr>
        <p:spPr>
          <a:xfrm>
            <a:off x="6960766" y="810187"/>
            <a:ext cx="5231234" cy="3520958"/>
          </a:xfrm>
          <a:prstGeom prst="rect">
            <a:avLst/>
          </a:prstGeom>
          <a:solidFill>
            <a:srgbClr val="BF9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873" name="Google Shape;873;p75"/>
          <p:cNvGrpSpPr/>
          <p:nvPr/>
        </p:nvGrpSpPr>
        <p:grpSpPr>
          <a:xfrm>
            <a:off x="0" y="0"/>
            <a:ext cx="12192000" cy="9869025"/>
            <a:chOff x="0" y="0"/>
            <a:chExt cx="12192000" cy="9869025"/>
          </a:xfrm>
        </p:grpSpPr>
        <p:sp>
          <p:nvSpPr>
            <p:cNvPr id="874" name="Google Shape;874;p75"/>
            <p:cNvSpPr/>
            <p:nvPr/>
          </p:nvSpPr>
          <p:spPr>
            <a:xfrm flipH="1">
              <a:off x="0" y="0"/>
              <a:ext cx="929640" cy="868680"/>
            </a:xfrm>
            <a:prstGeom prst="teardrop">
              <a:avLst>
                <a:gd fmla="val 100000" name="adj"/>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5" name="Google Shape;875;p75"/>
            <p:cNvSpPr/>
            <p:nvPr/>
          </p:nvSpPr>
          <p:spPr>
            <a:xfrm>
              <a:off x="350520" y="152400"/>
              <a:ext cx="11841480" cy="182880"/>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6" name="Google Shape;876;p75"/>
            <p:cNvSpPr/>
            <p:nvPr/>
          </p:nvSpPr>
          <p:spPr>
            <a:xfrm rot="5221294">
              <a:off x="-4102340" y="5082046"/>
              <a:ext cx="9384014" cy="192612"/>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77" name="Google Shape;877;p75"/>
          <p:cNvSpPr txBox="1"/>
          <p:nvPr/>
        </p:nvSpPr>
        <p:spPr>
          <a:xfrm>
            <a:off x="1628042" y="77559"/>
            <a:ext cx="8782050" cy="679209"/>
          </a:xfrm>
          <a:prstGeom prst="rect">
            <a:avLst/>
          </a:prstGeom>
          <a:solidFill>
            <a:srgbClr val="833C0B"/>
          </a:solidFill>
          <a:ln>
            <a:noFill/>
          </a:ln>
        </p:spPr>
        <p:txBody>
          <a:bodyPr anchorCtr="0" anchor="ctr" bIns="45700" lIns="91425" spcFirstLastPara="1" rIns="91425" wrap="square" tIns="45700">
            <a:normAutofit fontScale="70000" lnSpcReduction="20000"/>
          </a:bodyPr>
          <a:lstStyle/>
          <a:p>
            <a:pPr indent="0" lvl="0" marL="0" marR="0" rtl="0" algn="ctr">
              <a:lnSpc>
                <a:spcPct val="90000"/>
              </a:lnSpc>
              <a:spcBef>
                <a:spcPts val="0"/>
              </a:spcBef>
              <a:spcAft>
                <a:spcPts val="0"/>
              </a:spcAft>
              <a:buClr>
                <a:schemeClr val="lt1"/>
              </a:buClr>
              <a:buSzPct val="100000"/>
              <a:buFont typeface="Arial"/>
              <a:buNone/>
            </a:pPr>
            <a:r>
              <a:rPr b="1" lang="en-US" sz="3600">
                <a:solidFill>
                  <a:schemeClr val="lt1"/>
                </a:solidFill>
                <a:latin typeface="Arial"/>
                <a:ea typeface="Arial"/>
                <a:cs typeface="Arial"/>
                <a:sym typeface="Arial"/>
              </a:rPr>
              <a:t>Contoh Hasil Perhitungan SPM Kesehatan Provinsi Bali</a:t>
            </a:r>
            <a:endParaRPr b="1" sz="3600">
              <a:solidFill>
                <a:schemeClr val="lt1"/>
              </a:solidFill>
              <a:latin typeface="Arial"/>
              <a:ea typeface="Arial"/>
              <a:cs typeface="Arial"/>
              <a:sym typeface="Arial"/>
            </a:endParaRPr>
          </a:p>
        </p:txBody>
      </p:sp>
      <p:pic>
        <p:nvPicPr>
          <p:cNvPr descr="C:\Users\OKVA\Downloads\logo-kemenkes-baru-2016-1.png" id="878" name="Google Shape;878;p75"/>
          <p:cNvPicPr preferRelativeResize="0"/>
          <p:nvPr/>
        </p:nvPicPr>
        <p:blipFill rotWithShape="1">
          <a:blip r:embed="rId3">
            <a:alphaModFix/>
          </a:blip>
          <a:srcRect b="0" l="0" r="0" t="0"/>
          <a:stretch/>
        </p:blipFill>
        <p:spPr>
          <a:xfrm>
            <a:off x="168163" y="98981"/>
            <a:ext cx="1427614" cy="531538"/>
          </a:xfrm>
          <a:prstGeom prst="rect">
            <a:avLst/>
          </a:prstGeom>
          <a:noFill/>
          <a:ln>
            <a:noFill/>
          </a:ln>
        </p:spPr>
      </p:pic>
      <p:pic>
        <p:nvPicPr>
          <p:cNvPr id="879" name="Google Shape;879;p75"/>
          <p:cNvPicPr preferRelativeResize="0"/>
          <p:nvPr/>
        </p:nvPicPr>
        <p:blipFill rotWithShape="1">
          <a:blip r:embed="rId4">
            <a:alphaModFix/>
          </a:blip>
          <a:srcRect b="0" l="0" r="0" t="0"/>
          <a:stretch/>
        </p:blipFill>
        <p:spPr>
          <a:xfrm>
            <a:off x="10599198" y="9443"/>
            <a:ext cx="1319530" cy="673735"/>
          </a:xfrm>
          <a:prstGeom prst="rect">
            <a:avLst/>
          </a:prstGeom>
          <a:noFill/>
          <a:ln>
            <a:noFill/>
          </a:ln>
        </p:spPr>
      </p:pic>
      <p:sp>
        <p:nvSpPr>
          <p:cNvPr id="880" name="Google Shape;880;p75"/>
          <p:cNvSpPr txBox="1"/>
          <p:nvPr/>
        </p:nvSpPr>
        <p:spPr>
          <a:xfrm>
            <a:off x="168163" y="1094951"/>
            <a:ext cx="6835866" cy="307777"/>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Total Cost berdasarkan Indikator SPM</a:t>
            </a:r>
            <a:endParaRPr/>
          </a:p>
        </p:txBody>
      </p:sp>
      <p:sp>
        <p:nvSpPr>
          <p:cNvPr id="881" name="Google Shape;881;p75"/>
          <p:cNvSpPr txBox="1"/>
          <p:nvPr/>
        </p:nvSpPr>
        <p:spPr>
          <a:xfrm rot="-5400000">
            <a:off x="5861723" y="5413586"/>
            <a:ext cx="2615695" cy="307777"/>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Unit Cost berdasar Indikator</a:t>
            </a:r>
            <a:endParaRPr b="1" sz="1400">
              <a:solidFill>
                <a:schemeClr val="dk1"/>
              </a:solidFill>
              <a:latin typeface="Calibri"/>
              <a:ea typeface="Calibri"/>
              <a:cs typeface="Calibri"/>
              <a:sym typeface="Calibri"/>
            </a:endParaRPr>
          </a:p>
        </p:txBody>
      </p:sp>
      <p:pic>
        <p:nvPicPr>
          <p:cNvPr id="882" name="Google Shape;882;p75"/>
          <p:cNvPicPr preferRelativeResize="0"/>
          <p:nvPr/>
        </p:nvPicPr>
        <p:blipFill rotWithShape="1">
          <a:blip r:embed="rId5">
            <a:alphaModFix/>
          </a:blip>
          <a:srcRect b="0" l="0" r="0" t="0"/>
          <a:stretch/>
        </p:blipFill>
        <p:spPr>
          <a:xfrm>
            <a:off x="168162" y="1386422"/>
            <a:ext cx="6835867" cy="1233113"/>
          </a:xfrm>
          <a:prstGeom prst="rect">
            <a:avLst/>
          </a:prstGeom>
          <a:noFill/>
          <a:ln>
            <a:noFill/>
          </a:ln>
        </p:spPr>
      </p:pic>
      <p:sp>
        <p:nvSpPr>
          <p:cNvPr id="883" name="Google Shape;883;p75"/>
          <p:cNvSpPr txBox="1"/>
          <p:nvPr/>
        </p:nvSpPr>
        <p:spPr>
          <a:xfrm>
            <a:off x="238041" y="3008233"/>
            <a:ext cx="6835866" cy="307777"/>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Total Cost berdasarkan Kegiatan Terdampak Krisis Bencana</a:t>
            </a:r>
            <a:endParaRPr b="1" sz="1400">
              <a:solidFill>
                <a:schemeClr val="dk1"/>
              </a:solidFill>
              <a:latin typeface="Calibri"/>
              <a:ea typeface="Calibri"/>
              <a:cs typeface="Calibri"/>
              <a:sym typeface="Calibri"/>
            </a:endParaRPr>
          </a:p>
        </p:txBody>
      </p:sp>
      <p:pic>
        <p:nvPicPr>
          <p:cNvPr id="884" name="Google Shape;884;p75"/>
          <p:cNvPicPr preferRelativeResize="0"/>
          <p:nvPr/>
        </p:nvPicPr>
        <p:blipFill rotWithShape="1">
          <a:blip r:embed="rId6">
            <a:alphaModFix/>
          </a:blip>
          <a:srcRect b="0" l="0" r="0" t="0"/>
          <a:stretch/>
        </p:blipFill>
        <p:spPr>
          <a:xfrm rot="1794821">
            <a:off x="-11185" y="2270102"/>
            <a:ext cx="952009" cy="1005422"/>
          </a:xfrm>
          <a:prstGeom prst="rect">
            <a:avLst/>
          </a:prstGeom>
          <a:noFill/>
          <a:ln>
            <a:noFill/>
          </a:ln>
        </p:spPr>
      </p:pic>
      <p:pic>
        <p:nvPicPr>
          <p:cNvPr id="885" name="Google Shape;885;p75"/>
          <p:cNvPicPr preferRelativeResize="0"/>
          <p:nvPr/>
        </p:nvPicPr>
        <p:blipFill rotWithShape="1">
          <a:blip r:embed="rId7">
            <a:alphaModFix/>
          </a:blip>
          <a:srcRect b="0" l="0" r="0" t="0"/>
          <a:stretch/>
        </p:blipFill>
        <p:spPr>
          <a:xfrm>
            <a:off x="238041" y="3468409"/>
            <a:ext cx="6765988" cy="885716"/>
          </a:xfrm>
          <a:prstGeom prst="rect">
            <a:avLst/>
          </a:prstGeom>
          <a:noFill/>
          <a:ln>
            <a:noFill/>
          </a:ln>
        </p:spPr>
      </p:pic>
      <p:pic>
        <p:nvPicPr>
          <p:cNvPr id="886" name="Google Shape;886;p75"/>
          <p:cNvPicPr preferRelativeResize="0"/>
          <p:nvPr/>
        </p:nvPicPr>
        <p:blipFill rotWithShape="1">
          <a:blip r:embed="rId8">
            <a:alphaModFix/>
          </a:blip>
          <a:srcRect b="0" l="0" r="0" t="0"/>
          <a:stretch/>
        </p:blipFill>
        <p:spPr>
          <a:xfrm>
            <a:off x="7436708" y="4354125"/>
            <a:ext cx="4755292" cy="2513958"/>
          </a:xfrm>
          <a:prstGeom prst="rect">
            <a:avLst/>
          </a:prstGeom>
          <a:noFill/>
          <a:ln>
            <a:noFill/>
          </a:ln>
        </p:spPr>
      </p:pic>
      <p:pic>
        <p:nvPicPr>
          <p:cNvPr id="887" name="Google Shape;887;p75"/>
          <p:cNvPicPr preferRelativeResize="0"/>
          <p:nvPr/>
        </p:nvPicPr>
        <p:blipFill rotWithShape="1">
          <a:blip r:embed="rId9">
            <a:alphaModFix/>
          </a:blip>
          <a:srcRect b="0" l="0" r="0" t="0"/>
          <a:stretch/>
        </p:blipFill>
        <p:spPr>
          <a:xfrm>
            <a:off x="7253723" y="1161997"/>
            <a:ext cx="4804064" cy="2847079"/>
          </a:xfrm>
          <a:prstGeom prst="rect">
            <a:avLst/>
          </a:prstGeom>
          <a:noFill/>
          <a:ln>
            <a:noFill/>
          </a:ln>
        </p:spPr>
      </p:pic>
      <p:sp>
        <p:nvSpPr>
          <p:cNvPr id="888" name="Google Shape;888;p75"/>
          <p:cNvSpPr txBox="1"/>
          <p:nvPr/>
        </p:nvSpPr>
        <p:spPr>
          <a:xfrm rot="162263">
            <a:off x="7888538" y="994514"/>
            <a:ext cx="3534435" cy="400110"/>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Sumber Pembiayaan SPM </a:t>
            </a:r>
            <a:endParaRPr b="1" sz="2000">
              <a:solidFill>
                <a:schemeClr val="dk1"/>
              </a:solidFill>
              <a:latin typeface="Calibri"/>
              <a:ea typeface="Calibri"/>
              <a:cs typeface="Calibri"/>
              <a:sym typeface="Calibri"/>
            </a:endParaRPr>
          </a:p>
        </p:txBody>
      </p:sp>
      <p:graphicFrame>
        <p:nvGraphicFramePr>
          <p:cNvPr id="889" name="Google Shape;889;p75"/>
          <p:cNvGraphicFramePr/>
          <p:nvPr/>
        </p:nvGraphicFramePr>
        <p:xfrm>
          <a:off x="464819" y="5216954"/>
          <a:ext cx="3000000" cy="3000000"/>
        </p:xfrm>
        <a:graphic>
          <a:graphicData uri="http://schemas.openxmlformats.org/drawingml/2006/table">
            <a:tbl>
              <a:tblPr>
                <a:noFill/>
                <a:tableStyleId>{954550E9-1A58-4D1E-AAE4-90177B21E6D8}</a:tableStyleId>
              </a:tblPr>
              <a:tblGrid>
                <a:gridCol w="4096575"/>
                <a:gridCol w="25400"/>
                <a:gridCol w="2054050"/>
              </a:tblGrid>
              <a:tr h="178000">
                <a:tc>
                  <a:txBody>
                    <a:bodyPr/>
                    <a:lstStyle/>
                    <a:p>
                      <a:pPr indent="0" lvl="0" marL="0" marR="0" rtl="0" algn="l">
                        <a:spcBef>
                          <a:spcPts val="0"/>
                        </a:spcBef>
                        <a:spcAft>
                          <a:spcPts val="0"/>
                        </a:spcAft>
                        <a:buNone/>
                      </a:pPr>
                      <a:r>
                        <a:rPr lang="en-US" sz="2000" u="none" strike="noStrike">
                          <a:solidFill>
                            <a:schemeClr val="lt1"/>
                          </a:solidFill>
                        </a:rPr>
                        <a:t>Jumlah penduduk terdampak krisis kesehatan</a:t>
                      </a:r>
                      <a:endParaRPr b="0" i="0" sz="2000" u="none" strike="noStrike">
                        <a:solidFill>
                          <a:schemeClr val="lt1"/>
                        </a:solidFill>
                        <a:latin typeface="Calibri"/>
                        <a:ea typeface="Calibri"/>
                        <a:cs typeface="Calibri"/>
                        <a:sym typeface="Calibri"/>
                      </a:endParaRPr>
                    </a:p>
                  </a:txBody>
                  <a:tcPr marT="0" marB="0" marR="0" marL="0" anchor="b">
                    <a:solidFill>
                      <a:srgbClr val="7B7B7B"/>
                    </a:solidFill>
                  </a:tcPr>
                </a:tc>
                <a:tc>
                  <a:txBody>
                    <a:bodyPr/>
                    <a:lstStyle/>
                    <a:p>
                      <a:pPr indent="0" lvl="0" marL="0" marR="0" rtl="0" algn="ctr">
                        <a:spcBef>
                          <a:spcPts val="0"/>
                        </a:spcBef>
                        <a:spcAft>
                          <a:spcPts val="0"/>
                        </a:spcAft>
                        <a:buNone/>
                      </a:pPr>
                      <a:r>
                        <a:rPr lang="en-US" sz="2000" u="none" strike="noStrike">
                          <a:solidFill>
                            <a:schemeClr val="lt1"/>
                          </a:solidFill>
                        </a:rPr>
                        <a:t> </a:t>
                      </a:r>
                      <a:endParaRPr b="0" i="0" sz="2000" u="none" strike="noStrike">
                        <a:solidFill>
                          <a:schemeClr val="lt1"/>
                        </a:solidFill>
                        <a:latin typeface="Calibri"/>
                        <a:ea typeface="Calibri"/>
                        <a:cs typeface="Calibri"/>
                        <a:sym typeface="Calibri"/>
                      </a:endParaRPr>
                    </a:p>
                  </a:txBody>
                  <a:tcPr marT="0" marB="0" marR="0" marL="0" anchor="ctr">
                    <a:solidFill>
                      <a:srgbClr val="7B7B7B"/>
                    </a:solidFill>
                  </a:tcPr>
                </a:tc>
                <a:tc>
                  <a:txBody>
                    <a:bodyPr/>
                    <a:lstStyle/>
                    <a:p>
                      <a:pPr indent="0" lvl="0" marL="0" marR="0" rtl="0" algn="l">
                        <a:spcBef>
                          <a:spcPts val="0"/>
                        </a:spcBef>
                        <a:spcAft>
                          <a:spcPts val="0"/>
                        </a:spcAft>
                        <a:buNone/>
                      </a:pPr>
                      <a:r>
                        <a:rPr lang="en-US" sz="2000" u="none" strike="noStrike">
                          <a:solidFill>
                            <a:schemeClr val="lt1"/>
                          </a:solidFill>
                        </a:rPr>
                        <a:t>             4,380,824 </a:t>
                      </a:r>
                      <a:endParaRPr b="0" i="0" sz="2000" u="none" strike="noStrike">
                        <a:solidFill>
                          <a:schemeClr val="lt1"/>
                        </a:solidFill>
                        <a:latin typeface="Calibri"/>
                        <a:ea typeface="Calibri"/>
                        <a:cs typeface="Calibri"/>
                        <a:sym typeface="Calibri"/>
                      </a:endParaRPr>
                    </a:p>
                  </a:txBody>
                  <a:tcPr marT="0" marB="0" marR="0" marL="0" anchor="b">
                    <a:solidFill>
                      <a:srgbClr val="7B7B7B"/>
                    </a:solidFill>
                  </a:tcPr>
                </a:tc>
              </a:tr>
              <a:tr h="200025">
                <a:tc>
                  <a:txBody>
                    <a:bodyPr/>
                    <a:lstStyle/>
                    <a:p>
                      <a:pPr indent="0" lvl="0" marL="0" marR="0" rtl="0" algn="l">
                        <a:spcBef>
                          <a:spcPts val="0"/>
                        </a:spcBef>
                        <a:spcAft>
                          <a:spcPts val="0"/>
                        </a:spcAft>
                        <a:buNone/>
                      </a:pPr>
                      <a:r>
                        <a:rPr lang="en-US" sz="2000" u="none" strike="noStrike">
                          <a:solidFill>
                            <a:schemeClr val="lt1"/>
                          </a:solidFill>
                        </a:rPr>
                        <a:t>Jumlah orang yang terdampak dan berisiko pada situasi KLB</a:t>
                      </a:r>
                      <a:endParaRPr b="0" i="0" sz="2000" u="none" strike="noStrike">
                        <a:solidFill>
                          <a:schemeClr val="lt1"/>
                        </a:solidFill>
                        <a:latin typeface="Calibri"/>
                        <a:ea typeface="Calibri"/>
                        <a:cs typeface="Calibri"/>
                        <a:sym typeface="Calibri"/>
                      </a:endParaRPr>
                    </a:p>
                  </a:txBody>
                  <a:tcPr marT="0" marB="0" marR="0" marL="0" anchor="b">
                    <a:solidFill>
                      <a:srgbClr val="7B7B7B"/>
                    </a:solidFill>
                  </a:tcPr>
                </a:tc>
                <a:tc>
                  <a:txBody>
                    <a:bodyPr/>
                    <a:lstStyle/>
                    <a:p>
                      <a:pPr indent="0" lvl="0" marL="0" marR="0" rtl="0" algn="ctr">
                        <a:spcBef>
                          <a:spcPts val="0"/>
                        </a:spcBef>
                        <a:spcAft>
                          <a:spcPts val="0"/>
                        </a:spcAft>
                        <a:buNone/>
                      </a:pPr>
                      <a:r>
                        <a:rPr lang="en-US" sz="2000" u="none" strike="noStrike">
                          <a:solidFill>
                            <a:schemeClr val="lt1"/>
                          </a:solidFill>
                        </a:rPr>
                        <a:t> </a:t>
                      </a:r>
                      <a:endParaRPr b="0" i="0" sz="2000" u="none" strike="noStrike">
                        <a:solidFill>
                          <a:schemeClr val="lt1"/>
                        </a:solidFill>
                        <a:latin typeface="Calibri"/>
                        <a:ea typeface="Calibri"/>
                        <a:cs typeface="Calibri"/>
                        <a:sym typeface="Calibri"/>
                      </a:endParaRPr>
                    </a:p>
                  </a:txBody>
                  <a:tcPr marT="0" marB="0" marR="0" marL="0" anchor="ctr">
                    <a:solidFill>
                      <a:srgbClr val="7B7B7B"/>
                    </a:solidFill>
                  </a:tcPr>
                </a:tc>
                <a:tc>
                  <a:txBody>
                    <a:bodyPr/>
                    <a:lstStyle/>
                    <a:p>
                      <a:pPr indent="0" lvl="0" marL="0" marR="0" rtl="0" algn="l">
                        <a:spcBef>
                          <a:spcPts val="0"/>
                        </a:spcBef>
                        <a:spcAft>
                          <a:spcPts val="0"/>
                        </a:spcAft>
                        <a:buNone/>
                      </a:pPr>
                      <a:r>
                        <a:rPr lang="en-US" sz="2000" u="none" strike="noStrike">
                          <a:solidFill>
                            <a:schemeClr val="lt1"/>
                          </a:solidFill>
                        </a:rPr>
                        <a:t>                   49,000 </a:t>
                      </a:r>
                      <a:endParaRPr b="0" i="0" sz="2000" u="none" strike="noStrike">
                        <a:solidFill>
                          <a:schemeClr val="lt1"/>
                        </a:solidFill>
                        <a:latin typeface="Calibri"/>
                        <a:ea typeface="Calibri"/>
                        <a:cs typeface="Calibri"/>
                        <a:sym typeface="Calibri"/>
                      </a:endParaRPr>
                    </a:p>
                  </a:txBody>
                  <a:tcPr marT="0" marB="0" marR="0" marL="0" anchor="b">
                    <a:solidFill>
                      <a:srgbClr val="7B7B7B"/>
                    </a:solidFill>
                  </a:tcPr>
                </a:tc>
              </a:tr>
            </a:tbl>
          </a:graphicData>
        </a:graphic>
      </p:graphicFrame>
      <p:sp>
        <p:nvSpPr>
          <p:cNvPr id="890" name="Google Shape;890;p75"/>
          <p:cNvSpPr/>
          <p:nvPr/>
        </p:nvSpPr>
        <p:spPr>
          <a:xfrm flipH="1">
            <a:off x="371856" y="4663113"/>
            <a:ext cx="3745988" cy="369332"/>
          </a:xfrm>
          <a:prstGeom prst="rect">
            <a:avLst/>
          </a:prstGeom>
          <a:solidFill>
            <a:srgbClr val="FFD96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DATA TARGET  TA 2021</a:t>
            </a:r>
            <a:r>
              <a:rPr lang="en-US" sz="1800">
                <a:solidFill>
                  <a:schemeClr val="dk1"/>
                </a:solidFill>
                <a:latin typeface="Calibri"/>
                <a:ea typeface="Calibri"/>
                <a:cs typeface="Calibri"/>
                <a:sym typeface="Calibri"/>
              </a:rPr>
              <a:t> </a:t>
            </a:r>
            <a:endParaRPr/>
          </a:p>
        </p:txBody>
      </p:sp>
      <p:pic>
        <p:nvPicPr>
          <p:cNvPr id="891" name="Google Shape;891;p75"/>
          <p:cNvPicPr preferRelativeResize="0"/>
          <p:nvPr/>
        </p:nvPicPr>
        <p:blipFill rotWithShape="1">
          <a:blip r:embed="rId10">
            <a:alphaModFix/>
          </a:blip>
          <a:srcRect b="0" l="0" r="0" t="0"/>
          <a:stretch/>
        </p:blipFill>
        <p:spPr>
          <a:xfrm rot="1794821">
            <a:off x="7346520" y="3178643"/>
            <a:ext cx="952009" cy="1005422"/>
          </a:xfrm>
          <a:prstGeom prst="rect">
            <a:avLst/>
          </a:prstGeom>
          <a:noFill/>
          <a:ln>
            <a:noFill/>
          </a:ln>
        </p:spPr>
      </p:pic>
      <p:sp>
        <p:nvSpPr>
          <p:cNvPr id="892" name="Google Shape;892;p75"/>
          <p:cNvSpPr txBox="1"/>
          <p:nvPr/>
        </p:nvSpPr>
        <p:spPr>
          <a:xfrm>
            <a:off x="8134648" y="3931035"/>
            <a:ext cx="3534435" cy="400110"/>
          </a:xfrm>
          <a:prstGeom prst="rect">
            <a:avLst/>
          </a:prstGeom>
          <a:solidFill>
            <a:srgbClr val="F4B08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100% APBD PAD</a:t>
            </a:r>
            <a:endParaRPr b="1" sz="20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pic>
        <p:nvPicPr>
          <p:cNvPr id="897" name="Google Shape;897;p76"/>
          <p:cNvPicPr preferRelativeResize="0"/>
          <p:nvPr/>
        </p:nvPicPr>
        <p:blipFill rotWithShape="1">
          <a:blip r:embed="rId3">
            <a:alphaModFix/>
          </a:blip>
          <a:srcRect b="20074" l="1666" r="29583" t="21259"/>
          <a:stretch/>
        </p:blipFill>
        <p:spPr>
          <a:xfrm>
            <a:off x="-30480" y="-14630"/>
            <a:ext cx="12192000" cy="2157984"/>
          </a:xfrm>
          <a:prstGeom prst="rect">
            <a:avLst/>
          </a:prstGeom>
          <a:noFill/>
          <a:ln>
            <a:noFill/>
          </a:ln>
        </p:spPr>
      </p:pic>
      <p:graphicFrame>
        <p:nvGraphicFramePr>
          <p:cNvPr id="898" name="Google Shape;898;p76"/>
          <p:cNvGraphicFramePr/>
          <p:nvPr/>
        </p:nvGraphicFramePr>
        <p:xfrm>
          <a:off x="0" y="2803439"/>
          <a:ext cx="3000000" cy="3000000"/>
        </p:xfrm>
        <a:graphic>
          <a:graphicData uri="http://schemas.openxmlformats.org/drawingml/2006/table">
            <a:tbl>
              <a:tblPr>
                <a:noFill/>
                <a:tableStyleId>{954550E9-1A58-4D1E-AAE4-90177B21E6D8}</a:tableStyleId>
              </a:tblPr>
              <a:tblGrid>
                <a:gridCol w="2105775"/>
                <a:gridCol w="1874925"/>
                <a:gridCol w="2019150"/>
                <a:gridCol w="1971075"/>
                <a:gridCol w="2577525"/>
                <a:gridCol w="1643550"/>
              </a:tblGrid>
              <a:tr h="270300">
                <a:tc rowSpan="2">
                  <a:txBody>
                    <a:bodyPr/>
                    <a:lstStyle/>
                    <a:p>
                      <a:pPr indent="0" lvl="0" marL="0" marR="0" rtl="0" algn="ctr">
                        <a:spcBef>
                          <a:spcPts val="0"/>
                        </a:spcBef>
                        <a:spcAft>
                          <a:spcPts val="0"/>
                        </a:spcAft>
                        <a:buNone/>
                      </a:pPr>
                      <a:r>
                        <a:rPr b="1" i="0" lang="en-US" sz="1800" u="none" strike="noStrike">
                          <a:solidFill>
                            <a:schemeClr val="dk1"/>
                          </a:solidFill>
                          <a:latin typeface="Calibri"/>
                          <a:ea typeface="Calibri"/>
                          <a:cs typeface="Calibri"/>
                          <a:sym typeface="Calibri"/>
                        </a:rPr>
                        <a:t>INDIKATOR</a:t>
                      </a:r>
                      <a:endParaRPr b="1" i="0" sz="1800" u="none" strike="noStrike">
                        <a:solidFill>
                          <a:srgbClr val="000000"/>
                        </a:solidFill>
                        <a:latin typeface="Calibri"/>
                        <a:ea typeface="Calibri"/>
                        <a:cs typeface="Calibri"/>
                        <a:sym typeface="Calibri"/>
                      </a:endParaRPr>
                    </a:p>
                  </a:txBody>
                  <a:tcPr marT="0" marB="0" marR="0" marL="0" anchor="ctr">
                    <a:solidFill>
                      <a:srgbClr val="8DA9DB"/>
                    </a:solidFill>
                  </a:tcPr>
                </a:tc>
                <a:tc gridSpan="5">
                  <a:txBody>
                    <a:bodyPr/>
                    <a:lstStyle/>
                    <a:p>
                      <a:pPr indent="0" lvl="0" marL="0" marR="0" rtl="0" algn="ctr">
                        <a:spcBef>
                          <a:spcPts val="0"/>
                        </a:spcBef>
                        <a:spcAft>
                          <a:spcPts val="0"/>
                        </a:spcAft>
                        <a:buNone/>
                      </a:pPr>
                      <a:r>
                        <a:rPr b="1" i="0" lang="en-US" sz="1800" u="none" strike="noStrike">
                          <a:solidFill>
                            <a:schemeClr val="dk1"/>
                          </a:solidFill>
                          <a:latin typeface="Calibri"/>
                          <a:ea typeface="Calibri"/>
                          <a:cs typeface="Calibri"/>
                          <a:sym typeface="Calibri"/>
                        </a:rPr>
                        <a:t>TAHUN</a:t>
                      </a:r>
                      <a:r>
                        <a:rPr b="1" i="0" lang="en-US" sz="1800" u="none" strike="noStrike">
                          <a:solidFill>
                            <a:schemeClr val="dk1"/>
                          </a:solidFill>
                          <a:latin typeface="Calibri"/>
                          <a:ea typeface="Calibri"/>
                          <a:cs typeface="Calibri"/>
                          <a:sym typeface="Calibri"/>
                        </a:rPr>
                        <a:t> </a:t>
                      </a:r>
                      <a:endParaRPr b="1" i="0" sz="1800" u="none" strike="noStrike">
                        <a:solidFill>
                          <a:srgbClr val="000000"/>
                        </a:solidFill>
                        <a:latin typeface="Calibri"/>
                        <a:ea typeface="Calibri"/>
                        <a:cs typeface="Calibri"/>
                        <a:sym typeface="Calibri"/>
                      </a:endParaRPr>
                    </a:p>
                  </a:txBody>
                  <a:tcPr marT="0" marB="0" marR="0" marL="0" anchor="b">
                    <a:solidFill>
                      <a:srgbClr val="8DA9DB"/>
                    </a:solidFill>
                  </a:tcPr>
                </a:tc>
                <a:tc hMerge="1"/>
                <a:tc hMerge="1"/>
                <a:tc hMerge="1"/>
                <a:tc hMerge="1"/>
              </a:tr>
              <a:tr h="270300">
                <a:tc vMerge="1"/>
                <a:tc>
                  <a:txBody>
                    <a:bodyPr/>
                    <a:lstStyle/>
                    <a:p>
                      <a:pPr indent="0" lvl="0" marL="0" marR="0" rtl="0" algn="ctr">
                        <a:spcBef>
                          <a:spcPts val="0"/>
                        </a:spcBef>
                        <a:spcAft>
                          <a:spcPts val="0"/>
                        </a:spcAft>
                        <a:buNone/>
                      </a:pPr>
                      <a:r>
                        <a:rPr b="1" lang="en-US" sz="1800" u="none" strike="noStrike"/>
                        <a:t>2021</a:t>
                      </a:r>
                      <a:endParaRPr b="1" i="0" sz="1800" u="none" strike="noStrike">
                        <a:solidFill>
                          <a:srgbClr val="000000"/>
                        </a:solidFill>
                        <a:latin typeface="Calibri"/>
                        <a:ea typeface="Calibri"/>
                        <a:cs typeface="Calibri"/>
                        <a:sym typeface="Calibri"/>
                      </a:endParaRPr>
                    </a:p>
                  </a:txBody>
                  <a:tcPr marT="0" marB="0" marR="0" marL="0" anchor="b">
                    <a:solidFill>
                      <a:srgbClr val="8DA9DB"/>
                    </a:solidFill>
                  </a:tcPr>
                </a:tc>
                <a:tc>
                  <a:txBody>
                    <a:bodyPr/>
                    <a:lstStyle/>
                    <a:p>
                      <a:pPr indent="0" lvl="0" marL="0" marR="0" rtl="0" algn="ctr">
                        <a:spcBef>
                          <a:spcPts val="0"/>
                        </a:spcBef>
                        <a:spcAft>
                          <a:spcPts val="0"/>
                        </a:spcAft>
                        <a:buNone/>
                      </a:pPr>
                      <a:r>
                        <a:rPr b="1" lang="en-US" sz="1800" u="none" strike="noStrike"/>
                        <a:t>2022</a:t>
                      </a:r>
                      <a:endParaRPr b="1" i="0" sz="1800" u="none" strike="noStrike">
                        <a:solidFill>
                          <a:srgbClr val="000000"/>
                        </a:solidFill>
                        <a:latin typeface="Calibri"/>
                        <a:ea typeface="Calibri"/>
                        <a:cs typeface="Calibri"/>
                        <a:sym typeface="Calibri"/>
                      </a:endParaRPr>
                    </a:p>
                  </a:txBody>
                  <a:tcPr marT="0" marB="0" marR="0" marL="0" anchor="b">
                    <a:solidFill>
                      <a:srgbClr val="8DA9DB"/>
                    </a:solidFill>
                  </a:tcPr>
                </a:tc>
                <a:tc>
                  <a:txBody>
                    <a:bodyPr/>
                    <a:lstStyle/>
                    <a:p>
                      <a:pPr indent="0" lvl="0" marL="0" marR="0" rtl="0" algn="ctr">
                        <a:spcBef>
                          <a:spcPts val="0"/>
                        </a:spcBef>
                        <a:spcAft>
                          <a:spcPts val="0"/>
                        </a:spcAft>
                        <a:buNone/>
                      </a:pPr>
                      <a:r>
                        <a:rPr b="1" lang="en-US" sz="1800" u="none" strike="noStrike"/>
                        <a:t>2023</a:t>
                      </a:r>
                      <a:endParaRPr b="1" i="0" sz="1800" u="none" strike="noStrike">
                        <a:solidFill>
                          <a:srgbClr val="000000"/>
                        </a:solidFill>
                        <a:latin typeface="Calibri"/>
                        <a:ea typeface="Calibri"/>
                        <a:cs typeface="Calibri"/>
                        <a:sym typeface="Calibri"/>
                      </a:endParaRPr>
                    </a:p>
                  </a:txBody>
                  <a:tcPr marT="0" marB="0" marR="0" marL="0" anchor="b">
                    <a:solidFill>
                      <a:srgbClr val="8DA9DB"/>
                    </a:solidFill>
                  </a:tcPr>
                </a:tc>
                <a:tc>
                  <a:txBody>
                    <a:bodyPr/>
                    <a:lstStyle/>
                    <a:p>
                      <a:pPr indent="0" lvl="0" marL="0" marR="0" rtl="0" algn="ctr">
                        <a:spcBef>
                          <a:spcPts val="0"/>
                        </a:spcBef>
                        <a:spcAft>
                          <a:spcPts val="0"/>
                        </a:spcAft>
                        <a:buNone/>
                      </a:pPr>
                      <a:r>
                        <a:rPr b="1" lang="en-US" sz="1800" u="none" strike="noStrike"/>
                        <a:t>2024</a:t>
                      </a:r>
                      <a:endParaRPr b="1" i="0" sz="1800" u="none" strike="noStrike">
                        <a:solidFill>
                          <a:srgbClr val="000000"/>
                        </a:solidFill>
                        <a:latin typeface="Calibri"/>
                        <a:ea typeface="Calibri"/>
                        <a:cs typeface="Calibri"/>
                        <a:sym typeface="Calibri"/>
                      </a:endParaRPr>
                    </a:p>
                  </a:txBody>
                  <a:tcPr marT="0" marB="0" marR="0" marL="0" anchor="b">
                    <a:solidFill>
                      <a:srgbClr val="8DA9DB"/>
                    </a:solidFill>
                  </a:tcPr>
                </a:tc>
                <a:tc>
                  <a:txBody>
                    <a:bodyPr/>
                    <a:lstStyle/>
                    <a:p>
                      <a:pPr indent="0" lvl="0" marL="0" marR="0" rtl="0" algn="ctr">
                        <a:spcBef>
                          <a:spcPts val="0"/>
                        </a:spcBef>
                        <a:spcAft>
                          <a:spcPts val="0"/>
                        </a:spcAft>
                        <a:buNone/>
                      </a:pPr>
                      <a:r>
                        <a:rPr b="1" lang="en-US" sz="1800" u="none" strike="noStrike"/>
                        <a:t>2025</a:t>
                      </a:r>
                      <a:endParaRPr b="1" i="0" sz="1800" u="none" strike="noStrike">
                        <a:solidFill>
                          <a:srgbClr val="000000"/>
                        </a:solidFill>
                        <a:latin typeface="Calibri"/>
                        <a:ea typeface="Calibri"/>
                        <a:cs typeface="Calibri"/>
                        <a:sym typeface="Calibri"/>
                      </a:endParaRPr>
                    </a:p>
                  </a:txBody>
                  <a:tcPr marT="0" marB="0" marR="0" marL="0" anchor="b">
                    <a:solidFill>
                      <a:srgbClr val="8DA9DB"/>
                    </a:solidFill>
                  </a:tcPr>
                </a:tc>
              </a:tr>
              <a:tr h="270300">
                <a:tc>
                  <a:txBody>
                    <a:bodyPr/>
                    <a:lstStyle/>
                    <a:p>
                      <a:pPr indent="0" lvl="0" marL="0" marR="0" rtl="0" algn="l">
                        <a:spcBef>
                          <a:spcPts val="0"/>
                        </a:spcBef>
                        <a:spcAft>
                          <a:spcPts val="0"/>
                        </a:spcAft>
                        <a:buNone/>
                      </a:pPr>
                      <a:r>
                        <a:rPr lang="en-US" sz="1600" u="none" strike="noStrike"/>
                        <a:t> 01. Ibu hamil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915.524.828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924.680.077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933.926.877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943.266.146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952.698.808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r>
              <a:tr h="270300">
                <a:tc>
                  <a:txBody>
                    <a:bodyPr/>
                    <a:lstStyle/>
                    <a:p>
                      <a:pPr indent="0" lvl="0" marL="0" marR="0" rtl="0" algn="l">
                        <a:spcBef>
                          <a:spcPts val="0"/>
                        </a:spcBef>
                        <a:spcAft>
                          <a:spcPts val="0"/>
                        </a:spcAft>
                        <a:buNone/>
                      </a:pPr>
                      <a:r>
                        <a:rPr lang="en-US" sz="1600" u="none" strike="noStrike"/>
                        <a:t> 02. Ibu Bersalin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851.592.495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860.108.420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868.709.504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877.396.599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886.170.565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r>
              <a:tr h="270300">
                <a:tc>
                  <a:txBody>
                    <a:bodyPr/>
                    <a:lstStyle/>
                    <a:p>
                      <a:pPr indent="0" lvl="0" marL="0" marR="0" rtl="0" algn="l">
                        <a:spcBef>
                          <a:spcPts val="0"/>
                        </a:spcBef>
                        <a:spcAft>
                          <a:spcPts val="0"/>
                        </a:spcAft>
                        <a:buNone/>
                      </a:pPr>
                      <a:r>
                        <a:rPr lang="en-US" sz="1600" u="none" strike="noStrike"/>
                        <a:t> 03. Bayi baru Lahir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891.690.529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900.607.435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909.613.509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918.709.644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927.896.740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r>
              <a:tr h="270300">
                <a:tc>
                  <a:txBody>
                    <a:bodyPr/>
                    <a:lstStyle/>
                    <a:p>
                      <a:pPr indent="0" lvl="0" marL="0" marR="0" rtl="0" algn="l">
                        <a:spcBef>
                          <a:spcPts val="0"/>
                        </a:spcBef>
                        <a:spcAft>
                          <a:spcPts val="0"/>
                        </a:spcAft>
                        <a:buNone/>
                      </a:pPr>
                      <a:r>
                        <a:rPr lang="en-US" sz="1600" u="none" strike="noStrike"/>
                        <a:t> 04. Balita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900.762.291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909.769.914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918.867.614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928.056.290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937.336.853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r>
              <a:tr h="270300">
                <a:tc>
                  <a:txBody>
                    <a:bodyPr/>
                    <a:lstStyle/>
                    <a:p>
                      <a:pPr indent="0" lvl="0" marL="0" marR="0" rtl="0" algn="l">
                        <a:spcBef>
                          <a:spcPts val="0"/>
                        </a:spcBef>
                        <a:spcAft>
                          <a:spcPts val="0"/>
                        </a:spcAft>
                        <a:buNone/>
                      </a:pPr>
                      <a:r>
                        <a:rPr lang="en-US" sz="1600" u="none" strike="noStrike"/>
                        <a:t> 05. Pendidikan dasar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573.343.777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579.077.214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584.867.986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590.716.666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596.623.833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r>
              <a:tr h="270300">
                <a:tc>
                  <a:txBody>
                    <a:bodyPr/>
                    <a:lstStyle/>
                    <a:p>
                      <a:pPr indent="0" lvl="0" marL="0" marR="0" rtl="0" algn="l">
                        <a:spcBef>
                          <a:spcPts val="0"/>
                        </a:spcBef>
                        <a:spcAft>
                          <a:spcPts val="0"/>
                        </a:spcAft>
                        <a:buNone/>
                      </a:pPr>
                      <a:r>
                        <a:rPr lang="en-US" sz="1600" u="none" strike="noStrike"/>
                        <a:t> 06. Usia Produktif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1.259.565.467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1.272.161.121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1.284.882.732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1.297.731.560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1.310.708.875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r>
              <a:tr h="270300">
                <a:tc>
                  <a:txBody>
                    <a:bodyPr/>
                    <a:lstStyle/>
                    <a:p>
                      <a:pPr indent="0" lvl="0" marL="0" marR="0" rtl="0" algn="l">
                        <a:spcBef>
                          <a:spcPts val="0"/>
                        </a:spcBef>
                        <a:spcAft>
                          <a:spcPts val="0"/>
                        </a:spcAft>
                        <a:buNone/>
                      </a:pPr>
                      <a:r>
                        <a:rPr lang="en-US" sz="1600" u="none" strike="noStrike"/>
                        <a:t> 07. Usia Lanjut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1.107.789.761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1.118.867.659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1.130.056.335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1.141.356.898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1.152.770.467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r>
              <a:tr h="270300">
                <a:tc>
                  <a:txBody>
                    <a:bodyPr/>
                    <a:lstStyle/>
                    <a:p>
                      <a:pPr indent="0" lvl="0" marL="0" marR="0" rtl="0" algn="l">
                        <a:spcBef>
                          <a:spcPts val="0"/>
                        </a:spcBef>
                        <a:spcAft>
                          <a:spcPts val="0"/>
                        </a:spcAft>
                        <a:buNone/>
                      </a:pPr>
                      <a:r>
                        <a:rPr lang="en-US" sz="1600" u="none" strike="noStrike"/>
                        <a:t> 08. Hipertensi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666.611.080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673.277.191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680.009.962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686.810.062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693.678.163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r>
              <a:tr h="270300">
                <a:tc>
                  <a:txBody>
                    <a:bodyPr/>
                    <a:lstStyle/>
                    <a:p>
                      <a:pPr indent="0" lvl="0" marL="0" marR="0" rtl="0" algn="l">
                        <a:spcBef>
                          <a:spcPts val="0"/>
                        </a:spcBef>
                        <a:spcAft>
                          <a:spcPts val="0"/>
                        </a:spcAft>
                        <a:buNone/>
                      </a:pPr>
                      <a:r>
                        <a:rPr lang="en-US" sz="1600" u="none" strike="noStrike"/>
                        <a:t> 09. Diabetes Melitus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233.150.711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235.482.218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237.837.041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240.215.411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242.617.565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r>
              <a:tr h="270300">
                <a:tc>
                  <a:txBody>
                    <a:bodyPr/>
                    <a:lstStyle/>
                    <a:p>
                      <a:pPr indent="0" lvl="0" marL="0" marR="0" rtl="0" algn="l">
                        <a:spcBef>
                          <a:spcPts val="0"/>
                        </a:spcBef>
                        <a:spcAft>
                          <a:spcPts val="0"/>
                        </a:spcAft>
                        <a:buNone/>
                      </a:pPr>
                      <a:r>
                        <a:rPr lang="en-US" sz="1600" u="none" strike="noStrike"/>
                        <a:t> 10. ODGJ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146.438.820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147.903.208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149.382.240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150.876.063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152.384.823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r>
              <a:tr h="270300">
                <a:tc>
                  <a:txBody>
                    <a:bodyPr/>
                    <a:lstStyle/>
                    <a:p>
                      <a:pPr indent="0" lvl="0" marL="0" marR="0" rtl="0" algn="l">
                        <a:spcBef>
                          <a:spcPts val="0"/>
                        </a:spcBef>
                        <a:spcAft>
                          <a:spcPts val="0"/>
                        </a:spcAft>
                        <a:buNone/>
                      </a:pPr>
                      <a:r>
                        <a:rPr lang="en-US" sz="1600" u="none" strike="noStrike"/>
                        <a:t> 11. TB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858.346.027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866.929.487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875.598.782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884.354.770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893.198.318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r>
              <a:tr h="270300">
                <a:tc>
                  <a:txBody>
                    <a:bodyPr/>
                    <a:lstStyle/>
                    <a:p>
                      <a:pPr indent="0" lvl="0" marL="0" marR="0" rtl="0" algn="l">
                        <a:spcBef>
                          <a:spcPts val="0"/>
                        </a:spcBef>
                        <a:spcAft>
                          <a:spcPts val="0"/>
                        </a:spcAft>
                        <a:buNone/>
                      </a:pPr>
                      <a:r>
                        <a:rPr lang="en-US" sz="1600" u="none" strike="noStrike"/>
                        <a:t> 12. HIV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330.951.000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334.260.510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337.603.115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340.979.146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lang="en-US" sz="1600" u="none" strike="noStrike"/>
                        <a:t>             344.388.938 </a:t>
                      </a:r>
                      <a:endParaRPr b="0" i="0" sz="1600" u="none" strike="noStrike">
                        <a:solidFill>
                          <a:srgbClr val="000000"/>
                        </a:solidFill>
                        <a:latin typeface="Calibri"/>
                        <a:ea typeface="Calibri"/>
                        <a:cs typeface="Calibri"/>
                        <a:sym typeface="Calibri"/>
                      </a:endParaRPr>
                    </a:p>
                  </a:txBody>
                  <a:tcPr marT="0" marB="0" marR="0" marL="0" anchor="b">
                    <a:solidFill>
                      <a:schemeClr val="lt1"/>
                    </a:solidFill>
                  </a:tcPr>
                </a:tc>
              </a:tr>
              <a:tr h="270300">
                <a:tc>
                  <a:txBody>
                    <a:bodyPr/>
                    <a:lstStyle/>
                    <a:p>
                      <a:pPr indent="0" lvl="0" marL="0" marR="0" rtl="0" algn="l">
                        <a:spcBef>
                          <a:spcPts val="0"/>
                        </a:spcBef>
                        <a:spcAft>
                          <a:spcPts val="0"/>
                        </a:spcAft>
                        <a:buNone/>
                      </a:pPr>
                      <a:r>
                        <a:rPr b="1" lang="en-US" sz="1600" u="none" strike="noStrike"/>
                        <a:t>Total</a:t>
                      </a:r>
                      <a:endParaRPr b="1"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b="1" lang="en-US" sz="1600" u="none" strike="noStrike"/>
                        <a:t>              8.735.766.786 </a:t>
                      </a:r>
                      <a:endParaRPr b="1"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b="1" lang="en-US" sz="1600" u="none" strike="noStrike"/>
                        <a:t>              8.823.124.454 </a:t>
                      </a:r>
                      <a:endParaRPr b="1"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b="1" lang="en-US" sz="1600" u="none" strike="noStrike"/>
                        <a:t>              8.911.355.698 </a:t>
                      </a:r>
                      <a:endParaRPr b="1"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b="1" lang="en-US" sz="1600" u="none" strike="noStrike"/>
                        <a:t>              9.000.469.255 </a:t>
                      </a:r>
                      <a:endParaRPr b="1" i="0" sz="1600" u="none" strike="noStrike">
                        <a:solidFill>
                          <a:srgbClr val="000000"/>
                        </a:solidFill>
                        <a:latin typeface="Calibri"/>
                        <a:ea typeface="Calibri"/>
                        <a:cs typeface="Calibri"/>
                        <a:sym typeface="Calibri"/>
                      </a:endParaRPr>
                    </a:p>
                  </a:txBody>
                  <a:tcPr marT="0" marB="0" marR="0" marL="0" anchor="b">
                    <a:solidFill>
                      <a:schemeClr val="lt1"/>
                    </a:solidFill>
                  </a:tcPr>
                </a:tc>
                <a:tc>
                  <a:txBody>
                    <a:bodyPr/>
                    <a:lstStyle/>
                    <a:p>
                      <a:pPr indent="0" lvl="0" marL="0" marR="0" rtl="0" algn="l">
                        <a:spcBef>
                          <a:spcPts val="0"/>
                        </a:spcBef>
                        <a:spcAft>
                          <a:spcPts val="0"/>
                        </a:spcAft>
                        <a:buNone/>
                      </a:pPr>
                      <a:r>
                        <a:rPr b="1" lang="en-US" sz="1600" u="none" strike="noStrike"/>
                        <a:t>         9.090.473.948 </a:t>
                      </a:r>
                      <a:endParaRPr b="1" i="0" sz="1600" u="none" strike="noStrike">
                        <a:solidFill>
                          <a:srgbClr val="000000"/>
                        </a:solidFill>
                        <a:latin typeface="Calibri"/>
                        <a:ea typeface="Calibri"/>
                        <a:cs typeface="Calibri"/>
                        <a:sym typeface="Calibri"/>
                      </a:endParaRPr>
                    </a:p>
                  </a:txBody>
                  <a:tcPr marT="0" marB="0" marR="0" marL="0" anchor="b">
                    <a:solidFill>
                      <a:schemeClr val="lt1"/>
                    </a:solidFill>
                  </a:tcPr>
                </a:tc>
              </a:tr>
            </a:tbl>
          </a:graphicData>
        </a:graphic>
      </p:graphicFrame>
      <p:sp>
        <p:nvSpPr>
          <p:cNvPr id="899" name="Google Shape;899;p76"/>
          <p:cNvSpPr txBox="1"/>
          <p:nvPr/>
        </p:nvSpPr>
        <p:spPr>
          <a:xfrm>
            <a:off x="0" y="2143354"/>
            <a:ext cx="12192000" cy="700217"/>
          </a:xfrm>
          <a:prstGeom prst="rect">
            <a:avLst/>
          </a:prstGeom>
          <a:solidFill>
            <a:srgbClr val="1F386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3200"/>
              <a:buFont typeface="Arial Rounded"/>
              <a:buNone/>
            </a:pPr>
            <a:r>
              <a:rPr b="1" lang="en-US" sz="3200">
                <a:solidFill>
                  <a:srgbClr val="FFFFFF"/>
                </a:solidFill>
                <a:latin typeface="Arial Rounded"/>
                <a:ea typeface="Arial Rounded"/>
                <a:cs typeface="Arial Rounded"/>
                <a:sym typeface="Arial Rounded"/>
              </a:rPr>
              <a:t>TOTAL BIAYA SPM TAHUN 2021 </a:t>
            </a:r>
            <a:endParaRPr/>
          </a:p>
        </p:txBody>
      </p:sp>
      <p:sp>
        <p:nvSpPr>
          <p:cNvPr id="900" name="Google Shape;900;p76"/>
          <p:cNvSpPr/>
          <p:nvPr/>
        </p:nvSpPr>
        <p:spPr>
          <a:xfrm>
            <a:off x="167426" y="233613"/>
            <a:ext cx="4533363" cy="442159"/>
          </a:xfrm>
          <a:prstGeom prst="rect">
            <a:avLst/>
          </a:prstGeom>
          <a:solidFill>
            <a:schemeClr val="accent6"/>
          </a:solidFill>
          <a:ln cap="flat" cmpd="sng" w="12700">
            <a:solidFill>
              <a:srgbClr val="517E33"/>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Sumber : Dinkes Kota Cimahi</a:t>
            </a:r>
            <a:endParaRPr b="0" i="0" sz="2000" u="non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graphicFrame>
        <p:nvGraphicFramePr>
          <p:cNvPr id="905" name="Google Shape;905;p77"/>
          <p:cNvGraphicFramePr/>
          <p:nvPr/>
        </p:nvGraphicFramePr>
        <p:xfrm>
          <a:off x="0" y="0"/>
          <a:ext cx="3000000" cy="3000000"/>
        </p:xfrm>
        <a:graphic>
          <a:graphicData uri="http://schemas.openxmlformats.org/drawingml/2006/table">
            <a:tbl>
              <a:tblPr>
                <a:noFill/>
                <a:tableStyleId>{978E34C9-26FD-4BFF-B8CE-5BF4E17F4CD4}</a:tableStyleId>
              </a:tblPr>
              <a:tblGrid>
                <a:gridCol w="661075"/>
                <a:gridCol w="4750950"/>
                <a:gridCol w="1704100"/>
                <a:gridCol w="1469050"/>
              </a:tblGrid>
              <a:tr h="228600">
                <a:tc gridSpan="2">
                  <a:txBody>
                    <a:bodyPr/>
                    <a:lstStyle/>
                    <a:p>
                      <a:pPr indent="0" lvl="0" marL="0" marR="0" rtl="0" algn="l">
                        <a:spcBef>
                          <a:spcPts val="0"/>
                        </a:spcBef>
                        <a:spcAft>
                          <a:spcPts val="0"/>
                        </a:spcAft>
                        <a:buNone/>
                      </a:pPr>
                      <a:r>
                        <a:rPr b="1" i="0" lang="en-US" sz="1400" u="none" strike="noStrike">
                          <a:solidFill>
                            <a:srgbClr val="FFFFFF"/>
                          </a:solidFill>
                          <a:latin typeface="Calibri"/>
                          <a:ea typeface="Calibri"/>
                          <a:cs typeface="Calibri"/>
                          <a:sym typeface="Calibri"/>
                        </a:rPr>
                        <a:t>Template Input Data Capaian dan Target SPM di Puskesmas</a:t>
                      </a:r>
                      <a:endParaRPr b="1" i="0" sz="1400" u="none" strike="noStrike">
                        <a:solidFill>
                          <a:srgbClr val="FFFFFF"/>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7030A0"/>
                    </a:solidFill>
                  </a:tcPr>
                </a:tc>
                <a:tc hMerge="1"/>
                <a:tc>
                  <a:txBody>
                    <a:bodyPr/>
                    <a:lstStyle/>
                    <a:p>
                      <a:pPr indent="0" lvl="0" marL="0" marR="0" rtl="0" algn="l">
                        <a:spcBef>
                          <a:spcPts val="0"/>
                        </a:spcBef>
                        <a:spcAft>
                          <a:spcPts val="0"/>
                        </a:spcAft>
                        <a:buNone/>
                      </a:pPr>
                      <a:r>
                        <a:rPr b="0" i="0" lang="en-US" sz="1100" u="none" strike="noStrike">
                          <a:solidFill>
                            <a:srgbClr val="FFFFFF"/>
                          </a:solidFill>
                          <a:latin typeface="Calibri"/>
                          <a:ea typeface="Calibri"/>
                          <a:cs typeface="Calibri"/>
                          <a:sym typeface="Calibri"/>
                        </a:rPr>
                        <a:t> </a:t>
                      </a:r>
                      <a:endParaRPr b="0" i="0" sz="1100" u="none" strike="noStrike">
                        <a:solidFill>
                          <a:srgbClr val="000000"/>
                        </a:solidFill>
                        <a:latin typeface="Calibri"/>
                        <a:ea typeface="Calibri"/>
                        <a:cs typeface="Calibri"/>
                        <a:sym typeface="Calibri"/>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E699"/>
                    </a:solidFill>
                  </a:tcPr>
                </a:tc>
                <a:tc>
                  <a:txBody>
                    <a:bodyPr/>
                    <a:lstStyle/>
                    <a:p>
                      <a:pPr indent="0" lvl="0" marL="0" marR="0" rtl="0" algn="l">
                        <a:spcBef>
                          <a:spcPts val="0"/>
                        </a:spcBef>
                        <a:spcAft>
                          <a:spcPts val="0"/>
                        </a:spcAft>
                        <a:buNone/>
                      </a:pPr>
                      <a:r>
                        <a:rPr b="0" i="0" lang="en-US" sz="1100" u="none" strike="noStrike">
                          <a:solidFill>
                            <a:srgbClr val="FFFFFF"/>
                          </a:solidFill>
                          <a:latin typeface="Calibri"/>
                          <a:ea typeface="Calibri"/>
                          <a:cs typeface="Calibri"/>
                          <a:sym typeface="Calibri"/>
                        </a:rPr>
                        <a:t> </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7030A0"/>
                    </a:solidFill>
                  </a:tcPr>
                </a:tc>
              </a:tr>
              <a:tr h="182875">
                <a:tc>
                  <a:txBody>
                    <a:bodyPr/>
                    <a:lstStyle/>
                    <a:p>
                      <a:pPr indent="0" lvl="0" marL="0" marR="0" rtl="0" algn="l">
                        <a:spcBef>
                          <a:spcPts val="0"/>
                        </a:spcBef>
                        <a:spcAft>
                          <a:spcPts val="0"/>
                        </a:spcAft>
                        <a:buNone/>
                      </a:pPr>
                      <a:r>
                        <a:rPr b="1" i="0" lang="en-US" sz="1100" u="none" strike="noStrike">
                          <a:solidFill>
                            <a:srgbClr val="FFFFFF"/>
                          </a:solidFill>
                          <a:latin typeface="Calibri"/>
                          <a:ea typeface="Calibri"/>
                          <a:cs typeface="Calibri"/>
                          <a:sym typeface="Calibri"/>
                        </a:rPr>
                        <a:t> </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7030A0"/>
                    </a:solidFill>
                  </a:tcPr>
                </a:tc>
                <a:tc>
                  <a:txBody>
                    <a:bodyPr/>
                    <a:lstStyle/>
                    <a:p>
                      <a:pPr indent="0" lvl="0" marL="0" marR="0" rtl="0" algn="l">
                        <a:spcBef>
                          <a:spcPts val="0"/>
                        </a:spcBef>
                        <a:spcAft>
                          <a:spcPts val="0"/>
                        </a:spcAft>
                        <a:buNone/>
                      </a:pPr>
                      <a:r>
                        <a:rPr b="0" i="0" lang="en-US" sz="1100" u="none" strike="noStrike">
                          <a:solidFill>
                            <a:srgbClr val="FFFFFF"/>
                          </a:solidFill>
                          <a:latin typeface="Calibri"/>
                          <a:ea typeface="Calibri"/>
                          <a:cs typeface="Calibri"/>
                          <a:sym typeface="Calibri"/>
                        </a:rPr>
                        <a:t> </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7030A0"/>
                    </a:solidFill>
                  </a:tcPr>
                </a:tc>
                <a:tc>
                  <a:txBody>
                    <a:bodyPr/>
                    <a:lstStyle/>
                    <a:p>
                      <a:pPr indent="0" lvl="0" marL="0" marR="0" rtl="0" algn="l">
                        <a:spcBef>
                          <a:spcPts val="0"/>
                        </a:spcBef>
                        <a:spcAft>
                          <a:spcPts val="0"/>
                        </a:spcAft>
                        <a:buNone/>
                      </a:pPr>
                      <a:r>
                        <a:rPr b="0" i="0" lang="en-US" sz="1100" u="none" strike="noStrike">
                          <a:solidFill>
                            <a:srgbClr val="FFFFFF"/>
                          </a:solidFill>
                          <a:latin typeface="Calibri"/>
                          <a:ea typeface="Calibri"/>
                          <a:cs typeface="Calibri"/>
                          <a:sym typeface="Calibri"/>
                        </a:rPr>
                        <a:t> </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E699"/>
                    </a:solidFill>
                  </a:tcPr>
                </a:tc>
                <a:tc>
                  <a:txBody>
                    <a:bodyPr/>
                    <a:lstStyle/>
                    <a:p>
                      <a:pPr indent="0" lvl="0" marL="0" marR="0" rtl="0" algn="l">
                        <a:spcBef>
                          <a:spcPts val="0"/>
                        </a:spcBef>
                        <a:spcAft>
                          <a:spcPts val="0"/>
                        </a:spcAft>
                        <a:buNone/>
                      </a:pPr>
                      <a:r>
                        <a:rPr b="0" i="0" lang="en-US" sz="1100" u="none" strike="noStrike">
                          <a:solidFill>
                            <a:srgbClr val="FFFFFF"/>
                          </a:solidFill>
                          <a:latin typeface="Calibri"/>
                          <a:ea typeface="Calibri"/>
                          <a:cs typeface="Calibri"/>
                          <a:sym typeface="Calibri"/>
                        </a:rPr>
                        <a:t> </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7030A0"/>
                    </a:solidFill>
                  </a:tcPr>
                </a:tc>
              </a:tr>
              <a:tr h="190500">
                <a:tc>
                  <a:txBody>
                    <a:bodyPr/>
                    <a:lstStyle/>
                    <a:p>
                      <a:pPr indent="0" lvl="0" marL="0" marR="0" rtl="0" algn="l">
                        <a:spcBef>
                          <a:spcPts val="0"/>
                        </a:spcBef>
                        <a:spcAft>
                          <a:spcPts val="0"/>
                        </a:spcAft>
                        <a:buNone/>
                      </a:pPr>
                      <a:r>
                        <a:t/>
                      </a:r>
                      <a:endParaRPr b="1" i="0" sz="11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1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1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Calibri"/>
                          <a:ea typeface="Calibri"/>
                          <a:cs typeface="Calibri"/>
                          <a:sym typeface="Calibri"/>
                        </a:rPr>
                        <a:t>Cluster 2</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spcBef>
                          <a:spcPts val="0"/>
                        </a:spcBef>
                        <a:spcAft>
                          <a:spcPts val="0"/>
                        </a:spcAft>
                        <a:buNone/>
                      </a:pPr>
                      <a:r>
                        <a:t/>
                      </a:r>
                      <a:endParaRPr b="0" i="0" sz="11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100" u="none" strike="noStrike">
                          <a:solidFill>
                            <a:srgbClr val="000000"/>
                          </a:solidFill>
                          <a:latin typeface="Calibri"/>
                          <a:ea typeface="Calibri"/>
                          <a:cs typeface="Calibri"/>
                          <a:sym typeface="Calibri"/>
                        </a:rPr>
                        <a:t>Provinsi</a:t>
                      </a:r>
                      <a:endParaRPr/>
                    </a:p>
                  </a:txBody>
                  <a:tcPr marT="0" marB="0" marR="0" marL="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00"/>
                    </a:solidFill>
                  </a:tcPr>
                </a:tc>
                <a:tc>
                  <a:txBody>
                    <a:bodyPr/>
                    <a:lstStyle/>
                    <a:p>
                      <a:pPr indent="0" lvl="0" marL="0" marR="0" rtl="0" algn="l">
                        <a:spcBef>
                          <a:spcPts val="0"/>
                        </a:spcBef>
                        <a:spcAft>
                          <a:spcPts val="0"/>
                        </a:spcAft>
                        <a:buNone/>
                      </a:pPr>
                      <a:r>
                        <a:rPr b="0" i="0" lang="en-US" sz="1100" u="none" strike="noStrike">
                          <a:solidFill>
                            <a:srgbClr val="000000"/>
                          </a:solidFill>
                          <a:latin typeface="Calibri"/>
                          <a:ea typeface="Calibri"/>
                          <a:cs typeface="Calibri"/>
                          <a:sym typeface="Calibri"/>
                        </a:rPr>
                        <a:t>JAWA BARAT</a:t>
                      </a:r>
                      <a:endParaRPr/>
                    </a:p>
                  </a:txBody>
                  <a:tcPr marT="0" marB="0" marR="0" marL="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a:txBody>
                    <a:bodyPr/>
                    <a:lstStyle/>
                    <a:p>
                      <a:pPr indent="0" lvl="0" marL="0" marR="0" rtl="0" algn="ctr">
                        <a:spcBef>
                          <a:spcPts val="0"/>
                        </a:spcBef>
                        <a:spcAft>
                          <a:spcPts val="0"/>
                        </a:spcAft>
                        <a:buNone/>
                      </a:pPr>
                      <a:r>
                        <a:rPr b="0" i="0" lang="en-US" sz="1100" u="none" strike="noStrike">
                          <a:solidFill>
                            <a:srgbClr val="000000"/>
                          </a:solidFill>
                          <a:latin typeface="Calibri"/>
                          <a:ea typeface="Calibri"/>
                          <a:cs typeface="Calibri"/>
                          <a:sym typeface="Calibri"/>
                        </a:rPr>
                        <a:t>32</a:t>
                      </a:r>
                      <a:endParaRPr/>
                    </a:p>
                  </a:txBody>
                  <a:tcPr marT="0" marB="0" marR="0" marL="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spcBef>
                          <a:spcPts val="0"/>
                        </a:spcBef>
                        <a:spcAft>
                          <a:spcPts val="0"/>
                        </a:spcAft>
                        <a:buNone/>
                      </a:pPr>
                      <a:r>
                        <a:t/>
                      </a:r>
                      <a:endParaRPr b="0" i="0" sz="11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100" u="none" strike="noStrike">
                          <a:solidFill>
                            <a:srgbClr val="000000"/>
                          </a:solidFill>
                          <a:latin typeface="Calibri"/>
                          <a:ea typeface="Calibri"/>
                          <a:cs typeface="Calibri"/>
                          <a:sym typeface="Calibri"/>
                        </a:rPr>
                        <a:t>Kab/kota</a:t>
                      </a:r>
                      <a:endParaRPr b="0" i="0" sz="11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00"/>
                    </a:solidFill>
                  </a:tcPr>
                </a:tc>
                <a:tc>
                  <a:txBody>
                    <a:bodyPr/>
                    <a:lstStyle/>
                    <a:p>
                      <a:pPr indent="0" lvl="0" marL="0" marR="0" rtl="0" algn="l">
                        <a:spcBef>
                          <a:spcPts val="0"/>
                        </a:spcBef>
                        <a:spcAft>
                          <a:spcPts val="0"/>
                        </a:spcAft>
                        <a:buNone/>
                      </a:pPr>
                      <a:r>
                        <a:rPr b="0" i="0" lang="en-US" sz="1100" u="none" strike="noStrike">
                          <a:solidFill>
                            <a:srgbClr val="000000"/>
                          </a:solidFill>
                          <a:latin typeface="Calibri"/>
                          <a:ea typeface="Calibri"/>
                          <a:cs typeface="Calibri"/>
                          <a:sym typeface="Calibri"/>
                        </a:rPr>
                        <a:t>KOTA CIMAHI </a:t>
                      </a:r>
                      <a:endParaRPr/>
                    </a:p>
                  </a:txBody>
                  <a:tcPr marT="0" marB="0" marR="0" marL="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a:txBody>
                    <a:bodyPr/>
                    <a:lstStyle/>
                    <a:p>
                      <a:pPr indent="0" lvl="0" marL="0" marR="0" rtl="0" algn="ctr">
                        <a:spcBef>
                          <a:spcPts val="0"/>
                        </a:spcBef>
                        <a:spcAft>
                          <a:spcPts val="0"/>
                        </a:spcAft>
                        <a:buNone/>
                      </a:pPr>
                      <a:r>
                        <a:rPr b="0" i="0" lang="en-US" sz="1100" u="none" strike="noStrike">
                          <a:solidFill>
                            <a:srgbClr val="000000"/>
                          </a:solidFill>
                          <a:latin typeface="Calibri"/>
                          <a:ea typeface="Calibri"/>
                          <a:cs typeface="Calibri"/>
                          <a:sym typeface="Calibri"/>
                        </a:rPr>
                        <a:t>3277</a:t>
                      </a:r>
                      <a:endParaRPr/>
                    </a:p>
                  </a:txBody>
                  <a:tcPr marT="0" marB="0" marR="0" marL="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spcBef>
                          <a:spcPts val="0"/>
                        </a:spcBef>
                        <a:spcAft>
                          <a:spcPts val="0"/>
                        </a:spcAft>
                        <a:buNone/>
                      </a:pPr>
                      <a:r>
                        <a:t/>
                      </a:r>
                      <a:endParaRPr b="0" i="0" sz="11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100" u="none" strike="noStrike">
                          <a:solidFill>
                            <a:srgbClr val="000000"/>
                          </a:solidFill>
                          <a:latin typeface="Calibri"/>
                          <a:ea typeface="Calibri"/>
                          <a:cs typeface="Calibri"/>
                          <a:sym typeface="Calibri"/>
                        </a:rPr>
                        <a:t>Nama Puskesmas</a:t>
                      </a:r>
                      <a:endParaRPr/>
                    </a:p>
                  </a:txBody>
                  <a:tcPr marT="0" marB="0" marR="0" marL="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00"/>
                    </a:solidFill>
                  </a:tcPr>
                </a:tc>
                <a:tc>
                  <a:txBody>
                    <a:bodyPr/>
                    <a:lstStyle/>
                    <a:p>
                      <a:pPr indent="0" lvl="0" marL="0" marR="0" rtl="0" algn="l">
                        <a:spcBef>
                          <a:spcPts val="0"/>
                        </a:spcBef>
                        <a:spcAft>
                          <a:spcPts val="0"/>
                        </a:spcAft>
                        <a:buNone/>
                      </a:pPr>
                      <a:r>
                        <a:rPr b="0" i="0" lang="en-US" sz="1100" u="none" strike="noStrike">
                          <a:solidFill>
                            <a:srgbClr val="000000"/>
                          </a:solidFill>
                          <a:latin typeface="Calibri"/>
                          <a:ea typeface="Calibri"/>
                          <a:cs typeface="Calibri"/>
                          <a:sym typeface="Calibri"/>
                        </a:rPr>
                        <a:t>CIMAHI UTARA</a:t>
                      </a:r>
                      <a:endParaRPr/>
                    </a:p>
                  </a:txBody>
                  <a:tcPr marT="0" marB="0" marR="0" marL="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a:txBody>
                    <a:bodyPr/>
                    <a:lstStyle/>
                    <a:p>
                      <a:pPr indent="0" lvl="0" marL="0" marR="0" rtl="0" algn="l">
                        <a:spcBef>
                          <a:spcPts val="0"/>
                        </a:spcBef>
                        <a:spcAft>
                          <a:spcPts val="0"/>
                        </a:spcAft>
                        <a:buNone/>
                      </a:pPr>
                      <a:r>
                        <a:t/>
                      </a:r>
                      <a:endParaRPr b="0" i="0" sz="1100" u="none" strike="noStrike">
                        <a:solidFill>
                          <a:srgbClr val="000000"/>
                        </a:solidFill>
                        <a:latin typeface="Calibri"/>
                        <a:ea typeface="Calibri"/>
                        <a:cs typeface="Calibri"/>
                        <a:sym typeface="Calibri"/>
                      </a:endParaRPr>
                    </a:p>
                  </a:txBody>
                  <a:tcPr marT="0" marB="0" marR="0" marL="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spcBef>
                          <a:spcPts val="0"/>
                        </a:spcBef>
                        <a:spcAft>
                          <a:spcPts val="0"/>
                        </a:spcAft>
                        <a:buNone/>
                      </a:pPr>
                      <a:r>
                        <a:t/>
                      </a:r>
                      <a:endParaRPr b="0" i="0" sz="11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100" u="none" strike="noStrike">
                          <a:solidFill>
                            <a:srgbClr val="000000"/>
                          </a:solidFill>
                          <a:latin typeface="Calibri"/>
                          <a:ea typeface="Calibri"/>
                          <a:cs typeface="Calibri"/>
                          <a:sym typeface="Calibri"/>
                        </a:rPr>
                        <a:t>Nama Petugas</a:t>
                      </a:r>
                      <a:endParaRPr/>
                    </a:p>
                  </a:txBody>
                  <a:tcPr marT="0" marB="0" marR="0" marL="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00"/>
                    </a:solidFill>
                  </a:tcPr>
                </a:tc>
                <a:tc>
                  <a:txBody>
                    <a:bodyPr/>
                    <a:lstStyle/>
                    <a:p>
                      <a:pPr indent="0" lvl="0" marL="0" marR="0" rtl="0" algn="l">
                        <a:spcBef>
                          <a:spcPts val="0"/>
                        </a:spcBef>
                        <a:spcAft>
                          <a:spcPts val="0"/>
                        </a:spcAft>
                        <a:buNone/>
                      </a:pPr>
                      <a:r>
                        <a:rPr b="0" i="0" lang="en-US" sz="1100" u="none" strike="noStrike">
                          <a:solidFill>
                            <a:srgbClr val="000000"/>
                          </a:solidFill>
                          <a:latin typeface="Calibri"/>
                          <a:ea typeface="Calibri"/>
                          <a:cs typeface="Calibri"/>
                          <a:sym typeface="Calibri"/>
                        </a:rPr>
                        <a:t>dr. IRENE HERDI</a:t>
                      </a:r>
                      <a:endParaRPr/>
                    </a:p>
                  </a:txBody>
                  <a:tcPr marT="0" marB="0" marR="0" marL="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a:txBody>
                    <a:bodyPr/>
                    <a:lstStyle/>
                    <a:p>
                      <a:pPr indent="0" lvl="0" marL="0" marR="0" rtl="0" algn="l">
                        <a:spcBef>
                          <a:spcPts val="0"/>
                        </a:spcBef>
                        <a:spcAft>
                          <a:spcPts val="0"/>
                        </a:spcAft>
                        <a:buNone/>
                      </a:pPr>
                      <a:r>
                        <a:t/>
                      </a:r>
                      <a:endParaRPr b="0" i="0" sz="1100" u="none" strike="noStrike">
                        <a:solidFill>
                          <a:srgbClr val="000000"/>
                        </a:solidFill>
                        <a:latin typeface="Calibri"/>
                        <a:ea typeface="Calibri"/>
                        <a:cs typeface="Calibri"/>
                        <a:sym typeface="Calibri"/>
                      </a:endParaRPr>
                    </a:p>
                  </a:txBody>
                  <a:tcPr marT="0" marB="0" marR="0" marL="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spcBef>
                          <a:spcPts val="0"/>
                        </a:spcBef>
                        <a:spcAft>
                          <a:spcPts val="0"/>
                        </a:spcAft>
                        <a:buNone/>
                      </a:pPr>
                      <a:r>
                        <a:t/>
                      </a:r>
                      <a:endParaRPr b="0" i="0" sz="11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100" u="none" strike="noStrike">
                          <a:solidFill>
                            <a:srgbClr val="000000"/>
                          </a:solidFill>
                          <a:latin typeface="Calibri"/>
                          <a:ea typeface="Calibri"/>
                          <a:cs typeface="Calibri"/>
                          <a:sym typeface="Calibri"/>
                        </a:rPr>
                        <a:t>No. HP</a:t>
                      </a:r>
                      <a:endParaRPr/>
                    </a:p>
                  </a:txBody>
                  <a:tcPr marT="0" marB="0" marR="0" marL="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00"/>
                    </a:solidFill>
                  </a:tcPr>
                </a:tc>
                <a:tc>
                  <a:txBody>
                    <a:bodyPr/>
                    <a:lstStyle/>
                    <a:p>
                      <a:pPr indent="0" lvl="0" marL="0" marR="0" rtl="0" algn="l">
                        <a:spcBef>
                          <a:spcPts val="0"/>
                        </a:spcBef>
                        <a:spcAft>
                          <a:spcPts val="0"/>
                        </a:spcAft>
                        <a:buNone/>
                      </a:pPr>
                      <a:r>
                        <a:rPr b="0" i="0" lang="en-US" sz="1100" u="none" strike="noStrike">
                          <a:solidFill>
                            <a:srgbClr val="000000"/>
                          </a:solidFill>
                          <a:latin typeface="Calibri"/>
                          <a:ea typeface="Calibri"/>
                          <a:cs typeface="Calibri"/>
                          <a:sym typeface="Calibri"/>
                        </a:rPr>
                        <a:t>081222318276</a:t>
                      </a:r>
                      <a:endParaRPr/>
                    </a:p>
                  </a:txBody>
                  <a:tcPr marT="0" marB="0" marR="0" marL="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a:txBody>
                    <a:bodyPr/>
                    <a:lstStyle/>
                    <a:p>
                      <a:pPr indent="0" lvl="0" marL="0" marR="0" rtl="0" algn="l">
                        <a:spcBef>
                          <a:spcPts val="0"/>
                        </a:spcBef>
                        <a:spcAft>
                          <a:spcPts val="0"/>
                        </a:spcAft>
                        <a:buNone/>
                      </a:pPr>
                      <a:r>
                        <a:t/>
                      </a:r>
                      <a:endParaRPr b="0" i="0" sz="1100" u="none" strike="noStrike">
                        <a:solidFill>
                          <a:srgbClr val="000000"/>
                        </a:solidFill>
                        <a:latin typeface="Calibri"/>
                        <a:ea typeface="Calibri"/>
                        <a:cs typeface="Calibri"/>
                        <a:sym typeface="Calibri"/>
                      </a:endParaRPr>
                    </a:p>
                  </a:txBody>
                  <a:tcPr marT="0" marB="0" marR="0" marL="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2875">
                <a:tc>
                  <a:txBody>
                    <a:bodyPr/>
                    <a:lstStyle/>
                    <a:p>
                      <a:pPr indent="0" lvl="0" marL="0" marR="0" rtl="0" algn="l">
                        <a:spcBef>
                          <a:spcPts val="0"/>
                        </a:spcBef>
                        <a:spcAft>
                          <a:spcPts val="0"/>
                        </a:spcAft>
                        <a:buNone/>
                      </a:pPr>
                      <a:r>
                        <a:t/>
                      </a:r>
                      <a:endParaRPr b="0" i="0" sz="11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1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1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1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descr="Home" id="906" name="Google Shape;906;p77">
            <a:hlinkClick r:id="rId3"/>
          </p:cNvPr>
          <p:cNvPicPr preferRelativeResize="0"/>
          <p:nvPr/>
        </p:nvPicPr>
        <p:blipFill rotWithShape="1">
          <a:blip r:embed="rId4">
            <a:alphaModFix/>
          </a:blip>
          <a:srcRect b="0" l="0" r="0" t="0"/>
          <a:stretch/>
        </p:blipFill>
        <p:spPr>
          <a:xfrm>
            <a:off x="6213475" y="12224"/>
            <a:ext cx="584200" cy="406400"/>
          </a:xfrm>
          <a:prstGeom prst="rect">
            <a:avLst/>
          </a:prstGeom>
          <a:noFill/>
          <a:ln>
            <a:noFill/>
          </a:ln>
        </p:spPr>
      </p:pic>
      <p:graphicFrame>
        <p:nvGraphicFramePr>
          <p:cNvPr id="907" name="Google Shape;907;p77"/>
          <p:cNvGraphicFramePr/>
          <p:nvPr/>
        </p:nvGraphicFramePr>
        <p:xfrm>
          <a:off x="71119" y="1885371"/>
          <a:ext cx="3000000" cy="3000000"/>
        </p:xfrm>
        <a:graphic>
          <a:graphicData uri="http://schemas.openxmlformats.org/drawingml/2006/table">
            <a:tbl>
              <a:tblPr>
                <a:noFill/>
                <a:tableStyleId>{954550E9-1A58-4D1E-AAE4-90177B21E6D8}</a:tableStyleId>
              </a:tblPr>
              <a:tblGrid>
                <a:gridCol w="4110225"/>
                <a:gridCol w="1180175"/>
                <a:gridCol w="1017375"/>
                <a:gridCol w="1078425"/>
                <a:gridCol w="1241200"/>
                <a:gridCol w="1017375"/>
                <a:gridCol w="1129300"/>
                <a:gridCol w="1210675"/>
              </a:tblGrid>
              <a:tr h="128550">
                <a:tc gridSpan="8">
                  <a:txBody>
                    <a:bodyPr/>
                    <a:lstStyle/>
                    <a:p>
                      <a:pPr indent="0" lvl="0" marL="0" marR="0" rtl="0" algn="l">
                        <a:spcBef>
                          <a:spcPts val="0"/>
                        </a:spcBef>
                        <a:spcAft>
                          <a:spcPts val="0"/>
                        </a:spcAft>
                        <a:buNone/>
                      </a:pPr>
                      <a:r>
                        <a:rPr b="1" lang="en-US" sz="1600" u="none" strike="noStrike"/>
                        <a:t>Total Kebutuhan Anggaran Menurut Kegiatan SPM dan Kebutuhan Sarpras</a:t>
                      </a:r>
                      <a:endParaRPr b="1" i="0" sz="1600" u="none" strike="noStrike">
                        <a:solidFill>
                          <a:srgbClr val="000000"/>
                        </a:solidFill>
                        <a:latin typeface="Calibri"/>
                        <a:ea typeface="Calibri"/>
                        <a:cs typeface="Calibri"/>
                        <a:sym typeface="Calibri"/>
                      </a:endParaRPr>
                    </a:p>
                  </a:txBody>
                  <a:tcPr marT="0" marB="0" marR="0" marL="0" anchor="b">
                    <a:solidFill>
                      <a:schemeClr val="lt1"/>
                    </a:solidFill>
                  </a:tcPr>
                </a:tc>
                <a:tc hMerge="1"/>
                <a:tc hMerge="1"/>
                <a:tc hMerge="1"/>
                <a:tc hMerge="1"/>
                <a:tc hMerge="1"/>
                <a:tc hMerge="1"/>
                <a:tc hMerge="1"/>
              </a:tr>
              <a:tr h="255750">
                <a:tc rowSpan="2">
                  <a:txBody>
                    <a:bodyPr/>
                    <a:lstStyle/>
                    <a:p>
                      <a:pPr indent="0" lvl="0" marL="0" marR="0" rtl="0" algn="ctr">
                        <a:spcBef>
                          <a:spcPts val="0"/>
                        </a:spcBef>
                        <a:spcAft>
                          <a:spcPts val="0"/>
                        </a:spcAft>
                        <a:buNone/>
                      </a:pPr>
                      <a:r>
                        <a:rPr b="1" lang="en-US" sz="900" u="none" strike="noStrike"/>
                        <a:t>Jenis Layanan</a:t>
                      </a:r>
                      <a:endParaRPr b="1" i="0" sz="900" u="none" strike="noStrike">
                        <a:solidFill>
                          <a:srgbClr val="000000"/>
                        </a:solidFill>
                        <a:latin typeface="Calibri"/>
                        <a:ea typeface="Calibri"/>
                        <a:cs typeface="Calibri"/>
                        <a:sym typeface="Calibri"/>
                      </a:endParaRPr>
                    </a:p>
                  </a:txBody>
                  <a:tcPr marT="0" marB="0" marR="0" marL="0" anchor="ctr">
                    <a:solidFill>
                      <a:srgbClr val="FEE599"/>
                    </a:solidFill>
                  </a:tcPr>
                </a:tc>
                <a:tc rowSpan="2">
                  <a:txBody>
                    <a:bodyPr/>
                    <a:lstStyle/>
                    <a:p>
                      <a:pPr indent="0" lvl="0" marL="0" marR="0" rtl="0" algn="ctr">
                        <a:spcBef>
                          <a:spcPts val="0"/>
                        </a:spcBef>
                        <a:spcAft>
                          <a:spcPts val="0"/>
                        </a:spcAft>
                        <a:buNone/>
                      </a:pPr>
                      <a:r>
                        <a:rPr b="1" lang="en-US" sz="900" u="none" strike="noStrike"/>
                        <a:t>Kegiatan SPM</a:t>
                      </a:r>
                      <a:endParaRPr b="1" i="0" sz="900" u="none" strike="noStrike">
                        <a:solidFill>
                          <a:srgbClr val="000000"/>
                        </a:solidFill>
                        <a:latin typeface="Calibri"/>
                        <a:ea typeface="Calibri"/>
                        <a:cs typeface="Calibri"/>
                        <a:sym typeface="Calibri"/>
                      </a:endParaRPr>
                    </a:p>
                  </a:txBody>
                  <a:tcPr marT="0" marB="0" marR="0" marL="0" anchor="b">
                    <a:solidFill>
                      <a:srgbClr val="FEE599"/>
                    </a:solidFill>
                  </a:tcPr>
                </a:tc>
                <a:tc gridSpan="5">
                  <a:txBody>
                    <a:bodyPr/>
                    <a:lstStyle/>
                    <a:p>
                      <a:pPr indent="0" lvl="0" marL="0" marR="0" rtl="0" algn="ctr">
                        <a:spcBef>
                          <a:spcPts val="0"/>
                        </a:spcBef>
                        <a:spcAft>
                          <a:spcPts val="0"/>
                        </a:spcAft>
                        <a:buNone/>
                      </a:pPr>
                      <a:r>
                        <a:rPr b="1" lang="en-US" sz="900" u="none" strike="noStrike"/>
                        <a:t>Kebutuhan Sarpras SPM</a:t>
                      </a:r>
                      <a:endParaRPr b="1" i="0" sz="900" u="none" strike="noStrike">
                        <a:solidFill>
                          <a:srgbClr val="000000"/>
                        </a:solidFill>
                        <a:latin typeface="Calibri"/>
                        <a:ea typeface="Calibri"/>
                        <a:cs typeface="Calibri"/>
                        <a:sym typeface="Calibri"/>
                      </a:endParaRPr>
                    </a:p>
                  </a:txBody>
                  <a:tcPr marT="0" marB="0" marR="0" marL="0" anchor="b">
                    <a:solidFill>
                      <a:srgbClr val="FEE599"/>
                    </a:solidFill>
                  </a:tcPr>
                </a:tc>
                <a:tc hMerge="1"/>
                <a:tc hMerge="1"/>
                <a:tc hMerge="1"/>
                <a:tc hMerge="1"/>
                <a:tc rowSpan="2">
                  <a:txBody>
                    <a:bodyPr/>
                    <a:lstStyle/>
                    <a:p>
                      <a:pPr indent="0" lvl="0" marL="0" marR="0" rtl="0" algn="ctr">
                        <a:spcBef>
                          <a:spcPts val="0"/>
                        </a:spcBef>
                        <a:spcAft>
                          <a:spcPts val="0"/>
                        </a:spcAft>
                        <a:buNone/>
                      </a:pPr>
                      <a:r>
                        <a:rPr b="1" lang="en-US" sz="900" u="none" strike="noStrike"/>
                        <a:t>Total</a:t>
                      </a:r>
                      <a:endParaRPr b="1" i="0" sz="900" u="none" strike="noStrike">
                        <a:solidFill>
                          <a:srgbClr val="000000"/>
                        </a:solidFill>
                        <a:latin typeface="Calibri"/>
                        <a:ea typeface="Calibri"/>
                        <a:cs typeface="Calibri"/>
                        <a:sym typeface="Calibri"/>
                      </a:endParaRPr>
                    </a:p>
                  </a:txBody>
                  <a:tcPr marT="0" marB="0" marR="0" marL="0" anchor="b">
                    <a:solidFill>
                      <a:srgbClr val="FEE599"/>
                    </a:solidFill>
                  </a:tcPr>
                </a:tc>
              </a:tr>
              <a:tr h="128550">
                <a:tc vMerge="1"/>
                <a:tc vMerge="1"/>
                <a:tc>
                  <a:txBody>
                    <a:bodyPr/>
                    <a:lstStyle/>
                    <a:p>
                      <a:pPr indent="0" lvl="0" marL="0" marR="0" rtl="0" algn="ctr">
                        <a:spcBef>
                          <a:spcPts val="0"/>
                        </a:spcBef>
                        <a:spcAft>
                          <a:spcPts val="0"/>
                        </a:spcAft>
                        <a:buNone/>
                      </a:pPr>
                      <a:r>
                        <a:rPr b="1" lang="en-US" sz="900" u="none" strike="noStrike"/>
                        <a:t>Alat Medis</a:t>
                      </a:r>
                      <a:endParaRPr b="1" i="0" sz="900" u="none" strike="noStrike">
                        <a:solidFill>
                          <a:srgbClr val="000000"/>
                        </a:solidFill>
                        <a:latin typeface="Calibri"/>
                        <a:ea typeface="Calibri"/>
                        <a:cs typeface="Calibri"/>
                        <a:sym typeface="Calibri"/>
                      </a:endParaRPr>
                    </a:p>
                  </a:txBody>
                  <a:tcPr marT="0" marB="0" marR="0" marL="0" anchor="b">
                    <a:solidFill>
                      <a:srgbClr val="FEE599"/>
                    </a:solidFill>
                  </a:tcPr>
                </a:tc>
                <a:tc>
                  <a:txBody>
                    <a:bodyPr/>
                    <a:lstStyle/>
                    <a:p>
                      <a:pPr indent="0" lvl="0" marL="0" marR="0" rtl="0" algn="ctr">
                        <a:spcBef>
                          <a:spcPts val="0"/>
                        </a:spcBef>
                        <a:spcAft>
                          <a:spcPts val="0"/>
                        </a:spcAft>
                        <a:buNone/>
                      </a:pPr>
                      <a:r>
                        <a:rPr b="1" lang="en-US" sz="900" u="none" strike="noStrike"/>
                        <a:t>Bahan Habis Pakai</a:t>
                      </a:r>
                      <a:endParaRPr b="1" i="0" sz="900" u="none" strike="noStrike">
                        <a:solidFill>
                          <a:srgbClr val="000000"/>
                        </a:solidFill>
                        <a:latin typeface="Calibri"/>
                        <a:ea typeface="Calibri"/>
                        <a:cs typeface="Calibri"/>
                        <a:sym typeface="Calibri"/>
                      </a:endParaRPr>
                    </a:p>
                  </a:txBody>
                  <a:tcPr marT="0" marB="0" marR="0" marL="0" anchor="b">
                    <a:solidFill>
                      <a:srgbClr val="FEE599"/>
                    </a:solidFill>
                  </a:tcPr>
                </a:tc>
                <a:tc>
                  <a:txBody>
                    <a:bodyPr/>
                    <a:lstStyle/>
                    <a:p>
                      <a:pPr indent="0" lvl="0" marL="0" marR="0" rtl="0" algn="ctr">
                        <a:spcBef>
                          <a:spcPts val="0"/>
                        </a:spcBef>
                        <a:spcAft>
                          <a:spcPts val="0"/>
                        </a:spcAft>
                        <a:buNone/>
                      </a:pPr>
                      <a:r>
                        <a:rPr b="1" lang="en-US" sz="900" u="none" strike="noStrike"/>
                        <a:t>Obat dan Vaksin</a:t>
                      </a:r>
                      <a:endParaRPr b="1" i="0" sz="900" u="none" strike="noStrike">
                        <a:solidFill>
                          <a:srgbClr val="000000"/>
                        </a:solidFill>
                        <a:latin typeface="Calibri"/>
                        <a:ea typeface="Calibri"/>
                        <a:cs typeface="Calibri"/>
                        <a:sym typeface="Calibri"/>
                      </a:endParaRPr>
                    </a:p>
                  </a:txBody>
                  <a:tcPr marT="0" marB="0" marR="0" marL="0" anchor="b">
                    <a:solidFill>
                      <a:srgbClr val="FEE599"/>
                    </a:solidFill>
                  </a:tcPr>
                </a:tc>
                <a:tc>
                  <a:txBody>
                    <a:bodyPr/>
                    <a:lstStyle/>
                    <a:p>
                      <a:pPr indent="0" lvl="0" marL="0" marR="0" rtl="0" algn="ctr">
                        <a:spcBef>
                          <a:spcPts val="0"/>
                        </a:spcBef>
                        <a:spcAft>
                          <a:spcPts val="0"/>
                        </a:spcAft>
                        <a:buNone/>
                      </a:pPr>
                      <a:r>
                        <a:rPr b="1" lang="en-US" sz="900" u="none" strike="noStrike"/>
                        <a:t>Perlengkapan</a:t>
                      </a:r>
                      <a:endParaRPr b="1" i="0" sz="900" u="none" strike="noStrike">
                        <a:solidFill>
                          <a:srgbClr val="000000"/>
                        </a:solidFill>
                        <a:latin typeface="Calibri"/>
                        <a:ea typeface="Calibri"/>
                        <a:cs typeface="Calibri"/>
                        <a:sym typeface="Calibri"/>
                      </a:endParaRPr>
                    </a:p>
                  </a:txBody>
                  <a:tcPr marT="0" marB="0" marR="0" marL="0" anchor="b">
                    <a:solidFill>
                      <a:srgbClr val="FEE599"/>
                    </a:solidFill>
                  </a:tcPr>
                </a:tc>
                <a:tc>
                  <a:txBody>
                    <a:bodyPr/>
                    <a:lstStyle/>
                    <a:p>
                      <a:pPr indent="0" lvl="0" marL="0" marR="0" rtl="0" algn="ctr">
                        <a:spcBef>
                          <a:spcPts val="0"/>
                        </a:spcBef>
                        <a:spcAft>
                          <a:spcPts val="0"/>
                        </a:spcAft>
                        <a:buNone/>
                      </a:pPr>
                      <a:r>
                        <a:rPr b="1" lang="en-US" sz="900" u="none" strike="noStrike"/>
                        <a:t>Total Sarpas</a:t>
                      </a:r>
                      <a:endParaRPr b="1" i="0" sz="900" u="none" strike="noStrike">
                        <a:solidFill>
                          <a:srgbClr val="000000"/>
                        </a:solidFill>
                        <a:latin typeface="Calibri"/>
                        <a:ea typeface="Calibri"/>
                        <a:cs typeface="Calibri"/>
                        <a:sym typeface="Calibri"/>
                      </a:endParaRPr>
                    </a:p>
                  </a:txBody>
                  <a:tcPr marT="0" marB="0" marR="0" marL="0" anchor="b">
                    <a:solidFill>
                      <a:srgbClr val="FEE599"/>
                    </a:solidFill>
                  </a:tcPr>
                </a:tc>
                <a:tc vMerge="1"/>
              </a:tr>
              <a:tr h="139250">
                <a:tc>
                  <a:txBody>
                    <a:bodyPr/>
                    <a:lstStyle/>
                    <a:p>
                      <a:pPr indent="0" lvl="0" marL="0" marR="0" rtl="0" algn="l">
                        <a:spcBef>
                          <a:spcPts val="0"/>
                        </a:spcBef>
                        <a:spcAft>
                          <a:spcPts val="0"/>
                        </a:spcAft>
                        <a:buNone/>
                      </a:pPr>
                      <a:r>
                        <a:rPr lang="en-US" sz="900" u="none" strike="noStrike"/>
                        <a:t>Ibu hamil</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15,842,000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16,759,050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21,562,800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38,321,850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54,163,850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r>
              <a:tr h="139250">
                <a:tc>
                  <a:txBody>
                    <a:bodyPr/>
                    <a:lstStyle/>
                    <a:p>
                      <a:pPr indent="0" lvl="0" marL="0" marR="0" rtl="0" algn="l">
                        <a:spcBef>
                          <a:spcPts val="0"/>
                        </a:spcBef>
                        <a:spcAft>
                          <a:spcPts val="0"/>
                        </a:spcAft>
                        <a:buNone/>
                      </a:pPr>
                      <a:r>
                        <a:rPr lang="en-US" sz="900" u="none" strike="noStrike"/>
                        <a:t>Ibu bersalin</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97,200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21,149,948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8,404,871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29,554,819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29,652,019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r>
              <a:tr h="139250">
                <a:tc>
                  <a:txBody>
                    <a:bodyPr/>
                    <a:lstStyle/>
                    <a:p>
                      <a:pPr indent="0" lvl="0" marL="0" marR="0" rtl="0" algn="l">
                        <a:spcBef>
                          <a:spcPts val="0"/>
                        </a:spcBef>
                        <a:spcAft>
                          <a:spcPts val="0"/>
                        </a:spcAft>
                        <a:buNone/>
                      </a:pPr>
                      <a:r>
                        <a:rPr lang="en-US" sz="900" u="none" strike="noStrike"/>
                        <a:t>Bayi baru lahir</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15,582,800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13,870,135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695,020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14,565,155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30,147,955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r>
              <a:tr h="139250">
                <a:tc>
                  <a:txBody>
                    <a:bodyPr/>
                    <a:lstStyle/>
                    <a:p>
                      <a:pPr indent="0" lvl="0" marL="0" marR="0" rtl="0" algn="l">
                        <a:spcBef>
                          <a:spcPts val="0"/>
                        </a:spcBef>
                        <a:spcAft>
                          <a:spcPts val="0"/>
                        </a:spcAft>
                        <a:buNone/>
                      </a:pPr>
                      <a:r>
                        <a:rPr lang="en-US" sz="900" u="none" strike="noStrike"/>
                        <a:t>Balita</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40,668,000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3,801,630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4,054,796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7,856,426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48,524,426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r>
              <a:tr h="139250">
                <a:tc>
                  <a:txBody>
                    <a:bodyPr/>
                    <a:lstStyle/>
                    <a:p>
                      <a:pPr indent="0" lvl="0" marL="0" marR="0" rtl="0" algn="l">
                        <a:spcBef>
                          <a:spcPts val="0"/>
                        </a:spcBef>
                        <a:spcAft>
                          <a:spcPts val="0"/>
                        </a:spcAft>
                        <a:buNone/>
                      </a:pPr>
                      <a:r>
                        <a:rPr lang="en-US" sz="900" u="none" strike="noStrike"/>
                        <a:t>Pendidikan Dasar</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25,938,600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15,700,121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5,641,711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21,341,832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47,280,432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r>
              <a:tr h="139250">
                <a:tc>
                  <a:txBody>
                    <a:bodyPr/>
                    <a:lstStyle/>
                    <a:p>
                      <a:pPr indent="0" lvl="0" marL="0" marR="0" rtl="0" algn="l">
                        <a:spcBef>
                          <a:spcPts val="0"/>
                        </a:spcBef>
                        <a:spcAft>
                          <a:spcPts val="0"/>
                        </a:spcAft>
                        <a:buNone/>
                      </a:pPr>
                      <a:r>
                        <a:rPr lang="en-US" sz="900" u="none" strike="noStrike"/>
                        <a:t>Usia Produktif</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22,626,600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47,500,252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294,358,985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341,859,236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364,485,836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r>
              <a:tr h="139250">
                <a:tc>
                  <a:txBody>
                    <a:bodyPr/>
                    <a:lstStyle/>
                    <a:p>
                      <a:pPr indent="0" lvl="0" marL="0" marR="0" rtl="0" algn="l">
                        <a:spcBef>
                          <a:spcPts val="0"/>
                        </a:spcBef>
                        <a:spcAft>
                          <a:spcPts val="0"/>
                        </a:spcAft>
                        <a:buNone/>
                      </a:pPr>
                      <a:r>
                        <a:rPr lang="en-US" sz="900" u="none" strike="noStrike"/>
                        <a:t>Usia Lanjut</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8,550,400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2,353,240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171,931,698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1,029,840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175,314,778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183,865,178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r>
              <a:tr h="139250">
                <a:tc>
                  <a:txBody>
                    <a:bodyPr/>
                    <a:lstStyle/>
                    <a:p>
                      <a:pPr indent="0" lvl="0" marL="0" marR="0" rtl="0" algn="l">
                        <a:spcBef>
                          <a:spcPts val="0"/>
                        </a:spcBef>
                        <a:spcAft>
                          <a:spcPts val="0"/>
                        </a:spcAft>
                        <a:buNone/>
                      </a:pPr>
                      <a:r>
                        <a:rPr lang="en-US" sz="900" u="none" strike="noStrike"/>
                        <a:t>Hipertensi</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19,425,000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20,944,000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20,944,000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40,369,000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r>
              <a:tr h="139250">
                <a:tc>
                  <a:txBody>
                    <a:bodyPr/>
                    <a:lstStyle/>
                    <a:p>
                      <a:pPr indent="0" lvl="0" marL="0" marR="0" rtl="0" algn="l">
                        <a:spcBef>
                          <a:spcPts val="0"/>
                        </a:spcBef>
                        <a:spcAft>
                          <a:spcPts val="0"/>
                        </a:spcAft>
                        <a:buNone/>
                      </a:pPr>
                      <a:r>
                        <a:rPr lang="en-US" sz="900" u="none" strike="noStrike"/>
                        <a:t>Diabetes Melitus</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3,207,600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3,632,366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3,632,366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6,839,966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r>
              <a:tr h="139250">
                <a:tc>
                  <a:txBody>
                    <a:bodyPr/>
                    <a:lstStyle/>
                    <a:p>
                      <a:pPr indent="0" lvl="0" marL="0" marR="0" rtl="0" algn="l">
                        <a:spcBef>
                          <a:spcPts val="0"/>
                        </a:spcBef>
                        <a:spcAft>
                          <a:spcPts val="0"/>
                        </a:spcAft>
                        <a:buNone/>
                      </a:pPr>
                      <a:r>
                        <a:rPr lang="en-US" sz="900" u="none" strike="noStrike"/>
                        <a:t>ODGJ</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2,950,000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106,470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106,470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3,056,470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r>
              <a:tr h="139250">
                <a:tc>
                  <a:txBody>
                    <a:bodyPr/>
                    <a:lstStyle/>
                    <a:p>
                      <a:pPr indent="0" lvl="0" marL="0" marR="0" rtl="0" algn="l">
                        <a:spcBef>
                          <a:spcPts val="0"/>
                        </a:spcBef>
                        <a:spcAft>
                          <a:spcPts val="0"/>
                        </a:spcAft>
                        <a:buNone/>
                      </a:pPr>
                      <a:r>
                        <a:rPr lang="en-US" sz="900" u="none" strike="noStrike"/>
                        <a:t>TB</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8,975,000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7,806,887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7,806,887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16,781,887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r>
              <a:tr h="139250">
                <a:tc>
                  <a:txBody>
                    <a:bodyPr/>
                    <a:lstStyle/>
                    <a:p>
                      <a:pPr indent="0" lvl="0" marL="0" marR="0" rtl="0" algn="l">
                        <a:spcBef>
                          <a:spcPts val="0"/>
                        </a:spcBef>
                        <a:spcAft>
                          <a:spcPts val="0"/>
                        </a:spcAft>
                        <a:buNone/>
                      </a:pPr>
                      <a:r>
                        <a:rPr lang="en-US" sz="900" u="none" strike="noStrike"/>
                        <a:t>HIV</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21,505,200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21,505,200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r>
              <a:tr h="128550">
                <a:tc>
                  <a:txBody>
                    <a:bodyPr/>
                    <a:lstStyle/>
                    <a:p>
                      <a:pPr indent="0" lvl="0" marL="0" marR="0" rtl="0" algn="l">
                        <a:spcBef>
                          <a:spcPts val="0"/>
                        </a:spcBef>
                        <a:spcAft>
                          <a:spcPts val="0"/>
                        </a:spcAft>
                        <a:buNone/>
                      </a:pPr>
                      <a:r>
                        <a:rPr lang="en-US" sz="900" u="none" strike="noStrike"/>
                        <a:t>Total</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185,368,400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104,481,795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509,653,016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24,576,366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22,592,640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661,303,817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c>
                  <a:txBody>
                    <a:bodyPr/>
                    <a:lstStyle/>
                    <a:p>
                      <a:pPr indent="0" lvl="0" marL="0" marR="0" rtl="0" algn="l">
                        <a:spcBef>
                          <a:spcPts val="0"/>
                        </a:spcBef>
                        <a:spcAft>
                          <a:spcPts val="0"/>
                        </a:spcAft>
                        <a:buNone/>
                      </a:pPr>
                      <a:r>
                        <a:rPr lang="en-US" sz="900" u="none" strike="noStrike"/>
                        <a:t>                        846,672,217 </a:t>
                      </a:r>
                      <a:endParaRPr b="0" i="0" sz="900" u="none" strike="noStrike">
                        <a:solidFill>
                          <a:srgbClr val="000000"/>
                        </a:solidFill>
                        <a:latin typeface="Calibri"/>
                        <a:ea typeface="Calibri"/>
                        <a:cs typeface="Calibri"/>
                        <a:sym typeface="Calibri"/>
                      </a:endParaRPr>
                    </a:p>
                  </a:txBody>
                  <a:tcPr marT="0" marB="0" marR="0" marL="0" anchor="b">
                    <a:solidFill>
                      <a:srgbClr val="DDEAF6"/>
                    </a:solidFill>
                  </a:tcPr>
                </a:tc>
              </a:tr>
            </a:tbl>
          </a:graphicData>
        </a:graphic>
      </p:graphicFrame>
      <p:graphicFrame>
        <p:nvGraphicFramePr>
          <p:cNvPr id="908" name="Google Shape;908;p77"/>
          <p:cNvGraphicFramePr/>
          <p:nvPr/>
        </p:nvGraphicFramePr>
        <p:xfrm>
          <a:off x="71119" y="4375192"/>
          <a:ext cx="3000000" cy="3000000"/>
        </p:xfrm>
        <a:graphic>
          <a:graphicData uri="http://schemas.openxmlformats.org/drawingml/2006/table">
            <a:tbl>
              <a:tblPr>
                <a:noFill/>
                <a:tableStyleId>{978E34C9-26FD-4BFF-B8CE-5BF4E17F4CD4}</a:tableStyleId>
              </a:tblPr>
              <a:tblGrid>
                <a:gridCol w="3184650"/>
                <a:gridCol w="914400"/>
                <a:gridCol w="835575"/>
                <a:gridCol w="961700"/>
                <a:gridCol w="961700"/>
                <a:gridCol w="875000"/>
                <a:gridCol w="938050"/>
                <a:gridCol w="938050"/>
                <a:gridCol w="788275"/>
                <a:gridCol w="788275"/>
                <a:gridCol w="788275"/>
              </a:tblGrid>
              <a:tr h="231825">
                <a:tc gridSpan="11">
                  <a:txBody>
                    <a:bodyPr/>
                    <a:lstStyle/>
                    <a:p>
                      <a:pPr indent="0" lvl="0" marL="0" marR="0" rtl="0" algn="l">
                        <a:spcBef>
                          <a:spcPts val="0"/>
                        </a:spcBef>
                        <a:spcAft>
                          <a:spcPts val="0"/>
                        </a:spcAft>
                        <a:buNone/>
                      </a:pPr>
                      <a:r>
                        <a:rPr b="1" i="0" lang="en-US" sz="1600" u="none" strike="noStrike">
                          <a:solidFill>
                            <a:srgbClr val="000000"/>
                          </a:solidFill>
                          <a:latin typeface="Calibri"/>
                          <a:ea typeface="Calibri"/>
                          <a:cs typeface="Calibri"/>
                          <a:sym typeface="Calibri"/>
                        </a:rPr>
                        <a:t>Total Kebutuhan Anggaran Kegiatan SPM Menurut Sumber Dana</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hMerge="1"/>
                <a:tc hMerge="1"/>
                <a:tc hMerge="1"/>
                <a:tc hMerge="1"/>
                <a:tc hMerge="1"/>
                <a:tc hMerge="1"/>
                <a:tc hMerge="1"/>
              </a:tr>
              <a:tr h="144875">
                <a:tc>
                  <a:txBody>
                    <a:bodyPr/>
                    <a:lstStyle/>
                    <a:p>
                      <a:pPr indent="0" lvl="0" marL="0" marR="0" rtl="0" algn="l">
                        <a:spcBef>
                          <a:spcPts val="0"/>
                        </a:spcBef>
                        <a:spcAft>
                          <a:spcPts val="0"/>
                        </a:spcAft>
                        <a:buNone/>
                      </a:pPr>
                      <a:r>
                        <a:t/>
                      </a:r>
                      <a:endParaRPr b="0" i="0" sz="10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6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6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6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6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6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6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6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6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6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600" u="none" strike="noStrike">
                        <a:solidFill>
                          <a:srgbClr val="000000"/>
                        </a:solidFill>
                        <a:latin typeface="Calibri"/>
                        <a:ea typeface="Calibri"/>
                        <a:cs typeface="Calibri"/>
                        <a:sym typeface="Calibri"/>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r>
              <a:tr h="101425">
                <a:tc rowSpan="2">
                  <a:txBody>
                    <a:bodyPr/>
                    <a:lstStyle/>
                    <a:p>
                      <a:pPr indent="0" lvl="0" marL="0" marR="0" rtl="0" algn="ctr">
                        <a:spcBef>
                          <a:spcPts val="0"/>
                        </a:spcBef>
                        <a:spcAft>
                          <a:spcPts val="0"/>
                        </a:spcAft>
                        <a:buNone/>
                      </a:pPr>
                      <a:r>
                        <a:rPr b="1" i="0" lang="en-US" sz="700" u="none" strike="noStrike">
                          <a:solidFill>
                            <a:srgbClr val="000000"/>
                          </a:solidFill>
                          <a:latin typeface="Calibri"/>
                          <a:ea typeface="Calibri"/>
                          <a:cs typeface="Calibri"/>
                          <a:sym typeface="Calibri"/>
                        </a:rPr>
                        <a:t>Jenis Layanan</a:t>
                      </a:r>
                      <a:endParaRPr b="1" i="0" sz="700" u="none" strike="noStrike">
                        <a:solidFill>
                          <a:srgbClr val="000000"/>
                        </a:solidFill>
                        <a:latin typeface="Calibri"/>
                        <a:ea typeface="Calibri"/>
                        <a:cs typeface="Calibri"/>
                        <a:sym typeface="Calibri"/>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gridSpan="10">
                  <a:txBody>
                    <a:bodyPr/>
                    <a:lstStyle/>
                    <a:p>
                      <a:pPr indent="0" lvl="0" marL="0" marR="0" rtl="0" algn="ctr">
                        <a:spcBef>
                          <a:spcPts val="0"/>
                        </a:spcBef>
                        <a:spcAft>
                          <a:spcPts val="0"/>
                        </a:spcAft>
                        <a:buNone/>
                      </a:pPr>
                      <a:r>
                        <a:rPr b="1" i="0" lang="en-US" sz="700" u="none" strike="noStrike">
                          <a:solidFill>
                            <a:srgbClr val="000000"/>
                          </a:solidFill>
                          <a:latin typeface="Calibri"/>
                          <a:ea typeface="Calibri"/>
                          <a:cs typeface="Calibri"/>
                          <a:sym typeface="Calibri"/>
                        </a:rPr>
                        <a:t>Kegiatan SPM Menurut Sumber Dana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hMerge="1"/>
                <a:tc hMerge="1"/>
                <a:tc hMerge="1"/>
                <a:tc hMerge="1"/>
                <a:tc hMerge="1"/>
                <a:tc hMerge="1"/>
                <a:tc hMerge="1"/>
                <a:tc hMerge="1"/>
                <a:tc hMerge="1"/>
              </a:tr>
              <a:tr h="202850">
                <a:tc vMerge="1"/>
                <a:tc>
                  <a:txBody>
                    <a:bodyPr/>
                    <a:lstStyle/>
                    <a:p>
                      <a:pPr indent="0" lvl="0" marL="0" marR="0" rtl="0" algn="ctr">
                        <a:spcBef>
                          <a:spcPts val="0"/>
                        </a:spcBef>
                        <a:spcAft>
                          <a:spcPts val="0"/>
                        </a:spcAft>
                        <a:buNone/>
                      </a:pPr>
                      <a:r>
                        <a:rPr b="1" i="0" lang="en-US" sz="700" u="none" strike="noStrike">
                          <a:solidFill>
                            <a:srgbClr val="000000"/>
                          </a:solidFill>
                          <a:latin typeface="Calibri"/>
                          <a:ea typeface="Calibri"/>
                          <a:cs typeface="Calibri"/>
                          <a:sym typeface="Calibri"/>
                        </a:rPr>
                        <a:t>DAK Fisik</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ctr">
                        <a:spcBef>
                          <a:spcPts val="0"/>
                        </a:spcBef>
                        <a:spcAft>
                          <a:spcPts val="0"/>
                        </a:spcAft>
                        <a:buNone/>
                      </a:pPr>
                      <a:r>
                        <a:rPr b="1" i="0" lang="en-US" sz="700" u="none" strike="noStrike">
                          <a:solidFill>
                            <a:srgbClr val="000000"/>
                          </a:solidFill>
                          <a:latin typeface="Calibri"/>
                          <a:ea typeface="Calibri"/>
                          <a:cs typeface="Calibri"/>
                          <a:sym typeface="Calibri"/>
                        </a:rPr>
                        <a:t>DAK Non Fisik (termasuk BOK)</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ctr">
                        <a:spcBef>
                          <a:spcPts val="0"/>
                        </a:spcBef>
                        <a:spcAft>
                          <a:spcPts val="0"/>
                        </a:spcAft>
                        <a:buNone/>
                      </a:pPr>
                      <a:r>
                        <a:rPr b="1" i="0" lang="en-US" sz="700" u="none" strike="noStrike">
                          <a:solidFill>
                            <a:srgbClr val="000000"/>
                          </a:solidFill>
                          <a:latin typeface="Calibri"/>
                          <a:ea typeface="Calibri"/>
                          <a:cs typeface="Calibri"/>
                          <a:sym typeface="Calibri"/>
                        </a:rPr>
                        <a:t>APBD - PAD</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ctr">
                        <a:spcBef>
                          <a:spcPts val="0"/>
                        </a:spcBef>
                        <a:spcAft>
                          <a:spcPts val="0"/>
                        </a:spcAft>
                        <a:buNone/>
                      </a:pPr>
                      <a:r>
                        <a:rPr b="1" i="0" lang="en-US" sz="700" u="none" strike="noStrike">
                          <a:solidFill>
                            <a:srgbClr val="000000"/>
                          </a:solidFill>
                          <a:latin typeface="Calibri"/>
                          <a:ea typeface="Calibri"/>
                          <a:cs typeface="Calibri"/>
                          <a:sym typeface="Calibri"/>
                        </a:rPr>
                        <a:t>APBD - DAU</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ctr">
                        <a:spcBef>
                          <a:spcPts val="0"/>
                        </a:spcBef>
                        <a:spcAft>
                          <a:spcPts val="0"/>
                        </a:spcAft>
                        <a:buNone/>
                      </a:pPr>
                      <a:r>
                        <a:rPr b="1" i="0" lang="en-US" sz="700" u="none" strike="noStrike">
                          <a:solidFill>
                            <a:srgbClr val="000000"/>
                          </a:solidFill>
                          <a:latin typeface="Calibri"/>
                          <a:ea typeface="Calibri"/>
                          <a:cs typeface="Calibri"/>
                          <a:sym typeface="Calibri"/>
                        </a:rPr>
                        <a:t>APBD - DBH</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ctr">
                        <a:spcBef>
                          <a:spcPts val="0"/>
                        </a:spcBef>
                        <a:spcAft>
                          <a:spcPts val="0"/>
                        </a:spcAft>
                        <a:buNone/>
                      </a:pPr>
                      <a:r>
                        <a:rPr b="1" i="0" lang="en-US" sz="700" u="none" strike="noStrike">
                          <a:solidFill>
                            <a:srgbClr val="000000"/>
                          </a:solidFill>
                          <a:latin typeface="Calibri"/>
                          <a:ea typeface="Calibri"/>
                          <a:cs typeface="Calibri"/>
                          <a:sym typeface="Calibri"/>
                        </a:rPr>
                        <a:t>Donor Agency</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ctr">
                        <a:spcBef>
                          <a:spcPts val="0"/>
                        </a:spcBef>
                        <a:spcAft>
                          <a:spcPts val="0"/>
                        </a:spcAft>
                        <a:buNone/>
                      </a:pPr>
                      <a:r>
                        <a:rPr b="1" i="0" lang="en-US" sz="700" u="none" strike="noStrike">
                          <a:solidFill>
                            <a:srgbClr val="000000"/>
                          </a:solidFill>
                          <a:latin typeface="Calibri"/>
                          <a:ea typeface="Calibri"/>
                          <a:cs typeface="Calibri"/>
                          <a:sym typeface="Calibri"/>
                        </a:rPr>
                        <a:t>JKN</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ctr">
                        <a:spcBef>
                          <a:spcPts val="0"/>
                        </a:spcBef>
                        <a:spcAft>
                          <a:spcPts val="0"/>
                        </a:spcAft>
                        <a:buNone/>
                      </a:pPr>
                      <a:r>
                        <a:rPr b="1" i="0" lang="en-US" sz="600" u="none" strike="noStrike">
                          <a:solidFill>
                            <a:srgbClr val="000000"/>
                          </a:solidFill>
                          <a:latin typeface="Calibri"/>
                          <a:ea typeface="Calibri"/>
                          <a:cs typeface="Calibri"/>
                          <a:sym typeface="Calibri"/>
                        </a:rPr>
                        <a:t>Retribusi/ kantong sendiri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ctr">
                        <a:spcBef>
                          <a:spcPts val="0"/>
                        </a:spcBef>
                        <a:spcAft>
                          <a:spcPts val="0"/>
                        </a:spcAft>
                        <a:buNone/>
                      </a:pPr>
                      <a:r>
                        <a:rPr b="1" i="0" lang="en-US" sz="600" u="none" strike="noStrike">
                          <a:solidFill>
                            <a:srgbClr val="000000"/>
                          </a:solidFill>
                          <a:latin typeface="Calibri"/>
                          <a:ea typeface="Calibri"/>
                          <a:cs typeface="Calibri"/>
                          <a:sym typeface="Calibri"/>
                        </a:rPr>
                        <a:t>Lainnya, sebutkan</a:t>
                      </a:r>
                      <a:endParaRPr b="1" i="0" sz="600" u="none" strike="noStrike">
                        <a:solidFill>
                          <a:srgbClr val="000000"/>
                        </a:solidFill>
                        <a:latin typeface="Calibri"/>
                        <a:ea typeface="Calibri"/>
                        <a:cs typeface="Calibri"/>
                        <a:sym typeface="Calibri"/>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ctr">
                        <a:spcBef>
                          <a:spcPts val="0"/>
                        </a:spcBef>
                        <a:spcAft>
                          <a:spcPts val="0"/>
                        </a:spcAft>
                        <a:buNone/>
                      </a:pPr>
                      <a:r>
                        <a:rPr b="1" i="0" lang="en-US" sz="700" u="none" strike="noStrike">
                          <a:solidFill>
                            <a:srgbClr val="000000"/>
                          </a:solidFill>
                          <a:latin typeface="Calibri"/>
                          <a:ea typeface="Calibri"/>
                          <a:cs typeface="Calibri"/>
                          <a:sym typeface="Calibri"/>
                        </a:rPr>
                        <a:t>Total</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39150">
                <a:tc>
                  <a:txBody>
                    <a:bodyPr/>
                    <a:lstStyle/>
                    <a:p>
                      <a:pPr indent="0" lvl="0" marL="0" marR="0" rtl="0" algn="l">
                        <a:spcBef>
                          <a:spcPts val="0"/>
                        </a:spcBef>
                        <a:spcAft>
                          <a:spcPts val="0"/>
                        </a:spcAft>
                        <a:buNone/>
                      </a:pPr>
                      <a:r>
                        <a:rPr b="0" i="0" lang="en-US" sz="700" u="none" strike="noStrike">
                          <a:solidFill>
                            <a:srgbClr val="000000"/>
                          </a:solidFill>
                          <a:latin typeface="Calibri"/>
                          <a:ea typeface="Calibri"/>
                          <a:cs typeface="Calibri"/>
                          <a:sym typeface="Calibri"/>
                        </a:rPr>
                        <a:t>Ibu hamil</a:t>
                      </a:r>
                      <a:endParaRPr b="0" i="0" sz="700" u="none" strike="noStrike">
                        <a:solidFill>
                          <a:srgbClr val="000000"/>
                        </a:solidFill>
                        <a:latin typeface="Calibri"/>
                        <a:ea typeface="Calibri"/>
                        <a:cs typeface="Calibri"/>
                        <a:sym typeface="Calibri"/>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14,550,000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1,292,000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15,842,000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139150">
                <a:tc>
                  <a:txBody>
                    <a:bodyPr/>
                    <a:lstStyle/>
                    <a:p>
                      <a:pPr indent="0" lvl="0" marL="0" marR="0" rtl="0" algn="l">
                        <a:spcBef>
                          <a:spcPts val="0"/>
                        </a:spcBef>
                        <a:spcAft>
                          <a:spcPts val="0"/>
                        </a:spcAft>
                        <a:buNone/>
                      </a:pPr>
                      <a:r>
                        <a:rPr b="0" i="0" lang="en-US" sz="700" u="none" strike="noStrike">
                          <a:solidFill>
                            <a:srgbClr val="000000"/>
                          </a:solidFill>
                          <a:latin typeface="Calibri"/>
                          <a:ea typeface="Calibri"/>
                          <a:cs typeface="Calibri"/>
                          <a:sym typeface="Calibri"/>
                        </a:rPr>
                        <a:t>Ibu bersalin</a:t>
                      </a:r>
                      <a:endParaRPr b="0" i="0" sz="700" u="none" strike="noStrike">
                        <a:solidFill>
                          <a:srgbClr val="000000"/>
                        </a:solidFill>
                        <a:latin typeface="Calibri"/>
                        <a:ea typeface="Calibri"/>
                        <a:cs typeface="Calibri"/>
                        <a:sym typeface="Calibri"/>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97,200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97,200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139150">
                <a:tc>
                  <a:txBody>
                    <a:bodyPr/>
                    <a:lstStyle/>
                    <a:p>
                      <a:pPr indent="0" lvl="0" marL="0" marR="0" rtl="0" algn="l">
                        <a:spcBef>
                          <a:spcPts val="0"/>
                        </a:spcBef>
                        <a:spcAft>
                          <a:spcPts val="0"/>
                        </a:spcAft>
                        <a:buNone/>
                      </a:pPr>
                      <a:r>
                        <a:rPr b="0" i="0" lang="en-US" sz="700" u="none" strike="noStrike">
                          <a:solidFill>
                            <a:srgbClr val="000000"/>
                          </a:solidFill>
                          <a:latin typeface="Calibri"/>
                          <a:ea typeface="Calibri"/>
                          <a:cs typeface="Calibri"/>
                          <a:sym typeface="Calibri"/>
                        </a:rPr>
                        <a:t>Bayi baru lahir</a:t>
                      </a:r>
                      <a:endParaRPr b="0" i="0" sz="700" u="none" strike="noStrike">
                        <a:solidFill>
                          <a:srgbClr val="000000"/>
                        </a:solidFill>
                        <a:latin typeface="Calibri"/>
                        <a:ea typeface="Calibri"/>
                        <a:cs typeface="Calibri"/>
                        <a:sym typeface="Calibri"/>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2,250,000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13,332,800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15,582,800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139150">
                <a:tc>
                  <a:txBody>
                    <a:bodyPr/>
                    <a:lstStyle/>
                    <a:p>
                      <a:pPr indent="0" lvl="0" marL="0" marR="0" rtl="0" algn="l">
                        <a:spcBef>
                          <a:spcPts val="0"/>
                        </a:spcBef>
                        <a:spcAft>
                          <a:spcPts val="0"/>
                        </a:spcAft>
                        <a:buNone/>
                      </a:pPr>
                      <a:r>
                        <a:rPr b="0" i="0" lang="en-US" sz="700" u="none" strike="noStrike">
                          <a:solidFill>
                            <a:srgbClr val="000000"/>
                          </a:solidFill>
                          <a:latin typeface="Calibri"/>
                          <a:ea typeface="Calibri"/>
                          <a:cs typeface="Calibri"/>
                          <a:sym typeface="Calibri"/>
                        </a:rPr>
                        <a:t>Balita</a:t>
                      </a:r>
                      <a:endParaRPr b="0" i="0" sz="700" u="none" strike="noStrike">
                        <a:solidFill>
                          <a:srgbClr val="000000"/>
                        </a:solidFill>
                        <a:latin typeface="Calibri"/>
                        <a:ea typeface="Calibri"/>
                        <a:cs typeface="Calibri"/>
                        <a:sym typeface="Calibri"/>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39,225,000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1,443,000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40,668,000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139150">
                <a:tc>
                  <a:txBody>
                    <a:bodyPr/>
                    <a:lstStyle/>
                    <a:p>
                      <a:pPr indent="0" lvl="0" marL="0" marR="0" rtl="0" algn="l">
                        <a:spcBef>
                          <a:spcPts val="0"/>
                        </a:spcBef>
                        <a:spcAft>
                          <a:spcPts val="0"/>
                        </a:spcAft>
                        <a:buNone/>
                      </a:pPr>
                      <a:r>
                        <a:rPr b="0" i="0" lang="en-US" sz="700" u="none" strike="noStrike">
                          <a:solidFill>
                            <a:srgbClr val="000000"/>
                          </a:solidFill>
                          <a:latin typeface="Calibri"/>
                          <a:ea typeface="Calibri"/>
                          <a:cs typeface="Calibri"/>
                          <a:sym typeface="Calibri"/>
                        </a:rPr>
                        <a:t>Pendidikan Dasar</a:t>
                      </a:r>
                      <a:endParaRPr b="0" i="0" sz="700" u="none" strike="noStrike">
                        <a:solidFill>
                          <a:srgbClr val="000000"/>
                        </a:solidFill>
                        <a:latin typeface="Calibri"/>
                        <a:ea typeface="Calibri"/>
                        <a:cs typeface="Calibri"/>
                        <a:sym typeface="Calibri"/>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23,325,000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2,613,600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25,938,600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139150">
                <a:tc>
                  <a:txBody>
                    <a:bodyPr/>
                    <a:lstStyle/>
                    <a:p>
                      <a:pPr indent="0" lvl="0" marL="0" marR="0" rtl="0" algn="l">
                        <a:spcBef>
                          <a:spcPts val="0"/>
                        </a:spcBef>
                        <a:spcAft>
                          <a:spcPts val="0"/>
                        </a:spcAft>
                        <a:buNone/>
                      </a:pPr>
                      <a:r>
                        <a:rPr b="0" i="0" lang="en-US" sz="700" u="none" strike="noStrike">
                          <a:solidFill>
                            <a:srgbClr val="000000"/>
                          </a:solidFill>
                          <a:latin typeface="Calibri"/>
                          <a:ea typeface="Calibri"/>
                          <a:cs typeface="Calibri"/>
                          <a:sym typeface="Calibri"/>
                        </a:rPr>
                        <a:t>Usia Produktif</a:t>
                      </a:r>
                      <a:endParaRPr b="0" i="0" sz="700" u="none" strike="noStrike">
                        <a:solidFill>
                          <a:srgbClr val="000000"/>
                        </a:solidFill>
                        <a:latin typeface="Calibri"/>
                        <a:ea typeface="Calibri"/>
                        <a:cs typeface="Calibri"/>
                        <a:sym typeface="Calibri"/>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10,875,000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11,751,600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22,626,600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139150">
                <a:tc>
                  <a:txBody>
                    <a:bodyPr/>
                    <a:lstStyle/>
                    <a:p>
                      <a:pPr indent="0" lvl="0" marL="0" marR="0" rtl="0" algn="l">
                        <a:spcBef>
                          <a:spcPts val="0"/>
                        </a:spcBef>
                        <a:spcAft>
                          <a:spcPts val="0"/>
                        </a:spcAft>
                        <a:buNone/>
                      </a:pPr>
                      <a:r>
                        <a:rPr b="0" i="0" lang="en-US" sz="700" u="none" strike="noStrike">
                          <a:solidFill>
                            <a:srgbClr val="000000"/>
                          </a:solidFill>
                          <a:latin typeface="Calibri"/>
                          <a:ea typeface="Calibri"/>
                          <a:cs typeface="Calibri"/>
                          <a:sym typeface="Calibri"/>
                        </a:rPr>
                        <a:t>Usia Lanjut</a:t>
                      </a:r>
                      <a:endParaRPr b="0" i="0" sz="700" u="none" strike="noStrike">
                        <a:solidFill>
                          <a:srgbClr val="000000"/>
                        </a:solidFill>
                        <a:latin typeface="Calibri"/>
                        <a:ea typeface="Calibri"/>
                        <a:cs typeface="Calibri"/>
                        <a:sym typeface="Calibri"/>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3,150,000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5,400,400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8,550,400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139150">
                <a:tc>
                  <a:txBody>
                    <a:bodyPr/>
                    <a:lstStyle/>
                    <a:p>
                      <a:pPr indent="0" lvl="0" marL="0" marR="0" rtl="0" algn="l">
                        <a:spcBef>
                          <a:spcPts val="0"/>
                        </a:spcBef>
                        <a:spcAft>
                          <a:spcPts val="0"/>
                        </a:spcAft>
                        <a:buNone/>
                      </a:pPr>
                      <a:r>
                        <a:rPr b="0" i="0" lang="en-US" sz="700" u="none" strike="noStrike">
                          <a:solidFill>
                            <a:srgbClr val="000000"/>
                          </a:solidFill>
                          <a:latin typeface="Calibri"/>
                          <a:ea typeface="Calibri"/>
                          <a:cs typeface="Calibri"/>
                          <a:sym typeface="Calibri"/>
                        </a:rPr>
                        <a:t>Hipertensi</a:t>
                      </a:r>
                      <a:endParaRPr b="0" i="0" sz="700" u="none" strike="noStrike">
                        <a:solidFill>
                          <a:srgbClr val="000000"/>
                        </a:solidFill>
                        <a:latin typeface="Calibri"/>
                        <a:ea typeface="Calibri"/>
                        <a:cs typeface="Calibri"/>
                        <a:sym typeface="Calibri"/>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16,875,000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2,550,000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19,425,000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139150">
                <a:tc>
                  <a:txBody>
                    <a:bodyPr/>
                    <a:lstStyle/>
                    <a:p>
                      <a:pPr indent="0" lvl="0" marL="0" marR="0" rtl="0" algn="l">
                        <a:spcBef>
                          <a:spcPts val="0"/>
                        </a:spcBef>
                        <a:spcAft>
                          <a:spcPts val="0"/>
                        </a:spcAft>
                        <a:buNone/>
                      </a:pPr>
                      <a:r>
                        <a:rPr b="0" i="0" lang="en-US" sz="700" u="none" strike="noStrike">
                          <a:solidFill>
                            <a:srgbClr val="000000"/>
                          </a:solidFill>
                          <a:latin typeface="Calibri"/>
                          <a:ea typeface="Calibri"/>
                          <a:cs typeface="Calibri"/>
                          <a:sym typeface="Calibri"/>
                        </a:rPr>
                        <a:t>Diabetes Melitus</a:t>
                      </a:r>
                      <a:endParaRPr b="0" i="0" sz="700" u="none" strike="noStrike">
                        <a:solidFill>
                          <a:srgbClr val="000000"/>
                        </a:solidFill>
                        <a:latin typeface="Calibri"/>
                        <a:ea typeface="Calibri"/>
                        <a:cs typeface="Calibri"/>
                        <a:sym typeface="Calibri"/>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1,875,000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1,332,600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3,207,600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139150">
                <a:tc>
                  <a:txBody>
                    <a:bodyPr/>
                    <a:lstStyle/>
                    <a:p>
                      <a:pPr indent="0" lvl="0" marL="0" marR="0" rtl="0" algn="l">
                        <a:spcBef>
                          <a:spcPts val="0"/>
                        </a:spcBef>
                        <a:spcAft>
                          <a:spcPts val="0"/>
                        </a:spcAft>
                        <a:buNone/>
                      </a:pPr>
                      <a:r>
                        <a:rPr b="0" i="0" lang="en-US" sz="700" u="none" strike="noStrike">
                          <a:solidFill>
                            <a:srgbClr val="000000"/>
                          </a:solidFill>
                          <a:latin typeface="Calibri"/>
                          <a:ea typeface="Calibri"/>
                          <a:cs typeface="Calibri"/>
                          <a:sym typeface="Calibri"/>
                        </a:rPr>
                        <a:t>ODGJ</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750,000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2,200,000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2,950,000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139150">
                <a:tc>
                  <a:txBody>
                    <a:bodyPr/>
                    <a:lstStyle/>
                    <a:p>
                      <a:pPr indent="0" lvl="0" marL="0" marR="0" rtl="0" algn="l">
                        <a:spcBef>
                          <a:spcPts val="0"/>
                        </a:spcBef>
                        <a:spcAft>
                          <a:spcPts val="0"/>
                        </a:spcAft>
                        <a:buNone/>
                      </a:pPr>
                      <a:r>
                        <a:rPr b="0" i="0" lang="en-US" sz="700" u="none" strike="noStrike">
                          <a:solidFill>
                            <a:srgbClr val="000000"/>
                          </a:solidFill>
                          <a:latin typeface="Calibri"/>
                          <a:ea typeface="Calibri"/>
                          <a:cs typeface="Calibri"/>
                          <a:sym typeface="Calibri"/>
                        </a:rPr>
                        <a:t>TB</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7,925,000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1,050,000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8,975,000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139150">
                <a:tc>
                  <a:txBody>
                    <a:bodyPr/>
                    <a:lstStyle/>
                    <a:p>
                      <a:pPr indent="0" lvl="0" marL="0" marR="0" rtl="0" algn="l">
                        <a:spcBef>
                          <a:spcPts val="0"/>
                        </a:spcBef>
                        <a:spcAft>
                          <a:spcPts val="0"/>
                        </a:spcAft>
                        <a:buNone/>
                      </a:pPr>
                      <a:r>
                        <a:rPr b="0" i="0" lang="en-US" sz="700" u="none" strike="noStrike">
                          <a:solidFill>
                            <a:srgbClr val="000000"/>
                          </a:solidFill>
                          <a:latin typeface="Calibri"/>
                          <a:ea typeface="Calibri"/>
                          <a:cs typeface="Calibri"/>
                          <a:sym typeface="Calibri"/>
                        </a:rPr>
                        <a:t>HIV</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7,650,000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13,855,200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i="0" lang="en-US" sz="600" u="none" strike="noStrike">
                          <a:solidFill>
                            <a:srgbClr val="000000"/>
                          </a:solidFill>
                          <a:latin typeface="Calibri"/>
                          <a:ea typeface="Calibri"/>
                          <a:cs typeface="Calibri"/>
                          <a:sym typeface="Calibri"/>
                        </a:rPr>
                        <a:t>                  21,505,200 </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
        <p:nvSpPr>
          <p:cNvPr id="909" name="Google Shape;909;p77"/>
          <p:cNvSpPr txBox="1"/>
          <p:nvPr/>
        </p:nvSpPr>
        <p:spPr>
          <a:xfrm>
            <a:off x="8636000" y="0"/>
            <a:ext cx="3556000" cy="2113279"/>
          </a:xfrm>
          <a:prstGeom prst="rect">
            <a:avLst/>
          </a:prstGeom>
          <a:solidFill>
            <a:srgbClr val="1F386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2000"/>
              <a:buFont typeface="Bookman Old Style"/>
              <a:buNone/>
            </a:pPr>
            <a:r>
              <a:rPr b="1" lang="en-US" sz="2000">
                <a:solidFill>
                  <a:srgbClr val="FFFFFF"/>
                </a:solidFill>
                <a:latin typeface="Bookman Old Style"/>
                <a:ea typeface="Bookman Old Style"/>
                <a:cs typeface="Bookman Old Style"/>
                <a:sym typeface="Bookman Old Style"/>
              </a:rPr>
              <a:t>HASIL INPUT APLIKASI 2 (CONTOH : PUSKESMAS CIMAHI UTARA </a:t>
            </a:r>
            <a:endParaRPr/>
          </a:p>
        </p:txBody>
      </p:sp>
      <p:sp>
        <p:nvSpPr>
          <p:cNvPr id="910" name="Google Shape;910;p77"/>
          <p:cNvSpPr/>
          <p:nvPr/>
        </p:nvSpPr>
        <p:spPr>
          <a:xfrm>
            <a:off x="167426" y="233613"/>
            <a:ext cx="4533363" cy="442159"/>
          </a:xfrm>
          <a:prstGeom prst="rect">
            <a:avLst/>
          </a:prstGeom>
          <a:solidFill>
            <a:schemeClr val="accent6"/>
          </a:solidFill>
          <a:ln cap="flat" cmpd="sng" w="12700">
            <a:solidFill>
              <a:srgbClr val="517E33"/>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Sumber : Dinkes Kota Cimahi</a:t>
            </a:r>
            <a:endParaRPr b="0" i="0" sz="2000" u="non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pic>
        <p:nvPicPr>
          <p:cNvPr id="915" name="Google Shape;915;p78"/>
          <p:cNvPicPr preferRelativeResize="0"/>
          <p:nvPr/>
        </p:nvPicPr>
        <p:blipFill rotWithShape="1">
          <a:blip r:embed="rId3">
            <a:alphaModFix/>
          </a:blip>
          <a:srcRect b="20074" l="1666" r="29583" t="21259"/>
          <a:stretch/>
        </p:blipFill>
        <p:spPr>
          <a:xfrm>
            <a:off x="-30480" y="-14630"/>
            <a:ext cx="12192000" cy="2157984"/>
          </a:xfrm>
          <a:prstGeom prst="rect">
            <a:avLst/>
          </a:prstGeom>
          <a:noFill/>
          <a:ln>
            <a:noFill/>
          </a:ln>
        </p:spPr>
      </p:pic>
      <p:sp>
        <p:nvSpPr>
          <p:cNvPr id="916" name="Google Shape;916;p78"/>
          <p:cNvSpPr txBox="1"/>
          <p:nvPr/>
        </p:nvSpPr>
        <p:spPr>
          <a:xfrm>
            <a:off x="0" y="2143354"/>
            <a:ext cx="12192000" cy="700217"/>
          </a:xfrm>
          <a:prstGeom prst="rect">
            <a:avLst/>
          </a:prstGeom>
          <a:solidFill>
            <a:srgbClr val="1F386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2000"/>
              <a:buFont typeface="Bookman Old Style"/>
              <a:buNone/>
            </a:pPr>
            <a:r>
              <a:rPr b="1" lang="en-US" sz="2000">
                <a:solidFill>
                  <a:srgbClr val="FFFFFF"/>
                </a:solidFill>
                <a:latin typeface="Bookman Old Style"/>
                <a:ea typeface="Bookman Old Style"/>
                <a:cs typeface="Bookman Old Style"/>
                <a:sym typeface="Bookman Old Style"/>
              </a:rPr>
              <a:t>UNIT COST SPM TAHUN 2021 </a:t>
            </a:r>
            <a:endParaRPr/>
          </a:p>
        </p:txBody>
      </p:sp>
      <p:graphicFrame>
        <p:nvGraphicFramePr>
          <p:cNvPr id="917" name="Google Shape;917;p78"/>
          <p:cNvGraphicFramePr/>
          <p:nvPr/>
        </p:nvGraphicFramePr>
        <p:xfrm>
          <a:off x="0" y="2843575"/>
          <a:ext cx="3000000" cy="3000000"/>
        </p:xfrm>
        <a:graphic>
          <a:graphicData uri="http://schemas.openxmlformats.org/drawingml/2006/table">
            <a:tbl>
              <a:tblPr>
                <a:noFill/>
                <a:tableStyleId>{954550E9-1A58-4D1E-AAE4-90177B21E6D8}</a:tableStyleId>
              </a:tblPr>
              <a:tblGrid>
                <a:gridCol w="2062625"/>
                <a:gridCol w="1921175"/>
                <a:gridCol w="1899200"/>
                <a:gridCol w="2159375"/>
                <a:gridCol w="2133350"/>
                <a:gridCol w="2016275"/>
              </a:tblGrid>
              <a:tr h="263000">
                <a:tc rowSpan="2">
                  <a:txBody>
                    <a:bodyPr/>
                    <a:lstStyle/>
                    <a:p>
                      <a:pPr indent="0" lvl="0" marL="0" marR="0" rtl="0" algn="ctr">
                        <a:spcBef>
                          <a:spcPts val="0"/>
                        </a:spcBef>
                        <a:spcAft>
                          <a:spcPts val="0"/>
                        </a:spcAft>
                        <a:buNone/>
                      </a:pPr>
                      <a:r>
                        <a:rPr b="1" i="0" lang="en-US" sz="1600" u="none" strike="noStrike">
                          <a:solidFill>
                            <a:schemeClr val="dk1"/>
                          </a:solidFill>
                          <a:latin typeface="Calibri"/>
                          <a:ea typeface="Calibri"/>
                          <a:cs typeface="Calibri"/>
                          <a:sym typeface="Calibri"/>
                        </a:rPr>
                        <a:t>INDIKATOR</a:t>
                      </a:r>
                      <a:endParaRPr b="1" i="0" sz="1600" u="none" strike="noStrike">
                        <a:solidFill>
                          <a:srgbClr val="000000"/>
                        </a:solidFill>
                        <a:latin typeface="Calibri"/>
                        <a:ea typeface="Calibri"/>
                        <a:cs typeface="Calibri"/>
                        <a:sym typeface="Calibri"/>
                      </a:endParaRPr>
                    </a:p>
                  </a:txBody>
                  <a:tcPr marT="0" marB="0" marR="0" marL="0" anchor="ctr">
                    <a:solidFill>
                      <a:srgbClr val="FFD966"/>
                    </a:solidFill>
                  </a:tcPr>
                </a:tc>
                <a:tc gridSpan="5">
                  <a:txBody>
                    <a:bodyPr/>
                    <a:lstStyle/>
                    <a:p>
                      <a:pPr indent="0" lvl="0" marL="0" marR="0" rtl="0" algn="ctr">
                        <a:spcBef>
                          <a:spcPts val="0"/>
                        </a:spcBef>
                        <a:spcAft>
                          <a:spcPts val="0"/>
                        </a:spcAft>
                        <a:buNone/>
                      </a:pPr>
                      <a:r>
                        <a:rPr b="1" lang="en-US" sz="1600" u="none" strike="noStrike"/>
                        <a:t> TAHUN </a:t>
                      </a:r>
                      <a:endParaRPr b="1" i="0" sz="1600" u="none" strike="noStrike">
                        <a:solidFill>
                          <a:srgbClr val="000000"/>
                        </a:solidFill>
                        <a:latin typeface="Calibri"/>
                        <a:ea typeface="Calibri"/>
                        <a:cs typeface="Calibri"/>
                        <a:sym typeface="Calibri"/>
                      </a:endParaRPr>
                    </a:p>
                  </a:txBody>
                  <a:tcPr marT="0" marB="0" marR="0" marL="0" anchor="b">
                    <a:solidFill>
                      <a:srgbClr val="FFD966"/>
                    </a:solidFill>
                  </a:tcPr>
                </a:tc>
                <a:tc hMerge="1"/>
                <a:tc hMerge="1"/>
                <a:tc hMerge="1"/>
                <a:tc hMerge="1"/>
              </a:tr>
              <a:tr h="263000">
                <a:tc vMerge="1"/>
                <a:tc>
                  <a:txBody>
                    <a:bodyPr/>
                    <a:lstStyle/>
                    <a:p>
                      <a:pPr indent="0" lvl="0" marL="0" marR="0" rtl="0" algn="ctr">
                        <a:spcBef>
                          <a:spcPts val="0"/>
                        </a:spcBef>
                        <a:spcAft>
                          <a:spcPts val="0"/>
                        </a:spcAft>
                        <a:buNone/>
                      </a:pPr>
                      <a:r>
                        <a:rPr b="1" lang="en-US" sz="1600" u="none" strike="noStrike"/>
                        <a:t>2021</a:t>
                      </a:r>
                      <a:endParaRPr b="1" i="0" sz="1600" u="none" strike="noStrike">
                        <a:solidFill>
                          <a:srgbClr val="000000"/>
                        </a:solidFill>
                        <a:latin typeface="Calibri"/>
                        <a:ea typeface="Calibri"/>
                        <a:cs typeface="Calibri"/>
                        <a:sym typeface="Calibri"/>
                      </a:endParaRPr>
                    </a:p>
                  </a:txBody>
                  <a:tcPr marT="0" marB="0" marR="0" marL="0" anchor="b">
                    <a:solidFill>
                      <a:srgbClr val="FFD966"/>
                    </a:solidFill>
                  </a:tcPr>
                </a:tc>
                <a:tc>
                  <a:txBody>
                    <a:bodyPr/>
                    <a:lstStyle/>
                    <a:p>
                      <a:pPr indent="0" lvl="0" marL="0" marR="0" rtl="0" algn="ctr">
                        <a:spcBef>
                          <a:spcPts val="0"/>
                        </a:spcBef>
                        <a:spcAft>
                          <a:spcPts val="0"/>
                        </a:spcAft>
                        <a:buNone/>
                      </a:pPr>
                      <a:r>
                        <a:rPr b="1" lang="en-US" sz="1600" u="none" strike="noStrike"/>
                        <a:t>2022</a:t>
                      </a:r>
                      <a:endParaRPr b="1" i="0" sz="1600" u="none" strike="noStrike">
                        <a:solidFill>
                          <a:srgbClr val="000000"/>
                        </a:solidFill>
                        <a:latin typeface="Calibri"/>
                        <a:ea typeface="Calibri"/>
                        <a:cs typeface="Calibri"/>
                        <a:sym typeface="Calibri"/>
                      </a:endParaRPr>
                    </a:p>
                  </a:txBody>
                  <a:tcPr marT="0" marB="0" marR="0" marL="0" anchor="b">
                    <a:solidFill>
                      <a:srgbClr val="FFD966"/>
                    </a:solidFill>
                  </a:tcPr>
                </a:tc>
                <a:tc>
                  <a:txBody>
                    <a:bodyPr/>
                    <a:lstStyle/>
                    <a:p>
                      <a:pPr indent="0" lvl="0" marL="0" marR="0" rtl="0" algn="ctr">
                        <a:spcBef>
                          <a:spcPts val="0"/>
                        </a:spcBef>
                        <a:spcAft>
                          <a:spcPts val="0"/>
                        </a:spcAft>
                        <a:buNone/>
                      </a:pPr>
                      <a:r>
                        <a:rPr b="1" lang="en-US" sz="1600" u="none" strike="noStrike"/>
                        <a:t>2023</a:t>
                      </a:r>
                      <a:endParaRPr b="1" i="0" sz="1600" u="none" strike="noStrike">
                        <a:solidFill>
                          <a:srgbClr val="000000"/>
                        </a:solidFill>
                        <a:latin typeface="Calibri"/>
                        <a:ea typeface="Calibri"/>
                        <a:cs typeface="Calibri"/>
                        <a:sym typeface="Calibri"/>
                      </a:endParaRPr>
                    </a:p>
                  </a:txBody>
                  <a:tcPr marT="0" marB="0" marR="0" marL="0" anchor="b">
                    <a:solidFill>
                      <a:srgbClr val="FFD966"/>
                    </a:solidFill>
                  </a:tcPr>
                </a:tc>
                <a:tc>
                  <a:txBody>
                    <a:bodyPr/>
                    <a:lstStyle/>
                    <a:p>
                      <a:pPr indent="0" lvl="0" marL="0" marR="0" rtl="0" algn="ctr">
                        <a:spcBef>
                          <a:spcPts val="0"/>
                        </a:spcBef>
                        <a:spcAft>
                          <a:spcPts val="0"/>
                        </a:spcAft>
                        <a:buNone/>
                      </a:pPr>
                      <a:r>
                        <a:rPr b="1" lang="en-US" sz="1600" u="none" strike="noStrike"/>
                        <a:t>2024</a:t>
                      </a:r>
                      <a:endParaRPr b="1" i="0" sz="1600" u="none" strike="noStrike">
                        <a:solidFill>
                          <a:srgbClr val="000000"/>
                        </a:solidFill>
                        <a:latin typeface="Calibri"/>
                        <a:ea typeface="Calibri"/>
                        <a:cs typeface="Calibri"/>
                        <a:sym typeface="Calibri"/>
                      </a:endParaRPr>
                    </a:p>
                  </a:txBody>
                  <a:tcPr marT="0" marB="0" marR="0" marL="0" anchor="b">
                    <a:solidFill>
                      <a:srgbClr val="FFD966"/>
                    </a:solidFill>
                  </a:tcPr>
                </a:tc>
                <a:tc>
                  <a:txBody>
                    <a:bodyPr/>
                    <a:lstStyle/>
                    <a:p>
                      <a:pPr indent="0" lvl="0" marL="0" marR="0" rtl="0" algn="ctr">
                        <a:spcBef>
                          <a:spcPts val="0"/>
                        </a:spcBef>
                        <a:spcAft>
                          <a:spcPts val="0"/>
                        </a:spcAft>
                        <a:buNone/>
                      </a:pPr>
                      <a:r>
                        <a:rPr b="1" lang="en-US" sz="1600" u="none" strike="noStrike"/>
                        <a:t>2025</a:t>
                      </a:r>
                      <a:endParaRPr b="1" i="0" sz="1600" u="none" strike="noStrike">
                        <a:solidFill>
                          <a:srgbClr val="000000"/>
                        </a:solidFill>
                        <a:latin typeface="Calibri"/>
                        <a:ea typeface="Calibri"/>
                        <a:cs typeface="Calibri"/>
                        <a:sym typeface="Calibri"/>
                      </a:endParaRPr>
                    </a:p>
                  </a:txBody>
                  <a:tcPr marT="0" marB="0" marR="0" marL="0" anchor="b">
                    <a:solidFill>
                      <a:srgbClr val="FFD966"/>
                    </a:solidFill>
                  </a:tcPr>
                </a:tc>
              </a:tr>
              <a:tr h="263000">
                <a:tc>
                  <a:txBody>
                    <a:bodyPr/>
                    <a:lstStyle/>
                    <a:p>
                      <a:pPr indent="0" lvl="0" marL="0" marR="0" rtl="0" algn="l">
                        <a:spcBef>
                          <a:spcPts val="0"/>
                        </a:spcBef>
                        <a:spcAft>
                          <a:spcPts val="0"/>
                        </a:spcAft>
                        <a:buNone/>
                      </a:pPr>
                      <a:r>
                        <a:rPr lang="en-US" sz="1600" u="none" strike="noStrike"/>
                        <a:t> 01. Ibu hamil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78.631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78.631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78.631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78.631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78.631 </a:t>
                      </a:r>
                      <a:endParaRPr b="0" i="0" sz="1600" u="none" strike="noStrike">
                        <a:solidFill>
                          <a:srgbClr val="000000"/>
                        </a:solidFill>
                        <a:latin typeface="Calibri"/>
                        <a:ea typeface="Calibri"/>
                        <a:cs typeface="Calibri"/>
                        <a:sym typeface="Calibri"/>
                      </a:endParaRPr>
                    </a:p>
                  </a:txBody>
                  <a:tcPr marT="0" marB="0" marR="0" marL="0" anchor="b"/>
                </a:tc>
              </a:tr>
              <a:tr h="263000">
                <a:tc>
                  <a:txBody>
                    <a:bodyPr/>
                    <a:lstStyle/>
                    <a:p>
                      <a:pPr indent="0" lvl="0" marL="0" marR="0" rtl="0" algn="l">
                        <a:spcBef>
                          <a:spcPts val="0"/>
                        </a:spcBef>
                        <a:spcAft>
                          <a:spcPts val="0"/>
                        </a:spcAft>
                        <a:buNone/>
                      </a:pPr>
                      <a:r>
                        <a:rPr lang="en-US" sz="1600" u="none" strike="noStrike"/>
                        <a:t> 02. Ibu Bersalin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76.623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76.623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76.623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76.623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76.623 </a:t>
                      </a:r>
                      <a:endParaRPr b="0" i="0" sz="1600" u="none" strike="noStrike">
                        <a:solidFill>
                          <a:srgbClr val="000000"/>
                        </a:solidFill>
                        <a:latin typeface="Calibri"/>
                        <a:ea typeface="Calibri"/>
                        <a:cs typeface="Calibri"/>
                        <a:sym typeface="Calibri"/>
                      </a:endParaRPr>
                    </a:p>
                  </a:txBody>
                  <a:tcPr marT="0" marB="0" marR="0" marL="0" anchor="b"/>
                </a:tc>
              </a:tr>
              <a:tr h="263000">
                <a:tc>
                  <a:txBody>
                    <a:bodyPr/>
                    <a:lstStyle/>
                    <a:p>
                      <a:pPr indent="0" lvl="0" marL="0" marR="0" rtl="0" algn="l">
                        <a:spcBef>
                          <a:spcPts val="0"/>
                        </a:spcBef>
                        <a:spcAft>
                          <a:spcPts val="0"/>
                        </a:spcAft>
                        <a:buNone/>
                      </a:pPr>
                      <a:r>
                        <a:rPr lang="en-US" sz="1600" u="none" strike="noStrike"/>
                        <a:t> 03. Bayi baru Lahir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82.541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82.541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82.541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82.541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82.541 </a:t>
                      </a:r>
                      <a:endParaRPr b="0" i="0" sz="1600" u="none" strike="noStrike">
                        <a:solidFill>
                          <a:srgbClr val="000000"/>
                        </a:solidFill>
                        <a:latin typeface="Calibri"/>
                        <a:ea typeface="Calibri"/>
                        <a:cs typeface="Calibri"/>
                        <a:sym typeface="Calibri"/>
                      </a:endParaRPr>
                    </a:p>
                  </a:txBody>
                  <a:tcPr marT="0" marB="0" marR="0" marL="0" anchor="b"/>
                </a:tc>
              </a:tr>
              <a:tr h="263000">
                <a:tc>
                  <a:txBody>
                    <a:bodyPr/>
                    <a:lstStyle/>
                    <a:p>
                      <a:pPr indent="0" lvl="0" marL="0" marR="0" rtl="0" algn="l">
                        <a:spcBef>
                          <a:spcPts val="0"/>
                        </a:spcBef>
                        <a:spcAft>
                          <a:spcPts val="0"/>
                        </a:spcAft>
                        <a:buNone/>
                      </a:pPr>
                      <a:r>
                        <a:rPr lang="en-US" sz="1600" u="none" strike="noStrike"/>
                        <a:t> 04. Balita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21.598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21.598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21.598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21.598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21.598 </a:t>
                      </a:r>
                      <a:endParaRPr b="0" i="0" sz="1600" u="none" strike="noStrike">
                        <a:solidFill>
                          <a:srgbClr val="000000"/>
                        </a:solidFill>
                        <a:latin typeface="Calibri"/>
                        <a:ea typeface="Calibri"/>
                        <a:cs typeface="Calibri"/>
                        <a:sym typeface="Calibri"/>
                      </a:endParaRPr>
                    </a:p>
                  </a:txBody>
                  <a:tcPr marT="0" marB="0" marR="0" marL="0" anchor="b"/>
                </a:tc>
              </a:tr>
              <a:tr h="263000">
                <a:tc>
                  <a:txBody>
                    <a:bodyPr/>
                    <a:lstStyle/>
                    <a:p>
                      <a:pPr indent="0" lvl="0" marL="0" marR="0" rtl="0" algn="l">
                        <a:spcBef>
                          <a:spcPts val="0"/>
                        </a:spcBef>
                        <a:spcAft>
                          <a:spcPts val="0"/>
                        </a:spcAft>
                        <a:buNone/>
                      </a:pPr>
                      <a:r>
                        <a:rPr lang="en-US" sz="1600" u="none" strike="noStrike"/>
                        <a:t> 05. Pendidikan dasar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7.146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7.146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7.146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7.146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7.146 </a:t>
                      </a:r>
                      <a:endParaRPr b="0" i="0" sz="1600" u="none" strike="noStrike">
                        <a:solidFill>
                          <a:srgbClr val="000000"/>
                        </a:solidFill>
                        <a:latin typeface="Calibri"/>
                        <a:ea typeface="Calibri"/>
                        <a:cs typeface="Calibri"/>
                        <a:sym typeface="Calibri"/>
                      </a:endParaRPr>
                    </a:p>
                  </a:txBody>
                  <a:tcPr marT="0" marB="0" marR="0" marL="0" anchor="b"/>
                </a:tc>
              </a:tr>
              <a:tr h="263000">
                <a:tc>
                  <a:txBody>
                    <a:bodyPr/>
                    <a:lstStyle/>
                    <a:p>
                      <a:pPr indent="0" lvl="0" marL="0" marR="0" rtl="0" algn="l">
                        <a:spcBef>
                          <a:spcPts val="0"/>
                        </a:spcBef>
                        <a:spcAft>
                          <a:spcPts val="0"/>
                        </a:spcAft>
                        <a:buNone/>
                      </a:pPr>
                      <a:r>
                        <a:rPr lang="en-US" sz="1600" u="none" strike="noStrike"/>
                        <a:t> 06. Usia Produktif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3.387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3.387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3.387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3.387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3.387 </a:t>
                      </a:r>
                      <a:endParaRPr b="0" i="0" sz="1600" u="none" strike="noStrike">
                        <a:solidFill>
                          <a:srgbClr val="000000"/>
                        </a:solidFill>
                        <a:latin typeface="Calibri"/>
                        <a:ea typeface="Calibri"/>
                        <a:cs typeface="Calibri"/>
                        <a:sym typeface="Calibri"/>
                      </a:endParaRPr>
                    </a:p>
                  </a:txBody>
                  <a:tcPr marT="0" marB="0" marR="0" marL="0" anchor="b"/>
                </a:tc>
              </a:tr>
              <a:tr h="263000">
                <a:tc>
                  <a:txBody>
                    <a:bodyPr/>
                    <a:lstStyle/>
                    <a:p>
                      <a:pPr indent="0" lvl="0" marL="0" marR="0" rtl="0" algn="l">
                        <a:spcBef>
                          <a:spcPts val="0"/>
                        </a:spcBef>
                        <a:spcAft>
                          <a:spcPts val="0"/>
                        </a:spcAft>
                        <a:buNone/>
                      </a:pPr>
                      <a:r>
                        <a:rPr lang="en-US" sz="1600" u="none" strike="noStrike"/>
                        <a:t> 07. Usia Lanjut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22.155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22.155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22.155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22.155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22.155 </a:t>
                      </a:r>
                      <a:endParaRPr b="0" i="0" sz="1600" u="none" strike="noStrike">
                        <a:solidFill>
                          <a:srgbClr val="000000"/>
                        </a:solidFill>
                        <a:latin typeface="Calibri"/>
                        <a:ea typeface="Calibri"/>
                        <a:cs typeface="Calibri"/>
                        <a:sym typeface="Calibri"/>
                      </a:endParaRPr>
                    </a:p>
                  </a:txBody>
                  <a:tcPr marT="0" marB="0" marR="0" marL="0" anchor="b"/>
                </a:tc>
              </a:tr>
              <a:tr h="263000">
                <a:tc>
                  <a:txBody>
                    <a:bodyPr/>
                    <a:lstStyle/>
                    <a:p>
                      <a:pPr indent="0" lvl="0" marL="0" marR="0" rtl="0" algn="l">
                        <a:spcBef>
                          <a:spcPts val="0"/>
                        </a:spcBef>
                        <a:spcAft>
                          <a:spcPts val="0"/>
                        </a:spcAft>
                        <a:buNone/>
                      </a:pPr>
                      <a:r>
                        <a:rPr lang="en-US" sz="1600" u="none" strike="noStrike"/>
                        <a:t> 08. Hipertensi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3.768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3.768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3.768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3.768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3.768 </a:t>
                      </a:r>
                      <a:endParaRPr b="0" i="0" sz="1600" u="none" strike="noStrike">
                        <a:solidFill>
                          <a:srgbClr val="000000"/>
                        </a:solidFill>
                        <a:latin typeface="Calibri"/>
                        <a:ea typeface="Calibri"/>
                        <a:cs typeface="Calibri"/>
                        <a:sym typeface="Calibri"/>
                      </a:endParaRPr>
                    </a:p>
                  </a:txBody>
                  <a:tcPr marT="0" marB="0" marR="0" marL="0" anchor="b"/>
                </a:tc>
              </a:tr>
              <a:tr h="263000">
                <a:tc>
                  <a:txBody>
                    <a:bodyPr/>
                    <a:lstStyle/>
                    <a:p>
                      <a:pPr indent="0" lvl="0" marL="0" marR="0" rtl="0" algn="l">
                        <a:spcBef>
                          <a:spcPts val="0"/>
                        </a:spcBef>
                        <a:spcAft>
                          <a:spcPts val="0"/>
                        </a:spcAft>
                        <a:buNone/>
                      </a:pPr>
                      <a:r>
                        <a:rPr lang="en-US" sz="1600" u="none" strike="noStrike"/>
                        <a:t> 09. Diabetes Melitus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23.951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23.951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23.951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23.951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23.951 </a:t>
                      </a:r>
                      <a:endParaRPr b="0" i="0" sz="1600" u="none" strike="noStrike">
                        <a:solidFill>
                          <a:srgbClr val="000000"/>
                        </a:solidFill>
                        <a:latin typeface="Calibri"/>
                        <a:ea typeface="Calibri"/>
                        <a:cs typeface="Calibri"/>
                        <a:sym typeface="Calibri"/>
                      </a:endParaRPr>
                    </a:p>
                  </a:txBody>
                  <a:tcPr marT="0" marB="0" marR="0" marL="0" anchor="b"/>
                </a:tc>
              </a:tr>
              <a:tr h="263000">
                <a:tc>
                  <a:txBody>
                    <a:bodyPr/>
                    <a:lstStyle/>
                    <a:p>
                      <a:pPr indent="0" lvl="0" marL="0" marR="0" rtl="0" algn="l">
                        <a:spcBef>
                          <a:spcPts val="0"/>
                        </a:spcBef>
                        <a:spcAft>
                          <a:spcPts val="0"/>
                        </a:spcAft>
                        <a:buNone/>
                      </a:pPr>
                      <a:r>
                        <a:rPr lang="en-US" sz="1600" u="none" strike="noStrike"/>
                        <a:t> 10. ODGJ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187.082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187.082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187.082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187.082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187.082 </a:t>
                      </a:r>
                      <a:endParaRPr b="0" i="0" sz="1600" u="none" strike="noStrike">
                        <a:solidFill>
                          <a:srgbClr val="000000"/>
                        </a:solidFill>
                        <a:latin typeface="Calibri"/>
                        <a:ea typeface="Calibri"/>
                        <a:cs typeface="Calibri"/>
                        <a:sym typeface="Calibri"/>
                      </a:endParaRPr>
                    </a:p>
                  </a:txBody>
                  <a:tcPr marT="0" marB="0" marR="0" marL="0" anchor="b"/>
                </a:tc>
              </a:tr>
              <a:tr h="263000">
                <a:tc>
                  <a:txBody>
                    <a:bodyPr/>
                    <a:lstStyle/>
                    <a:p>
                      <a:pPr indent="0" lvl="0" marL="0" marR="0" rtl="0" algn="l">
                        <a:spcBef>
                          <a:spcPts val="0"/>
                        </a:spcBef>
                        <a:spcAft>
                          <a:spcPts val="0"/>
                        </a:spcAft>
                        <a:buNone/>
                      </a:pPr>
                      <a:r>
                        <a:rPr lang="en-US" sz="1600" u="none" strike="noStrike"/>
                        <a:t> 11. TB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79.753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79.753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79.753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79.753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79.753 </a:t>
                      </a:r>
                      <a:endParaRPr b="0" i="0" sz="1600" u="none" strike="noStrike">
                        <a:solidFill>
                          <a:srgbClr val="000000"/>
                        </a:solidFill>
                        <a:latin typeface="Calibri"/>
                        <a:ea typeface="Calibri"/>
                        <a:cs typeface="Calibri"/>
                        <a:sym typeface="Calibri"/>
                      </a:endParaRPr>
                    </a:p>
                  </a:txBody>
                  <a:tcPr marT="0" marB="0" marR="0" marL="0" anchor="b"/>
                </a:tc>
              </a:tr>
              <a:tr h="263000">
                <a:tc>
                  <a:txBody>
                    <a:bodyPr/>
                    <a:lstStyle/>
                    <a:p>
                      <a:pPr indent="0" lvl="0" marL="0" marR="0" rtl="0" algn="l">
                        <a:spcBef>
                          <a:spcPts val="0"/>
                        </a:spcBef>
                        <a:spcAft>
                          <a:spcPts val="0"/>
                        </a:spcAft>
                        <a:buNone/>
                      </a:pPr>
                      <a:r>
                        <a:rPr lang="en-US" sz="1600" u="none" strike="noStrike"/>
                        <a:t> 12. HIV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21.848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21.848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21.848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21.848 </a:t>
                      </a:r>
                      <a:endParaRPr b="0"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lang="en-US" sz="1600" u="none" strike="noStrike"/>
                        <a:t>                 21.848 </a:t>
                      </a:r>
                      <a:endParaRPr b="0" i="0" sz="1600" u="none" strike="noStrike">
                        <a:solidFill>
                          <a:srgbClr val="000000"/>
                        </a:solidFill>
                        <a:latin typeface="Calibri"/>
                        <a:ea typeface="Calibri"/>
                        <a:cs typeface="Calibri"/>
                        <a:sym typeface="Calibri"/>
                      </a:endParaRPr>
                    </a:p>
                  </a:txBody>
                  <a:tcPr marT="0" marB="0" marR="0" marL="0" anchor="b"/>
                </a:tc>
              </a:tr>
              <a:tr h="263000">
                <a:tc>
                  <a:txBody>
                    <a:bodyPr/>
                    <a:lstStyle/>
                    <a:p>
                      <a:pPr indent="0" lvl="0" marL="0" marR="0" rtl="0" algn="l">
                        <a:spcBef>
                          <a:spcPts val="0"/>
                        </a:spcBef>
                        <a:spcAft>
                          <a:spcPts val="0"/>
                        </a:spcAft>
                        <a:buNone/>
                      </a:pPr>
                      <a:r>
                        <a:rPr b="1" lang="en-US" sz="1600" u="none" strike="noStrike"/>
                        <a:t>Total</a:t>
                      </a:r>
                      <a:endParaRPr b="1"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b="1" lang="en-US" sz="1600" u="none" strike="noStrike"/>
                        <a:t>                 11.434 </a:t>
                      </a:r>
                      <a:endParaRPr b="1"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b="1" lang="en-US" sz="1600" u="none" strike="noStrike"/>
                        <a:t>                 11.434 </a:t>
                      </a:r>
                      <a:endParaRPr b="1"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b="1" lang="en-US" sz="1600" u="none" strike="noStrike"/>
                        <a:t>                 11.434 </a:t>
                      </a:r>
                      <a:endParaRPr b="1"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b="1" lang="en-US" sz="1600" u="none" strike="noStrike"/>
                        <a:t>                 11.434 </a:t>
                      </a:r>
                      <a:endParaRPr b="1" i="0" sz="1600" u="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spcBef>
                          <a:spcPts val="0"/>
                        </a:spcBef>
                        <a:spcAft>
                          <a:spcPts val="0"/>
                        </a:spcAft>
                        <a:buNone/>
                      </a:pPr>
                      <a:r>
                        <a:rPr b="1" lang="en-US" sz="1600" u="none" strike="noStrike"/>
                        <a:t>                 11.434 </a:t>
                      </a:r>
                      <a:endParaRPr b="1" i="0" sz="1600" u="none" strike="noStrike">
                        <a:solidFill>
                          <a:srgbClr val="000000"/>
                        </a:solidFill>
                        <a:latin typeface="Calibri"/>
                        <a:ea typeface="Calibri"/>
                        <a:cs typeface="Calibri"/>
                        <a:sym typeface="Calibri"/>
                      </a:endParaRPr>
                    </a:p>
                  </a:txBody>
                  <a:tcPr marT="0" marB="0" marR="0" marL="0" anchor="b"/>
                </a:tc>
              </a:tr>
            </a:tbl>
          </a:graphicData>
        </a:graphic>
      </p:graphicFrame>
      <p:sp>
        <p:nvSpPr>
          <p:cNvPr id="918" name="Google Shape;918;p78"/>
          <p:cNvSpPr/>
          <p:nvPr/>
        </p:nvSpPr>
        <p:spPr>
          <a:xfrm>
            <a:off x="167426" y="233613"/>
            <a:ext cx="4533363" cy="442159"/>
          </a:xfrm>
          <a:prstGeom prst="rect">
            <a:avLst/>
          </a:prstGeom>
          <a:solidFill>
            <a:schemeClr val="accent6"/>
          </a:solidFill>
          <a:ln cap="flat" cmpd="sng" w="12700">
            <a:solidFill>
              <a:srgbClr val="517E33"/>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Sumber : Dinkes Kota Cimahi</a:t>
            </a:r>
            <a:endParaRPr b="0" i="0" sz="2000" u="none">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79"/>
          <p:cNvSpPr txBox="1"/>
          <p:nvPr>
            <p:ph type="title"/>
          </p:nvPr>
        </p:nvSpPr>
        <p:spPr>
          <a:xfrm>
            <a:off x="0" y="1"/>
            <a:ext cx="12192000" cy="1407227"/>
          </a:xfrm>
          <a:prstGeom prst="rect">
            <a:avLst/>
          </a:prstGeom>
          <a:solidFill>
            <a:srgbClr val="00206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US"/>
              <a:t>Beberapa temuan dari analisis Siscobikes (2)</a:t>
            </a:r>
            <a:endParaRPr/>
          </a:p>
        </p:txBody>
      </p:sp>
      <p:sp>
        <p:nvSpPr>
          <p:cNvPr id="924" name="Google Shape;924;p79"/>
          <p:cNvSpPr txBox="1"/>
          <p:nvPr>
            <p:ph idx="1" type="body"/>
          </p:nvPr>
        </p:nvSpPr>
        <p:spPr>
          <a:xfrm>
            <a:off x="0" y="1407227"/>
            <a:ext cx="6096000" cy="5167309"/>
          </a:xfrm>
          <a:prstGeom prst="rect">
            <a:avLst/>
          </a:prstGeom>
          <a:noFill/>
          <a:ln>
            <a:noFill/>
          </a:ln>
        </p:spPr>
        <p:txBody>
          <a:bodyPr anchorCtr="0" anchor="t" bIns="274300" lIns="274300" spcFirstLastPara="1" rIns="274300" wrap="square" tIns="274300">
            <a:normAutofit/>
          </a:bodyPr>
          <a:lstStyle/>
          <a:p>
            <a:pPr indent="-228600" lvl="0" marL="228600" rtl="0" algn="l">
              <a:lnSpc>
                <a:spcPct val="90000"/>
              </a:lnSpc>
              <a:spcBef>
                <a:spcPts val="0"/>
              </a:spcBef>
              <a:spcAft>
                <a:spcPts val="0"/>
              </a:spcAft>
              <a:buClr>
                <a:schemeClr val="dk1"/>
              </a:buClr>
              <a:buSzPts val="2800"/>
              <a:buChar char="•"/>
            </a:pPr>
            <a:r>
              <a:rPr lang="en-US"/>
              <a:t>Rerata satuan biaya anggaran SPM per layanan, tahun 2020</a:t>
            </a:r>
            <a:endParaRPr/>
          </a:p>
        </p:txBody>
      </p:sp>
      <p:sp>
        <p:nvSpPr>
          <p:cNvPr id="925" name="Google Shape;925;p79"/>
          <p:cNvSpPr txBox="1"/>
          <p:nvPr>
            <p:ph idx="2" type="body"/>
          </p:nvPr>
        </p:nvSpPr>
        <p:spPr>
          <a:xfrm>
            <a:off x="6096000" y="1407227"/>
            <a:ext cx="6096000" cy="5167309"/>
          </a:xfrm>
          <a:prstGeom prst="rect">
            <a:avLst/>
          </a:prstGeom>
          <a:noFill/>
          <a:ln>
            <a:noFill/>
          </a:ln>
        </p:spPr>
        <p:txBody>
          <a:bodyPr anchorCtr="0" anchor="t" bIns="274300" lIns="274300" spcFirstLastPara="1" rIns="274300" wrap="square" tIns="274300">
            <a:normAutofit/>
          </a:bodyPr>
          <a:lstStyle/>
          <a:p>
            <a:pPr indent="-228600" lvl="0" marL="228600" rtl="0" algn="l">
              <a:lnSpc>
                <a:spcPct val="90000"/>
              </a:lnSpc>
              <a:spcBef>
                <a:spcPts val="0"/>
              </a:spcBef>
              <a:spcAft>
                <a:spcPts val="0"/>
              </a:spcAft>
              <a:buClr>
                <a:schemeClr val="dk1"/>
              </a:buClr>
              <a:buSzPts val="2800"/>
              <a:buChar char="•"/>
            </a:pPr>
            <a:r>
              <a:rPr lang="en-US"/>
              <a:t>DAK non Fisik salah satu sumber utama usulan pendanaan SPM</a:t>
            </a:r>
            <a:endParaRPr/>
          </a:p>
        </p:txBody>
      </p:sp>
      <p:pic>
        <p:nvPicPr>
          <p:cNvPr id="926" name="Google Shape;926;p79"/>
          <p:cNvPicPr preferRelativeResize="0"/>
          <p:nvPr/>
        </p:nvPicPr>
        <p:blipFill rotWithShape="1">
          <a:blip r:embed="rId3">
            <a:alphaModFix/>
          </a:blip>
          <a:srcRect b="0" l="0" r="0" t="0"/>
          <a:stretch/>
        </p:blipFill>
        <p:spPr>
          <a:xfrm>
            <a:off x="288966" y="2636322"/>
            <a:ext cx="5545777" cy="3823854"/>
          </a:xfrm>
          <a:prstGeom prst="rect">
            <a:avLst/>
          </a:prstGeom>
          <a:noFill/>
          <a:ln>
            <a:noFill/>
          </a:ln>
        </p:spPr>
      </p:pic>
      <p:pic>
        <p:nvPicPr>
          <p:cNvPr id="927" name="Google Shape;927;p79"/>
          <p:cNvPicPr preferRelativeResize="0"/>
          <p:nvPr/>
        </p:nvPicPr>
        <p:blipFill rotWithShape="1">
          <a:blip r:embed="rId4">
            <a:alphaModFix/>
          </a:blip>
          <a:srcRect b="0" l="0" r="0" t="0"/>
          <a:stretch/>
        </p:blipFill>
        <p:spPr>
          <a:xfrm>
            <a:off x="6305207" y="2553194"/>
            <a:ext cx="5597827" cy="3705101"/>
          </a:xfrm>
          <a:prstGeom prst="rect">
            <a:avLst/>
          </a:prstGeom>
          <a:noFill/>
          <a:ln>
            <a:noFill/>
          </a:ln>
        </p:spPr>
      </p:pic>
      <p:sp>
        <p:nvSpPr>
          <p:cNvPr id="928" name="Google Shape;928;p79"/>
          <p:cNvSpPr/>
          <p:nvPr/>
        </p:nvSpPr>
        <p:spPr>
          <a:xfrm>
            <a:off x="8129648" y="6408282"/>
            <a:ext cx="3959432" cy="411242"/>
          </a:xfrm>
          <a:prstGeom prst="round2DiagRect">
            <a:avLst>
              <a:gd fmla="val 16667" name="adj1"/>
              <a:gd fmla="val 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Sumber data: Website Siscobikes, PPJK, awal Maret 2020</a:t>
            </a:r>
            <a:endParaRPr sz="1200">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80"/>
          <p:cNvSpPr txBox="1"/>
          <p:nvPr>
            <p:ph type="title"/>
          </p:nvPr>
        </p:nvSpPr>
        <p:spPr>
          <a:xfrm>
            <a:off x="0" y="1"/>
            <a:ext cx="12192000" cy="1407227"/>
          </a:xfrm>
          <a:prstGeom prst="rect">
            <a:avLst/>
          </a:prstGeom>
          <a:solidFill>
            <a:srgbClr val="00206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Calibri"/>
              <a:buNone/>
            </a:pPr>
            <a:r>
              <a:rPr lang="en-US" sz="3600"/>
              <a:t>Beberapa temuan dari analisis Siscobikes (3):</a:t>
            </a:r>
            <a:br>
              <a:rPr lang="en-US" sz="3600"/>
            </a:br>
            <a:r>
              <a:rPr lang="en-US" sz="3600"/>
              <a:t>Ada variasi satuan biaya per kapita untuk SPM antar daerah</a:t>
            </a:r>
            <a:endParaRPr sz="3600"/>
          </a:p>
        </p:txBody>
      </p:sp>
      <p:sp>
        <p:nvSpPr>
          <p:cNvPr id="934" name="Google Shape;934;p80"/>
          <p:cNvSpPr txBox="1"/>
          <p:nvPr>
            <p:ph idx="1" type="body"/>
          </p:nvPr>
        </p:nvSpPr>
        <p:spPr>
          <a:xfrm>
            <a:off x="838200" y="1700814"/>
            <a:ext cx="10515600" cy="4916301"/>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935" name="Google Shape;935;p80"/>
          <p:cNvPicPr preferRelativeResize="0"/>
          <p:nvPr/>
        </p:nvPicPr>
        <p:blipFill rotWithShape="1">
          <a:blip r:embed="rId3">
            <a:alphaModFix/>
          </a:blip>
          <a:srcRect b="0" l="0" r="0" t="0"/>
          <a:stretch/>
        </p:blipFill>
        <p:spPr>
          <a:xfrm>
            <a:off x="427512" y="1614805"/>
            <a:ext cx="11412187" cy="4916300"/>
          </a:xfrm>
          <a:prstGeom prst="rect">
            <a:avLst/>
          </a:prstGeom>
          <a:noFill/>
          <a:ln>
            <a:noFill/>
          </a:ln>
        </p:spPr>
      </p:pic>
      <p:sp>
        <p:nvSpPr>
          <p:cNvPr id="936" name="Google Shape;936;p80"/>
          <p:cNvSpPr/>
          <p:nvPr/>
        </p:nvSpPr>
        <p:spPr>
          <a:xfrm>
            <a:off x="8129648" y="6408282"/>
            <a:ext cx="3959432" cy="411242"/>
          </a:xfrm>
          <a:prstGeom prst="round2DiagRect">
            <a:avLst>
              <a:gd fmla="val 16667" name="adj1"/>
              <a:gd fmla="val 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Sumber data: Website Siscobikes, PPJK, awal Maret 2020</a:t>
            </a:r>
            <a:endParaRPr sz="12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81"/>
          <p:cNvSpPr txBox="1"/>
          <p:nvPr>
            <p:ph type="title"/>
          </p:nvPr>
        </p:nvSpPr>
        <p:spPr>
          <a:xfrm>
            <a:off x="0" y="1"/>
            <a:ext cx="12192000" cy="1407227"/>
          </a:xfrm>
          <a:prstGeom prst="rect">
            <a:avLst/>
          </a:prstGeom>
          <a:solidFill>
            <a:srgbClr val="00206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Calibri"/>
              <a:buNone/>
            </a:pPr>
            <a:r>
              <a:rPr lang="en-US" sz="3600"/>
              <a:t>Beberapa temuan dari analisis Siscobikes (4):</a:t>
            </a:r>
            <a:br>
              <a:rPr lang="en-US" sz="3600"/>
            </a:br>
            <a:r>
              <a:rPr lang="en-US" sz="3600"/>
              <a:t>6 Jenis Item Biaya yang paling besar untuk SPM</a:t>
            </a:r>
            <a:endParaRPr sz="3600"/>
          </a:p>
        </p:txBody>
      </p:sp>
      <p:pic>
        <p:nvPicPr>
          <p:cNvPr id="942" name="Google Shape;942;p81"/>
          <p:cNvPicPr preferRelativeResize="0"/>
          <p:nvPr/>
        </p:nvPicPr>
        <p:blipFill rotWithShape="1">
          <a:blip r:embed="rId3">
            <a:alphaModFix/>
          </a:blip>
          <a:srcRect b="0" l="0" r="0" t="0"/>
          <a:stretch/>
        </p:blipFill>
        <p:spPr>
          <a:xfrm>
            <a:off x="653143" y="1935679"/>
            <a:ext cx="10901548" cy="4310742"/>
          </a:xfrm>
          <a:prstGeom prst="rect">
            <a:avLst/>
          </a:prstGeom>
          <a:noFill/>
          <a:ln>
            <a:noFill/>
          </a:ln>
        </p:spPr>
      </p:pic>
      <p:sp>
        <p:nvSpPr>
          <p:cNvPr id="943" name="Google Shape;943;p81"/>
          <p:cNvSpPr/>
          <p:nvPr/>
        </p:nvSpPr>
        <p:spPr>
          <a:xfrm>
            <a:off x="8129648" y="6408282"/>
            <a:ext cx="3959432" cy="411242"/>
          </a:xfrm>
          <a:prstGeom prst="round2DiagRect">
            <a:avLst>
              <a:gd fmla="val 16667" name="adj1"/>
              <a:gd fmla="val 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Sumber data: Website Siscobikes, PPJK, awal Maret 2020</a:t>
            </a:r>
            <a:endParaRPr sz="12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6"/>
          <p:cNvSpPr txBox="1"/>
          <p:nvPr/>
        </p:nvSpPr>
        <p:spPr>
          <a:xfrm>
            <a:off x="1039795" y="329046"/>
            <a:ext cx="10334296" cy="43656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2800"/>
              <a:buFont typeface="Calibri"/>
              <a:buNone/>
            </a:pPr>
            <a:r>
              <a:rPr b="1" lang="en-US" sz="2800">
                <a:solidFill>
                  <a:srgbClr val="000000"/>
                </a:solidFill>
                <a:latin typeface="Calibri"/>
                <a:ea typeface="Calibri"/>
                <a:cs typeface="Calibri"/>
                <a:sym typeface="Calibri"/>
              </a:rPr>
              <a:t>ARAH KEBIJAKAN RPJMN BIDANG KESEHATAN 2020-2024</a:t>
            </a:r>
            <a:endParaRPr/>
          </a:p>
        </p:txBody>
      </p:sp>
      <p:grpSp>
        <p:nvGrpSpPr>
          <p:cNvPr id="263" name="Google Shape;263;p46"/>
          <p:cNvGrpSpPr/>
          <p:nvPr/>
        </p:nvGrpSpPr>
        <p:grpSpPr>
          <a:xfrm>
            <a:off x="82908" y="-19525"/>
            <a:ext cx="12044276" cy="6877524"/>
            <a:chOff x="82908" y="-19525"/>
            <a:chExt cx="12044276" cy="6877524"/>
          </a:xfrm>
        </p:grpSpPr>
        <p:sp>
          <p:nvSpPr>
            <p:cNvPr id="264" name="Google Shape;264;p46"/>
            <p:cNvSpPr/>
            <p:nvPr/>
          </p:nvSpPr>
          <p:spPr>
            <a:xfrm>
              <a:off x="243840" y="167640"/>
              <a:ext cx="11704320" cy="6522720"/>
            </a:xfrm>
            <a:prstGeom prst="rect">
              <a:avLst/>
            </a:prstGeom>
            <a:no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46"/>
            <p:cNvSpPr/>
            <p:nvPr/>
          </p:nvSpPr>
          <p:spPr>
            <a:xfrm rot="-199169">
              <a:off x="252886" y="314126"/>
              <a:ext cx="11704320" cy="6210223"/>
            </a:xfrm>
            <a:prstGeom prst="rect">
              <a:avLst/>
            </a:prstGeom>
            <a:noFill/>
            <a:ln cap="flat" cmpd="sng" w="12700">
              <a:solidFill>
                <a:srgbClr val="C55A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download.png" id="266" name="Google Shape;266;p46"/>
            <p:cNvPicPr preferRelativeResize="0"/>
            <p:nvPr/>
          </p:nvPicPr>
          <p:blipFill rotWithShape="1">
            <a:blip r:embed="rId3">
              <a:alphaModFix/>
            </a:blip>
            <a:srcRect b="0" l="0" r="0" t="0"/>
            <a:stretch/>
          </p:blipFill>
          <p:spPr>
            <a:xfrm>
              <a:off x="10394599" y="174037"/>
              <a:ext cx="1259239" cy="585603"/>
            </a:xfrm>
            <a:prstGeom prst="rect">
              <a:avLst/>
            </a:prstGeom>
            <a:noFill/>
            <a:ln>
              <a:noFill/>
            </a:ln>
          </p:spPr>
        </p:pic>
        <p:pic>
          <p:nvPicPr>
            <p:cNvPr descr="Logo_kemenkes_baru.jpg" id="267" name="Google Shape;267;p46"/>
            <p:cNvPicPr preferRelativeResize="0"/>
            <p:nvPr/>
          </p:nvPicPr>
          <p:blipFill rotWithShape="1">
            <a:blip r:embed="rId4">
              <a:alphaModFix/>
            </a:blip>
            <a:srcRect b="0" l="0" r="0" t="0"/>
            <a:stretch/>
          </p:blipFill>
          <p:spPr>
            <a:xfrm>
              <a:off x="334797" y="130592"/>
              <a:ext cx="1401518" cy="759427"/>
            </a:xfrm>
            <a:prstGeom prst="rect">
              <a:avLst/>
            </a:prstGeom>
            <a:noFill/>
            <a:ln>
              <a:noFill/>
            </a:ln>
          </p:spPr>
        </p:pic>
      </p:grpSp>
      <p:pic>
        <p:nvPicPr>
          <p:cNvPr id="268" name="Google Shape;268;p46"/>
          <p:cNvPicPr preferRelativeResize="0"/>
          <p:nvPr/>
        </p:nvPicPr>
        <p:blipFill rotWithShape="1">
          <a:blip r:embed="rId5">
            <a:alphaModFix/>
          </a:blip>
          <a:srcRect b="0" l="0" r="0" t="0"/>
          <a:stretch/>
        </p:blipFill>
        <p:spPr>
          <a:xfrm>
            <a:off x="595255" y="748498"/>
            <a:ext cx="10778835" cy="608338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82"/>
          <p:cNvSpPr txBox="1"/>
          <p:nvPr>
            <p:ph type="title"/>
          </p:nvPr>
        </p:nvSpPr>
        <p:spPr>
          <a:xfrm>
            <a:off x="1253067" y="313263"/>
            <a:ext cx="9389534" cy="491067"/>
          </a:xfrm>
          <a:prstGeom prst="rect">
            <a:avLst/>
          </a:prstGeom>
          <a:solidFill>
            <a:srgbClr val="833C0B"/>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Calibri"/>
              <a:buNone/>
            </a:pPr>
            <a:r>
              <a:rPr b="1" lang="en-US">
                <a:solidFill>
                  <a:schemeClr val="lt1"/>
                </a:solidFill>
              </a:rPr>
              <a:t>Kesimpulan</a:t>
            </a:r>
            <a:endParaRPr b="1">
              <a:solidFill>
                <a:schemeClr val="lt1"/>
              </a:solidFill>
            </a:endParaRPr>
          </a:p>
        </p:txBody>
      </p:sp>
      <p:sp>
        <p:nvSpPr>
          <p:cNvPr id="950" name="Google Shape;950;p82"/>
          <p:cNvSpPr txBox="1"/>
          <p:nvPr>
            <p:ph idx="1" type="body"/>
          </p:nvPr>
        </p:nvSpPr>
        <p:spPr>
          <a:xfrm>
            <a:off x="838200" y="804330"/>
            <a:ext cx="10515600" cy="5740407"/>
          </a:xfrm>
          <a:prstGeom prst="rect">
            <a:avLst/>
          </a:prstGeom>
          <a:noFill/>
          <a:ln>
            <a:noFill/>
          </a:ln>
        </p:spPr>
        <p:txBody>
          <a:bodyPr anchorCtr="0" anchor="t" bIns="45700" lIns="91425" spcFirstLastPara="1" rIns="91425" wrap="square" tIns="45700">
            <a:noAutofit/>
          </a:bodyPr>
          <a:lstStyle/>
          <a:p>
            <a:pPr indent="-514350" lvl="0" marL="514350" rtl="0" algn="just">
              <a:lnSpc>
                <a:spcPct val="90000"/>
              </a:lnSpc>
              <a:spcBef>
                <a:spcPts val="0"/>
              </a:spcBef>
              <a:spcAft>
                <a:spcPts val="0"/>
              </a:spcAft>
              <a:buClr>
                <a:schemeClr val="dk1"/>
              </a:buClr>
              <a:buSzPts val="2500"/>
              <a:buFont typeface="Calibri"/>
              <a:buAutoNum type="arabicPeriod"/>
            </a:pPr>
            <a:r>
              <a:rPr lang="en-US" sz="2500"/>
              <a:t>Dalam Perencanaan Penghitungan SPM bidang kesehatan, merujuk pada Permenkes No.4 tahun 2019 tentang Teknik penghitungan pembiayaan, yang dalam implementasinya menggunakan</a:t>
            </a:r>
            <a:r>
              <a:rPr lang="en-US" sz="2500">
                <a:solidFill>
                  <a:srgbClr val="000000"/>
                </a:solidFill>
              </a:rPr>
              <a:t> tools/aplikasi Siscobikes mengakomodir tahapan pengumpulan data dan perhitungan biaya SPM bidang kesehatan. </a:t>
            </a:r>
            <a:endParaRPr/>
          </a:p>
          <a:p>
            <a:pPr indent="-514350" lvl="0" marL="514350" rtl="0" algn="just">
              <a:lnSpc>
                <a:spcPct val="90000"/>
              </a:lnSpc>
              <a:spcBef>
                <a:spcPts val="1000"/>
              </a:spcBef>
              <a:spcAft>
                <a:spcPts val="0"/>
              </a:spcAft>
              <a:buClr>
                <a:schemeClr val="dk1"/>
              </a:buClr>
              <a:buSzPts val="2500"/>
              <a:buFont typeface="Calibri"/>
              <a:buAutoNum type="arabicPeriod"/>
            </a:pPr>
            <a:r>
              <a:rPr lang="en-US" sz="2500"/>
              <a:t>Penggunaan  aplikasi </a:t>
            </a:r>
            <a:r>
              <a:rPr b="1" lang="en-US" sz="2500"/>
              <a:t>SISCOBIKES</a:t>
            </a:r>
            <a:r>
              <a:rPr lang="en-US" sz="2500"/>
              <a:t> untuk perhitungan pembiayaan SPM kesehatan Kab/Kota,  memperkuat Performance Based Budgeting dalam proses perencanaan penganggaran daerah sehingga alokasi anggaran pembiayaan kesehatan dapat efektif dan efisien atau tercapai Alokatif Efisiensi Pembiayaan.</a:t>
            </a:r>
            <a:endParaRPr/>
          </a:p>
          <a:p>
            <a:pPr indent="-514350" lvl="0" marL="514350" rtl="0" algn="just">
              <a:lnSpc>
                <a:spcPct val="90000"/>
              </a:lnSpc>
              <a:spcBef>
                <a:spcPts val="1000"/>
              </a:spcBef>
              <a:spcAft>
                <a:spcPts val="0"/>
              </a:spcAft>
              <a:buClr>
                <a:schemeClr val="dk1"/>
              </a:buClr>
              <a:buSzPts val="2500"/>
              <a:buFont typeface="Calibri"/>
              <a:buAutoNum type="arabicPeriod"/>
            </a:pPr>
            <a:r>
              <a:rPr lang="en-US" sz="2500"/>
              <a:t>Dengan SISCOBIKES perencanaan SPM Kesehatan dapat mengetahui secara detail komponen , sumber dana, kegiatan yang  dianggarkan untuk tiap layanan SPM Kesehatan</a:t>
            </a:r>
            <a:endParaRPr sz="2500"/>
          </a:p>
          <a:p>
            <a:pPr indent="-514350" lvl="0" marL="514350" rtl="0" algn="just">
              <a:lnSpc>
                <a:spcPct val="90000"/>
              </a:lnSpc>
              <a:spcBef>
                <a:spcPts val="1000"/>
              </a:spcBef>
              <a:spcAft>
                <a:spcPts val="0"/>
              </a:spcAft>
              <a:buClr>
                <a:schemeClr val="dk1"/>
              </a:buClr>
              <a:buSzPts val="2500"/>
              <a:buFont typeface="Calibri"/>
              <a:buAutoNum type="arabicPeriod"/>
            </a:pPr>
            <a:r>
              <a:rPr lang="en-US" sz="2500"/>
              <a:t>Penggunaan SISCOBIKES  mempermudah advokasi dan sosialisasi penganggaran pada tahapan perencanaan kepada stake holder terkait</a:t>
            </a:r>
            <a:endParaRPr sz="2500"/>
          </a:p>
          <a:p>
            <a:pPr indent="-361950" lvl="0" marL="514350" rtl="0" algn="just">
              <a:lnSpc>
                <a:spcPct val="90000"/>
              </a:lnSpc>
              <a:spcBef>
                <a:spcPts val="1000"/>
              </a:spcBef>
              <a:spcAft>
                <a:spcPts val="0"/>
              </a:spcAft>
              <a:buClr>
                <a:schemeClr val="dk1"/>
              </a:buClr>
              <a:buSzPts val="2400"/>
              <a:buFont typeface="Calibri"/>
              <a:buNone/>
            </a:pPr>
            <a:r>
              <a:t/>
            </a:r>
            <a:endParaRPr sz="2400"/>
          </a:p>
        </p:txBody>
      </p:sp>
      <p:pic>
        <p:nvPicPr>
          <p:cNvPr descr="Logo_kemenkes_baru.jpg" id="951" name="Google Shape;951;p82"/>
          <p:cNvPicPr preferRelativeResize="0"/>
          <p:nvPr/>
        </p:nvPicPr>
        <p:blipFill rotWithShape="1">
          <a:blip r:embed="rId3">
            <a:alphaModFix/>
          </a:blip>
          <a:srcRect b="0" l="0" r="0" t="0"/>
          <a:stretch/>
        </p:blipFill>
        <p:spPr>
          <a:xfrm>
            <a:off x="99200" y="46441"/>
            <a:ext cx="950667" cy="708714"/>
          </a:xfrm>
          <a:prstGeom prst="rect">
            <a:avLst/>
          </a:prstGeom>
          <a:noFill/>
          <a:ln>
            <a:noFill/>
          </a:ln>
        </p:spPr>
      </p:pic>
      <p:pic>
        <p:nvPicPr>
          <p:cNvPr descr="download.png" id="952" name="Google Shape;952;p82"/>
          <p:cNvPicPr preferRelativeResize="0"/>
          <p:nvPr/>
        </p:nvPicPr>
        <p:blipFill rotWithShape="1">
          <a:blip r:embed="rId4">
            <a:alphaModFix/>
          </a:blip>
          <a:srcRect b="0" l="0" r="0" t="0"/>
          <a:stretch/>
        </p:blipFill>
        <p:spPr>
          <a:xfrm>
            <a:off x="11015133" y="-1340"/>
            <a:ext cx="981608" cy="59799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6" name="Shape 956"/>
        <p:cNvGrpSpPr/>
        <p:nvPr/>
      </p:nvGrpSpPr>
      <p:grpSpPr>
        <a:xfrm>
          <a:off x="0" y="0"/>
          <a:ext cx="0" cy="0"/>
          <a:chOff x="0" y="0"/>
          <a:chExt cx="0" cy="0"/>
        </a:xfrm>
      </p:grpSpPr>
      <p:sp>
        <p:nvSpPr>
          <p:cNvPr id="957" name="Google Shape;957;p83"/>
          <p:cNvSpPr/>
          <p:nvPr/>
        </p:nvSpPr>
        <p:spPr>
          <a:xfrm>
            <a:off x="0" y="0"/>
            <a:ext cx="12192000" cy="685044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58" name="Google Shape;958;p83"/>
          <p:cNvPicPr preferRelativeResize="0"/>
          <p:nvPr/>
        </p:nvPicPr>
        <p:blipFill rotWithShape="1">
          <a:blip r:embed="rId3">
            <a:alphaModFix/>
          </a:blip>
          <a:srcRect b="1202" l="0" r="3" t="496"/>
          <a:stretch/>
        </p:blipFill>
        <p:spPr>
          <a:xfrm>
            <a:off x="-4243" y="10"/>
            <a:ext cx="12196243" cy="6857990"/>
          </a:xfrm>
          <a:prstGeom prst="rect">
            <a:avLst/>
          </a:prstGeom>
          <a:noFill/>
          <a:ln>
            <a:noFill/>
          </a:ln>
        </p:spPr>
      </p:pic>
      <p:grpSp>
        <p:nvGrpSpPr>
          <p:cNvPr id="959" name="Google Shape;959;p83"/>
          <p:cNvGrpSpPr/>
          <p:nvPr/>
        </p:nvGrpSpPr>
        <p:grpSpPr>
          <a:xfrm>
            <a:off x="667121" y="5331672"/>
            <a:ext cx="1084949" cy="1084950"/>
            <a:chOff x="9974206" y="5703252"/>
            <a:chExt cx="1861677" cy="1861677"/>
          </a:xfrm>
        </p:grpSpPr>
        <p:sp>
          <p:nvSpPr>
            <p:cNvPr id="960" name="Google Shape;960;p83"/>
            <p:cNvSpPr/>
            <p:nvPr/>
          </p:nvSpPr>
          <p:spPr>
            <a:xfrm rot="2700000">
              <a:off x="10246842" y="5975888"/>
              <a:ext cx="1316404" cy="1316405"/>
            </a:xfrm>
            <a:prstGeom prst="rect">
              <a:avLst/>
            </a:prstGeom>
            <a:solidFill>
              <a:schemeClr val="accent4">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1" name="Google Shape;961;p83"/>
            <p:cNvSpPr/>
            <p:nvPr/>
          </p:nvSpPr>
          <p:spPr>
            <a:xfrm rot="2700000">
              <a:off x="11038860" y="6856918"/>
              <a:ext cx="586534" cy="586535"/>
            </a:xfrm>
            <a:prstGeom prst="rect">
              <a:avLst/>
            </a:prstGeom>
            <a:solidFill>
              <a:schemeClr val="accent4">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62" name="Google Shape;962;p83"/>
          <p:cNvSpPr/>
          <p:nvPr/>
        </p:nvSpPr>
        <p:spPr>
          <a:xfrm rot="2700000">
            <a:off x="6828180" y="1316432"/>
            <a:ext cx="4225136" cy="42251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963" name="Google Shape;963;p83"/>
          <p:cNvSpPr/>
          <p:nvPr/>
        </p:nvSpPr>
        <p:spPr>
          <a:xfrm rot="2700000">
            <a:off x="6274247" y="753374"/>
            <a:ext cx="5353835" cy="5353836"/>
          </a:xfrm>
          <a:custGeom>
            <a:rect b="b" l="l" r="r" t="t"/>
            <a:pathLst>
              <a:path extrusionOk="0" h="5353836" w="5353835">
                <a:moveTo>
                  <a:pt x="5273742" y="690509"/>
                </a:moveTo>
                <a:lnTo>
                  <a:pt x="5353835" y="770602"/>
                </a:lnTo>
                <a:lnTo>
                  <a:pt x="5353835" y="4854514"/>
                </a:lnTo>
                <a:lnTo>
                  <a:pt x="5273742" y="4934608"/>
                </a:lnTo>
                <a:close/>
                <a:moveTo>
                  <a:pt x="502667" y="0"/>
                </a:moveTo>
                <a:lnTo>
                  <a:pt x="4583234" y="1"/>
                </a:lnTo>
                <a:lnTo>
                  <a:pt x="4663327" y="80094"/>
                </a:lnTo>
                <a:lnTo>
                  <a:pt x="422574" y="80094"/>
                </a:lnTo>
                <a:close/>
                <a:moveTo>
                  <a:pt x="0" y="502667"/>
                </a:moveTo>
                <a:lnTo>
                  <a:pt x="80093" y="422574"/>
                </a:lnTo>
                <a:lnTo>
                  <a:pt x="80093" y="5273743"/>
                </a:lnTo>
                <a:lnTo>
                  <a:pt x="4934607" y="5273743"/>
                </a:lnTo>
                <a:lnTo>
                  <a:pt x="4854514" y="5353836"/>
                </a:lnTo>
                <a:lnTo>
                  <a:pt x="0" y="5353836"/>
                </a:ln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964" name="Google Shape;964;p83"/>
          <p:cNvSpPr txBox="1"/>
          <p:nvPr>
            <p:ph type="title"/>
          </p:nvPr>
        </p:nvSpPr>
        <p:spPr>
          <a:xfrm>
            <a:off x="5100055" y="2452526"/>
            <a:ext cx="5975244" cy="195294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TERIMA KASIH</a:t>
            </a:r>
            <a:endParaRPr/>
          </a:p>
        </p:txBody>
      </p:sp>
      <p:grpSp>
        <p:nvGrpSpPr>
          <p:cNvPr id="965" name="Google Shape;965;p83"/>
          <p:cNvGrpSpPr/>
          <p:nvPr/>
        </p:nvGrpSpPr>
        <p:grpSpPr>
          <a:xfrm flipH="1">
            <a:off x="-527760" y="-1258416"/>
            <a:ext cx="3014818" cy="3029869"/>
            <a:chOff x="9692137" y="-1244768"/>
            <a:chExt cx="3014818" cy="3029869"/>
          </a:xfrm>
        </p:grpSpPr>
        <p:sp>
          <p:nvSpPr>
            <p:cNvPr id="966" name="Google Shape;966;p83"/>
            <p:cNvSpPr/>
            <p:nvPr/>
          </p:nvSpPr>
          <p:spPr>
            <a:xfrm rot="2700000">
              <a:off x="9951582" y="-621194"/>
              <a:ext cx="2495927" cy="1767670"/>
            </a:xfrm>
            <a:custGeom>
              <a:rect b="b" l="l" r="r" t="t"/>
              <a:pathLst>
                <a:path extrusionOk="0" h="1767670" w="2495927">
                  <a:moveTo>
                    <a:pt x="0" y="1767670"/>
                  </a:moveTo>
                  <a:lnTo>
                    <a:pt x="1767670" y="0"/>
                  </a:lnTo>
                  <a:lnTo>
                    <a:pt x="2495927" y="728256"/>
                  </a:lnTo>
                  <a:lnTo>
                    <a:pt x="2495927" y="1767670"/>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7" name="Google Shape;967;p83"/>
            <p:cNvSpPr/>
            <p:nvPr/>
          </p:nvSpPr>
          <p:spPr>
            <a:xfrm rot="2700000">
              <a:off x="10136578" y="419910"/>
              <a:ext cx="1130961" cy="1130961"/>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968" name="Google Shape;968;p83"/>
          <p:cNvGrpSpPr/>
          <p:nvPr/>
        </p:nvGrpSpPr>
        <p:grpSpPr>
          <a:xfrm>
            <a:off x="2469300" y="6033484"/>
            <a:ext cx="1636826" cy="832080"/>
            <a:chOff x="8085870" y="5820725"/>
            <a:chExt cx="2055357" cy="1044839"/>
          </a:xfrm>
        </p:grpSpPr>
        <p:sp>
          <p:nvSpPr>
            <p:cNvPr id="969" name="Google Shape;969;p83"/>
            <p:cNvSpPr/>
            <p:nvPr/>
          </p:nvSpPr>
          <p:spPr>
            <a:xfrm rot="2700000">
              <a:off x="9241090" y="5965012"/>
              <a:ext cx="696678" cy="696678"/>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0" name="Google Shape;970;p83"/>
            <p:cNvSpPr/>
            <p:nvPr/>
          </p:nvSpPr>
          <p:spPr>
            <a:xfrm>
              <a:off x="8085870" y="5837885"/>
              <a:ext cx="2055357" cy="1027679"/>
            </a:xfrm>
            <a:prstGeom prst="triangle">
              <a:avLst>
                <a:gd fmla="val 50000" name="adj"/>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971" name="Google Shape;971;p83"/>
          <p:cNvGrpSpPr/>
          <p:nvPr/>
        </p:nvGrpSpPr>
        <p:grpSpPr>
          <a:xfrm>
            <a:off x="5250742" y="5511092"/>
            <a:ext cx="990281" cy="990281"/>
            <a:chOff x="6911355" y="3944054"/>
            <a:chExt cx="1527301" cy="1527301"/>
          </a:xfrm>
        </p:grpSpPr>
        <p:sp>
          <p:nvSpPr>
            <p:cNvPr id="972" name="Google Shape;972;p83"/>
            <p:cNvSpPr/>
            <p:nvPr/>
          </p:nvSpPr>
          <p:spPr>
            <a:xfrm rot="2700000">
              <a:off x="7135024" y="4167722"/>
              <a:ext cx="1079965" cy="1079965"/>
            </a:xfrm>
            <a:prstGeom prst="rect">
              <a:avLst/>
            </a:prstGeom>
            <a:solidFill>
              <a:schemeClr val="accent5">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3" name="Google Shape;973;p83"/>
            <p:cNvSpPr/>
            <p:nvPr/>
          </p:nvSpPr>
          <p:spPr>
            <a:xfrm rot="2700000">
              <a:off x="7011922" y="4095164"/>
              <a:ext cx="485578" cy="485578"/>
            </a:xfrm>
            <a:prstGeom prst="rect">
              <a:avLst/>
            </a:prstGeom>
            <a:solidFill>
              <a:schemeClr val="accent5">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download.png" id="974" name="Google Shape;974;p83"/>
          <p:cNvPicPr preferRelativeResize="0"/>
          <p:nvPr/>
        </p:nvPicPr>
        <p:blipFill rotWithShape="1">
          <a:blip r:embed="rId4">
            <a:alphaModFix/>
          </a:blip>
          <a:srcRect b="0" l="0" r="0" t="0"/>
          <a:stretch/>
        </p:blipFill>
        <p:spPr>
          <a:xfrm>
            <a:off x="10299632" y="325843"/>
            <a:ext cx="1285884" cy="597994"/>
          </a:xfrm>
          <a:prstGeom prst="rect">
            <a:avLst/>
          </a:prstGeom>
          <a:noFill/>
          <a:ln>
            <a:noFill/>
          </a:ln>
        </p:spPr>
      </p:pic>
      <p:pic>
        <p:nvPicPr>
          <p:cNvPr descr="Logo_kemenkes_baru.jpg" id="975" name="Google Shape;975;p83"/>
          <p:cNvPicPr preferRelativeResize="0"/>
          <p:nvPr/>
        </p:nvPicPr>
        <p:blipFill rotWithShape="1">
          <a:blip r:embed="rId5">
            <a:alphaModFix/>
          </a:blip>
          <a:srcRect b="0" l="0" r="0" t="0"/>
          <a:stretch/>
        </p:blipFill>
        <p:spPr>
          <a:xfrm>
            <a:off x="378601" y="325843"/>
            <a:ext cx="1500165" cy="70871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7"/>
          <p:cNvSpPr txBox="1"/>
          <p:nvPr>
            <p:ph idx="1" type="body"/>
          </p:nvPr>
        </p:nvSpPr>
        <p:spPr>
          <a:xfrm>
            <a:off x="2926080" y="100045"/>
            <a:ext cx="8906568" cy="660531"/>
          </a:xfrm>
          <a:prstGeom prst="rect">
            <a:avLst/>
          </a:prstGeom>
          <a:noFill/>
          <a:ln>
            <a:noFill/>
          </a:ln>
        </p:spPr>
        <p:txBody>
          <a:bodyPr anchorCtr="0" anchor="ctr" bIns="45700" lIns="91425" spcFirstLastPara="1" rIns="91425" wrap="square" tIns="91425">
            <a:normAutofit fontScale="92500" lnSpcReduction="10000"/>
          </a:bodyPr>
          <a:lstStyle/>
          <a:p>
            <a:pPr indent="0" lvl="0" marL="0" rtl="0" algn="l">
              <a:lnSpc>
                <a:spcPct val="90000"/>
              </a:lnSpc>
              <a:spcBef>
                <a:spcPts val="0"/>
              </a:spcBef>
              <a:spcAft>
                <a:spcPts val="0"/>
              </a:spcAft>
              <a:buClr>
                <a:schemeClr val="dk1"/>
              </a:buClr>
              <a:buSzPct val="100000"/>
              <a:buNone/>
            </a:pPr>
            <a:r>
              <a:rPr b="1" lang="en-US" sz="4267"/>
              <a:t>Pembiayaan Kesehatan</a:t>
            </a:r>
            <a:endParaRPr b="1" sz="4267"/>
          </a:p>
        </p:txBody>
      </p:sp>
      <p:sp>
        <p:nvSpPr>
          <p:cNvPr id="274" name="Google Shape;274;p47"/>
          <p:cNvSpPr txBox="1"/>
          <p:nvPr/>
        </p:nvSpPr>
        <p:spPr>
          <a:xfrm>
            <a:off x="801469" y="4874361"/>
            <a:ext cx="7364755" cy="1767150"/>
          </a:xfrm>
          <a:prstGeom prst="rect">
            <a:avLst/>
          </a:prstGeom>
          <a:solidFill>
            <a:srgbClr val="F2F2F2"/>
          </a:solidFill>
          <a:ln cap="flat" cmpd="sng" w="2857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i="1" lang="en-US" sz="1600">
                <a:solidFill>
                  <a:schemeClr val="dk1"/>
                </a:solidFill>
                <a:latin typeface="Arial"/>
                <a:ea typeface="Arial"/>
                <a:cs typeface="Arial"/>
                <a:sym typeface="Arial"/>
              </a:rPr>
              <a:t>Pembiayaan kesehatan</a:t>
            </a:r>
            <a:r>
              <a:rPr b="1" lang="en-US" sz="1600">
                <a:solidFill>
                  <a:schemeClr val="dk1"/>
                </a:solidFill>
                <a:latin typeface="Arial"/>
                <a:ea typeface="Arial"/>
                <a:cs typeface="Arial"/>
                <a:sym typeface="Arial"/>
              </a:rPr>
              <a:t> </a:t>
            </a:r>
            <a:r>
              <a:rPr lang="en-US" sz="1600">
                <a:solidFill>
                  <a:schemeClr val="dk1"/>
                </a:solidFill>
                <a:latin typeface="Arial"/>
                <a:ea typeface="Arial"/>
                <a:cs typeface="Arial"/>
                <a:sym typeface="Arial"/>
              </a:rPr>
              <a:t>adalah cara membiayai pelayanan/upaya kesehatan (menetapkan apa yang akan dibiayai, menghitung kebutuhan biayanya, penggalian/mobilisasi sumber biaya, pengalokasian dan pemanfaatan dana kesehatan secara efektif dan efisien serta melakukan evaluasi pemanfaatan dana kesehatan) dalam melaksanakan fungsi-fungsi sistem kesehatan secara keseluruhan. </a:t>
            </a:r>
            <a:r>
              <a:rPr b="1" lang="en-US" sz="1600">
                <a:solidFill>
                  <a:schemeClr val="dk1"/>
                </a:solidFill>
                <a:latin typeface="Arial"/>
                <a:ea typeface="Arial"/>
                <a:cs typeface="Arial"/>
                <a:sym typeface="Arial"/>
              </a:rPr>
              <a:t>(Perpres-72/2012 tentang Sistem Kesehatan Nasional)</a:t>
            </a:r>
            <a:endParaRPr/>
          </a:p>
        </p:txBody>
      </p:sp>
      <p:sp>
        <p:nvSpPr>
          <p:cNvPr id="275" name="Google Shape;275;p47"/>
          <p:cNvSpPr txBox="1"/>
          <p:nvPr/>
        </p:nvSpPr>
        <p:spPr>
          <a:xfrm>
            <a:off x="8677071" y="698879"/>
            <a:ext cx="3155576" cy="584775"/>
          </a:xfrm>
          <a:prstGeom prst="rect">
            <a:avLst/>
          </a:prstGeom>
          <a:solidFill>
            <a:srgbClr val="FBE4D4"/>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SITUASI PEMBIAYAAN KESEHATAN</a:t>
            </a:r>
            <a:endParaRPr/>
          </a:p>
        </p:txBody>
      </p:sp>
      <p:graphicFrame>
        <p:nvGraphicFramePr>
          <p:cNvPr id="276" name="Google Shape;276;p47"/>
          <p:cNvGraphicFramePr/>
          <p:nvPr/>
        </p:nvGraphicFramePr>
        <p:xfrm>
          <a:off x="8682324" y="1423125"/>
          <a:ext cx="3000000" cy="3000000"/>
        </p:xfrm>
        <a:graphic>
          <a:graphicData uri="http://schemas.openxmlformats.org/drawingml/2006/table">
            <a:tbl>
              <a:tblPr>
                <a:noFill/>
                <a:tableStyleId>{978E34C9-26FD-4BFF-B8CE-5BF4E17F4CD4}</a:tableStyleId>
              </a:tblPr>
              <a:tblGrid>
                <a:gridCol w="2030175"/>
                <a:gridCol w="1160900"/>
              </a:tblGrid>
              <a:tr h="934625">
                <a:tc>
                  <a:txBody>
                    <a:bodyPr/>
                    <a:lstStyle/>
                    <a:p>
                      <a:pPr indent="0" lvl="0" marL="0" marR="0" rtl="0" algn="ctr">
                        <a:spcBef>
                          <a:spcPts val="0"/>
                        </a:spcBef>
                        <a:spcAft>
                          <a:spcPts val="0"/>
                        </a:spcAft>
                        <a:buNone/>
                      </a:pPr>
                      <a:r>
                        <a:rPr b="1" lang="en-US" sz="1600" u="none" cap="none" strike="noStrike"/>
                        <a:t>Total Belanja Kesehatan</a:t>
                      </a:r>
                      <a:endParaRPr b="1" sz="1600" u="none" cap="none" strike="noStrike"/>
                    </a:p>
                    <a:p>
                      <a:pPr indent="0" lvl="0" marL="0" marR="0" rtl="0" algn="ctr">
                        <a:spcBef>
                          <a:spcPts val="0"/>
                        </a:spcBef>
                        <a:spcAft>
                          <a:spcPts val="0"/>
                        </a:spcAft>
                        <a:buNone/>
                      </a:pPr>
                      <a:r>
                        <a:rPr b="1" lang="en-US" sz="1600" u="none" cap="none" strike="noStrike"/>
                        <a:t>Tahun 2019</a:t>
                      </a:r>
                      <a:endParaRPr b="1" sz="1600" u="none" cap="none" strike="noStrike"/>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02060"/>
                    </a:solidFill>
                  </a:tcPr>
                </a:tc>
                <a:tc>
                  <a:txBody>
                    <a:bodyPr/>
                    <a:lstStyle/>
                    <a:p>
                      <a:pPr indent="0" lvl="0" marL="0" marR="0" rtl="0" algn="ctr">
                        <a:spcBef>
                          <a:spcPts val="0"/>
                        </a:spcBef>
                        <a:spcAft>
                          <a:spcPts val="0"/>
                        </a:spcAft>
                        <a:buNone/>
                      </a:pPr>
                      <a:r>
                        <a:rPr lang="en-US" sz="1600" u="none" cap="none" strike="noStrike"/>
                        <a:t>490,3 T</a:t>
                      </a:r>
                      <a:endParaRPr sz="1600" u="none" cap="none" strike="noStrike"/>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02060"/>
                    </a:solidFill>
                  </a:tcPr>
                </a:tc>
              </a:tr>
              <a:tr h="1287775">
                <a:tc>
                  <a:txBody>
                    <a:bodyPr/>
                    <a:lstStyle/>
                    <a:p>
                      <a:pPr indent="-165100" lvl="0" marL="398463" marR="0" rtl="0" algn="l">
                        <a:spcBef>
                          <a:spcPts val="0"/>
                        </a:spcBef>
                        <a:spcAft>
                          <a:spcPts val="0"/>
                        </a:spcAft>
                        <a:buClr>
                          <a:schemeClr val="dk1"/>
                        </a:buClr>
                        <a:buSzPts val="1600"/>
                        <a:buFont typeface="Arial"/>
                        <a:buChar char="•"/>
                      </a:pPr>
                      <a:r>
                        <a:rPr lang="en-US" sz="1600" u="none" cap="none" strike="noStrike"/>
                        <a:t>Belanja Publik</a:t>
                      </a:r>
                      <a:endParaRPr sz="1600" u="none" cap="none" strike="noStrike"/>
                    </a:p>
                    <a:p>
                      <a:pPr indent="-63500" lvl="0" marL="398463" marR="0" rtl="0" algn="l">
                        <a:spcBef>
                          <a:spcPts val="0"/>
                        </a:spcBef>
                        <a:spcAft>
                          <a:spcPts val="0"/>
                        </a:spcAft>
                        <a:buClr>
                          <a:schemeClr val="dk1"/>
                        </a:buClr>
                        <a:buSzPts val="1600"/>
                        <a:buFont typeface="Arial"/>
                        <a:buNone/>
                      </a:pPr>
                      <a:r>
                        <a:t/>
                      </a:r>
                      <a:endParaRPr sz="1600" u="none" cap="none" strike="noStrike"/>
                    </a:p>
                    <a:p>
                      <a:pPr indent="-165100" lvl="0" marL="398463" marR="0" rtl="0" algn="l">
                        <a:spcBef>
                          <a:spcPts val="0"/>
                        </a:spcBef>
                        <a:spcAft>
                          <a:spcPts val="0"/>
                        </a:spcAft>
                        <a:buClr>
                          <a:schemeClr val="dk1"/>
                        </a:buClr>
                        <a:buSzPts val="1600"/>
                        <a:buFont typeface="Arial"/>
                        <a:buChar char="•"/>
                      </a:pPr>
                      <a:r>
                        <a:rPr lang="en-US" sz="1600" u="none" cap="none" strike="noStrike"/>
                        <a:t>Belanja Non Publik</a:t>
                      </a:r>
                      <a:endParaRPr sz="1600" u="none" cap="none" strike="noStrike"/>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AF1DD"/>
                    </a:solidFill>
                  </a:tcPr>
                </a:tc>
                <a:tc>
                  <a:txBody>
                    <a:bodyPr/>
                    <a:lstStyle/>
                    <a:p>
                      <a:pPr indent="0" lvl="0" marL="0" marR="0" rtl="0" algn="ctr">
                        <a:spcBef>
                          <a:spcPts val="0"/>
                        </a:spcBef>
                        <a:spcAft>
                          <a:spcPts val="0"/>
                        </a:spcAft>
                        <a:buNone/>
                      </a:pPr>
                      <a:r>
                        <a:rPr lang="en-US" sz="1600" u="none" cap="none" strike="noStrike">
                          <a:solidFill>
                            <a:schemeClr val="dk1"/>
                          </a:solidFill>
                          <a:latin typeface="Calibri"/>
                          <a:ea typeface="Calibri"/>
                          <a:cs typeface="Calibri"/>
                          <a:sym typeface="Calibri"/>
                        </a:rPr>
                        <a:t> 255,5 T   </a:t>
                      </a:r>
                      <a:endParaRPr/>
                    </a:p>
                    <a:p>
                      <a:pPr indent="0" lvl="0" marL="0" marR="0" rtl="0" algn="ctr">
                        <a:spcBef>
                          <a:spcPts val="0"/>
                        </a:spcBef>
                        <a:spcAft>
                          <a:spcPts val="0"/>
                        </a:spcAft>
                        <a:buNone/>
                      </a:pPr>
                      <a:r>
                        <a:rPr lang="en-US" sz="1600" u="none" cap="none" strike="noStrike">
                          <a:solidFill>
                            <a:schemeClr val="dk1"/>
                          </a:solidFill>
                          <a:latin typeface="Calibri"/>
                          <a:ea typeface="Calibri"/>
                          <a:cs typeface="Calibri"/>
                          <a:sym typeface="Calibri"/>
                        </a:rPr>
                        <a:t>(52,1 %)</a:t>
                      </a:r>
                      <a:endParaRPr/>
                    </a:p>
                    <a:p>
                      <a:pPr indent="0" lvl="0" marL="0" marR="0" rtl="0" algn="ctr">
                        <a:spcBef>
                          <a:spcPts val="0"/>
                        </a:spcBef>
                        <a:spcAft>
                          <a:spcPts val="0"/>
                        </a:spcAft>
                        <a:buNone/>
                      </a:pPr>
                      <a:r>
                        <a:t/>
                      </a:r>
                      <a:endParaRPr sz="16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lang="en-US" sz="1600" u="none" cap="none" strike="noStrike">
                          <a:solidFill>
                            <a:schemeClr val="dk1"/>
                          </a:solidFill>
                          <a:latin typeface="Calibri"/>
                          <a:ea typeface="Calibri"/>
                          <a:cs typeface="Calibri"/>
                          <a:sym typeface="Calibri"/>
                        </a:rPr>
                        <a:t>234,8 T   </a:t>
                      </a:r>
                      <a:endParaRPr/>
                    </a:p>
                    <a:p>
                      <a:pPr indent="0" lvl="0" marL="0" marR="0" rtl="0" algn="ctr">
                        <a:spcBef>
                          <a:spcPts val="0"/>
                        </a:spcBef>
                        <a:spcAft>
                          <a:spcPts val="0"/>
                        </a:spcAft>
                        <a:buNone/>
                      </a:pPr>
                      <a:r>
                        <a:rPr lang="en-US" sz="1600" u="none" cap="none" strike="noStrike">
                          <a:solidFill>
                            <a:schemeClr val="dk1"/>
                          </a:solidFill>
                          <a:latin typeface="Calibri"/>
                          <a:ea typeface="Calibri"/>
                          <a:cs typeface="Calibri"/>
                          <a:sym typeface="Calibri"/>
                        </a:rPr>
                        <a:t>(47,9 %)</a:t>
                      </a:r>
                      <a:endParaRPr/>
                    </a:p>
                  </a:txBody>
                  <a:tcPr marT="34300" marB="34300" marR="68575" marL="685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AF1DD"/>
                    </a:solidFill>
                  </a:tcPr>
                </a:tc>
              </a:tr>
              <a:tr h="1035775">
                <a:tc>
                  <a:txBody>
                    <a:bodyPr/>
                    <a:lstStyle/>
                    <a:p>
                      <a:pPr indent="0" lvl="0" marL="0" marR="0" rtl="0" algn="l">
                        <a:spcBef>
                          <a:spcPts val="0"/>
                        </a:spcBef>
                        <a:spcAft>
                          <a:spcPts val="0"/>
                        </a:spcAft>
                        <a:buNone/>
                      </a:pPr>
                      <a:r>
                        <a:rPr b="0" lang="en-US" sz="1600" u="none" cap="none" strike="noStrike">
                          <a:solidFill>
                            <a:schemeClr val="dk1"/>
                          </a:solidFill>
                        </a:rPr>
                        <a:t>Proporsi Belanja Kesehatan </a:t>
                      </a:r>
                      <a:endParaRPr/>
                    </a:p>
                    <a:p>
                      <a:pPr indent="0" lvl="0" marL="0" marR="0" rtl="0" algn="l">
                        <a:spcBef>
                          <a:spcPts val="0"/>
                        </a:spcBef>
                        <a:spcAft>
                          <a:spcPts val="0"/>
                        </a:spcAft>
                        <a:buNone/>
                      </a:pPr>
                      <a:r>
                        <a:rPr b="0" lang="en-US" sz="1600">
                          <a:solidFill>
                            <a:schemeClr val="dk1"/>
                          </a:solidFill>
                        </a:rPr>
                        <a:t>terhadap PDB</a:t>
                      </a:r>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AF1DD"/>
                    </a:solidFill>
                  </a:tcPr>
                </a:tc>
                <a:tc>
                  <a:txBody>
                    <a:bodyPr/>
                    <a:lstStyle/>
                    <a:p>
                      <a:pPr indent="0" lvl="0" marL="0" marR="0" rtl="0" algn="ctr">
                        <a:spcBef>
                          <a:spcPts val="0"/>
                        </a:spcBef>
                        <a:spcAft>
                          <a:spcPts val="0"/>
                        </a:spcAft>
                        <a:buNone/>
                      </a:pPr>
                      <a:r>
                        <a:rPr lang="en-US" sz="1600"/>
                        <a:t> 3,1 %</a:t>
                      </a:r>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AF1DD"/>
                    </a:solidFill>
                  </a:tcPr>
                </a:tc>
              </a:tr>
              <a:tr h="1035775">
                <a:tc>
                  <a:txBody>
                    <a:bodyPr/>
                    <a:lstStyle/>
                    <a:p>
                      <a:pPr indent="0" lvl="0" marL="0" marR="0" rtl="0" algn="l">
                        <a:spcBef>
                          <a:spcPts val="0"/>
                        </a:spcBef>
                        <a:spcAft>
                          <a:spcPts val="0"/>
                        </a:spcAft>
                        <a:buNone/>
                      </a:pPr>
                      <a:r>
                        <a:rPr b="0" lang="en-US" sz="1600">
                          <a:solidFill>
                            <a:schemeClr val="dk1"/>
                          </a:solidFill>
                        </a:rPr>
                        <a:t>Proporsi Belanja Kesehatan Sektor Publik thd PDB</a:t>
                      </a:r>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AF1DD"/>
                    </a:solidFill>
                  </a:tcPr>
                </a:tc>
                <a:tc>
                  <a:txBody>
                    <a:bodyPr/>
                    <a:lstStyle/>
                    <a:p>
                      <a:pPr indent="0" lvl="0" marL="0" marR="0" rtl="0" algn="ctr">
                        <a:spcBef>
                          <a:spcPts val="0"/>
                        </a:spcBef>
                        <a:spcAft>
                          <a:spcPts val="0"/>
                        </a:spcAft>
                        <a:buNone/>
                      </a:pPr>
                      <a:r>
                        <a:rPr lang="en-US" sz="1600"/>
                        <a:t>1.6 %</a:t>
                      </a:r>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AF1DD"/>
                    </a:solidFill>
                  </a:tcPr>
                </a:tc>
              </a:tr>
              <a:tr h="819375">
                <a:tc>
                  <a:txBody>
                    <a:bodyPr/>
                    <a:lstStyle/>
                    <a:p>
                      <a:pPr indent="0" lvl="0" marL="0" marR="0" rtl="0" algn="l">
                        <a:spcBef>
                          <a:spcPts val="0"/>
                        </a:spcBef>
                        <a:spcAft>
                          <a:spcPts val="0"/>
                        </a:spcAft>
                        <a:buNone/>
                      </a:pPr>
                      <a:r>
                        <a:rPr b="0" lang="en-US" sz="1600">
                          <a:solidFill>
                            <a:schemeClr val="dk1"/>
                          </a:solidFill>
                        </a:rPr>
                        <a:t>Belanja Kesehatan </a:t>
                      </a:r>
                      <a:endParaRPr/>
                    </a:p>
                    <a:p>
                      <a:pPr indent="0" lvl="0" marL="0" marR="0" rtl="0" algn="l">
                        <a:spcBef>
                          <a:spcPts val="0"/>
                        </a:spcBef>
                        <a:spcAft>
                          <a:spcPts val="0"/>
                        </a:spcAft>
                        <a:buNone/>
                      </a:pPr>
                      <a:r>
                        <a:rPr b="0" lang="en-US" sz="1600">
                          <a:solidFill>
                            <a:schemeClr val="dk1"/>
                          </a:solidFill>
                        </a:rPr>
                        <a:t>per Kapita / Tahun</a:t>
                      </a:r>
                      <a:endParaRPr b="0" sz="1600">
                        <a:solidFill>
                          <a:schemeClr val="dk1"/>
                        </a:solidFill>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AF1DD"/>
                    </a:solidFill>
                  </a:tcPr>
                </a:tc>
                <a:tc>
                  <a:txBody>
                    <a:bodyPr/>
                    <a:lstStyle/>
                    <a:p>
                      <a:pPr indent="0" lvl="0" marL="0" marR="0" rtl="0" algn="ctr">
                        <a:spcBef>
                          <a:spcPts val="0"/>
                        </a:spcBef>
                        <a:spcAft>
                          <a:spcPts val="0"/>
                        </a:spcAft>
                        <a:buNone/>
                      </a:pPr>
                      <a:r>
                        <a:rPr lang="en-US" sz="1600"/>
                        <a:t>Rp 1,8 Juta </a:t>
                      </a:r>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AF1DD"/>
                    </a:solidFill>
                  </a:tcPr>
                </a:tc>
              </a:tr>
            </a:tbl>
          </a:graphicData>
        </a:graphic>
      </p:graphicFrame>
      <p:sp>
        <p:nvSpPr>
          <p:cNvPr id="277" name="Google Shape;277;p47"/>
          <p:cNvSpPr txBox="1"/>
          <p:nvPr/>
        </p:nvSpPr>
        <p:spPr>
          <a:xfrm>
            <a:off x="1651445" y="939501"/>
            <a:ext cx="6816756" cy="1077218"/>
          </a:xfrm>
          <a:prstGeom prst="rect">
            <a:avLst/>
          </a:prstGeom>
          <a:solidFill>
            <a:srgbClr val="D8E2F3"/>
          </a:solidFill>
          <a:ln cap="flat" cmpd="sng" w="2857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“Pembiayaan Kesehatan adalah sebuah fungsi dari sebuah sistem kesehatan yang berkaitan erat dengan mobilisasi, akumulasi, dan akumulasi materiil untuk menanggung kebutuhan manusia, baik secara individu atau kolektif dalam tatanan sistem kesehatan” (WHO, 2000)</a:t>
            </a:r>
            <a:endParaRPr/>
          </a:p>
        </p:txBody>
      </p:sp>
      <p:pic>
        <p:nvPicPr>
          <p:cNvPr id="278" name="Google Shape;278;p47"/>
          <p:cNvPicPr preferRelativeResize="0"/>
          <p:nvPr/>
        </p:nvPicPr>
        <p:blipFill rotWithShape="1">
          <a:blip r:embed="rId3">
            <a:alphaModFix/>
          </a:blip>
          <a:srcRect b="0" l="0" r="0" t="0"/>
          <a:stretch/>
        </p:blipFill>
        <p:spPr>
          <a:xfrm>
            <a:off x="274953" y="820217"/>
            <a:ext cx="1270263" cy="1346563"/>
          </a:xfrm>
          <a:prstGeom prst="rect">
            <a:avLst/>
          </a:prstGeom>
          <a:noFill/>
          <a:ln>
            <a:noFill/>
          </a:ln>
        </p:spPr>
      </p:pic>
      <p:pic>
        <p:nvPicPr>
          <p:cNvPr id="279" name="Google Shape;279;p47"/>
          <p:cNvPicPr preferRelativeResize="0"/>
          <p:nvPr/>
        </p:nvPicPr>
        <p:blipFill rotWithShape="1">
          <a:blip r:embed="rId4">
            <a:alphaModFix/>
          </a:blip>
          <a:srcRect b="0" l="0" r="0" t="0"/>
          <a:stretch/>
        </p:blipFill>
        <p:spPr>
          <a:xfrm>
            <a:off x="292228" y="2515311"/>
            <a:ext cx="1914883" cy="2010520"/>
          </a:xfrm>
          <a:prstGeom prst="rect">
            <a:avLst/>
          </a:prstGeom>
          <a:noFill/>
          <a:ln>
            <a:noFill/>
          </a:ln>
        </p:spPr>
      </p:pic>
      <p:sp>
        <p:nvSpPr>
          <p:cNvPr id="280" name="Google Shape;280;p47"/>
          <p:cNvSpPr txBox="1"/>
          <p:nvPr/>
        </p:nvSpPr>
        <p:spPr>
          <a:xfrm>
            <a:off x="2331188" y="2226423"/>
            <a:ext cx="5738944" cy="2469013"/>
          </a:xfrm>
          <a:prstGeom prst="rect">
            <a:avLst/>
          </a:prstGeom>
          <a:solidFill>
            <a:srgbClr val="EDEDED"/>
          </a:solidFill>
          <a:ln cap="flat" cmpd="sng" w="38100">
            <a:solidFill>
              <a:srgbClr val="002060"/>
            </a:solidFill>
            <a:prstDash val="solid"/>
            <a:round/>
            <a:headEnd len="sm" w="sm" type="none"/>
            <a:tailEnd len="sm" w="sm" type="none"/>
          </a:ln>
        </p:spPr>
        <p:txBody>
          <a:bodyPr anchorCtr="0" anchor="ctr" bIns="23700" lIns="132750" spcFirstLastPara="1" rIns="132750" wrap="square" tIns="23700">
            <a:noAutofit/>
          </a:bodyPr>
          <a:lstStyle/>
          <a:p>
            <a:pPr indent="0" lvl="0" marL="0" marR="0" rtl="0" algn="ctr">
              <a:lnSpc>
                <a:spcPct val="90000"/>
              </a:lnSpc>
              <a:spcBef>
                <a:spcPts val="0"/>
              </a:spcBef>
              <a:spcAft>
                <a:spcPts val="0"/>
              </a:spcAft>
              <a:buNone/>
            </a:pPr>
            <a:r>
              <a:t/>
            </a:r>
            <a:endParaRPr b="1" sz="1467">
              <a:solidFill>
                <a:srgbClr val="000000"/>
              </a:solidFill>
              <a:latin typeface="Arial Rounded"/>
              <a:ea typeface="Arial Rounded"/>
              <a:cs typeface="Arial Rounded"/>
              <a:sym typeface="Arial Rounded"/>
            </a:endParaRPr>
          </a:p>
          <a:p>
            <a:pPr indent="0" lvl="0" marL="0" marR="0" rtl="0" algn="ctr">
              <a:lnSpc>
                <a:spcPct val="90000"/>
              </a:lnSpc>
              <a:spcBef>
                <a:spcPts val="513"/>
              </a:spcBef>
              <a:spcAft>
                <a:spcPts val="0"/>
              </a:spcAft>
              <a:buNone/>
            </a:pPr>
            <a:r>
              <a:rPr b="1" lang="en-US" sz="1467">
                <a:solidFill>
                  <a:schemeClr val="dk1"/>
                </a:solidFill>
                <a:latin typeface="Arial"/>
                <a:ea typeface="Arial"/>
                <a:cs typeface="Arial"/>
                <a:sym typeface="Arial"/>
              </a:rPr>
              <a:t>UU 36 Tahun 2009: Pasal 170 s/d 173</a:t>
            </a:r>
            <a:endParaRPr/>
          </a:p>
          <a:p>
            <a:pPr indent="-228594" lvl="0" marL="228594" marR="0" rtl="0" algn="l">
              <a:lnSpc>
                <a:spcPct val="90000"/>
              </a:lnSpc>
              <a:spcBef>
                <a:spcPts val="513"/>
              </a:spcBef>
              <a:spcAft>
                <a:spcPts val="0"/>
              </a:spcAft>
              <a:buClr>
                <a:schemeClr val="dk1"/>
              </a:buClr>
              <a:buSzPts val="1467"/>
              <a:buFont typeface="Arial"/>
              <a:buChar char="•"/>
            </a:pPr>
            <a:r>
              <a:rPr lang="en-US" sz="1467">
                <a:solidFill>
                  <a:schemeClr val="dk1"/>
                </a:solidFill>
                <a:latin typeface="Arial"/>
                <a:ea typeface="Arial"/>
                <a:cs typeface="Arial"/>
                <a:sym typeface="Arial"/>
              </a:rPr>
              <a:t>Sumber pembiayaan kesehatan berasal dari Pemerintah, pemerintah daerah, masyarakat, swasta dan sumber lain. </a:t>
            </a:r>
            <a:endParaRPr/>
          </a:p>
          <a:p>
            <a:pPr indent="-228594" lvl="0" marL="228594" marR="0" rtl="0" algn="l">
              <a:lnSpc>
                <a:spcPct val="90000"/>
              </a:lnSpc>
              <a:spcBef>
                <a:spcPts val="513"/>
              </a:spcBef>
              <a:spcAft>
                <a:spcPts val="0"/>
              </a:spcAft>
              <a:buClr>
                <a:schemeClr val="dk1"/>
              </a:buClr>
              <a:buSzPts val="1467"/>
              <a:buFont typeface="Arial"/>
              <a:buChar char="•"/>
            </a:pPr>
            <a:r>
              <a:rPr lang="en-US" sz="1467">
                <a:solidFill>
                  <a:schemeClr val="dk1"/>
                </a:solidFill>
                <a:latin typeface="Arial"/>
                <a:ea typeface="Arial"/>
                <a:cs typeface="Arial"/>
                <a:sym typeface="Arial"/>
              </a:rPr>
              <a:t>Besaran anggaran kesehatan pemerintah dialokasikan minimal 5% dari APBN diluar gaji dan pemerintah daerah provinsi, kabupaten/kota dialokasikan minimal 10% dari anggaran pendapatan dan belanja daerah di luar gaji. </a:t>
            </a:r>
            <a:endParaRPr/>
          </a:p>
          <a:p>
            <a:pPr indent="-228594" lvl="0" marL="228594" marR="0" rtl="0" algn="l">
              <a:lnSpc>
                <a:spcPct val="90000"/>
              </a:lnSpc>
              <a:spcBef>
                <a:spcPts val="513"/>
              </a:spcBef>
              <a:spcAft>
                <a:spcPts val="0"/>
              </a:spcAft>
              <a:buClr>
                <a:schemeClr val="dk1"/>
              </a:buClr>
              <a:buSzPts val="1467"/>
              <a:buFont typeface="Arial"/>
              <a:buChar char="•"/>
            </a:pPr>
            <a:r>
              <a:rPr lang="en-US" sz="1467">
                <a:solidFill>
                  <a:schemeClr val="dk1"/>
                </a:solidFill>
                <a:latin typeface="Arial"/>
                <a:ea typeface="Arial"/>
                <a:cs typeface="Arial"/>
                <a:sym typeface="Arial"/>
              </a:rPr>
              <a:t>Besaran anggaran kesehatan diprioritaskan untuk kepentingan pelayanan publik yang besarannya sekurang-kurangnya 2/3 dari anggaran kesehatan dalam APBN dan APBD.</a:t>
            </a:r>
            <a:endParaRPr/>
          </a:p>
          <a:p>
            <a:pPr indent="0" lvl="0" marL="0" marR="0" rtl="0" algn="ctr">
              <a:lnSpc>
                <a:spcPct val="90000"/>
              </a:lnSpc>
              <a:spcBef>
                <a:spcPts val="513"/>
              </a:spcBef>
              <a:spcAft>
                <a:spcPts val="0"/>
              </a:spcAft>
              <a:buNone/>
            </a:pPr>
            <a:r>
              <a:t/>
            </a:r>
            <a:endParaRPr b="1" sz="1467">
              <a:solidFill>
                <a:srgbClr val="FF0000"/>
              </a:solidFill>
              <a:latin typeface="Arial Rounded"/>
              <a:ea typeface="Arial Rounded"/>
              <a:cs typeface="Arial Rounded"/>
              <a:sym typeface="Arial Rounded"/>
            </a:endParaRPr>
          </a:p>
        </p:txBody>
      </p:sp>
      <p:pic>
        <p:nvPicPr>
          <p:cNvPr descr="Logo_kemenkes_baru.jpg" id="281" name="Google Shape;281;p47"/>
          <p:cNvPicPr preferRelativeResize="0"/>
          <p:nvPr/>
        </p:nvPicPr>
        <p:blipFill rotWithShape="1">
          <a:blip r:embed="rId5">
            <a:alphaModFix/>
          </a:blip>
          <a:srcRect b="0" l="0" r="0" t="0"/>
          <a:stretch/>
        </p:blipFill>
        <p:spPr>
          <a:xfrm>
            <a:off x="143698" y="1149"/>
            <a:ext cx="1401518" cy="7594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grpSp>
        <p:nvGrpSpPr>
          <p:cNvPr id="288" name="Google Shape;288;p48"/>
          <p:cNvGrpSpPr/>
          <p:nvPr/>
        </p:nvGrpSpPr>
        <p:grpSpPr>
          <a:xfrm>
            <a:off x="123851" y="-5877"/>
            <a:ext cx="12044276" cy="6877524"/>
            <a:chOff x="82908" y="-19525"/>
            <a:chExt cx="12044276" cy="6877524"/>
          </a:xfrm>
        </p:grpSpPr>
        <p:sp>
          <p:nvSpPr>
            <p:cNvPr id="289" name="Google Shape;289;p48"/>
            <p:cNvSpPr/>
            <p:nvPr/>
          </p:nvSpPr>
          <p:spPr>
            <a:xfrm>
              <a:off x="243840" y="167640"/>
              <a:ext cx="11704320" cy="6522720"/>
            </a:xfrm>
            <a:prstGeom prst="rect">
              <a:avLst/>
            </a:prstGeom>
            <a:no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48"/>
            <p:cNvSpPr/>
            <p:nvPr/>
          </p:nvSpPr>
          <p:spPr>
            <a:xfrm rot="-199169">
              <a:off x="252886" y="314126"/>
              <a:ext cx="11704320" cy="6210223"/>
            </a:xfrm>
            <a:prstGeom prst="rect">
              <a:avLst/>
            </a:prstGeom>
            <a:noFill/>
            <a:ln cap="flat" cmpd="sng" w="12700">
              <a:solidFill>
                <a:srgbClr val="C55A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download.png" id="291" name="Google Shape;291;p48"/>
            <p:cNvPicPr preferRelativeResize="0"/>
            <p:nvPr/>
          </p:nvPicPr>
          <p:blipFill rotWithShape="1">
            <a:blip r:embed="rId3">
              <a:alphaModFix/>
            </a:blip>
            <a:srcRect b="0" l="0" r="0" t="0"/>
            <a:stretch/>
          </p:blipFill>
          <p:spPr>
            <a:xfrm>
              <a:off x="10495128" y="167640"/>
              <a:ext cx="1278171" cy="594408"/>
            </a:xfrm>
            <a:prstGeom prst="rect">
              <a:avLst/>
            </a:prstGeom>
            <a:noFill/>
            <a:ln>
              <a:noFill/>
            </a:ln>
          </p:spPr>
        </p:pic>
        <p:pic>
          <p:nvPicPr>
            <p:cNvPr descr="Logo_kemenkes_baru.jpg" id="292" name="Google Shape;292;p48"/>
            <p:cNvPicPr preferRelativeResize="0"/>
            <p:nvPr/>
          </p:nvPicPr>
          <p:blipFill rotWithShape="1">
            <a:blip r:embed="rId4">
              <a:alphaModFix/>
            </a:blip>
            <a:srcRect b="0" l="0" r="0" t="0"/>
            <a:stretch/>
          </p:blipFill>
          <p:spPr>
            <a:xfrm>
              <a:off x="243840" y="83820"/>
              <a:ext cx="1406355" cy="762048"/>
            </a:xfrm>
            <a:prstGeom prst="rect">
              <a:avLst/>
            </a:prstGeom>
            <a:noFill/>
            <a:ln>
              <a:noFill/>
            </a:ln>
          </p:spPr>
        </p:pic>
      </p:grpSp>
      <p:sp>
        <p:nvSpPr>
          <p:cNvPr id="293" name="Google Shape;293;p48"/>
          <p:cNvSpPr txBox="1"/>
          <p:nvPr/>
        </p:nvSpPr>
        <p:spPr>
          <a:xfrm>
            <a:off x="1852071" y="423321"/>
            <a:ext cx="8440415" cy="78989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rgbClr val="000000"/>
                </a:solidFill>
                <a:latin typeface="Calibri"/>
                <a:ea typeface="Calibri"/>
                <a:cs typeface="Calibri"/>
                <a:sym typeface="Calibri"/>
              </a:rPr>
              <a:t>Pembiayaan Kesehatan Nasional</a:t>
            </a:r>
            <a:endParaRPr b="1" sz="4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b="1" sz="533">
              <a:solidFill>
                <a:srgbClr val="000000"/>
              </a:solidFill>
              <a:latin typeface="Calibri"/>
              <a:ea typeface="Calibri"/>
              <a:cs typeface="Calibri"/>
              <a:sym typeface="Calibri"/>
            </a:endParaRPr>
          </a:p>
        </p:txBody>
      </p:sp>
      <p:grpSp>
        <p:nvGrpSpPr>
          <p:cNvPr id="294" name="Google Shape;294;p48"/>
          <p:cNvGrpSpPr/>
          <p:nvPr/>
        </p:nvGrpSpPr>
        <p:grpSpPr>
          <a:xfrm>
            <a:off x="80670" y="1337791"/>
            <a:ext cx="11978284" cy="4771268"/>
            <a:chOff x="17345" y="466781"/>
            <a:chExt cx="11978284" cy="4771268"/>
          </a:xfrm>
        </p:grpSpPr>
        <p:sp>
          <p:nvSpPr>
            <p:cNvPr id="295" name="Google Shape;295;p48"/>
            <p:cNvSpPr/>
            <p:nvPr/>
          </p:nvSpPr>
          <p:spPr>
            <a:xfrm>
              <a:off x="17345" y="466781"/>
              <a:ext cx="2154367" cy="818468"/>
            </a:xfrm>
            <a:prstGeom prst="rect">
              <a:avLst/>
            </a:prstGeom>
            <a:solidFill>
              <a:srgbClr val="599BD5"/>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8"/>
            <p:cNvSpPr txBox="1"/>
            <p:nvPr/>
          </p:nvSpPr>
          <p:spPr>
            <a:xfrm>
              <a:off x="17345" y="466781"/>
              <a:ext cx="2154367" cy="818468"/>
            </a:xfrm>
            <a:prstGeom prst="rect">
              <a:avLst/>
            </a:prstGeom>
            <a:noFill/>
            <a:ln>
              <a:noFill/>
            </a:ln>
          </p:spPr>
          <p:txBody>
            <a:bodyPr anchorCtr="0" anchor="ctr" bIns="65000" lIns="113775" spcFirstLastPara="1" rIns="113775" wrap="square" tIns="65000">
              <a:noAutofit/>
            </a:bodyPr>
            <a:lstStyle/>
            <a:p>
              <a:pPr indent="0" lvl="0" marL="0" marR="0" rtl="0" algn="ctr">
                <a:lnSpc>
                  <a:spcPct val="90000"/>
                </a:lnSpc>
                <a:spcBef>
                  <a:spcPts val="0"/>
                </a:spcBef>
                <a:spcAft>
                  <a:spcPts val="0"/>
                </a:spcAft>
                <a:buNone/>
              </a:pPr>
              <a:r>
                <a:rPr b="0" i="0" lang="en-US" sz="1600">
                  <a:solidFill>
                    <a:schemeClr val="lt1"/>
                  </a:solidFill>
                  <a:latin typeface="Calibri"/>
                  <a:ea typeface="Calibri"/>
                  <a:cs typeface="Calibri"/>
                  <a:sym typeface="Calibri"/>
                </a:rPr>
                <a:t>Anggaran Pendapatan dan Belanja Negara</a:t>
              </a:r>
              <a:r>
                <a:rPr lang="en-US" sz="1600">
                  <a:solidFill>
                    <a:schemeClr val="lt1"/>
                  </a:solidFill>
                  <a:latin typeface="Calibri"/>
                  <a:ea typeface="Calibri"/>
                  <a:cs typeface="Calibri"/>
                  <a:sym typeface="Calibri"/>
                </a:rPr>
                <a:t> (APBN)</a:t>
              </a:r>
              <a:endParaRPr/>
            </a:p>
          </p:txBody>
        </p:sp>
        <p:sp>
          <p:nvSpPr>
            <p:cNvPr id="297" name="Google Shape;297;p48"/>
            <p:cNvSpPr/>
            <p:nvPr/>
          </p:nvSpPr>
          <p:spPr>
            <a:xfrm>
              <a:off x="17345" y="1285250"/>
              <a:ext cx="2154367" cy="3952799"/>
            </a:xfrm>
            <a:prstGeom prst="rect">
              <a:avLst/>
            </a:prstGeom>
            <a:solidFill>
              <a:srgbClr val="CFDEEF">
                <a:alpha val="89803"/>
              </a:srgbClr>
            </a:solidFill>
            <a:ln cap="flat" cmpd="sng" w="12700">
              <a:solidFill>
                <a:srgbClr val="CFDEEF">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48"/>
            <p:cNvSpPr txBox="1"/>
            <p:nvPr/>
          </p:nvSpPr>
          <p:spPr>
            <a:xfrm>
              <a:off x="17345" y="1285250"/>
              <a:ext cx="2154367" cy="3952799"/>
            </a:xfrm>
            <a:prstGeom prst="rect">
              <a:avLst/>
            </a:prstGeom>
            <a:noFill/>
            <a:ln>
              <a:noFill/>
            </a:ln>
          </p:spPr>
          <p:txBody>
            <a:bodyPr anchorCtr="0" anchor="t" bIns="128000" lIns="85325" spcFirstLastPara="1" rIns="113775" wrap="square" tIns="85325">
              <a:noAutofit/>
            </a:bodyPr>
            <a:lstStyle/>
            <a:p>
              <a:pPr indent="-171450" lvl="1" marL="171450" marR="0" rtl="0" algn="l">
                <a:lnSpc>
                  <a:spcPct val="9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Dialokasikan minimal 5% diluar gaji. </a:t>
              </a:r>
              <a:endParaRPr/>
            </a:p>
            <a:p>
              <a:pPr indent="-171450" lvl="1" marL="17145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 Alokasi APBN diperuntukan untuk:</a:t>
              </a:r>
              <a:endParaRPr b="0" i="0" sz="1600" u="none" cap="none" strike="noStrike">
                <a:solidFill>
                  <a:schemeClr val="dk1"/>
                </a:solidFill>
                <a:latin typeface="Calibri"/>
                <a:ea typeface="Calibri"/>
                <a:cs typeface="Calibri"/>
                <a:sym typeface="Calibri"/>
              </a:endParaRPr>
            </a:p>
            <a:p>
              <a:pPr indent="-171450" lvl="2" marL="34290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Program-program kesehatan di Kementerian Kesehatan dan Kementerian/Lembaga Negara lainnya</a:t>
              </a:r>
              <a:endParaRPr b="0" i="0" sz="1600" u="none" cap="none" strike="noStrike">
                <a:solidFill>
                  <a:schemeClr val="dk1"/>
                </a:solidFill>
                <a:latin typeface="Calibri"/>
                <a:ea typeface="Calibri"/>
                <a:cs typeface="Calibri"/>
                <a:sym typeface="Calibri"/>
              </a:endParaRPr>
            </a:p>
            <a:p>
              <a:pPr indent="-171450" lvl="2" marL="34290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Program JKN bagi peserta PBI</a:t>
              </a:r>
              <a:endParaRPr b="0" i="0" sz="1600" u="none" cap="none" strike="noStrike">
                <a:solidFill>
                  <a:schemeClr val="dk1"/>
                </a:solidFill>
                <a:latin typeface="Calibri"/>
                <a:ea typeface="Calibri"/>
                <a:cs typeface="Calibri"/>
                <a:sym typeface="Calibri"/>
              </a:endParaRPr>
            </a:p>
            <a:p>
              <a:pPr indent="-171450" lvl="2" marL="34290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Dana alokasi khusus (DAK) yang ditransfer ke pemerintah daerah</a:t>
              </a:r>
              <a:endParaRPr b="0" i="0" sz="1600" u="none" cap="none" strike="noStrike">
                <a:solidFill>
                  <a:schemeClr val="dk1"/>
                </a:solidFill>
                <a:latin typeface="Calibri"/>
                <a:ea typeface="Calibri"/>
                <a:cs typeface="Calibri"/>
                <a:sym typeface="Calibri"/>
              </a:endParaRPr>
            </a:p>
          </p:txBody>
        </p:sp>
        <p:sp>
          <p:nvSpPr>
            <p:cNvPr id="299" name="Google Shape;299;p48"/>
            <p:cNvSpPr/>
            <p:nvPr/>
          </p:nvSpPr>
          <p:spPr>
            <a:xfrm>
              <a:off x="2473324" y="466781"/>
              <a:ext cx="2154367" cy="818468"/>
            </a:xfrm>
            <a:prstGeom prst="rect">
              <a:avLst/>
            </a:prstGeom>
            <a:solidFill>
              <a:srgbClr val="599BD5"/>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48"/>
            <p:cNvSpPr txBox="1"/>
            <p:nvPr/>
          </p:nvSpPr>
          <p:spPr>
            <a:xfrm>
              <a:off x="2473324" y="466781"/>
              <a:ext cx="2154367" cy="818468"/>
            </a:xfrm>
            <a:prstGeom prst="rect">
              <a:avLst/>
            </a:prstGeom>
            <a:noFill/>
            <a:ln>
              <a:noFill/>
            </a:ln>
          </p:spPr>
          <p:txBody>
            <a:bodyPr anchorCtr="0" anchor="ctr" bIns="65000" lIns="113775" spcFirstLastPara="1" rIns="113775" wrap="square" tIns="65000">
              <a:noAutofit/>
            </a:bodyPr>
            <a:lstStyle/>
            <a:p>
              <a:pPr indent="0" lvl="0" marL="0" marR="0" rtl="0" algn="ctr">
                <a:lnSpc>
                  <a:spcPct val="90000"/>
                </a:lnSpc>
                <a:spcBef>
                  <a:spcPts val="0"/>
                </a:spcBef>
                <a:spcAft>
                  <a:spcPts val="0"/>
                </a:spcAft>
                <a:buNone/>
              </a:pPr>
              <a:r>
                <a:rPr b="0" i="0" lang="en-US" sz="1600">
                  <a:solidFill>
                    <a:schemeClr val="lt1"/>
                  </a:solidFill>
                  <a:latin typeface="Calibri"/>
                  <a:ea typeface="Calibri"/>
                  <a:cs typeface="Calibri"/>
                  <a:sym typeface="Calibri"/>
                </a:rPr>
                <a:t>Anggaran Pendapatan dan Belanja Daerah</a:t>
              </a:r>
              <a:r>
                <a:rPr lang="en-US" sz="1600">
                  <a:solidFill>
                    <a:schemeClr val="lt1"/>
                  </a:solidFill>
                  <a:latin typeface="Calibri"/>
                  <a:ea typeface="Calibri"/>
                  <a:cs typeface="Calibri"/>
                  <a:sym typeface="Calibri"/>
                </a:rPr>
                <a:t> (APBD)</a:t>
              </a:r>
              <a:endParaRPr/>
            </a:p>
          </p:txBody>
        </p:sp>
        <p:sp>
          <p:nvSpPr>
            <p:cNvPr id="301" name="Google Shape;301;p48"/>
            <p:cNvSpPr/>
            <p:nvPr/>
          </p:nvSpPr>
          <p:spPr>
            <a:xfrm>
              <a:off x="2473324" y="1285250"/>
              <a:ext cx="2154367" cy="3952799"/>
            </a:xfrm>
            <a:prstGeom prst="rect">
              <a:avLst/>
            </a:prstGeom>
            <a:solidFill>
              <a:srgbClr val="CFDEEF">
                <a:alpha val="89803"/>
              </a:srgbClr>
            </a:solidFill>
            <a:ln cap="flat" cmpd="sng" w="12700">
              <a:solidFill>
                <a:srgbClr val="CFDEEF">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48"/>
            <p:cNvSpPr txBox="1"/>
            <p:nvPr/>
          </p:nvSpPr>
          <p:spPr>
            <a:xfrm>
              <a:off x="2473324" y="1285250"/>
              <a:ext cx="2154367" cy="3952799"/>
            </a:xfrm>
            <a:prstGeom prst="rect">
              <a:avLst/>
            </a:prstGeom>
            <a:noFill/>
            <a:ln>
              <a:noFill/>
            </a:ln>
          </p:spPr>
          <p:txBody>
            <a:bodyPr anchorCtr="0" anchor="t" bIns="128000" lIns="85325" spcFirstLastPara="1" rIns="113775" wrap="square" tIns="85325">
              <a:noAutofit/>
            </a:bodyPr>
            <a:lstStyle/>
            <a:p>
              <a:pPr indent="-171450" lvl="1" marL="171450" marR="0" rtl="0" algn="l">
                <a:lnSpc>
                  <a:spcPct val="9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 Dialokasikan minimal 10% diluar gaji. </a:t>
              </a:r>
              <a:endParaRPr/>
            </a:p>
            <a:p>
              <a:pPr indent="-171450" lvl="1" marL="17145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Alokasi APBD diperuntukkan untuk :</a:t>
              </a:r>
              <a:endParaRPr/>
            </a:p>
            <a:p>
              <a:pPr indent="-171450" lvl="2" marL="34290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Program-program (promotif preventif) kesehatan dari Dinas Kesehatan Prov/Kab/Kota</a:t>
              </a:r>
              <a:endParaRPr/>
            </a:p>
            <a:p>
              <a:pPr indent="-171450" lvl="2" marL="34290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Pembiayaan Iuran PBI Daerah</a:t>
              </a:r>
              <a:endParaRPr/>
            </a:p>
          </p:txBody>
        </p:sp>
        <p:sp>
          <p:nvSpPr>
            <p:cNvPr id="303" name="Google Shape;303;p48"/>
            <p:cNvSpPr/>
            <p:nvPr/>
          </p:nvSpPr>
          <p:spPr>
            <a:xfrm>
              <a:off x="4929304" y="466781"/>
              <a:ext cx="2154367" cy="818468"/>
            </a:xfrm>
            <a:prstGeom prst="rect">
              <a:avLst/>
            </a:prstGeom>
            <a:solidFill>
              <a:srgbClr val="599BD5"/>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8"/>
            <p:cNvSpPr txBox="1"/>
            <p:nvPr/>
          </p:nvSpPr>
          <p:spPr>
            <a:xfrm>
              <a:off x="4929304" y="466781"/>
              <a:ext cx="2154367" cy="818468"/>
            </a:xfrm>
            <a:prstGeom prst="rect">
              <a:avLst/>
            </a:prstGeom>
            <a:noFill/>
            <a:ln>
              <a:noFill/>
            </a:ln>
          </p:spPr>
          <p:txBody>
            <a:bodyPr anchorCtr="0" anchor="ctr" bIns="65000" lIns="113775" spcFirstLastPara="1" rIns="113775" wrap="square" tIns="65000">
              <a:noAutofit/>
            </a:bodyPr>
            <a:lstStyle/>
            <a:p>
              <a:pPr indent="0" lvl="0" marL="0" marR="0" rtl="0" algn="ctr">
                <a:lnSpc>
                  <a:spcPct val="90000"/>
                </a:lnSpc>
                <a:spcBef>
                  <a:spcPts val="0"/>
                </a:spcBef>
                <a:spcAft>
                  <a:spcPts val="0"/>
                </a:spcAft>
                <a:buNone/>
              </a:pPr>
              <a:r>
                <a:rPr lang="en-US" sz="1600">
                  <a:solidFill>
                    <a:schemeClr val="lt1"/>
                  </a:solidFill>
                  <a:latin typeface="Calibri"/>
                  <a:ea typeface="Calibri"/>
                  <a:cs typeface="Calibri"/>
                  <a:sym typeface="Calibri"/>
                </a:rPr>
                <a:t>Rumah Tangga</a:t>
              </a:r>
              <a:endParaRPr sz="1600">
                <a:solidFill>
                  <a:schemeClr val="lt1"/>
                </a:solidFill>
                <a:latin typeface="Calibri"/>
                <a:ea typeface="Calibri"/>
                <a:cs typeface="Calibri"/>
                <a:sym typeface="Calibri"/>
              </a:endParaRPr>
            </a:p>
          </p:txBody>
        </p:sp>
        <p:sp>
          <p:nvSpPr>
            <p:cNvPr id="305" name="Google Shape;305;p48"/>
            <p:cNvSpPr/>
            <p:nvPr/>
          </p:nvSpPr>
          <p:spPr>
            <a:xfrm>
              <a:off x="4929304" y="1285250"/>
              <a:ext cx="2154367" cy="3952799"/>
            </a:xfrm>
            <a:prstGeom prst="rect">
              <a:avLst/>
            </a:prstGeom>
            <a:solidFill>
              <a:srgbClr val="CFDEEF">
                <a:alpha val="89803"/>
              </a:srgbClr>
            </a:solidFill>
            <a:ln cap="flat" cmpd="sng" w="12700">
              <a:solidFill>
                <a:srgbClr val="CFDEEF">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8"/>
            <p:cNvSpPr txBox="1"/>
            <p:nvPr/>
          </p:nvSpPr>
          <p:spPr>
            <a:xfrm>
              <a:off x="4929304" y="1285250"/>
              <a:ext cx="2154367" cy="3952799"/>
            </a:xfrm>
            <a:prstGeom prst="rect">
              <a:avLst/>
            </a:prstGeom>
            <a:noFill/>
            <a:ln>
              <a:noFill/>
            </a:ln>
          </p:spPr>
          <p:txBody>
            <a:bodyPr anchorCtr="0" anchor="t" bIns="128000" lIns="85325" spcFirstLastPara="1" rIns="113775" wrap="square" tIns="85325">
              <a:noAutofit/>
            </a:bodyPr>
            <a:lstStyle/>
            <a:p>
              <a:pPr indent="-171450" lvl="1" marL="171450" marR="0" rtl="0" algn="l">
                <a:lnSpc>
                  <a:spcPct val="9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Kesehatan pribadi (pembayaran premi JKN, obat-obatan pribadi tidak termasuk asuransi, dll)</a:t>
              </a:r>
              <a:endParaRPr/>
            </a:p>
          </p:txBody>
        </p:sp>
        <p:sp>
          <p:nvSpPr>
            <p:cNvPr id="307" name="Google Shape;307;p48"/>
            <p:cNvSpPr/>
            <p:nvPr/>
          </p:nvSpPr>
          <p:spPr>
            <a:xfrm>
              <a:off x="7385283" y="466781"/>
              <a:ext cx="2154367" cy="818468"/>
            </a:xfrm>
            <a:prstGeom prst="rect">
              <a:avLst/>
            </a:prstGeom>
            <a:solidFill>
              <a:srgbClr val="599BD5"/>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8"/>
            <p:cNvSpPr txBox="1"/>
            <p:nvPr/>
          </p:nvSpPr>
          <p:spPr>
            <a:xfrm>
              <a:off x="7385283" y="466781"/>
              <a:ext cx="2154367" cy="818468"/>
            </a:xfrm>
            <a:prstGeom prst="rect">
              <a:avLst/>
            </a:prstGeom>
            <a:noFill/>
            <a:ln>
              <a:noFill/>
            </a:ln>
          </p:spPr>
          <p:txBody>
            <a:bodyPr anchorCtr="0" anchor="ctr" bIns="65000" lIns="113775" spcFirstLastPara="1" rIns="113775" wrap="square" tIns="65000">
              <a:noAutofit/>
            </a:bodyPr>
            <a:lstStyle/>
            <a:p>
              <a:pPr indent="0" lvl="0" marL="0" marR="0" rtl="0" algn="ctr">
                <a:lnSpc>
                  <a:spcPct val="90000"/>
                </a:lnSpc>
                <a:spcBef>
                  <a:spcPts val="0"/>
                </a:spcBef>
                <a:spcAft>
                  <a:spcPts val="0"/>
                </a:spcAft>
                <a:buNone/>
              </a:pPr>
              <a:r>
                <a:rPr lang="en-US" sz="1600">
                  <a:solidFill>
                    <a:schemeClr val="lt1"/>
                  </a:solidFill>
                  <a:latin typeface="Calibri"/>
                  <a:ea typeface="Calibri"/>
                  <a:cs typeface="Calibri"/>
                  <a:sym typeface="Calibri"/>
                </a:rPr>
                <a:t>Sektor Swasta</a:t>
              </a:r>
              <a:endParaRPr sz="1600">
                <a:solidFill>
                  <a:schemeClr val="lt1"/>
                </a:solidFill>
                <a:latin typeface="Calibri"/>
                <a:ea typeface="Calibri"/>
                <a:cs typeface="Calibri"/>
                <a:sym typeface="Calibri"/>
              </a:endParaRPr>
            </a:p>
          </p:txBody>
        </p:sp>
        <p:sp>
          <p:nvSpPr>
            <p:cNvPr id="309" name="Google Shape;309;p48"/>
            <p:cNvSpPr/>
            <p:nvPr/>
          </p:nvSpPr>
          <p:spPr>
            <a:xfrm>
              <a:off x="7385283" y="1285250"/>
              <a:ext cx="2154367" cy="3952799"/>
            </a:xfrm>
            <a:prstGeom prst="rect">
              <a:avLst/>
            </a:prstGeom>
            <a:solidFill>
              <a:srgbClr val="CFDEEF">
                <a:alpha val="89803"/>
              </a:srgbClr>
            </a:solidFill>
            <a:ln cap="flat" cmpd="sng" w="12700">
              <a:solidFill>
                <a:srgbClr val="CFDEEF">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8"/>
            <p:cNvSpPr txBox="1"/>
            <p:nvPr/>
          </p:nvSpPr>
          <p:spPr>
            <a:xfrm>
              <a:off x="7385283" y="1285250"/>
              <a:ext cx="2154367" cy="3952799"/>
            </a:xfrm>
            <a:prstGeom prst="rect">
              <a:avLst/>
            </a:prstGeom>
            <a:noFill/>
            <a:ln>
              <a:noFill/>
            </a:ln>
          </p:spPr>
          <p:txBody>
            <a:bodyPr anchorCtr="0" anchor="t" bIns="128000" lIns="85325" spcFirstLastPara="1" rIns="113775" wrap="square" tIns="85325">
              <a:noAutofit/>
            </a:bodyPr>
            <a:lstStyle/>
            <a:p>
              <a:pPr indent="-171450" lvl="1" marL="171450" marR="0" rtl="0" algn="l">
                <a:lnSpc>
                  <a:spcPct val="9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Premi JKN</a:t>
              </a:r>
              <a:endParaRPr/>
            </a:p>
            <a:p>
              <a:pPr indent="-171450" lvl="1" marL="17145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Kerjasama Pemerintah dan Badan Usaha (KPBU)</a:t>
              </a:r>
              <a:endParaRPr/>
            </a:p>
            <a:p>
              <a:pPr indent="-171450" lvl="1" marL="171450" marR="0" rtl="0" algn="l">
                <a:lnSpc>
                  <a:spcPct val="90000"/>
                </a:lnSpc>
                <a:spcBef>
                  <a:spcPts val="240"/>
                </a:spcBef>
                <a:spcAft>
                  <a:spcPts val="0"/>
                </a:spcAft>
                <a:buClr>
                  <a:schemeClr val="dk1"/>
                </a:buClr>
                <a:buSzPts val="1600"/>
                <a:buFont typeface="Calibri"/>
                <a:buChar char="•"/>
              </a:pPr>
              <a:r>
                <a:rPr b="0" i="1" lang="en-US" sz="1600" u="none" cap="none" strike="noStrike">
                  <a:solidFill>
                    <a:schemeClr val="dk1"/>
                  </a:solidFill>
                  <a:latin typeface="Calibri"/>
                  <a:ea typeface="Calibri"/>
                  <a:cs typeface="Calibri"/>
                  <a:sym typeface="Calibri"/>
                </a:rPr>
                <a:t>Coorporate Social Responsibility </a:t>
              </a:r>
              <a:r>
                <a:rPr b="0" i="0" lang="en-US" sz="1600" u="none" cap="none" strike="noStrike">
                  <a:solidFill>
                    <a:schemeClr val="dk1"/>
                  </a:solidFill>
                  <a:latin typeface="Calibri"/>
                  <a:ea typeface="Calibri"/>
                  <a:cs typeface="Calibri"/>
                  <a:sym typeface="Calibri"/>
                </a:rPr>
                <a:t>(CSR)</a:t>
              </a:r>
              <a:endParaRPr/>
            </a:p>
            <a:p>
              <a:pPr indent="-171450" lvl="1" marL="17145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Asuransi Swasta/Mandiri</a:t>
              </a:r>
              <a:endParaRPr b="0" i="0" sz="1600" u="none" cap="none" strike="noStrike">
                <a:solidFill>
                  <a:schemeClr val="dk1"/>
                </a:solidFill>
                <a:latin typeface="Calibri"/>
                <a:ea typeface="Calibri"/>
                <a:cs typeface="Calibri"/>
                <a:sym typeface="Calibri"/>
              </a:endParaRPr>
            </a:p>
          </p:txBody>
        </p:sp>
        <p:sp>
          <p:nvSpPr>
            <p:cNvPr id="311" name="Google Shape;311;p48"/>
            <p:cNvSpPr/>
            <p:nvPr/>
          </p:nvSpPr>
          <p:spPr>
            <a:xfrm>
              <a:off x="9841262" y="466781"/>
              <a:ext cx="2154367" cy="818468"/>
            </a:xfrm>
            <a:prstGeom prst="rect">
              <a:avLst/>
            </a:prstGeom>
            <a:solidFill>
              <a:srgbClr val="599BD5"/>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8"/>
            <p:cNvSpPr txBox="1"/>
            <p:nvPr/>
          </p:nvSpPr>
          <p:spPr>
            <a:xfrm>
              <a:off x="9841262" y="466781"/>
              <a:ext cx="2154367" cy="818468"/>
            </a:xfrm>
            <a:prstGeom prst="rect">
              <a:avLst/>
            </a:prstGeom>
            <a:noFill/>
            <a:ln>
              <a:noFill/>
            </a:ln>
          </p:spPr>
          <p:txBody>
            <a:bodyPr anchorCtr="0" anchor="ctr" bIns="65000" lIns="113775" spcFirstLastPara="1" rIns="113775" wrap="square" tIns="65000">
              <a:noAutofit/>
            </a:bodyPr>
            <a:lstStyle/>
            <a:p>
              <a:pPr indent="0" lvl="0" marL="0" marR="0" rtl="0" algn="ctr">
                <a:lnSpc>
                  <a:spcPct val="90000"/>
                </a:lnSpc>
                <a:spcBef>
                  <a:spcPts val="0"/>
                </a:spcBef>
                <a:spcAft>
                  <a:spcPts val="0"/>
                </a:spcAft>
                <a:buNone/>
              </a:pPr>
              <a:r>
                <a:rPr lang="en-US" sz="1600">
                  <a:solidFill>
                    <a:schemeClr val="lt1"/>
                  </a:solidFill>
                  <a:latin typeface="Calibri"/>
                  <a:ea typeface="Calibri"/>
                  <a:cs typeface="Calibri"/>
                  <a:sym typeface="Calibri"/>
                </a:rPr>
                <a:t>Sumber-sumber lain</a:t>
              </a:r>
              <a:endParaRPr/>
            </a:p>
          </p:txBody>
        </p:sp>
        <p:sp>
          <p:nvSpPr>
            <p:cNvPr id="313" name="Google Shape;313;p48"/>
            <p:cNvSpPr/>
            <p:nvPr/>
          </p:nvSpPr>
          <p:spPr>
            <a:xfrm>
              <a:off x="9841262" y="1285250"/>
              <a:ext cx="2154367" cy="3952799"/>
            </a:xfrm>
            <a:prstGeom prst="rect">
              <a:avLst/>
            </a:prstGeom>
            <a:solidFill>
              <a:srgbClr val="CFDEEF">
                <a:alpha val="89803"/>
              </a:srgbClr>
            </a:solidFill>
            <a:ln cap="flat" cmpd="sng" w="12700">
              <a:solidFill>
                <a:srgbClr val="CFDEEF">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8"/>
            <p:cNvSpPr txBox="1"/>
            <p:nvPr/>
          </p:nvSpPr>
          <p:spPr>
            <a:xfrm>
              <a:off x="9841262" y="1285250"/>
              <a:ext cx="2154367" cy="3952799"/>
            </a:xfrm>
            <a:prstGeom prst="rect">
              <a:avLst/>
            </a:prstGeom>
            <a:noFill/>
            <a:ln>
              <a:noFill/>
            </a:ln>
          </p:spPr>
          <p:txBody>
            <a:bodyPr anchorCtr="0" anchor="t" bIns="128000" lIns="85325" spcFirstLastPara="1" rIns="113775" wrap="square" tIns="85325">
              <a:noAutofit/>
            </a:bodyPr>
            <a:lstStyle/>
            <a:p>
              <a:pPr indent="-171450" lvl="1" marL="171450" marR="0" rtl="0" algn="l">
                <a:lnSpc>
                  <a:spcPct val="9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Bantuan donor untuk program-program khusus yang diprioritaskan seperti HIV / AIDS, TB dan malaria.</a:t>
              </a:r>
              <a:endParaRPr/>
            </a:p>
          </p:txBody>
        </p:sp>
      </p:grpSp>
      <p:sp>
        <p:nvSpPr>
          <p:cNvPr id="315" name="Google Shape;315;p48"/>
          <p:cNvSpPr/>
          <p:nvPr/>
        </p:nvSpPr>
        <p:spPr>
          <a:xfrm>
            <a:off x="2358717" y="1219916"/>
            <a:ext cx="2503714" cy="5007019"/>
          </a:xfrm>
          <a:prstGeom prst="roundRect">
            <a:avLst>
              <a:gd fmla="val 16667" name="adj"/>
            </a:avLst>
          </a:prstGeom>
          <a:noFill/>
          <a:ln cap="flat" cmpd="sng" w="76200">
            <a:solidFill>
              <a:srgbClr val="C0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9"/>
          <p:cNvSpPr txBox="1"/>
          <p:nvPr>
            <p:ph idx="1" type="body"/>
          </p:nvPr>
        </p:nvSpPr>
        <p:spPr>
          <a:xfrm>
            <a:off x="309402" y="171029"/>
            <a:ext cx="11573197" cy="724247"/>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ctr">
              <a:spcBef>
                <a:spcPts val="0"/>
              </a:spcBef>
              <a:spcAft>
                <a:spcPts val="0"/>
              </a:spcAft>
              <a:buClr>
                <a:srgbClr val="262626"/>
              </a:buClr>
              <a:buSzPct val="100000"/>
              <a:buNone/>
            </a:pPr>
            <a:r>
              <a:rPr b="1" lang="en-US"/>
              <a:t>Sumber Pembiayaan UKM-UKP</a:t>
            </a:r>
            <a:endParaRPr/>
          </a:p>
        </p:txBody>
      </p:sp>
      <p:sp>
        <p:nvSpPr>
          <p:cNvPr id="321" name="Google Shape;321;p49"/>
          <p:cNvSpPr/>
          <p:nvPr/>
        </p:nvSpPr>
        <p:spPr>
          <a:xfrm>
            <a:off x="2349013" y="4249127"/>
            <a:ext cx="2046515" cy="887504"/>
          </a:xfrm>
          <a:prstGeom prst="downArrowCallout">
            <a:avLst>
              <a:gd fmla="val 58515" name="adj1"/>
              <a:gd fmla="val 150000" name="adj2"/>
              <a:gd fmla="val 36384" name="adj3"/>
              <a:gd fmla="val 36992" name="adj4"/>
            </a:avLst>
          </a:prstGeom>
          <a:solidFill>
            <a:srgbClr val="C0802A"/>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sz="1600">
              <a:solidFill>
                <a:srgbClr val="000000"/>
              </a:solidFill>
              <a:latin typeface="Century Gothic"/>
              <a:ea typeface="Century Gothic"/>
              <a:cs typeface="Century Gothic"/>
              <a:sym typeface="Century Gothic"/>
            </a:endParaRPr>
          </a:p>
          <a:p>
            <a:pPr indent="0" lvl="0" marL="0" marR="0" rtl="0" algn="ctr">
              <a:spcBef>
                <a:spcPts val="0"/>
              </a:spcBef>
              <a:spcAft>
                <a:spcPts val="0"/>
              </a:spcAft>
              <a:buNone/>
            </a:pPr>
            <a:r>
              <a:rPr b="1" lang="en-US" sz="4267">
                <a:solidFill>
                  <a:srgbClr val="FFFFFF"/>
                </a:solidFill>
                <a:latin typeface="Century Gothic"/>
                <a:ea typeface="Century Gothic"/>
                <a:cs typeface="Century Gothic"/>
                <a:sym typeface="Century Gothic"/>
              </a:rPr>
              <a:t>UKM</a:t>
            </a:r>
            <a:endParaRPr/>
          </a:p>
        </p:txBody>
      </p:sp>
      <p:sp>
        <p:nvSpPr>
          <p:cNvPr id="322" name="Google Shape;322;p49"/>
          <p:cNvSpPr/>
          <p:nvPr/>
        </p:nvSpPr>
        <p:spPr>
          <a:xfrm>
            <a:off x="7200769" y="4292740"/>
            <a:ext cx="1891151" cy="1006441"/>
          </a:xfrm>
          <a:prstGeom prst="downArrowCallout">
            <a:avLst>
              <a:gd fmla="val 58515" name="adj1"/>
              <a:gd fmla="val 150000" name="adj2"/>
              <a:gd fmla="val 36384" name="adj3"/>
              <a:gd fmla="val 36992" name="adj4"/>
            </a:avLst>
          </a:prstGeom>
          <a:solidFill>
            <a:srgbClr val="C0802A"/>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sz="1600">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rPr b="1" lang="en-US" sz="4267">
                <a:solidFill>
                  <a:srgbClr val="FFFFFF"/>
                </a:solidFill>
                <a:latin typeface="Century Gothic"/>
                <a:ea typeface="Century Gothic"/>
                <a:cs typeface="Century Gothic"/>
                <a:sym typeface="Century Gothic"/>
              </a:rPr>
              <a:t>UKP</a:t>
            </a:r>
            <a:endParaRPr/>
          </a:p>
        </p:txBody>
      </p:sp>
      <p:sp>
        <p:nvSpPr>
          <p:cNvPr id="323" name="Google Shape;323;p49"/>
          <p:cNvSpPr/>
          <p:nvPr/>
        </p:nvSpPr>
        <p:spPr>
          <a:xfrm>
            <a:off x="1827630" y="5161774"/>
            <a:ext cx="3475917" cy="437829"/>
          </a:xfrm>
          <a:prstGeom prst="roundRect">
            <a:avLst>
              <a:gd fmla="val 16667" name="adj"/>
            </a:avLst>
          </a:prstGeom>
          <a:solidFill>
            <a:schemeClr val="lt1"/>
          </a:solidFill>
          <a:ln cap="flat" cmpd="sng" w="381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Century Gothic"/>
                <a:ea typeface="Century Gothic"/>
                <a:cs typeface="Century Gothic"/>
                <a:sym typeface="Century Gothic"/>
              </a:rPr>
              <a:t>Upaya Promotif Preventif</a:t>
            </a:r>
            <a:endParaRPr b="1" sz="1800">
              <a:solidFill>
                <a:srgbClr val="000000"/>
              </a:solidFill>
              <a:latin typeface="Century Gothic"/>
              <a:ea typeface="Century Gothic"/>
              <a:cs typeface="Century Gothic"/>
              <a:sym typeface="Century Gothic"/>
            </a:endParaRPr>
          </a:p>
        </p:txBody>
      </p:sp>
      <p:sp>
        <p:nvSpPr>
          <p:cNvPr id="324" name="Google Shape;324;p49"/>
          <p:cNvSpPr/>
          <p:nvPr/>
        </p:nvSpPr>
        <p:spPr>
          <a:xfrm>
            <a:off x="1904080" y="5707419"/>
            <a:ext cx="1521889" cy="610868"/>
          </a:xfrm>
          <a:prstGeom prst="rect">
            <a:avLst/>
          </a:prstGeom>
          <a:solidFill>
            <a:srgbClr val="B7CC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Arial"/>
                <a:ea typeface="Arial"/>
                <a:cs typeface="Arial"/>
                <a:sym typeface="Arial"/>
              </a:rPr>
              <a:t>Layanan SPM</a:t>
            </a:r>
            <a:endParaRPr b="1" sz="2000">
              <a:solidFill>
                <a:srgbClr val="000000"/>
              </a:solidFill>
              <a:latin typeface="Arial"/>
              <a:ea typeface="Arial"/>
              <a:cs typeface="Arial"/>
              <a:sym typeface="Arial"/>
            </a:endParaRPr>
          </a:p>
        </p:txBody>
      </p:sp>
      <p:sp>
        <p:nvSpPr>
          <p:cNvPr id="325" name="Google Shape;325;p49"/>
          <p:cNvSpPr/>
          <p:nvPr/>
        </p:nvSpPr>
        <p:spPr>
          <a:xfrm>
            <a:off x="3513045" y="5707419"/>
            <a:ext cx="1718860" cy="610868"/>
          </a:xfrm>
          <a:prstGeom prst="rect">
            <a:avLst/>
          </a:prstGeom>
          <a:solidFill>
            <a:srgbClr val="B7CC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Arial"/>
                <a:ea typeface="Arial"/>
                <a:cs typeface="Arial"/>
                <a:sym typeface="Arial"/>
              </a:rPr>
              <a:t>Layanan Non SPM</a:t>
            </a:r>
            <a:endParaRPr b="1" sz="2000">
              <a:solidFill>
                <a:srgbClr val="000000"/>
              </a:solidFill>
              <a:latin typeface="Arial"/>
              <a:ea typeface="Arial"/>
              <a:cs typeface="Arial"/>
              <a:sym typeface="Arial"/>
            </a:endParaRPr>
          </a:p>
        </p:txBody>
      </p:sp>
      <p:grpSp>
        <p:nvGrpSpPr>
          <p:cNvPr id="326" name="Google Shape;326;p49"/>
          <p:cNvGrpSpPr/>
          <p:nvPr/>
        </p:nvGrpSpPr>
        <p:grpSpPr>
          <a:xfrm rot="-1451126">
            <a:off x="2039470" y="1281074"/>
            <a:ext cx="1541668" cy="3388477"/>
            <a:chOff x="3539504" y="1812927"/>
            <a:chExt cx="2156062" cy="4206297"/>
          </a:xfrm>
        </p:grpSpPr>
        <p:grpSp>
          <p:nvGrpSpPr>
            <p:cNvPr id="327" name="Google Shape;327;p49"/>
            <p:cNvGrpSpPr/>
            <p:nvPr/>
          </p:nvGrpSpPr>
          <p:grpSpPr>
            <a:xfrm>
              <a:off x="4080222" y="5227134"/>
              <a:ext cx="1074452" cy="792090"/>
              <a:chOff x="3773268" y="4911608"/>
              <a:chExt cx="922956" cy="1004233"/>
            </a:xfrm>
          </p:grpSpPr>
          <p:sp>
            <p:nvSpPr>
              <p:cNvPr id="328" name="Google Shape;328;p49"/>
              <p:cNvSpPr/>
              <p:nvPr/>
            </p:nvSpPr>
            <p:spPr>
              <a:xfrm rot="10800000">
                <a:off x="3773268" y="4911608"/>
                <a:ext cx="922956" cy="1004233"/>
              </a:xfrm>
              <a:prstGeom prst="trapezoid">
                <a:avLst>
                  <a:gd fmla="val 78876" name="adj"/>
                </a:avLst>
              </a:prstGeom>
              <a:solidFill>
                <a:srgbClr val="F5B317">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329" name="Google Shape;329;p49"/>
              <p:cNvSpPr/>
              <p:nvPr/>
            </p:nvSpPr>
            <p:spPr>
              <a:xfrm flipH="1" rot="10800000">
                <a:off x="4132972" y="5714655"/>
                <a:ext cx="213694" cy="184219"/>
              </a:xfrm>
              <a:prstGeom prst="triangle">
                <a:avLst>
                  <a:gd fmla="val 50000" name="adj"/>
                </a:avLst>
              </a:prstGeom>
              <a:solidFill>
                <a:srgbClr val="57687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grpSp>
        <p:grpSp>
          <p:nvGrpSpPr>
            <p:cNvPr id="330" name="Google Shape;330;p49"/>
            <p:cNvGrpSpPr/>
            <p:nvPr/>
          </p:nvGrpSpPr>
          <p:grpSpPr>
            <a:xfrm>
              <a:off x="3539504" y="4043430"/>
              <a:ext cx="757285" cy="1249932"/>
              <a:chOff x="3319643" y="3717032"/>
              <a:chExt cx="641101" cy="1058168"/>
            </a:xfrm>
          </p:grpSpPr>
          <p:sp>
            <p:nvSpPr>
              <p:cNvPr id="331" name="Google Shape;331;p49"/>
              <p:cNvSpPr/>
              <p:nvPr/>
            </p:nvSpPr>
            <p:spPr>
              <a:xfrm rot="10800000">
                <a:off x="3777403" y="4005064"/>
                <a:ext cx="183341" cy="770136"/>
              </a:xfrm>
              <a:prstGeom prst="round2SameRect">
                <a:avLst>
                  <a:gd fmla="val 50000" name="adj1"/>
                  <a:gd fmla="val 0" name="adj2"/>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332" name="Google Shape;332;p49"/>
              <p:cNvSpPr/>
              <p:nvPr/>
            </p:nvSpPr>
            <p:spPr>
              <a:xfrm>
                <a:off x="3319643" y="3717032"/>
                <a:ext cx="576064" cy="576064"/>
              </a:xfrm>
              <a:prstGeom prst="ellipse">
                <a:avLst/>
              </a:prstGeom>
              <a:solidFill>
                <a:schemeClr val="lt1"/>
              </a:solidFill>
              <a:ln cap="flat" cmpd="sng" w="152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grpSp>
        <p:grpSp>
          <p:nvGrpSpPr>
            <p:cNvPr id="333" name="Google Shape;333;p49"/>
            <p:cNvGrpSpPr/>
            <p:nvPr/>
          </p:nvGrpSpPr>
          <p:grpSpPr>
            <a:xfrm>
              <a:off x="3753192" y="2929372"/>
              <a:ext cx="756214" cy="2363990"/>
              <a:chOff x="3503484" y="2773890"/>
              <a:chExt cx="640195" cy="2001310"/>
            </a:xfrm>
          </p:grpSpPr>
          <p:sp>
            <p:nvSpPr>
              <p:cNvPr id="334" name="Google Shape;334;p49"/>
              <p:cNvSpPr/>
              <p:nvPr/>
            </p:nvSpPr>
            <p:spPr>
              <a:xfrm rot="10800000">
                <a:off x="3960338" y="3061922"/>
                <a:ext cx="183341" cy="1713278"/>
              </a:xfrm>
              <a:prstGeom prst="round2SameRect">
                <a:avLst>
                  <a:gd fmla="val 50000" name="adj1"/>
                  <a:gd fmla="val 0" name="adj2"/>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335" name="Google Shape;335;p49"/>
              <p:cNvSpPr/>
              <p:nvPr/>
            </p:nvSpPr>
            <p:spPr>
              <a:xfrm>
                <a:off x="3503484" y="2773890"/>
                <a:ext cx="576064" cy="576064"/>
              </a:xfrm>
              <a:prstGeom prst="ellipse">
                <a:avLst/>
              </a:prstGeom>
              <a:solidFill>
                <a:schemeClr val="lt1"/>
              </a:solidFill>
              <a:ln cap="flat" cmpd="sng" w="152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grpSp>
        <p:grpSp>
          <p:nvGrpSpPr>
            <p:cNvPr id="336" name="Google Shape;336;p49"/>
            <p:cNvGrpSpPr/>
            <p:nvPr/>
          </p:nvGrpSpPr>
          <p:grpSpPr>
            <a:xfrm>
              <a:off x="3964995" y="1812927"/>
              <a:ext cx="758121" cy="3478053"/>
              <a:chOff x="3684808" y="1830748"/>
              <a:chExt cx="641809" cy="2944452"/>
            </a:xfrm>
          </p:grpSpPr>
          <p:sp>
            <p:nvSpPr>
              <p:cNvPr id="337" name="Google Shape;337;p49"/>
              <p:cNvSpPr/>
              <p:nvPr/>
            </p:nvSpPr>
            <p:spPr>
              <a:xfrm rot="10800000">
                <a:off x="4143276" y="2118780"/>
                <a:ext cx="183341" cy="2656420"/>
              </a:xfrm>
              <a:prstGeom prst="round2SameRect">
                <a:avLst>
                  <a:gd fmla="val 50000" name="adj1"/>
                  <a:gd fmla="val 0" name="adj2"/>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338" name="Google Shape;338;p49"/>
              <p:cNvSpPr/>
              <p:nvPr/>
            </p:nvSpPr>
            <p:spPr>
              <a:xfrm>
                <a:off x="3684808" y="1830748"/>
                <a:ext cx="576064" cy="576064"/>
              </a:xfrm>
              <a:prstGeom prst="ellipse">
                <a:avLst/>
              </a:prstGeom>
              <a:solidFill>
                <a:schemeClr val="lt1"/>
              </a:solidFill>
              <a:ln cap="flat" cmpd="sng" w="152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grpSp>
        <p:grpSp>
          <p:nvGrpSpPr>
            <p:cNvPr id="339" name="Google Shape;339;p49"/>
            <p:cNvGrpSpPr/>
            <p:nvPr/>
          </p:nvGrpSpPr>
          <p:grpSpPr>
            <a:xfrm>
              <a:off x="4722442" y="2372338"/>
              <a:ext cx="754721" cy="2921023"/>
              <a:chOff x="4326213" y="2302319"/>
              <a:chExt cx="638931" cy="2472881"/>
            </a:xfrm>
          </p:grpSpPr>
          <p:sp>
            <p:nvSpPr>
              <p:cNvPr id="340" name="Google Shape;340;p49"/>
              <p:cNvSpPr/>
              <p:nvPr/>
            </p:nvSpPr>
            <p:spPr>
              <a:xfrm rot="10800000">
                <a:off x="4326213" y="2590351"/>
                <a:ext cx="183341" cy="2184849"/>
              </a:xfrm>
              <a:prstGeom prst="round2SameRect">
                <a:avLst>
                  <a:gd fmla="val 50000"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341" name="Google Shape;341;p49"/>
              <p:cNvSpPr/>
              <p:nvPr/>
            </p:nvSpPr>
            <p:spPr>
              <a:xfrm>
                <a:off x="4389080" y="2302319"/>
                <a:ext cx="576064" cy="576064"/>
              </a:xfrm>
              <a:prstGeom prst="ellipse">
                <a:avLst/>
              </a:prstGeom>
              <a:solidFill>
                <a:schemeClr val="lt1"/>
              </a:solidFill>
              <a:ln cap="flat" cmpd="sng" w="152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grpSp>
        <p:grpSp>
          <p:nvGrpSpPr>
            <p:cNvPr id="342" name="Google Shape;342;p49"/>
            <p:cNvGrpSpPr/>
            <p:nvPr/>
          </p:nvGrpSpPr>
          <p:grpSpPr>
            <a:xfrm>
              <a:off x="4938107" y="3486400"/>
              <a:ext cx="757459" cy="1806962"/>
              <a:chOff x="4509151" y="3245461"/>
              <a:chExt cx="641249" cy="1529739"/>
            </a:xfrm>
          </p:grpSpPr>
          <p:sp>
            <p:nvSpPr>
              <p:cNvPr id="343" name="Google Shape;343;p49"/>
              <p:cNvSpPr/>
              <p:nvPr/>
            </p:nvSpPr>
            <p:spPr>
              <a:xfrm rot="10800000">
                <a:off x="4509151" y="3533493"/>
                <a:ext cx="183341" cy="1241707"/>
              </a:xfrm>
              <a:prstGeom prst="round2SameRect">
                <a:avLst>
                  <a:gd fmla="val 50000" name="adj1"/>
                  <a:gd fmla="val 0" name="adj2"/>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344" name="Google Shape;344;p49"/>
              <p:cNvSpPr/>
              <p:nvPr/>
            </p:nvSpPr>
            <p:spPr>
              <a:xfrm>
                <a:off x="4574336" y="3245461"/>
                <a:ext cx="576064" cy="576064"/>
              </a:xfrm>
              <a:prstGeom prst="ellipse">
                <a:avLst/>
              </a:prstGeom>
              <a:solidFill>
                <a:schemeClr val="lt1"/>
              </a:solidFill>
              <a:ln cap="flat" cmpd="sng" w="152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grpSp>
      </p:grpSp>
      <p:sp>
        <p:nvSpPr>
          <p:cNvPr id="345" name="Google Shape;345;p49"/>
          <p:cNvSpPr/>
          <p:nvPr/>
        </p:nvSpPr>
        <p:spPr>
          <a:xfrm>
            <a:off x="1265901" y="3842778"/>
            <a:ext cx="950057" cy="437829"/>
          </a:xfrm>
          <a:prstGeom prst="rect">
            <a:avLst/>
          </a:prstGeom>
          <a:solidFill>
            <a:srgbClr val="DA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PAD</a:t>
            </a:r>
            <a:endParaRPr sz="2000">
              <a:solidFill>
                <a:srgbClr val="000000"/>
              </a:solidFill>
              <a:latin typeface="Arial"/>
              <a:ea typeface="Arial"/>
              <a:cs typeface="Arial"/>
              <a:sym typeface="Arial"/>
            </a:endParaRPr>
          </a:p>
        </p:txBody>
      </p:sp>
      <p:sp>
        <p:nvSpPr>
          <p:cNvPr id="346" name="Google Shape;346;p49"/>
          <p:cNvSpPr/>
          <p:nvPr/>
        </p:nvSpPr>
        <p:spPr>
          <a:xfrm>
            <a:off x="269142" y="2164492"/>
            <a:ext cx="1555077" cy="463653"/>
          </a:xfrm>
          <a:prstGeom prst="rect">
            <a:avLst/>
          </a:prstGeom>
          <a:solidFill>
            <a:srgbClr val="DA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DAK FISIK</a:t>
            </a:r>
            <a:endParaRPr sz="2000">
              <a:solidFill>
                <a:srgbClr val="000000"/>
              </a:solidFill>
              <a:latin typeface="Arial"/>
              <a:ea typeface="Arial"/>
              <a:cs typeface="Arial"/>
              <a:sym typeface="Arial"/>
            </a:endParaRPr>
          </a:p>
        </p:txBody>
      </p:sp>
      <p:sp>
        <p:nvSpPr>
          <p:cNvPr id="347" name="Google Shape;347;p49"/>
          <p:cNvSpPr/>
          <p:nvPr/>
        </p:nvSpPr>
        <p:spPr>
          <a:xfrm>
            <a:off x="1102912" y="3036407"/>
            <a:ext cx="950057" cy="433387"/>
          </a:xfrm>
          <a:prstGeom prst="rect">
            <a:avLst/>
          </a:prstGeom>
          <a:solidFill>
            <a:srgbClr val="DA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DAU</a:t>
            </a:r>
            <a:endParaRPr sz="2000">
              <a:solidFill>
                <a:srgbClr val="000000"/>
              </a:solidFill>
              <a:latin typeface="Arial"/>
              <a:ea typeface="Arial"/>
              <a:cs typeface="Arial"/>
              <a:sym typeface="Arial"/>
            </a:endParaRPr>
          </a:p>
        </p:txBody>
      </p:sp>
      <p:sp>
        <p:nvSpPr>
          <p:cNvPr id="348" name="Google Shape;348;p49"/>
          <p:cNvSpPr/>
          <p:nvPr/>
        </p:nvSpPr>
        <p:spPr>
          <a:xfrm>
            <a:off x="3431945" y="1551445"/>
            <a:ext cx="2463920" cy="724248"/>
          </a:xfrm>
          <a:prstGeom prst="rect">
            <a:avLst/>
          </a:prstGeom>
          <a:solidFill>
            <a:srgbClr val="DA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DAK NON FISIK/ JAMPERSAL</a:t>
            </a:r>
            <a:endParaRPr sz="2000">
              <a:solidFill>
                <a:srgbClr val="000000"/>
              </a:solidFill>
              <a:latin typeface="Arial"/>
              <a:ea typeface="Arial"/>
              <a:cs typeface="Arial"/>
              <a:sym typeface="Arial"/>
            </a:endParaRPr>
          </a:p>
        </p:txBody>
      </p:sp>
      <p:sp>
        <p:nvSpPr>
          <p:cNvPr id="349" name="Google Shape;349;p49"/>
          <p:cNvSpPr/>
          <p:nvPr/>
        </p:nvSpPr>
        <p:spPr>
          <a:xfrm>
            <a:off x="2450758" y="995347"/>
            <a:ext cx="1749613" cy="433387"/>
          </a:xfrm>
          <a:prstGeom prst="rect">
            <a:avLst/>
          </a:prstGeom>
          <a:solidFill>
            <a:srgbClr val="DA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DANA DESA</a:t>
            </a:r>
            <a:endParaRPr sz="2000">
              <a:solidFill>
                <a:srgbClr val="000000"/>
              </a:solidFill>
              <a:latin typeface="Arial"/>
              <a:ea typeface="Arial"/>
              <a:cs typeface="Arial"/>
              <a:sym typeface="Arial"/>
            </a:endParaRPr>
          </a:p>
        </p:txBody>
      </p:sp>
      <p:sp>
        <p:nvSpPr>
          <p:cNvPr id="350" name="Google Shape;350;p49"/>
          <p:cNvSpPr/>
          <p:nvPr/>
        </p:nvSpPr>
        <p:spPr>
          <a:xfrm>
            <a:off x="668942" y="1268715"/>
            <a:ext cx="950057" cy="433387"/>
          </a:xfrm>
          <a:prstGeom prst="rect">
            <a:avLst/>
          </a:prstGeom>
          <a:solidFill>
            <a:srgbClr val="DA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DBH</a:t>
            </a:r>
            <a:endParaRPr sz="2000">
              <a:solidFill>
                <a:srgbClr val="000000"/>
              </a:solidFill>
              <a:latin typeface="Arial"/>
              <a:ea typeface="Arial"/>
              <a:cs typeface="Arial"/>
              <a:sym typeface="Arial"/>
            </a:endParaRPr>
          </a:p>
        </p:txBody>
      </p:sp>
      <p:sp>
        <p:nvSpPr>
          <p:cNvPr id="351" name="Google Shape;351;p49"/>
          <p:cNvSpPr/>
          <p:nvPr/>
        </p:nvSpPr>
        <p:spPr>
          <a:xfrm>
            <a:off x="3732961" y="2386807"/>
            <a:ext cx="2538700" cy="724245"/>
          </a:xfrm>
          <a:prstGeom prst="rect">
            <a:avLst/>
          </a:prstGeom>
          <a:solidFill>
            <a:srgbClr val="DA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Program (Ex. TB, Promkes, KIA, dll)</a:t>
            </a:r>
            <a:endParaRPr/>
          </a:p>
        </p:txBody>
      </p:sp>
      <p:sp>
        <p:nvSpPr>
          <p:cNvPr id="352" name="Google Shape;352;p49"/>
          <p:cNvSpPr/>
          <p:nvPr/>
        </p:nvSpPr>
        <p:spPr>
          <a:xfrm>
            <a:off x="3852017" y="3257519"/>
            <a:ext cx="2643040" cy="1077061"/>
          </a:xfrm>
          <a:prstGeom prst="rect">
            <a:avLst/>
          </a:prstGeom>
          <a:solidFill>
            <a:srgbClr val="DA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Donor dan Private Lainnya (CSR, Filantropi, dll)</a:t>
            </a:r>
            <a:endParaRPr/>
          </a:p>
        </p:txBody>
      </p:sp>
      <p:grpSp>
        <p:nvGrpSpPr>
          <p:cNvPr id="353" name="Google Shape;353;p49"/>
          <p:cNvGrpSpPr/>
          <p:nvPr/>
        </p:nvGrpSpPr>
        <p:grpSpPr>
          <a:xfrm rot="1503686">
            <a:off x="7968167" y="1282472"/>
            <a:ext cx="1541668" cy="3388477"/>
            <a:chOff x="3539504" y="1812927"/>
            <a:chExt cx="2156062" cy="4206297"/>
          </a:xfrm>
        </p:grpSpPr>
        <p:grpSp>
          <p:nvGrpSpPr>
            <p:cNvPr id="354" name="Google Shape;354;p49"/>
            <p:cNvGrpSpPr/>
            <p:nvPr/>
          </p:nvGrpSpPr>
          <p:grpSpPr>
            <a:xfrm>
              <a:off x="4080222" y="5227134"/>
              <a:ext cx="1074452" cy="792090"/>
              <a:chOff x="3773268" y="4911608"/>
              <a:chExt cx="922956" cy="1004233"/>
            </a:xfrm>
          </p:grpSpPr>
          <p:sp>
            <p:nvSpPr>
              <p:cNvPr id="355" name="Google Shape;355;p49"/>
              <p:cNvSpPr/>
              <p:nvPr/>
            </p:nvSpPr>
            <p:spPr>
              <a:xfrm rot="10800000">
                <a:off x="3773268" y="4911608"/>
                <a:ext cx="922956" cy="1004233"/>
              </a:xfrm>
              <a:prstGeom prst="trapezoid">
                <a:avLst>
                  <a:gd fmla="val 78876" name="adj"/>
                </a:avLst>
              </a:prstGeom>
              <a:solidFill>
                <a:srgbClr val="F5B317">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356" name="Google Shape;356;p49"/>
              <p:cNvSpPr/>
              <p:nvPr/>
            </p:nvSpPr>
            <p:spPr>
              <a:xfrm flipH="1" rot="10800000">
                <a:off x="4132972" y="5714655"/>
                <a:ext cx="213694" cy="184219"/>
              </a:xfrm>
              <a:prstGeom prst="triangle">
                <a:avLst>
                  <a:gd fmla="val 50000" name="adj"/>
                </a:avLst>
              </a:prstGeom>
              <a:solidFill>
                <a:srgbClr val="57687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grpSp>
        <p:grpSp>
          <p:nvGrpSpPr>
            <p:cNvPr id="357" name="Google Shape;357;p49"/>
            <p:cNvGrpSpPr/>
            <p:nvPr/>
          </p:nvGrpSpPr>
          <p:grpSpPr>
            <a:xfrm>
              <a:off x="3539504" y="4043430"/>
              <a:ext cx="757285" cy="1249932"/>
              <a:chOff x="3319643" y="3717032"/>
              <a:chExt cx="641101" cy="1058168"/>
            </a:xfrm>
          </p:grpSpPr>
          <p:sp>
            <p:nvSpPr>
              <p:cNvPr id="358" name="Google Shape;358;p49"/>
              <p:cNvSpPr/>
              <p:nvPr/>
            </p:nvSpPr>
            <p:spPr>
              <a:xfrm rot="10800000">
                <a:off x="3777403" y="4005064"/>
                <a:ext cx="183341" cy="770136"/>
              </a:xfrm>
              <a:prstGeom prst="round2SameRect">
                <a:avLst>
                  <a:gd fmla="val 50000" name="adj1"/>
                  <a:gd fmla="val 0" name="adj2"/>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359" name="Google Shape;359;p49"/>
              <p:cNvSpPr/>
              <p:nvPr/>
            </p:nvSpPr>
            <p:spPr>
              <a:xfrm>
                <a:off x="3319643" y="3717032"/>
                <a:ext cx="576064" cy="576064"/>
              </a:xfrm>
              <a:prstGeom prst="ellipse">
                <a:avLst/>
              </a:prstGeom>
              <a:solidFill>
                <a:schemeClr val="lt1"/>
              </a:solidFill>
              <a:ln cap="flat" cmpd="sng" w="152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grpSp>
        <p:grpSp>
          <p:nvGrpSpPr>
            <p:cNvPr id="360" name="Google Shape;360;p49"/>
            <p:cNvGrpSpPr/>
            <p:nvPr/>
          </p:nvGrpSpPr>
          <p:grpSpPr>
            <a:xfrm>
              <a:off x="3753192" y="2929372"/>
              <a:ext cx="756214" cy="2363990"/>
              <a:chOff x="3503484" y="2773890"/>
              <a:chExt cx="640195" cy="2001310"/>
            </a:xfrm>
          </p:grpSpPr>
          <p:sp>
            <p:nvSpPr>
              <p:cNvPr id="361" name="Google Shape;361;p49"/>
              <p:cNvSpPr/>
              <p:nvPr/>
            </p:nvSpPr>
            <p:spPr>
              <a:xfrm rot="10800000">
                <a:off x="3960338" y="3061922"/>
                <a:ext cx="183341" cy="1713278"/>
              </a:xfrm>
              <a:prstGeom prst="round2SameRect">
                <a:avLst>
                  <a:gd fmla="val 50000" name="adj1"/>
                  <a:gd fmla="val 0" name="adj2"/>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362" name="Google Shape;362;p49"/>
              <p:cNvSpPr/>
              <p:nvPr/>
            </p:nvSpPr>
            <p:spPr>
              <a:xfrm>
                <a:off x="3503484" y="2773890"/>
                <a:ext cx="576064" cy="576064"/>
              </a:xfrm>
              <a:prstGeom prst="ellipse">
                <a:avLst/>
              </a:prstGeom>
              <a:solidFill>
                <a:schemeClr val="lt1"/>
              </a:solidFill>
              <a:ln cap="flat" cmpd="sng" w="152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grpSp>
        <p:grpSp>
          <p:nvGrpSpPr>
            <p:cNvPr id="363" name="Google Shape;363;p49"/>
            <p:cNvGrpSpPr/>
            <p:nvPr/>
          </p:nvGrpSpPr>
          <p:grpSpPr>
            <a:xfrm>
              <a:off x="3964995" y="1812927"/>
              <a:ext cx="758121" cy="3478053"/>
              <a:chOff x="3684808" y="1830748"/>
              <a:chExt cx="641809" cy="2944452"/>
            </a:xfrm>
          </p:grpSpPr>
          <p:sp>
            <p:nvSpPr>
              <p:cNvPr id="364" name="Google Shape;364;p49"/>
              <p:cNvSpPr/>
              <p:nvPr/>
            </p:nvSpPr>
            <p:spPr>
              <a:xfrm rot="10800000">
                <a:off x="4143276" y="2118780"/>
                <a:ext cx="183341" cy="2656420"/>
              </a:xfrm>
              <a:prstGeom prst="round2SameRect">
                <a:avLst>
                  <a:gd fmla="val 50000" name="adj1"/>
                  <a:gd fmla="val 0" name="adj2"/>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365" name="Google Shape;365;p49"/>
              <p:cNvSpPr/>
              <p:nvPr/>
            </p:nvSpPr>
            <p:spPr>
              <a:xfrm>
                <a:off x="3684808" y="1830748"/>
                <a:ext cx="576064" cy="576064"/>
              </a:xfrm>
              <a:prstGeom prst="ellipse">
                <a:avLst/>
              </a:prstGeom>
              <a:solidFill>
                <a:schemeClr val="lt1"/>
              </a:solidFill>
              <a:ln cap="flat" cmpd="sng" w="152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grpSp>
        <p:grpSp>
          <p:nvGrpSpPr>
            <p:cNvPr id="366" name="Google Shape;366;p49"/>
            <p:cNvGrpSpPr/>
            <p:nvPr/>
          </p:nvGrpSpPr>
          <p:grpSpPr>
            <a:xfrm>
              <a:off x="4722442" y="2372338"/>
              <a:ext cx="754721" cy="2921023"/>
              <a:chOff x="4326213" y="2302319"/>
              <a:chExt cx="638931" cy="2472881"/>
            </a:xfrm>
          </p:grpSpPr>
          <p:sp>
            <p:nvSpPr>
              <p:cNvPr id="367" name="Google Shape;367;p49"/>
              <p:cNvSpPr/>
              <p:nvPr/>
            </p:nvSpPr>
            <p:spPr>
              <a:xfrm rot="10800000">
                <a:off x="4326213" y="2590351"/>
                <a:ext cx="183341" cy="2184849"/>
              </a:xfrm>
              <a:prstGeom prst="round2SameRect">
                <a:avLst>
                  <a:gd fmla="val 50000"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368" name="Google Shape;368;p49"/>
              <p:cNvSpPr/>
              <p:nvPr/>
            </p:nvSpPr>
            <p:spPr>
              <a:xfrm>
                <a:off x="4389080" y="2302319"/>
                <a:ext cx="576064" cy="576064"/>
              </a:xfrm>
              <a:prstGeom prst="ellipse">
                <a:avLst/>
              </a:prstGeom>
              <a:solidFill>
                <a:schemeClr val="lt1"/>
              </a:solidFill>
              <a:ln cap="flat" cmpd="sng" w="152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grpSp>
        <p:grpSp>
          <p:nvGrpSpPr>
            <p:cNvPr id="369" name="Google Shape;369;p49"/>
            <p:cNvGrpSpPr/>
            <p:nvPr/>
          </p:nvGrpSpPr>
          <p:grpSpPr>
            <a:xfrm>
              <a:off x="4938107" y="3486400"/>
              <a:ext cx="757459" cy="1806962"/>
              <a:chOff x="4509151" y="3245461"/>
              <a:chExt cx="641249" cy="1529739"/>
            </a:xfrm>
          </p:grpSpPr>
          <p:sp>
            <p:nvSpPr>
              <p:cNvPr id="370" name="Google Shape;370;p49"/>
              <p:cNvSpPr/>
              <p:nvPr/>
            </p:nvSpPr>
            <p:spPr>
              <a:xfrm rot="10800000">
                <a:off x="4509151" y="3533493"/>
                <a:ext cx="183341" cy="1241707"/>
              </a:xfrm>
              <a:prstGeom prst="round2SameRect">
                <a:avLst>
                  <a:gd fmla="val 50000" name="adj1"/>
                  <a:gd fmla="val 0" name="adj2"/>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371" name="Google Shape;371;p49"/>
              <p:cNvSpPr/>
              <p:nvPr/>
            </p:nvSpPr>
            <p:spPr>
              <a:xfrm>
                <a:off x="4574336" y="3245461"/>
                <a:ext cx="576064" cy="576064"/>
              </a:xfrm>
              <a:prstGeom prst="ellipse">
                <a:avLst/>
              </a:prstGeom>
              <a:solidFill>
                <a:schemeClr val="lt1"/>
              </a:solidFill>
              <a:ln cap="flat" cmpd="sng" w="152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grpSp>
      </p:grpSp>
      <p:sp>
        <p:nvSpPr>
          <p:cNvPr id="372" name="Google Shape;372;p49"/>
          <p:cNvSpPr/>
          <p:nvPr/>
        </p:nvSpPr>
        <p:spPr>
          <a:xfrm rot="-3763181">
            <a:off x="7657331" y="2717683"/>
            <a:ext cx="2225044" cy="548047"/>
          </a:xfrm>
          <a:prstGeom prst="rect">
            <a:avLst/>
          </a:prstGeom>
          <a:solidFill>
            <a:srgbClr val="FDE9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rgbClr val="000000"/>
                </a:solidFill>
                <a:latin typeface="Arial"/>
                <a:ea typeface="Arial"/>
                <a:cs typeface="Arial"/>
                <a:sym typeface="Arial"/>
              </a:rPr>
              <a:t>Iuran JKN</a:t>
            </a:r>
            <a:endParaRPr b="1" sz="3200">
              <a:solidFill>
                <a:srgbClr val="000000"/>
              </a:solidFill>
              <a:latin typeface="Arial"/>
              <a:ea typeface="Arial"/>
              <a:cs typeface="Arial"/>
              <a:sym typeface="Arial"/>
            </a:endParaRPr>
          </a:p>
        </p:txBody>
      </p:sp>
      <p:sp>
        <p:nvSpPr>
          <p:cNvPr id="373" name="Google Shape;373;p49"/>
          <p:cNvSpPr/>
          <p:nvPr/>
        </p:nvSpPr>
        <p:spPr>
          <a:xfrm>
            <a:off x="6306584" y="5230588"/>
            <a:ext cx="3907233" cy="437829"/>
          </a:xfrm>
          <a:prstGeom prst="roundRect">
            <a:avLst>
              <a:gd fmla="val 16667" name="adj"/>
            </a:avLst>
          </a:prstGeom>
          <a:solidFill>
            <a:schemeClr val="lt1"/>
          </a:solidFill>
          <a:ln cap="flat" cmpd="sng" w="381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Century Gothic"/>
                <a:ea typeface="Century Gothic"/>
                <a:cs typeface="Century Gothic"/>
                <a:sym typeface="Century Gothic"/>
              </a:rPr>
              <a:t>Upaya Kuratif dan Rehabilitatif</a:t>
            </a:r>
            <a:endParaRPr b="1" sz="1800">
              <a:solidFill>
                <a:srgbClr val="000000"/>
              </a:solidFill>
              <a:latin typeface="Century Gothic"/>
              <a:ea typeface="Century Gothic"/>
              <a:cs typeface="Century Gothic"/>
              <a:sym typeface="Century Gothic"/>
            </a:endParaRPr>
          </a:p>
        </p:txBody>
      </p:sp>
      <p:sp>
        <p:nvSpPr>
          <p:cNvPr id="374" name="Google Shape;374;p49"/>
          <p:cNvSpPr/>
          <p:nvPr/>
        </p:nvSpPr>
        <p:spPr>
          <a:xfrm>
            <a:off x="6654661" y="5777081"/>
            <a:ext cx="1505163" cy="610868"/>
          </a:xfrm>
          <a:prstGeom prst="rect">
            <a:avLst/>
          </a:prstGeom>
          <a:solidFill>
            <a:srgbClr val="B7CC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Arial"/>
                <a:ea typeface="Arial"/>
                <a:cs typeface="Arial"/>
                <a:sym typeface="Arial"/>
              </a:rPr>
              <a:t>Layanan FKTP</a:t>
            </a:r>
            <a:endParaRPr b="1" sz="2000">
              <a:solidFill>
                <a:srgbClr val="000000"/>
              </a:solidFill>
              <a:latin typeface="Arial"/>
              <a:ea typeface="Arial"/>
              <a:cs typeface="Arial"/>
              <a:sym typeface="Arial"/>
            </a:endParaRPr>
          </a:p>
        </p:txBody>
      </p:sp>
      <p:sp>
        <p:nvSpPr>
          <p:cNvPr id="375" name="Google Shape;375;p49"/>
          <p:cNvSpPr/>
          <p:nvPr/>
        </p:nvSpPr>
        <p:spPr>
          <a:xfrm>
            <a:off x="8380339" y="5769818"/>
            <a:ext cx="1313408" cy="618131"/>
          </a:xfrm>
          <a:prstGeom prst="rect">
            <a:avLst/>
          </a:prstGeom>
          <a:solidFill>
            <a:srgbClr val="B7CC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Arial"/>
                <a:ea typeface="Arial"/>
                <a:cs typeface="Arial"/>
                <a:sym typeface="Arial"/>
              </a:rPr>
              <a:t>LayananFKRTL</a:t>
            </a:r>
            <a:endParaRPr b="1" sz="2000">
              <a:solidFill>
                <a:srgbClr val="000000"/>
              </a:solidFill>
              <a:latin typeface="Arial"/>
              <a:ea typeface="Arial"/>
              <a:cs typeface="Arial"/>
              <a:sym typeface="Arial"/>
            </a:endParaRPr>
          </a:p>
        </p:txBody>
      </p:sp>
      <p:sp>
        <p:nvSpPr>
          <p:cNvPr id="376" name="Google Shape;376;p49"/>
          <p:cNvSpPr/>
          <p:nvPr/>
        </p:nvSpPr>
        <p:spPr>
          <a:xfrm>
            <a:off x="9593796" y="1127256"/>
            <a:ext cx="1749613" cy="633611"/>
          </a:xfrm>
          <a:prstGeom prst="rect">
            <a:avLst/>
          </a:prstGeom>
          <a:solidFill>
            <a:srgbClr val="DA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Pemerintah Pusat</a:t>
            </a:r>
            <a:endParaRPr sz="2000">
              <a:solidFill>
                <a:srgbClr val="000000"/>
              </a:solidFill>
              <a:latin typeface="Arial"/>
              <a:ea typeface="Arial"/>
              <a:cs typeface="Arial"/>
              <a:sym typeface="Arial"/>
            </a:endParaRPr>
          </a:p>
        </p:txBody>
      </p:sp>
      <p:sp>
        <p:nvSpPr>
          <p:cNvPr id="377" name="Google Shape;377;p49"/>
          <p:cNvSpPr/>
          <p:nvPr/>
        </p:nvSpPr>
        <p:spPr>
          <a:xfrm>
            <a:off x="9923442" y="2238704"/>
            <a:ext cx="1749613" cy="633611"/>
          </a:xfrm>
          <a:prstGeom prst="rect">
            <a:avLst/>
          </a:prstGeom>
          <a:solidFill>
            <a:srgbClr val="DA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Pemerintah Daerah</a:t>
            </a:r>
            <a:endParaRPr sz="2000">
              <a:solidFill>
                <a:srgbClr val="000000"/>
              </a:solidFill>
              <a:latin typeface="Arial"/>
              <a:ea typeface="Arial"/>
              <a:cs typeface="Arial"/>
              <a:sym typeface="Arial"/>
            </a:endParaRPr>
          </a:p>
        </p:txBody>
      </p:sp>
      <p:sp>
        <p:nvSpPr>
          <p:cNvPr id="378" name="Google Shape;378;p49"/>
          <p:cNvSpPr/>
          <p:nvPr/>
        </p:nvSpPr>
        <p:spPr>
          <a:xfrm>
            <a:off x="9693746" y="3302323"/>
            <a:ext cx="1749613" cy="665957"/>
          </a:xfrm>
          <a:prstGeom prst="rect">
            <a:avLst/>
          </a:prstGeom>
          <a:solidFill>
            <a:srgbClr val="DA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Swasta/</a:t>
            </a:r>
            <a:endParaRPr/>
          </a:p>
          <a:p>
            <a:pPr indent="0" lvl="0" marL="0" marR="0" rtl="0" algn="ctr">
              <a:spcBef>
                <a:spcPts val="0"/>
              </a:spcBef>
              <a:spcAft>
                <a:spcPts val="0"/>
              </a:spcAft>
              <a:buNone/>
            </a:pPr>
            <a:r>
              <a:rPr lang="en-US" sz="2000">
                <a:solidFill>
                  <a:srgbClr val="000000"/>
                </a:solidFill>
                <a:latin typeface="Arial"/>
                <a:ea typeface="Arial"/>
                <a:cs typeface="Arial"/>
                <a:sym typeface="Arial"/>
              </a:rPr>
              <a:t>Perorangan</a:t>
            </a:r>
            <a:endParaRPr sz="2000">
              <a:solidFill>
                <a:srgbClr val="000000"/>
              </a:solidFill>
              <a:latin typeface="Arial"/>
              <a:ea typeface="Arial"/>
              <a:cs typeface="Arial"/>
              <a:sym typeface="Arial"/>
            </a:endParaRPr>
          </a:p>
        </p:txBody>
      </p:sp>
      <p:grpSp>
        <p:nvGrpSpPr>
          <p:cNvPr id="379" name="Google Shape;379;p49"/>
          <p:cNvGrpSpPr/>
          <p:nvPr/>
        </p:nvGrpSpPr>
        <p:grpSpPr>
          <a:xfrm>
            <a:off x="143339" y="56856"/>
            <a:ext cx="11905324" cy="748811"/>
            <a:chOff x="180635" y="158553"/>
            <a:chExt cx="11755624" cy="607801"/>
          </a:xfrm>
        </p:grpSpPr>
        <p:pic>
          <p:nvPicPr>
            <p:cNvPr id="380" name="Google Shape;380;p49"/>
            <p:cNvPicPr preferRelativeResize="0"/>
            <p:nvPr/>
          </p:nvPicPr>
          <p:blipFill rotWithShape="1">
            <a:blip r:embed="rId3">
              <a:alphaModFix/>
            </a:blip>
            <a:srcRect b="0" l="0" r="0" t="0"/>
            <a:stretch/>
          </p:blipFill>
          <p:spPr>
            <a:xfrm>
              <a:off x="180635" y="174602"/>
              <a:ext cx="1248458" cy="591752"/>
            </a:xfrm>
            <a:prstGeom prst="rect">
              <a:avLst/>
            </a:prstGeom>
            <a:noFill/>
            <a:ln>
              <a:noFill/>
            </a:ln>
          </p:spPr>
        </p:pic>
        <p:pic>
          <p:nvPicPr>
            <p:cNvPr id="381" name="Google Shape;381;p49"/>
            <p:cNvPicPr preferRelativeResize="0"/>
            <p:nvPr/>
          </p:nvPicPr>
          <p:blipFill rotWithShape="1">
            <a:blip r:embed="rId4">
              <a:alphaModFix/>
            </a:blip>
            <a:srcRect b="0" l="0" r="0" t="0"/>
            <a:stretch/>
          </p:blipFill>
          <p:spPr>
            <a:xfrm>
              <a:off x="10689918" y="158553"/>
              <a:ext cx="1246341" cy="591752"/>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0"/>
          <p:cNvSpPr/>
          <p:nvPr/>
        </p:nvSpPr>
        <p:spPr>
          <a:xfrm rot="-2749833">
            <a:off x="2034248" y="956731"/>
            <a:ext cx="3224672" cy="3000818"/>
          </a:xfrm>
          <a:prstGeom prst="roundRect">
            <a:avLst>
              <a:gd fmla="val 16667"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7" name="Google Shape;387;p50"/>
          <p:cNvPicPr preferRelativeResize="0"/>
          <p:nvPr>
            <p:ph idx="2" type="pic"/>
          </p:nvPr>
        </p:nvPicPr>
        <p:blipFill rotWithShape="1">
          <a:blip r:embed="rId3">
            <a:alphaModFix/>
          </a:blip>
          <a:srcRect b="0" l="0" r="0" t="0"/>
          <a:stretch/>
        </p:blipFill>
        <p:spPr>
          <a:xfrm>
            <a:off x="3944679" y="495300"/>
            <a:ext cx="4469080" cy="4025900"/>
          </a:xfrm>
          <a:prstGeom prst="rect">
            <a:avLst/>
          </a:prstGeom>
          <a:noFill/>
          <a:ln>
            <a:noFill/>
          </a:ln>
        </p:spPr>
      </p:pic>
      <p:sp>
        <p:nvSpPr>
          <p:cNvPr id="388" name="Google Shape;388;p50"/>
          <p:cNvSpPr txBox="1"/>
          <p:nvPr/>
        </p:nvSpPr>
        <p:spPr>
          <a:xfrm>
            <a:off x="3567214" y="4761320"/>
            <a:ext cx="5562446"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3F3F3F"/>
                </a:solidFill>
                <a:latin typeface="Arial Rounded"/>
                <a:ea typeface="Arial Rounded"/>
                <a:cs typeface="Arial Rounded"/>
                <a:sym typeface="Arial Rounded"/>
              </a:rPr>
              <a:t>KONSEP </a:t>
            </a:r>
            <a:endParaRPr/>
          </a:p>
          <a:p>
            <a:pPr indent="0" lvl="0" marL="0" marR="0" rtl="0" algn="ctr">
              <a:spcBef>
                <a:spcPts val="0"/>
              </a:spcBef>
              <a:spcAft>
                <a:spcPts val="0"/>
              </a:spcAft>
              <a:buNone/>
            </a:pPr>
            <a:r>
              <a:rPr b="1" lang="en-US" sz="4400">
                <a:solidFill>
                  <a:srgbClr val="3F3F3F"/>
                </a:solidFill>
                <a:latin typeface="Arial Rounded"/>
                <a:ea typeface="Arial Rounded"/>
                <a:cs typeface="Arial Rounded"/>
                <a:sym typeface="Arial Rounded"/>
              </a:rPr>
              <a:t>SPM KESEHATAN</a:t>
            </a:r>
            <a:endParaRPr/>
          </a:p>
        </p:txBody>
      </p:sp>
      <p:sp>
        <p:nvSpPr>
          <p:cNvPr id="389" name="Google Shape;389;p50"/>
          <p:cNvSpPr txBox="1"/>
          <p:nvPr/>
        </p:nvSpPr>
        <p:spPr>
          <a:xfrm>
            <a:off x="2621734" y="1889559"/>
            <a:ext cx="89319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chemeClr val="dk1"/>
                </a:solidFill>
                <a:latin typeface="Roboto"/>
                <a:ea typeface="Roboto"/>
                <a:cs typeface="Roboto"/>
                <a:sym typeface="Roboto"/>
              </a:rPr>
              <a:t>02</a:t>
            </a:r>
            <a:endParaRPr/>
          </a:p>
        </p:txBody>
      </p:sp>
      <p:sp>
        <p:nvSpPr>
          <p:cNvPr id="390" name="Google Shape;390;p50"/>
          <p:cNvSpPr/>
          <p:nvPr/>
        </p:nvSpPr>
        <p:spPr>
          <a:xfrm>
            <a:off x="3514928" y="100123"/>
            <a:ext cx="5667018" cy="6411433"/>
          </a:xfrm>
          <a:prstGeom prst="frame">
            <a:avLst>
              <a:gd fmla="val 1852" name="adj1"/>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mc:AlternateContent>
    <mc:Choice Requires="p14">
      <p:transition spd="slow" p14:dur="15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750"/>
                                  </p:stCondLst>
                                  <p:childTnLst>
                                    <p:set>
                                      <p:cBhvr>
                                        <p:cTn dur="1" fill="hold">
                                          <p:stCondLst>
                                            <p:cond delay="0"/>
                                          </p:stCondLst>
                                        </p:cTn>
                                        <p:tgtEl>
                                          <p:spTgt spid="388"/>
                                        </p:tgtEl>
                                        <p:attrNameLst>
                                          <p:attrName>style.visibility</p:attrName>
                                        </p:attrNameLst>
                                      </p:cBhvr>
                                      <p:to>
                                        <p:strVal val="visible"/>
                                      </p:to>
                                    </p:set>
                                    <p:animEffect filter="fade" transition="in">
                                      <p:cBhvr>
                                        <p:cTn dur="750"/>
                                        <p:tgtEl>
                                          <p:spTgt spid="388"/>
                                        </p:tgtEl>
                                      </p:cBhvr>
                                    </p:animEffect>
                                  </p:childTnLst>
                                </p:cTn>
                              </p:par>
                              <p:par>
                                <p:cTn fill="hold" nodeType="withEffect" presetClass="entr" presetID="2" presetSubtype="2">
                                  <p:stCondLst>
                                    <p:cond delay="1250"/>
                                  </p:stCondLst>
                                  <p:childTnLst>
                                    <p:set>
                                      <p:cBhvr>
                                        <p:cTn dur="1" fill="hold">
                                          <p:stCondLst>
                                            <p:cond delay="0"/>
                                          </p:stCondLst>
                                        </p:cTn>
                                        <p:tgtEl>
                                          <p:spTgt spid="389"/>
                                        </p:tgtEl>
                                        <p:attrNameLst>
                                          <p:attrName>style.visibility</p:attrName>
                                        </p:attrNameLst>
                                      </p:cBhvr>
                                      <p:to>
                                        <p:strVal val="visible"/>
                                      </p:to>
                                    </p:set>
                                    <p:anim calcmode="lin" valueType="num">
                                      <p:cBhvr additive="base">
                                        <p:cTn dur="750"/>
                                        <p:tgtEl>
                                          <p:spTgt spid="389"/>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125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1"/>
          <p:cNvSpPr/>
          <p:nvPr/>
        </p:nvSpPr>
        <p:spPr>
          <a:xfrm>
            <a:off x="288627" y="1635370"/>
            <a:ext cx="11594462" cy="4769112"/>
          </a:xfrm>
          <a:prstGeom prst="roundRect">
            <a:avLst>
              <a:gd fmla="val 3767" name="adj"/>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97" name="Google Shape;397;p51"/>
          <p:cNvSpPr txBox="1"/>
          <p:nvPr/>
        </p:nvSpPr>
        <p:spPr>
          <a:xfrm>
            <a:off x="2293080" y="192052"/>
            <a:ext cx="7725023" cy="107721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Arial Rounded"/>
                <a:ea typeface="Arial Rounded"/>
                <a:cs typeface="Arial Rounded"/>
                <a:sym typeface="Arial Rounded"/>
              </a:rPr>
              <a:t>Dasar Hukum Implementasi </a:t>
            </a:r>
            <a:endParaRPr/>
          </a:p>
          <a:p>
            <a:pPr indent="0" lvl="0" marL="0" marR="0" rtl="0" algn="ctr">
              <a:spcBef>
                <a:spcPts val="0"/>
              </a:spcBef>
              <a:spcAft>
                <a:spcPts val="0"/>
              </a:spcAft>
              <a:buNone/>
            </a:pPr>
            <a:r>
              <a:rPr b="1" lang="en-US" sz="3200">
                <a:solidFill>
                  <a:schemeClr val="dk1"/>
                </a:solidFill>
                <a:latin typeface="Arial Rounded"/>
                <a:ea typeface="Arial Rounded"/>
                <a:cs typeface="Arial Rounded"/>
                <a:sym typeface="Arial Rounded"/>
              </a:rPr>
              <a:t>SPM Bidang Kesehatan</a:t>
            </a:r>
            <a:endParaRPr sz="3200">
              <a:solidFill>
                <a:schemeClr val="dk1"/>
              </a:solidFill>
              <a:latin typeface="Calibri"/>
              <a:ea typeface="Calibri"/>
              <a:cs typeface="Calibri"/>
              <a:sym typeface="Calibri"/>
            </a:endParaRPr>
          </a:p>
        </p:txBody>
      </p:sp>
      <p:sp>
        <p:nvSpPr>
          <p:cNvPr id="398" name="Google Shape;398;p51"/>
          <p:cNvSpPr txBox="1"/>
          <p:nvPr/>
        </p:nvSpPr>
        <p:spPr>
          <a:xfrm>
            <a:off x="589148" y="4827440"/>
            <a:ext cx="1891132" cy="1049571"/>
          </a:xfrm>
          <a:prstGeom prst="rect">
            <a:avLst/>
          </a:prstGeom>
          <a:noFill/>
          <a:ln>
            <a:noFill/>
          </a:ln>
        </p:spPr>
        <p:txBody>
          <a:bodyPr anchorCtr="0" anchor="t" bIns="0" lIns="0" spcFirstLastPara="1" rIns="0" wrap="square" tIns="0">
            <a:noAutofit/>
          </a:bodyPr>
          <a:lstStyle/>
          <a:p>
            <a:pPr indent="0" lvl="0" marL="0" marR="0" rtl="0" algn="ctr">
              <a:lnSpc>
                <a:spcPct val="112999"/>
              </a:lnSpc>
              <a:spcBef>
                <a:spcPts val="0"/>
              </a:spcBef>
              <a:spcAft>
                <a:spcPts val="0"/>
              </a:spcAft>
              <a:buNone/>
            </a:pPr>
            <a:r>
              <a:rPr b="1" lang="en-US" sz="1800">
                <a:solidFill>
                  <a:srgbClr val="000000"/>
                </a:solidFill>
                <a:latin typeface="Arial"/>
                <a:ea typeface="Arial"/>
                <a:cs typeface="Arial"/>
                <a:sym typeface="Arial"/>
              </a:rPr>
              <a:t>UU No. 23 Tahun 2014 tentang Pemerintahan Daerah</a:t>
            </a:r>
            <a:endParaRPr b="1" sz="1800">
              <a:solidFill>
                <a:srgbClr val="000000"/>
              </a:solidFill>
              <a:latin typeface="Arial"/>
              <a:ea typeface="Arial"/>
              <a:cs typeface="Arial"/>
              <a:sym typeface="Arial"/>
            </a:endParaRPr>
          </a:p>
        </p:txBody>
      </p:sp>
      <p:sp>
        <p:nvSpPr>
          <p:cNvPr id="399" name="Google Shape;399;p51"/>
          <p:cNvSpPr txBox="1"/>
          <p:nvPr/>
        </p:nvSpPr>
        <p:spPr>
          <a:xfrm>
            <a:off x="3568011" y="4837600"/>
            <a:ext cx="1898927" cy="1049571"/>
          </a:xfrm>
          <a:prstGeom prst="rect">
            <a:avLst/>
          </a:prstGeom>
          <a:noFill/>
          <a:ln>
            <a:noFill/>
          </a:ln>
        </p:spPr>
        <p:txBody>
          <a:bodyPr anchorCtr="0" anchor="t" bIns="0" lIns="0" spcFirstLastPara="1" rIns="0" wrap="square" tIns="0">
            <a:noAutofit/>
          </a:bodyPr>
          <a:lstStyle/>
          <a:p>
            <a:pPr indent="0" lvl="0" marL="0" marR="0" rtl="0" algn="ctr">
              <a:lnSpc>
                <a:spcPct val="112999"/>
              </a:lnSpc>
              <a:spcBef>
                <a:spcPts val="0"/>
              </a:spcBef>
              <a:spcAft>
                <a:spcPts val="0"/>
              </a:spcAft>
              <a:buNone/>
            </a:pPr>
            <a:r>
              <a:rPr b="1" lang="en-US" sz="1800">
                <a:solidFill>
                  <a:srgbClr val="000000"/>
                </a:solidFill>
                <a:latin typeface="Arial"/>
                <a:ea typeface="Arial"/>
                <a:cs typeface="Arial"/>
                <a:sym typeface="Arial"/>
              </a:rPr>
              <a:t>PP No. 2 Tahun 2018 tentang Standar Pelayanan Minimal</a:t>
            </a:r>
            <a:endParaRPr b="1" sz="1800">
              <a:solidFill>
                <a:srgbClr val="000000"/>
              </a:solidFill>
              <a:latin typeface="Arial"/>
              <a:ea typeface="Arial"/>
              <a:cs typeface="Arial"/>
              <a:sym typeface="Arial"/>
            </a:endParaRPr>
          </a:p>
        </p:txBody>
      </p:sp>
      <p:sp>
        <p:nvSpPr>
          <p:cNvPr id="400" name="Google Shape;400;p51"/>
          <p:cNvSpPr txBox="1"/>
          <p:nvPr/>
        </p:nvSpPr>
        <p:spPr>
          <a:xfrm>
            <a:off x="6352478" y="4827441"/>
            <a:ext cx="2174481" cy="1573359"/>
          </a:xfrm>
          <a:prstGeom prst="rect">
            <a:avLst/>
          </a:prstGeom>
          <a:noFill/>
          <a:ln>
            <a:noFill/>
          </a:ln>
        </p:spPr>
        <p:txBody>
          <a:bodyPr anchorCtr="0" anchor="t" bIns="0" lIns="0" spcFirstLastPara="1" rIns="0" wrap="square" tIns="0">
            <a:noAutofit/>
          </a:bodyPr>
          <a:lstStyle/>
          <a:p>
            <a:pPr indent="0" lvl="0" marL="0" marR="0" rtl="0" algn="ctr">
              <a:lnSpc>
                <a:spcPct val="112999"/>
              </a:lnSpc>
              <a:spcBef>
                <a:spcPts val="0"/>
              </a:spcBef>
              <a:spcAft>
                <a:spcPts val="0"/>
              </a:spcAft>
              <a:buNone/>
            </a:pPr>
            <a:r>
              <a:rPr b="1" lang="en-US" sz="1800">
                <a:solidFill>
                  <a:srgbClr val="000000"/>
                </a:solidFill>
                <a:latin typeface="Arial"/>
                <a:ea typeface="Arial"/>
                <a:cs typeface="Arial"/>
                <a:sym typeface="Arial"/>
              </a:rPr>
              <a:t>Permendagri 100/2018 tentang Penerapan SPM </a:t>
            </a:r>
            <a:endParaRPr b="1" sz="1800">
              <a:solidFill>
                <a:srgbClr val="000000"/>
              </a:solidFill>
              <a:latin typeface="Arial"/>
              <a:ea typeface="Arial"/>
              <a:cs typeface="Arial"/>
              <a:sym typeface="Arial"/>
            </a:endParaRPr>
          </a:p>
        </p:txBody>
      </p:sp>
      <p:pic>
        <p:nvPicPr>
          <p:cNvPr id="401" name="Google Shape;401;p51"/>
          <p:cNvPicPr preferRelativeResize="0"/>
          <p:nvPr/>
        </p:nvPicPr>
        <p:blipFill rotWithShape="1">
          <a:blip r:embed="rId3">
            <a:alphaModFix/>
          </a:blip>
          <a:srcRect b="0" l="0" r="0" t="0"/>
          <a:stretch/>
        </p:blipFill>
        <p:spPr>
          <a:xfrm>
            <a:off x="1054989" y="2957896"/>
            <a:ext cx="902264" cy="1414050"/>
          </a:xfrm>
          <a:prstGeom prst="rect">
            <a:avLst/>
          </a:prstGeom>
          <a:noFill/>
          <a:ln>
            <a:noFill/>
          </a:ln>
        </p:spPr>
      </p:pic>
      <p:pic>
        <p:nvPicPr>
          <p:cNvPr id="402" name="Google Shape;402;p51"/>
          <p:cNvPicPr preferRelativeResize="0"/>
          <p:nvPr/>
        </p:nvPicPr>
        <p:blipFill rotWithShape="1">
          <a:blip r:embed="rId4">
            <a:alphaModFix/>
          </a:blip>
          <a:srcRect b="0" l="0" r="0" t="0"/>
          <a:stretch/>
        </p:blipFill>
        <p:spPr>
          <a:xfrm>
            <a:off x="6839880" y="3086233"/>
            <a:ext cx="900000" cy="1414050"/>
          </a:xfrm>
          <a:prstGeom prst="rect">
            <a:avLst/>
          </a:prstGeom>
          <a:noFill/>
          <a:ln>
            <a:noFill/>
          </a:ln>
        </p:spPr>
      </p:pic>
      <p:pic>
        <p:nvPicPr>
          <p:cNvPr id="403" name="Google Shape;403;p51"/>
          <p:cNvPicPr preferRelativeResize="0"/>
          <p:nvPr/>
        </p:nvPicPr>
        <p:blipFill rotWithShape="1">
          <a:blip r:embed="rId5">
            <a:alphaModFix/>
          </a:blip>
          <a:srcRect b="0" l="0" r="0" t="0"/>
          <a:stretch/>
        </p:blipFill>
        <p:spPr>
          <a:xfrm>
            <a:off x="4067474" y="3033998"/>
            <a:ext cx="900000" cy="1414050"/>
          </a:xfrm>
          <a:prstGeom prst="rect">
            <a:avLst/>
          </a:prstGeom>
          <a:noFill/>
          <a:ln>
            <a:noFill/>
          </a:ln>
        </p:spPr>
      </p:pic>
      <p:cxnSp>
        <p:nvCxnSpPr>
          <p:cNvPr id="404" name="Google Shape;404;p51"/>
          <p:cNvCxnSpPr/>
          <p:nvPr/>
        </p:nvCxnSpPr>
        <p:spPr>
          <a:xfrm>
            <a:off x="2586112" y="5171610"/>
            <a:ext cx="868191" cy="0"/>
          </a:xfrm>
          <a:prstGeom prst="straightConnector1">
            <a:avLst/>
          </a:prstGeom>
          <a:noFill/>
          <a:ln cap="flat" cmpd="sng" w="38100">
            <a:solidFill>
              <a:schemeClr val="dk1"/>
            </a:solidFill>
            <a:prstDash val="dash"/>
            <a:miter lim="800000"/>
            <a:headEnd len="med" w="med" type="oval"/>
            <a:tailEnd len="med" w="med" type="oval"/>
          </a:ln>
        </p:spPr>
      </p:cxnSp>
      <p:cxnSp>
        <p:nvCxnSpPr>
          <p:cNvPr id="405" name="Google Shape;405;p51"/>
          <p:cNvCxnSpPr/>
          <p:nvPr/>
        </p:nvCxnSpPr>
        <p:spPr>
          <a:xfrm>
            <a:off x="5466937" y="5183753"/>
            <a:ext cx="885540" cy="0"/>
          </a:xfrm>
          <a:prstGeom prst="straightConnector1">
            <a:avLst/>
          </a:prstGeom>
          <a:noFill/>
          <a:ln cap="flat" cmpd="sng" w="38100">
            <a:solidFill>
              <a:schemeClr val="dk1"/>
            </a:solidFill>
            <a:prstDash val="dash"/>
            <a:miter lim="800000"/>
            <a:headEnd len="med" w="med" type="oval"/>
            <a:tailEnd len="med" w="med" type="oval"/>
          </a:ln>
        </p:spPr>
      </p:cxnSp>
      <p:sp>
        <p:nvSpPr>
          <p:cNvPr id="406" name="Google Shape;406;p51"/>
          <p:cNvSpPr txBox="1"/>
          <p:nvPr/>
        </p:nvSpPr>
        <p:spPr>
          <a:xfrm>
            <a:off x="9612329" y="4827441"/>
            <a:ext cx="2270760" cy="1573359"/>
          </a:xfrm>
          <a:prstGeom prst="rect">
            <a:avLst/>
          </a:prstGeom>
          <a:noFill/>
          <a:ln>
            <a:noFill/>
          </a:ln>
        </p:spPr>
        <p:txBody>
          <a:bodyPr anchorCtr="0" anchor="t" bIns="0" lIns="0" spcFirstLastPara="1" rIns="0" wrap="square" tIns="0">
            <a:noAutofit/>
          </a:bodyPr>
          <a:lstStyle/>
          <a:p>
            <a:pPr indent="0" lvl="0" marL="0" marR="0" rtl="0" algn="ctr">
              <a:lnSpc>
                <a:spcPct val="112999"/>
              </a:lnSpc>
              <a:spcBef>
                <a:spcPts val="0"/>
              </a:spcBef>
              <a:spcAft>
                <a:spcPts val="0"/>
              </a:spcAft>
              <a:buNone/>
            </a:pPr>
            <a:r>
              <a:rPr b="1" lang="en-US" sz="1800">
                <a:solidFill>
                  <a:srgbClr val="000000"/>
                </a:solidFill>
                <a:latin typeface="Arial"/>
                <a:ea typeface="Arial"/>
                <a:cs typeface="Arial"/>
                <a:sym typeface="Arial"/>
              </a:rPr>
              <a:t>Permenkes 4/2019 </a:t>
            </a:r>
            <a:endParaRPr/>
          </a:p>
          <a:p>
            <a:pPr indent="0" lvl="0" marL="0" marR="0" rtl="0" algn="ctr">
              <a:lnSpc>
                <a:spcPct val="112999"/>
              </a:lnSpc>
              <a:spcBef>
                <a:spcPts val="600"/>
              </a:spcBef>
              <a:spcAft>
                <a:spcPts val="0"/>
              </a:spcAft>
              <a:buNone/>
            </a:pPr>
            <a:r>
              <a:rPr b="1" lang="en-US" sz="1800">
                <a:solidFill>
                  <a:srgbClr val="000000"/>
                </a:solidFill>
                <a:latin typeface="Arial"/>
                <a:ea typeface="Arial"/>
                <a:cs typeface="Arial"/>
                <a:sym typeface="Arial"/>
              </a:rPr>
              <a:t>tentang Standar Teknis Penerapan SPM Kesehatan</a:t>
            </a:r>
            <a:endParaRPr b="1" sz="1800">
              <a:solidFill>
                <a:srgbClr val="000000"/>
              </a:solidFill>
              <a:latin typeface="Arial"/>
              <a:ea typeface="Arial"/>
              <a:cs typeface="Arial"/>
              <a:sym typeface="Arial"/>
            </a:endParaRPr>
          </a:p>
        </p:txBody>
      </p:sp>
      <p:cxnSp>
        <p:nvCxnSpPr>
          <p:cNvPr id="407" name="Google Shape;407;p51"/>
          <p:cNvCxnSpPr/>
          <p:nvPr/>
        </p:nvCxnSpPr>
        <p:spPr>
          <a:xfrm>
            <a:off x="8540432" y="5183753"/>
            <a:ext cx="779412" cy="0"/>
          </a:xfrm>
          <a:prstGeom prst="straightConnector1">
            <a:avLst/>
          </a:prstGeom>
          <a:noFill/>
          <a:ln cap="flat" cmpd="sng" w="38100">
            <a:solidFill>
              <a:schemeClr val="dk1"/>
            </a:solidFill>
            <a:prstDash val="dash"/>
            <a:miter lim="800000"/>
            <a:headEnd len="med" w="med" type="oval"/>
            <a:tailEnd len="med" w="med" type="oval"/>
          </a:ln>
        </p:spPr>
      </p:cxnSp>
      <p:sp>
        <p:nvSpPr>
          <p:cNvPr id="408" name="Google Shape;408;p51"/>
          <p:cNvSpPr/>
          <p:nvPr/>
        </p:nvSpPr>
        <p:spPr>
          <a:xfrm>
            <a:off x="143339" y="164638"/>
            <a:ext cx="960107" cy="906452"/>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409" name="Google Shape;409;p51"/>
          <p:cNvSpPr/>
          <p:nvPr/>
        </p:nvSpPr>
        <p:spPr>
          <a:xfrm>
            <a:off x="11092265" y="194355"/>
            <a:ext cx="960107" cy="906452"/>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pic>
        <p:nvPicPr>
          <p:cNvPr descr="Logo_kemenkes_baru.jpg" id="410" name="Google Shape;410;p51"/>
          <p:cNvPicPr preferRelativeResize="0"/>
          <p:nvPr/>
        </p:nvPicPr>
        <p:blipFill rotWithShape="1">
          <a:blip r:embed="rId6">
            <a:alphaModFix/>
          </a:blip>
          <a:srcRect b="0" l="0" r="0" t="0"/>
          <a:stretch/>
        </p:blipFill>
        <p:spPr>
          <a:xfrm>
            <a:off x="1" y="25086"/>
            <a:ext cx="1733391" cy="893025"/>
          </a:xfrm>
          <a:prstGeom prst="rect">
            <a:avLst/>
          </a:prstGeom>
          <a:noFill/>
          <a:ln>
            <a:noFill/>
          </a:ln>
        </p:spPr>
      </p:pic>
      <p:pic>
        <p:nvPicPr>
          <p:cNvPr descr="download.png" id="411" name="Google Shape;411;p51"/>
          <p:cNvPicPr preferRelativeResize="0"/>
          <p:nvPr/>
        </p:nvPicPr>
        <p:blipFill rotWithShape="1">
          <a:blip r:embed="rId7">
            <a:alphaModFix/>
          </a:blip>
          <a:srcRect b="0" l="0" r="0" t="0"/>
          <a:stretch/>
        </p:blipFill>
        <p:spPr>
          <a:xfrm>
            <a:off x="10577792" y="133146"/>
            <a:ext cx="1305297" cy="700260"/>
          </a:xfrm>
          <a:prstGeom prst="rect">
            <a:avLst/>
          </a:prstGeom>
          <a:noFill/>
          <a:ln>
            <a:noFill/>
          </a:ln>
        </p:spPr>
      </p:pic>
      <p:pic>
        <p:nvPicPr>
          <p:cNvPr id="412" name="Google Shape;412;p51"/>
          <p:cNvPicPr preferRelativeResize="0"/>
          <p:nvPr/>
        </p:nvPicPr>
        <p:blipFill rotWithShape="1">
          <a:blip r:embed="rId8">
            <a:alphaModFix/>
          </a:blip>
          <a:srcRect b="0" l="0" r="0" t="0"/>
          <a:stretch/>
        </p:blipFill>
        <p:spPr>
          <a:xfrm>
            <a:off x="9972888" y="3394094"/>
            <a:ext cx="1054904" cy="1054904"/>
          </a:xfrm>
          <a:prstGeom prst="rect">
            <a:avLst/>
          </a:prstGeom>
          <a:noFill/>
          <a:ln>
            <a:noFill/>
          </a:ln>
        </p:spPr>
      </p:pic>
      <p:sp>
        <p:nvSpPr>
          <p:cNvPr id="413" name="Google Shape;413;p51"/>
          <p:cNvSpPr/>
          <p:nvPr/>
        </p:nvSpPr>
        <p:spPr>
          <a:xfrm>
            <a:off x="2552267" y="3394094"/>
            <a:ext cx="1175671" cy="977852"/>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51"/>
          <p:cNvSpPr/>
          <p:nvPr/>
        </p:nvSpPr>
        <p:spPr>
          <a:xfrm>
            <a:off x="5373110" y="3336388"/>
            <a:ext cx="1175671" cy="977852"/>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5" name="Google Shape;415;p51"/>
          <p:cNvSpPr/>
          <p:nvPr/>
        </p:nvSpPr>
        <p:spPr>
          <a:xfrm>
            <a:off x="8360472" y="3316242"/>
            <a:ext cx="1175671" cy="977852"/>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6" name="Google Shape;416;p51"/>
          <p:cNvSpPr txBox="1"/>
          <p:nvPr/>
        </p:nvSpPr>
        <p:spPr>
          <a:xfrm>
            <a:off x="724075" y="2336453"/>
            <a:ext cx="1621278" cy="400110"/>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0000"/>
                </a:solidFill>
                <a:latin typeface="Calibri"/>
                <a:ea typeface="Calibri"/>
                <a:cs typeface="Calibri"/>
                <a:sym typeface="Calibri"/>
              </a:rPr>
              <a:t>Urusan Wajib</a:t>
            </a:r>
            <a:endParaRPr/>
          </a:p>
        </p:txBody>
      </p:sp>
      <p:sp>
        <p:nvSpPr>
          <p:cNvPr id="417" name="Google Shape;417;p51"/>
          <p:cNvSpPr/>
          <p:nvPr/>
        </p:nvSpPr>
        <p:spPr>
          <a:xfrm>
            <a:off x="3438438" y="2330581"/>
            <a:ext cx="2055563" cy="400110"/>
          </a:xfrm>
          <a:prstGeom prst="rect">
            <a:avLst/>
          </a:prstGeom>
          <a:solidFill>
            <a:srgbClr val="92D05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rgbClr val="000000"/>
                </a:solidFill>
                <a:latin typeface="Calibri"/>
                <a:ea typeface="Calibri"/>
                <a:cs typeface="Calibri"/>
                <a:sym typeface="Calibri"/>
              </a:rPr>
              <a:t>Pelaksanaan SPM</a:t>
            </a:r>
            <a:endParaRPr b="1" sz="2000">
              <a:solidFill>
                <a:srgbClr val="000000"/>
              </a:solidFill>
              <a:latin typeface="Calibri"/>
              <a:ea typeface="Calibri"/>
              <a:cs typeface="Calibri"/>
              <a:sym typeface="Calibri"/>
            </a:endParaRPr>
          </a:p>
        </p:txBody>
      </p:sp>
      <p:sp>
        <p:nvSpPr>
          <p:cNvPr id="418" name="Google Shape;418;p51"/>
          <p:cNvSpPr txBox="1"/>
          <p:nvPr/>
        </p:nvSpPr>
        <p:spPr>
          <a:xfrm>
            <a:off x="5955191" y="2229720"/>
            <a:ext cx="2571768" cy="646331"/>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Mekanisme dan Strategi Penerapan</a:t>
            </a:r>
            <a:endParaRPr b="1" sz="1800">
              <a:solidFill>
                <a:srgbClr val="000000"/>
              </a:solidFill>
              <a:latin typeface="Calibri"/>
              <a:ea typeface="Calibri"/>
              <a:cs typeface="Calibri"/>
              <a:sym typeface="Calibri"/>
            </a:endParaRPr>
          </a:p>
        </p:txBody>
      </p:sp>
      <p:sp>
        <p:nvSpPr>
          <p:cNvPr id="419" name="Google Shape;419;p51"/>
          <p:cNvSpPr/>
          <p:nvPr/>
        </p:nvSpPr>
        <p:spPr>
          <a:xfrm>
            <a:off x="8681024" y="2246083"/>
            <a:ext cx="3048000" cy="646331"/>
          </a:xfrm>
          <a:prstGeom prst="rect">
            <a:avLst/>
          </a:prstGeom>
          <a:solidFill>
            <a:srgbClr val="92D05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Mekanisme Pemenuhan </a:t>
            </a:r>
            <a:endParaRPr/>
          </a:p>
          <a:p>
            <a:pPr indent="0" lvl="0" marL="0" marR="0" rtl="0" algn="ctr">
              <a:spcBef>
                <a:spcPts val="0"/>
              </a:spcBef>
              <a:spcAft>
                <a:spcPts val="0"/>
              </a:spcAft>
              <a:buNone/>
            </a:pPr>
            <a:r>
              <a:rPr b="1" lang="en-US" sz="1800">
                <a:solidFill>
                  <a:srgbClr val="000000"/>
                </a:solidFill>
                <a:latin typeface="Calibri"/>
                <a:ea typeface="Calibri"/>
                <a:cs typeface="Calibri"/>
                <a:sym typeface="Calibri"/>
              </a:rPr>
              <a:t>&amp; Mutu SPM Kes</a:t>
            </a:r>
            <a:endParaRPr b="1" sz="1800">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ema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ection Break Slide Master">
  <a:themeElements>
    <a:clrScheme name="ALLPPT-COLOR-A18">
      <a:dk1>
        <a:srgbClr val="000000"/>
      </a:dk1>
      <a:lt1>
        <a:srgbClr val="FFFFFF"/>
      </a:lt1>
      <a:dk2>
        <a:srgbClr val="1F497D"/>
      </a:dk2>
      <a:lt2>
        <a:srgbClr val="EEECE1"/>
      </a:lt2>
      <a:accent1>
        <a:srgbClr val="984807"/>
      </a:accent1>
      <a:accent2>
        <a:srgbClr val="EFE0CA"/>
      </a:accent2>
      <a:accent3>
        <a:srgbClr val="984807"/>
      </a:accent3>
      <a:accent4>
        <a:srgbClr val="EFE0CA"/>
      </a:accent4>
      <a:accent5>
        <a:srgbClr val="984807"/>
      </a:accent5>
      <a:accent6>
        <a:srgbClr val="EFE0CA"/>
      </a:accent6>
      <a:hlink>
        <a:srgbClr val="3F3F3F"/>
      </a:hlink>
      <a:folHlink>
        <a:srgbClr val="3F3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