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1166" r:id="rId3"/>
    <p:sldId id="1163" r:id="rId4"/>
    <p:sldId id="1165" r:id="rId5"/>
    <p:sldId id="338" r:id="rId6"/>
    <p:sldId id="341" r:id="rId7"/>
    <p:sldId id="11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4316" autoAdjust="0"/>
  </p:normalViewPr>
  <p:slideViewPr>
    <p:cSldViewPr snapToGrid="0">
      <p:cViewPr varScale="1">
        <p:scale>
          <a:sx n="81" d="100"/>
          <a:sy n="81" d="100"/>
        </p:scale>
        <p:origin x="98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C59D-9C33-4363-84B5-25BD94AF3E3E}" type="datetimeFigureOut">
              <a:rPr lang="id-ID" smtClean="0"/>
              <a:pPr/>
              <a:t>09/07/2021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245E0-4C01-4D7C-9B78-62DC041B88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612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6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5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2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4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8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1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4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2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3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8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EAB69-9645-4E1B-96F5-DC496C4DEC0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8DFC-3FCA-41F4-9831-E92EED7B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6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8716" y="1467424"/>
            <a:ext cx="8160804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PENCATATAN DAN PELAPORAN 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Open Sans" panose="020B0606030504020204" pitchFamily="34" charset="0"/>
              </a:rPr>
              <a:t>SWAB PCR &amp; </a:t>
            </a:r>
            <a:r>
              <a:rPr lang="en-US" sz="32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RDT ANTIGEN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Open Sans" panose="020B0606030504020204" pitchFamily="34" charset="0"/>
              </a:rPr>
              <a:t>PADA APLIKASI  NEW ALL RECORD (NAR)</a:t>
            </a:r>
            <a:endParaRPr lang="id-ID" sz="3200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B9E75-D7B6-4F0C-B267-43D9480780AD}"/>
              </a:ext>
            </a:extLst>
          </p:cNvPr>
          <p:cNvSpPr txBox="1"/>
          <p:nvPr/>
        </p:nvSpPr>
        <p:spPr>
          <a:xfrm>
            <a:off x="4212523" y="3660662"/>
            <a:ext cx="42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https://allrecord-tc19.kemkes.go.id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https://allrecord-antigen.kemkes.go.id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0EE3A-645E-40F0-9D77-FA05D61747BF}"/>
              </a:ext>
            </a:extLst>
          </p:cNvPr>
          <p:cNvSpPr txBox="1"/>
          <p:nvPr/>
        </p:nvSpPr>
        <p:spPr>
          <a:xfrm>
            <a:off x="4554626" y="6330347"/>
            <a:ext cx="3388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ontserrat" panose="00000500000000000000" pitchFamily="50" charset="0"/>
              </a:rPr>
              <a:t>KEMENTERIAN KESEHATAN RI</a:t>
            </a:r>
          </a:p>
        </p:txBody>
      </p:sp>
    </p:spTree>
    <p:extLst>
      <p:ext uri="{BB962C8B-B14F-4D97-AF65-F5344CB8AC3E}">
        <p14:creationId xmlns:p14="http://schemas.microsoft.com/office/powerpoint/2010/main" val="26943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174E71-65D0-4199-8334-A392B455408C}"/>
              </a:ext>
            </a:extLst>
          </p:cNvPr>
          <p:cNvSpPr/>
          <p:nvPr/>
        </p:nvSpPr>
        <p:spPr>
          <a:xfrm>
            <a:off x="523783" y="94996"/>
            <a:ext cx="9081856" cy="763479"/>
          </a:xfrm>
          <a:prstGeom prst="roundRect">
            <a:avLst/>
          </a:prstGeom>
          <a:solidFill>
            <a:srgbClr val="C00000">
              <a:alpha val="60000"/>
            </a:srgbClr>
          </a:solidFill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ontserrat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15259-931C-4831-ABEB-E5449AFADC7D}"/>
              </a:ext>
            </a:extLst>
          </p:cNvPr>
          <p:cNvSpPr/>
          <p:nvPr/>
        </p:nvSpPr>
        <p:spPr>
          <a:xfrm>
            <a:off x="911608" y="206247"/>
            <a:ext cx="8251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APLIKASI NEW ALL RECORD (NAR)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0D033-B251-4899-8C38-2B246CB1B88B}"/>
              </a:ext>
            </a:extLst>
          </p:cNvPr>
          <p:cNvSpPr txBox="1"/>
          <p:nvPr/>
        </p:nvSpPr>
        <p:spPr>
          <a:xfrm>
            <a:off x="731173" y="1036186"/>
            <a:ext cx="10952732" cy="1180699"/>
          </a:xfrm>
          <a:prstGeom prst="rect">
            <a:avLst/>
          </a:prstGeom>
          <a:noFill/>
        </p:spPr>
        <p:txBody>
          <a:bodyPr wrap="square" lIns="72000" tIns="36000" rIns="72000" bIns="36000" rtlCol="0" anchor="t" anchorCtr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NAR </a:t>
            </a:r>
            <a:r>
              <a:rPr lang="en-US" sz="2400" dirty="0" err="1">
                <a:latin typeface="Arial Narrow" panose="020B0606020202030204" pitchFamily="34" charset="0"/>
              </a:rPr>
              <a:t>adalah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Aplikasi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untuk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melakukan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pencatatan</a:t>
            </a:r>
            <a:r>
              <a:rPr lang="en-US" sz="2400" dirty="0">
                <a:latin typeface="Arial Narrow" panose="020B0606020202030204" pitchFamily="34" charset="0"/>
              </a:rPr>
              <a:t> dan </a:t>
            </a:r>
            <a:r>
              <a:rPr lang="en-US" sz="2400" dirty="0" err="1">
                <a:latin typeface="Arial Narrow" panose="020B0606020202030204" pitchFamily="34" charset="0"/>
              </a:rPr>
              <a:t>pelaporan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kasus</a:t>
            </a:r>
            <a:r>
              <a:rPr lang="en-US" sz="2400" dirty="0">
                <a:latin typeface="Arial Narrow" panose="020B0606020202030204" pitchFamily="34" charset="0"/>
              </a:rPr>
              <a:t> Covid-19 </a:t>
            </a:r>
            <a:r>
              <a:rPr lang="en-US" sz="2400" dirty="0" err="1">
                <a:latin typeface="Arial Narrow" panose="020B0606020202030204" pitchFamily="34" charset="0"/>
              </a:rPr>
              <a:t>dimulai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pengambilan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spesimen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pemeriksaan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spesimen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sampai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penentuan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kasus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konfirmasi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sembuh</a:t>
            </a:r>
            <a:r>
              <a:rPr lang="en-US" sz="2400" dirty="0">
                <a:latin typeface="Arial Narrow" panose="020B0606020202030204" pitchFamily="34" charset="0"/>
              </a:rPr>
              <a:t> dan </a:t>
            </a:r>
            <a:r>
              <a:rPr lang="en-US" sz="2400" dirty="0" err="1">
                <a:latin typeface="Arial Narrow" panose="020B0606020202030204" pitchFamily="34" charset="0"/>
              </a:rPr>
              <a:t>meninggal</a:t>
            </a:r>
            <a:r>
              <a:rPr lang="en-US" sz="2400">
                <a:latin typeface="Arial Narrow" panose="020B0606020202030204" pitchFamily="34" charset="0"/>
              </a:rPr>
              <a:t> covid-19 </a:t>
            </a:r>
            <a:r>
              <a:rPr lang="en-US" sz="2400" dirty="0">
                <a:latin typeface="Arial Narrow" panose="020B0606020202030204" pitchFamily="34" charset="0"/>
              </a:rPr>
              <a:t>di Indonesia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DA1CD-A34C-4D27-8FCE-EA8C980C9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10" y="2469065"/>
            <a:ext cx="1141873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5E97742-8250-4B4C-B8C6-69EA00EF5E50}"/>
              </a:ext>
            </a:extLst>
          </p:cNvPr>
          <p:cNvSpPr/>
          <p:nvPr/>
        </p:nvSpPr>
        <p:spPr>
          <a:xfrm>
            <a:off x="2224726" y="2933383"/>
            <a:ext cx="1074656" cy="6410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17084-58A1-46F7-B141-33AE09EFFB46}"/>
              </a:ext>
            </a:extLst>
          </p:cNvPr>
          <p:cNvSpPr txBox="1"/>
          <p:nvPr/>
        </p:nvSpPr>
        <p:spPr>
          <a:xfrm>
            <a:off x="3396059" y="2468307"/>
            <a:ext cx="8287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 Narrow" panose="020B0606020202030204" pitchFamily="34" charset="0"/>
              </a:rPr>
              <a:t>Aplikasi</a:t>
            </a:r>
            <a:r>
              <a:rPr lang="en-US" sz="2400" b="1" dirty="0">
                <a:latin typeface="Arial Narrow" panose="020B0606020202030204" pitchFamily="34" charset="0"/>
              </a:rPr>
              <a:t> NAR PCR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400" dirty="0" err="1">
                <a:latin typeface="Arial Narrow" panose="020B0606020202030204" pitchFamily="34" charset="0"/>
              </a:rPr>
              <a:t>Melakukan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pencatatan</a:t>
            </a:r>
            <a:r>
              <a:rPr lang="en-ID" sz="2400" dirty="0">
                <a:latin typeface="Arial Narrow" panose="020B0606020202030204" pitchFamily="34" charset="0"/>
              </a:rPr>
              <a:t> dan </a:t>
            </a:r>
            <a:r>
              <a:rPr lang="en-ID" sz="2400" dirty="0" err="1">
                <a:latin typeface="Arial Narrow" panose="020B0606020202030204" pitchFamily="34" charset="0"/>
              </a:rPr>
              <a:t>pelaporan</a:t>
            </a:r>
            <a:r>
              <a:rPr lang="en-ID" sz="2400" dirty="0">
                <a:latin typeface="Arial Narrow" panose="020B0606020202030204" pitchFamily="34" charset="0"/>
              </a:rPr>
              <a:t> Swab PCR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400" dirty="0">
                <a:latin typeface="Arial Narrow" panose="020B0606020202030204" pitchFamily="34" charset="0"/>
              </a:rPr>
              <a:t>Proses </a:t>
            </a:r>
            <a:r>
              <a:rPr lang="en-ID" sz="2400" dirty="0" err="1">
                <a:latin typeface="Arial Narrow" panose="020B0606020202030204" pitchFamily="34" charset="0"/>
              </a:rPr>
              <a:t>penentuan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kasus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konfirmasi</a:t>
            </a:r>
            <a:r>
              <a:rPr lang="en-ID" sz="2400" dirty="0">
                <a:latin typeface="Arial Narrow" panose="020B0606020202030204" pitchFamily="34" charset="0"/>
              </a:rPr>
              <a:t>, </a:t>
            </a:r>
            <a:r>
              <a:rPr lang="en-ID" sz="2400" dirty="0" err="1">
                <a:latin typeface="Arial Narrow" panose="020B0606020202030204" pitchFamily="34" charset="0"/>
              </a:rPr>
              <a:t>sembuh</a:t>
            </a:r>
            <a:r>
              <a:rPr lang="en-ID" sz="2400" dirty="0">
                <a:latin typeface="Arial Narrow" panose="020B0606020202030204" pitchFamily="34" charset="0"/>
              </a:rPr>
              <a:t> dan </a:t>
            </a:r>
            <a:r>
              <a:rPr lang="en-ID" sz="2400" dirty="0" err="1">
                <a:latin typeface="Arial Narrow" panose="020B0606020202030204" pitchFamily="34" charset="0"/>
              </a:rPr>
              <a:t>meninggal</a:t>
            </a:r>
            <a:r>
              <a:rPr lang="en-ID" sz="2400" dirty="0">
                <a:latin typeface="Arial Narrow" panose="020B0606020202030204" pitchFamily="34" charset="0"/>
              </a:rPr>
              <a:t> covid-19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https://allrecord-tc19.kemkes.go.id</a:t>
            </a:r>
            <a:endParaRPr lang="en-ID" sz="2400" dirty="0">
              <a:latin typeface="Arial Narrow" panose="020B0606020202030204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C3B5912-3220-4329-822C-A34C925A7312}"/>
              </a:ext>
            </a:extLst>
          </p:cNvPr>
          <p:cNvSpPr/>
          <p:nvPr/>
        </p:nvSpPr>
        <p:spPr>
          <a:xfrm>
            <a:off x="2224726" y="4717230"/>
            <a:ext cx="1074656" cy="6410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42246-14C2-4D19-93A4-46D14D0B5CDA}"/>
              </a:ext>
            </a:extLst>
          </p:cNvPr>
          <p:cNvSpPr txBox="1"/>
          <p:nvPr/>
        </p:nvSpPr>
        <p:spPr>
          <a:xfrm>
            <a:off x="3396059" y="4436819"/>
            <a:ext cx="6216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 Narrow" panose="020B0606020202030204" pitchFamily="34" charset="0"/>
              </a:rPr>
              <a:t>Aplikasi</a:t>
            </a:r>
            <a:r>
              <a:rPr lang="en-US" sz="2400" b="1" dirty="0">
                <a:latin typeface="Arial Narrow" panose="020B0606020202030204" pitchFamily="34" charset="0"/>
              </a:rPr>
              <a:t> NAR Antigen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400" dirty="0" err="1">
                <a:latin typeface="Arial Narrow" panose="020B0606020202030204" pitchFamily="34" charset="0"/>
              </a:rPr>
              <a:t>Melakukan</a:t>
            </a:r>
            <a:r>
              <a:rPr lang="en-ID" sz="2400" dirty="0">
                <a:latin typeface="Arial Narrow" panose="020B0606020202030204" pitchFamily="34" charset="0"/>
              </a:rPr>
              <a:t> </a:t>
            </a:r>
            <a:r>
              <a:rPr lang="en-ID" sz="2400" dirty="0" err="1">
                <a:latin typeface="Arial Narrow" panose="020B0606020202030204" pitchFamily="34" charset="0"/>
              </a:rPr>
              <a:t>pencatatan</a:t>
            </a:r>
            <a:r>
              <a:rPr lang="en-ID" sz="2400" dirty="0">
                <a:latin typeface="Arial Narrow" panose="020B0606020202030204" pitchFamily="34" charset="0"/>
              </a:rPr>
              <a:t> dan </a:t>
            </a:r>
            <a:r>
              <a:rPr lang="en-ID" sz="2400" dirty="0" err="1">
                <a:latin typeface="Arial Narrow" panose="020B0606020202030204" pitchFamily="34" charset="0"/>
              </a:rPr>
              <a:t>pelaporan</a:t>
            </a:r>
            <a:r>
              <a:rPr lang="en-ID" sz="2400" dirty="0">
                <a:latin typeface="Arial Narrow" panose="020B0606020202030204" pitchFamily="34" charset="0"/>
              </a:rPr>
              <a:t> RDT Antigen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Narrow" panose="020B0606020202030204" pitchFamily="34" charset="0"/>
              </a:rPr>
              <a:t>https://allrecord-antigen.kemkes.go.id</a:t>
            </a:r>
            <a:endParaRPr lang="en-ID" sz="2400" dirty="0">
              <a:latin typeface="Arial Narrow" panose="020B0606020202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F46AB2-6285-444B-97AA-56CC2D765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0" y="4252154"/>
            <a:ext cx="1141873" cy="1569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24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174E71-65D0-4199-8334-A392B455408C}"/>
              </a:ext>
            </a:extLst>
          </p:cNvPr>
          <p:cNvSpPr/>
          <p:nvPr/>
        </p:nvSpPr>
        <p:spPr>
          <a:xfrm>
            <a:off x="523783" y="94996"/>
            <a:ext cx="9081856" cy="763479"/>
          </a:xfrm>
          <a:prstGeom prst="roundRect">
            <a:avLst/>
          </a:prstGeom>
          <a:solidFill>
            <a:srgbClr val="C00000">
              <a:alpha val="60000"/>
            </a:srgbClr>
          </a:solidFill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ontserrat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15259-931C-4831-ABEB-E5449AFADC7D}"/>
              </a:ext>
            </a:extLst>
          </p:cNvPr>
          <p:cNvSpPr/>
          <p:nvPr/>
        </p:nvSpPr>
        <p:spPr>
          <a:xfrm>
            <a:off x="911607" y="206247"/>
            <a:ext cx="7666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USER PREVILLAGE NEW ALL RECORD (NAR)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21BF9DC-ECC0-40B1-B03B-CEEB46E9F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81560"/>
              </p:ext>
            </p:extLst>
          </p:nvPr>
        </p:nvGraphicFramePr>
        <p:xfrm>
          <a:off x="523782" y="1040178"/>
          <a:ext cx="11146600" cy="5161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1447">
                  <a:extLst>
                    <a:ext uri="{9D8B030D-6E8A-4147-A177-3AD203B41FA5}">
                      <a16:colId xmlns:a16="http://schemas.microsoft.com/office/drawing/2014/main" val="1520416296"/>
                    </a:ext>
                  </a:extLst>
                </a:gridCol>
                <a:gridCol w="1762812">
                  <a:extLst>
                    <a:ext uri="{9D8B030D-6E8A-4147-A177-3AD203B41FA5}">
                      <a16:colId xmlns:a16="http://schemas.microsoft.com/office/drawing/2014/main" val="992108686"/>
                    </a:ext>
                  </a:extLst>
                </a:gridCol>
                <a:gridCol w="4430598">
                  <a:extLst>
                    <a:ext uri="{9D8B030D-6E8A-4147-A177-3AD203B41FA5}">
                      <a16:colId xmlns:a16="http://schemas.microsoft.com/office/drawing/2014/main" val="229284782"/>
                    </a:ext>
                  </a:extLst>
                </a:gridCol>
                <a:gridCol w="4411743">
                  <a:extLst>
                    <a:ext uri="{9D8B030D-6E8A-4147-A177-3AD203B41FA5}">
                      <a16:colId xmlns:a16="http://schemas.microsoft.com/office/drawing/2014/main" val="3909292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No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Jenis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User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Fungsi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Allrecord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PCR)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Fungsi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Allrecord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Antigen)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1.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Fasyankes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Melaporkan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ke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Dinas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Kesehatan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untuk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mengusulkan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pengajuan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Akun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ke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Admin Pusat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Mencatat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dan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Melaporkan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Data Dasar dan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Pengambilan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Spesimen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Pendaftaran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Akun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Fasyankes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Mencatan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dan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Melaporkan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Data Dasar dan Hasil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Pemeriksaan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RDT Antigen 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2.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Laboratorium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Mencatat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Melaporkan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dan Hasil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Pemeriksaan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Spesimen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  -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41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3.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Dinas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Kesehatan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Mengusulkan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Akun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Fasyankes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dan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Laboratorium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ke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Admin Pusat (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Litbangkes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Monitoring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Pelaporan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Swab PCR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Proses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Verifikasi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Diagnosis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Penentuan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Kasus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Konfirmasi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Sembuh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dan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Meninggal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)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Harian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Pengisian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Data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Penyelidikan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Epidemiologi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Koordinasi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ke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Fasyankes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Laboratorium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dan Pusat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Pendaftaran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Akun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Dinas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Kesehatan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Verifikasi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Akun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Faskes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Monotoring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Pelaporan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RDT Antigen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Koordinasi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ke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Fasyankes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dan Pusat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138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4.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Admin Pusat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Monitoring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Pelaporan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Swab PCR dan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Penentuan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Kasus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Memonitoring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Penggunaan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Aplikasi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koordinasi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Dinas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Kesehatan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Monitoring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Pelaporan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Swab PCR dan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Penentuan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Kasus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Memonitoring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Penggunaan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Aplikasi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Melakukan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koordinasi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Dinas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Kesehatan</a:t>
                      </a:r>
                      <a:endParaRPr lang="en-ID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892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E2D64A-268B-46D7-9E0F-9A0A0991C2EB}"/>
              </a:ext>
            </a:extLst>
          </p:cNvPr>
          <p:cNvSpPr txBox="1"/>
          <p:nvPr/>
        </p:nvSpPr>
        <p:spPr>
          <a:xfrm>
            <a:off x="1329178" y="6282421"/>
            <a:ext cx="967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Catatan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Fasyankes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terdiri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dari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Rumah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Sakit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Puskesmas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Klinik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Laboratorium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Lainnya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  <a:endParaRPr lang="en-ID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174E71-65D0-4199-8334-A392B455408C}"/>
              </a:ext>
            </a:extLst>
          </p:cNvPr>
          <p:cNvSpPr/>
          <p:nvPr/>
        </p:nvSpPr>
        <p:spPr>
          <a:xfrm>
            <a:off x="523783" y="94996"/>
            <a:ext cx="9081856" cy="763479"/>
          </a:xfrm>
          <a:prstGeom prst="roundRect">
            <a:avLst/>
          </a:prstGeom>
          <a:solidFill>
            <a:srgbClr val="C00000">
              <a:alpha val="60000"/>
            </a:srgbClr>
          </a:solidFill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ontserrat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15259-931C-4831-ABEB-E5449AFADC7D}"/>
              </a:ext>
            </a:extLst>
          </p:cNvPr>
          <p:cNvSpPr/>
          <p:nvPr/>
        </p:nvSpPr>
        <p:spPr>
          <a:xfrm>
            <a:off x="911608" y="206247"/>
            <a:ext cx="7126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ALUR APLIKASI ALLRECORD SWAB PCR</a:t>
            </a: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71708B0B-4DE9-437B-A3B3-B7EBEF904501}"/>
              </a:ext>
            </a:extLst>
          </p:cNvPr>
          <p:cNvSpPr/>
          <p:nvPr/>
        </p:nvSpPr>
        <p:spPr>
          <a:xfrm>
            <a:off x="438940" y="1385741"/>
            <a:ext cx="1018095" cy="565608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  <a:endParaRPr lang="en-ID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E0DC4357-5579-4D3F-9C60-7E963C26A153}"/>
              </a:ext>
            </a:extLst>
          </p:cNvPr>
          <p:cNvSpPr/>
          <p:nvPr/>
        </p:nvSpPr>
        <p:spPr>
          <a:xfrm>
            <a:off x="4342924" y="1125868"/>
            <a:ext cx="1894787" cy="1046375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</a:t>
            </a:r>
            <a:endParaRPr lang="en-ID" dirty="0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7831F80-F927-4510-A337-BC73B36DDB50}"/>
              </a:ext>
            </a:extLst>
          </p:cNvPr>
          <p:cNvSpPr/>
          <p:nvPr/>
        </p:nvSpPr>
        <p:spPr>
          <a:xfrm>
            <a:off x="1929017" y="1384469"/>
            <a:ext cx="1894788" cy="565608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FASKES LOGIN</a:t>
            </a:r>
            <a:endParaRPr lang="en-ID" dirty="0"/>
          </a:p>
        </p:txBody>
      </p: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717728BE-FF44-40F2-8904-9419B711FAC1}"/>
              </a:ext>
            </a:extLst>
          </p:cNvPr>
          <p:cNvSpPr/>
          <p:nvPr/>
        </p:nvSpPr>
        <p:spPr>
          <a:xfrm>
            <a:off x="6897964" y="1366251"/>
            <a:ext cx="2279992" cy="565608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DATA PASIEN</a:t>
            </a:r>
            <a:endParaRPr lang="en-ID" dirty="0"/>
          </a:p>
        </p:txBody>
      </p:sp>
      <p:sp>
        <p:nvSpPr>
          <p:cNvPr id="11" name="Flowchart: Data 10">
            <a:extLst>
              <a:ext uri="{FF2B5EF4-FFF2-40B4-BE49-F238E27FC236}">
                <a16:creationId xmlns:a16="http://schemas.microsoft.com/office/drawing/2014/main" id="{D646A9EC-9720-418D-8DA9-C8E28676946C}"/>
              </a:ext>
            </a:extLst>
          </p:cNvPr>
          <p:cNvSpPr/>
          <p:nvPr/>
        </p:nvSpPr>
        <p:spPr>
          <a:xfrm>
            <a:off x="6893524" y="2745372"/>
            <a:ext cx="2298569" cy="565608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DATA SPESIMEN</a:t>
            </a:r>
            <a:endParaRPr lang="en-ID" dirty="0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00585965-5538-491C-986A-10BCEF03DB43}"/>
              </a:ext>
            </a:extLst>
          </p:cNvPr>
          <p:cNvSpPr/>
          <p:nvPr/>
        </p:nvSpPr>
        <p:spPr>
          <a:xfrm>
            <a:off x="6907664" y="3889193"/>
            <a:ext cx="2270291" cy="801278"/>
          </a:xfrm>
          <a:prstGeom prst="flowChart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CETAK DATA PASIEN DAN SPESIMEN</a:t>
            </a:r>
            <a:endParaRPr lang="en-ID" dirty="0"/>
          </a:p>
        </p:txBody>
      </p:sp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1AFA590F-C30E-44C3-B087-5938381B5FC4}"/>
              </a:ext>
            </a:extLst>
          </p:cNvPr>
          <p:cNvSpPr/>
          <p:nvPr/>
        </p:nvSpPr>
        <p:spPr>
          <a:xfrm>
            <a:off x="4342923" y="2752627"/>
            <a:ext cx="1894788" cy="565608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FASKES LAPOR DINKES</a:t>
            </a:r>
            <a:endParaRPr lang="en-ID" sz="1200" dirty="0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C623B995-156F-4E51-A6AB-383EBCCBF94C}"/>
              </a:ext>
            </a:extLst>
          </p:cNvPr>
          <p:cNvSpPr/>
          <p:nvPr/>
        </p:nvSpPr>
        <p:spPr>
          <a:xfrm>
            <a:off x="4342924" y="3898619"/>
            <a:ext cx="1878765" cy="801278"/>
          </a:xfrm>
          <a:prstGeom prst="flowChart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DINKES PENGAJUAN AKUN</a:t>
            </a:r>
            <a:endParaRPr lang="en-ID" sz="16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BA03BA-9E6B-4375-8450-6CB4166E8722}"/>
              </a:ext>
            </a:extLst>
          </p:cNvPr>
          <p:cNvCxnSpPr>
            <a:stCxn id="2" idx="3"/>
            <a:endCxn id="8" idx="2"/>
          </p:cNvCxnSpPr>
          <p:nvPr/>
        </p:nvCxnSpPr>
        <p:spPr>
          <a:xfrm flipV="1">
            <a:off x="1457035" y="1667273"/>
            <a:ext cx="661461" cy="12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4C9500-07ED-4750-8F6C-5A131985FD9B}"/>
              </a:ext>
            </a:extLst>
          </p:cNvPr>
          <p:cNvCxnSpPr>
            <a:stCxn id="8" idx="5"/>
            <a:endCxn id="6" idx="1"/>
          </p:cNvCxnSpPr>
          <p:nvPr/>
        </p:nvCxnSpPr>
        <p:spPr>
          <a:xfrm flipV="1">
            <a:off x="3634326" y="1649056"/>
            <a:ext cx="708598" cy="182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600801-DFF3-4E14-A44E-FC3E8F0C4CC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237711" y="1649056"/>
            <a:ext cx="8889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997099-5D77-4FB3-826B-D899C52D64A5}"/>
              </a:ext>
            </a:extLst>
          </p:cNvPr>
          <p:cNvCxnSpPr>
            <a:stCxn id="6" idx="2"/>
            <a:endCxn id="13" idx="1"/>
          </p:cNvCxnSpPr>
          <p:nvPr/>
        </p:nvCxnSpPr>
        <p:spPr>
          <a:xfrm flipH="1">
            <a:off x="5290317" y="2172243"/>
            <a:ext cx="1" cy="5803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054D90-C094-48F9-AFCC-D127F26574E7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5282307" y="3318235"/>
            <a:ext cx="8010" cy="5803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DA82C2-1D98-47E4-B96E-FE95F7AB6229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282307" y="4646924"/>
            <a:ext cx="8011" cy="53404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A4FC27-C93F-43C8-AC75-9D13AE7CA972}"/>
              </a:ext>
            </a:extLst>
          </p:cNvPr>
          <p:cNvCxnSpPr>
            <a:cxnSpLocks/>
            <a:stCxn id="10" idx="4"/>
            <a:endCxn id="11" idx="1"/>
          </p:cNvCxnSpPr>
          <p:nvPr/>
        </p:nvCxnSpPr>
        <p:spPr>
          <a:xfrm>
            <a:off x="8037960" y="1931859"/>
            <a:ext cx="4849" cy="8135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C4B61C-07E5-46D9-A367-5603AC8EC2B8}"/>
              </a:ext>
            </a:extLst>
          </p:cNvPr>
          <p:cNvCxnSpPr>
            <a:stCxn id="11" idx="4"/>
            <a:endCxn id="9" idx="0"/>
          </p:cNvCxnSpPr>
          <p:nvPr/>
        </p:nvCxnSpPr>
        <p:spPr>
          <a:xfrm>
            <a:off x="8042809" y="3310980"/>
            <a:ext cx="1" cy="5782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Terminator 32">
            <a:extLst>
              <a:ext uri="{FF2B5EF4-FFF2-40B4-BE49-F238E27FC236}">
                <a16:creationId xmlns:a16="http://schemas.microsoft.com/office/drawing/2014/main" id="{CF883CCE-E33E-4EA0-8131-67778C2944F3}"/>
              </a:ext>
            </a:extLst>
          </p:cNvPr>
          <p:cNvSpPr/>
          <p:nvPr/>
        </p:nvSpPr>
        <p:spPr>
          <a:xfrm>
            <a:off x="7528912" y="5329999"/>
            <a:ext cx="1018095" cy="565608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  <a:endParaRPr lang="en-ID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B51AA5-3AED-46BD-AC8D-9338421BA1AE}"/>
              </a:ext>
            </a:extLst>
          </p:cNvPr>
          <p:cNvSpPr txBox="1"/>
          <p:nvPr/>
        </p:nvSpPr>
        <p:spPr>
          <a:xfrm>
            <a:off x="6377451" y="135682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  <a:endParaRPr lang="en-ID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2B5B3D-CEE6-4785-8896-0819108CDA13}"/>
              </a:ext>
            </a:extLst>
          </p:cNvPr>
          <p:cNvSpPr txBox="1"/>
          <p:nvPr/>
        </p:nvSpPr>
        <p:spPr>
          <a:xfrm>
            <a:off x="5252609" y="224696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endParaRPr lang="en-ID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E9765B-9D74-47B7-985A-6D2ADCF10E53}"/>
              </a:ext>
            </a:extLst>
          </p:cNvPr>
          <p:cNvSpPr/>
          <p:nvPr/>
        </p:nvSpPr>
        <p:spPr>
          <a:xfrm>
            <a:off x="4342923" y="5180965"/>
            <a:ext cx="1878749" cy="8012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 PUSAT BUAT AKUN</a:t>
            </a:r>
            <a:endParaRPr lang="en-ID" dirty="0"/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55DB287C-4A19-4C7A-81CC-CE4EFB796778}"/>
              </a:ext>
            </a:extLst>
          </p:cNvPr>
          <p:cNvCxnSpPr>
            <a:stCxn id="28" idx="1"/>
            <a:endCxn id="14" idx="1"/>
          </p:cNvCxnSpPr>
          <p:nvPr/>
        </p:nvCxnSpPr>
        <p:spPr>
          <a:xfrm rot="10800000" flipH="1">
            <a:off x="4342922" y="4299258"/>
            <a:ext cx="1" cy="1282346"/>
          </a:xfrm>
          <a:prstGeom prst="bentConnector3">
            <a:avLst>
              <a:gd name="adj1" fmla="val -2286000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A933D8C-553E-4263-A040-FB80E2644A4E}"/>
              </a:ext>
            </a:extLst>
          </p:cNvPr>
          <p:cNvCxnSpPr>
            <a:stCxn id="14" idx="3"/>
            <a:endCxn id="13" idx="5"/>
          </p:cNvCxnSpPr>
          <p:nvPr/>
        </p:nvCxnSpPr>
        <p:spPr>
          <a:xfrm flipH="1" flipV="1">
            <a:off x="6048232" y="3035431"/>
            <a:ext cx="173457" cy="1263827"/>
          </a:xfrm>
          <a:prstGeom prst="bentConnector3">
            <a:avLst>
              <a:gd name="adj1" fmla="val -141027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DCFC66A7-E63B-4F8D-9C88-BB84348B7F33}"/>
              </a:ext>
            </a:extLst>
          </p:cNvPr>
          <p:cNvCxnSpPr>
            <a:stCxn id="13" idx="2"/>
            <a:endCxn id="8" idx="4"/>
          </p:cNvCxnSpPr>
          <p:nvPr/>
        </p:nvCxnSpPr>
        <p:spPr>
          <a:xfrm rot="10800000">
            <a:off x="2876412" y="1950077"/>
            <a:ext cx="1655991" cy="1085354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owchart: Data 46">
            <a:extLst>
              <a:ext uri="{FF2B5EF4-FFF2-40B4-BE49-F238E27FC236}">
                <a16:creationId xmlns:a16="http://schemas.microsoft.com/office/drawing/2014/main" id="{7A5F4DC3-3EF5-4A2C-AF9D-E120F91ED369}"/>
              </a:ext>
            </a:extLst>
          </p:cNvPr>
          <p:cNvSpPr/>
          <p:nvPr/>
        </p:nvSpPr>
        <p:spPr>
          <a:xfrm>
            <a:off x="9491921" y="1350155"/>
            <a:ext cx="2279992" cy="565608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DATA HASIL LAB</a:t>
            </a:r>
            <a:endParaRPr lang="en-ID" dirty="0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097E4DFF-D2DB-4446-81F1-FE2F9B2263E8}"/>
              </a:ext>
            </a:extLst>
          </p:cNvPr>
          <p:cNvCxnSpPr>
            <a:cxnSpLocks/>
            <a:stCxn id="11" idx="5"/>
            <a:endCxn id="47" idx="2"/>
          </p:cNvCxnSpPr>
          <p:nvPr/>
        </p:nvCxnSpPr>
        <p:spPr>
          <a:xfrm flipV="1">
            <a:off x="8962236" y="1632959"/>
            <a:ext cx="757684" cy="1395217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Document 54">
            <a:extLst>
              <a:ext uri="{FF2B5EF4-FFF2-40B4-BE49-F238E27FC236}">
                <a16:creationId xmlns:a16="http://schemas.microsoft.com/office/drawing/2014/main" id="{D49B31CC-FA90-4DAB-A933-90BE961C7CDB}"/>
              </a:ext>
            </a:extLst>
          </p:cNvPr>
          <p:cNvSpPr/>
          <p:nvPr/>
        </p:nvSpPr>
        <p:spPr>
          <a:xfrm>
            <a:off x="9491921" y="2634792"/>
            <a:ext cx="2279993" cy="801278"/>
          </a:xfrm>
          <a:prstGeom prst="flowChart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CETAK DATA PASIEN DAN SPESIMEN HASIL LAB</a:t>
            </a:r>
            <a:endParaRPr lang="en-ID" sz="14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7DED03F-A45A-4C10-89A1-ADD8D856A1F5}"/>
              </a:ext>
            </a:extLst>
          </p:cNvPr>
          <p:cNvCxnSpPr>
            <a:cxnSpLocks/>
            <a:stCxn id="47" idx="4"/>
            <a:endCxn id="55" idx="0"/>
          </p:cNvCxnSpPr>
          <p:nvPr/>
        </p:nvCxnSpPr>
        <p:spPr>
          <a:xfrm>
            <a:off x="10631917" y="1915763"/>
            <a:ext cx="1" cy="7190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Data 63">
            <a:extLst>
              <a:ext uri="{FF2B5EF4-FFF2-40B4-BE49-F238E27FC236}">
                <a16:creationId xmlns:a16="http://schemas.microsoft.com/office/drawing/2014/main" id="{2E2D0911-5883-438A-BE54-25C74A8307D5}"/>
              </a:ext>
            </a:extLst>
          </p:cNvPr>
          <p:cNvSpPr/>
          <p:nvPr/>
        </p:nvSpPr>
        <p:spPr>
          <a:xfrm>
            <a:off x="9491921" y="3898619"/>
            <a:ext cx="2279992" cy="738879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PROSES VERIF DIAGNOSIS KASUS RILIS</a:t>
            </a:r>
            <a:endParaRPr lang="en-ID" sz="1400" dirty="0"/>
          </a:p>
        </p:txBody>
      </p:sp>
      <p:sp>
        <p:nvSpPr>
          <p:cNvPr id="65" name="Flowchart: Data 64">
            <a:extLst>
              <a:ext uri="{FF2B5EF4-FFF2-40B4-BE49-F238E27FC236}">
                <a16:creationId xmlns:a16="http://schemas.microsoft.com/office/drawing/2014/main" id="{D440060E-9E7F-4118-95C7-7EF9096029B3}"/>
              </a:ext>
            </a:extLst>
          </p:cNvPr>
          <p:cNvSpPr/>
          <p:nvPr/>
        </p:nvSpPr>
        <p:spPr>
          <a:xfrm>
            <a:off x="9491921" y="5243364"/>
            <a:ext cx="2279992" cy="738879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DATA PE</a:t>
            </a:r>
            <a:endParaRPr lang="en-ID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30E449-5E1A-408E-98BD-264EFB23A8DA}"/>
              </a:ext>
            </a:extLst>
          </p:cNvPr>
          <p:cNvCxnSpPr>
            <a:stCxn id="55" idx="2"/>
            <a:endCxn id="64" idx="1"/>
          </p:cNvCxnSpPr>
          <p:nvPr/>
        </p:nvCxnSpPr>
        <p:spPr>
          <a:xfrm flipH="1">
            <a:off x="10631917" y="3383097"/>
            <a:ext cx="1" cy="5155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4385121-3013-4737-B967-EED65FDAD849}"/>
              </a:ext>
            </a:extLst>
          </p:cNvPr>
          <p:cNvCxnSpPr>
            <a:stCxn id="64" idx="4"/>
            <a:endCxn id="65" idx="1"/>
          </p:cNvCxnSpPr>
          <p:nvPr/>
        </p:nvCxnSpPr>
        <p:spPr>
          <a:xfrm>
            <a:off x="10631917" y="4637498"/>
            <a:ext cx="0" cy="6058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57CFE78-3815-4B57-80CF-566A5AFCFD27}"/>
              </a:ext>
            </a:extLst>
          </p:cNvPr>
          <p:cNvCxnSpPr>
            <a:stCxn id="65" idx="2"/>
            <a:endCxn id="33" idx="3"/>
          </p:cNvCxnSpPr>
          <p:nvPr/>
        </p:nvCxnSpPr>
        <p:spPr>
          <a:xfrm flipH="1" flipV="1">
            <a:off x="8547007" y="5612803"/>
            <a:ext cx="117291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4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174E71-65D0-4199-8334-A392B455408C}"/>
              </a:ext>
            </a:extLst>
          </p:cNvPr>
          <p:cNvSpPr/>
          <p:nvPr/>
        </p:nvSpPr>
        <p:spPr>
          <a:xfrm>
            <a:off x="523783" y="94996"/>
            <a:ext cx="9081856" cy="763479"/>
          </a:xfrm>
          <a:prstGeom prst="roundRect">
            <a:avLst/>
          </a:prstGeom>
          <a:solidFill>
            <a:srgbClr val="C00000">
              <a:alpha val="60000"/>
            </a:srgbClr>
          </a:solidFill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ontserrat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15259-931C-4831-ABEB-E5449AFADC7D}"/>
              </a:ext>
            </a:extLst>
          </p:cNvPr>
          <p:cNvSpPr/>
          <p:nvPr/>
        </p:nvSpPr>
        <p:spPr>
          <a:xfrm>
            <a:off x="911607" y="206247"/>
            <a:ext cx="7216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ALUR APLIKASI ALLRECORD RDT ANTIGEN</a:t>
            </a: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71708B0B-4DE9-437B-A3B3-B7EBEF904501}"/>
              </a:ext>
            </a:extLst>
          </p:cNvPr>
          <p:cNvSpPr/>
          <p:nvPr/>
        </p:nvSpPr>
        <p:spPr>
          <a:xfrm>
            <a:off x="523783" y="1385741"/>
            <a:ext cx="1018095" cy="565608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  <a:endParaRPr lang="en-ID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E0DC4357-5579-4D3F-9C60-7E963C26A153}"/>
              </a:ext>
            </a:extLst>
          </p:cNvPr>
          <p:cNvSpPr/>
          <p:nvPr/>
        </p:nvSpPr>
        <p:spPr>
          <a:xfrm>
            <a:off x="4427767" y="1125868"/>
            <a:ext cx="1894787" cy="1046375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</a:t>
            </a:r>
            <a:endParaRPr lang="en-ID" dirty="0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7831F80-F927-4510-A337-BC73B36DDB50}"/>
              </a:ext>
            </a:extLst>
          </p:cNvPr>
          <p:cNvSpPr/>
          <p:nvPr/>
        </p:nvSpPr>
        <p:spPr>
          <a:xfrm>
            <a:off x="2013860" y="1384469"/>
            <a:ext cx="1894788" cy="565608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FASKES LOGIN</a:t>
            </a:r>
            <a:endParaRPr lang="en-ID" dirty="0"/>
          </a:p>
        </p:txBody>
      </p: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717728BE-FF44-40F2-8904-9419B711FAC1}"/>
              </a:ext>
            </a:extLst>
          </p:cNvPr>
          <p:cNvSpPr/>
          <p:nvPr/>
        </p:nvSpPr>
        <p:spPr>
          <a:xfrm>
            <a:off x="6982806" y="1366251"/>
            <a:ext cx="2298569" cy="565608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DATA PASIEN</a:t>
            </a:r>
            <a:endParaRPr lang="en-ID" dirty="0"/>
          </a:p>
        </p:txBody>
      </p:sp>
      <p:sp>
        <p:nvSpPr>
          <p:cNvPr id="11" name="Flowchart: Data 10">
            <a:extLst>
              <a:ext uri="{FF2B5EF4-FFF2-40B4-BE49-F238E27FC236}">
                <a16:creationId xmlns:a16="http://schemas.microsoft.com/office/drawing/2014/main" id="{D646A9EC-9720-418D-8DA9-C8E28676946C}"/>
              </a:ext>
            </a:extLst>
          </p:cNvPr>
          <p:cNvSpPr/>
          <p:nvPr/>
        </p:nvSpPr>
        <p:spPr>
          <a:xfrm>
            <a:off x="6978367" y="2745372"/>
            <a:ext cx="2298569" cy="565608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INPUT DATA HASIL SPESIMEN</a:t>
            </a:r>
            <a:endParaRPr lang="en-ID" sz="1400" dirty="0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00585965-5538-491C-986A-10BCEF03DB43}"/>
              </a:ext>
            </a:extLst>
          </p:cNvPr>
          <p:cNvSpPr/>
          <p:nvPr/>
        </p:nvSpPr>
        <p:spPr>
          <a:xfrm>
            <a:off x="6992507" y="3889193"/>
            <a:ext cx="2270291" cy="801278"/>
          </a:xfrm>
          <a:prstGeom prst="flowChart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CETAK DATA PASIEN DAN SPESIME</a:t>
            </a:r>
            <a:endParaRPr lang="en-ID" dirty="0"/>
          </a:p>
        </p:txBody>
      </p:sp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1AFA590F-C30E-44C3-B087-5938381B5FC4}"/>
              </a:ext>
            </a:extLst>
          </p:cNvPr>
          <p:cNvSpPr/>
          <p:nvPr/>
        </p:nvSpPr>
        <p:spPr>
          <a:xfrm>
            <a:off x="4427766" y="2752627"/>
            <a:ext cx="1894788" cy="565608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FASKES DAFTAR</a:t>
            </a:r>
            <a:endParaRPr lang="en-ID" dirty="0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C623B995-156F-4E51-A6AB-383EBCCBF94C}"/>
              </a:ext>
            </a:extLst>
          </p:cNvPr>
          <p:cNvSpPr/>
          <p:nvPr/>
        </p:nvSpPr>
        <p:spPr>
          <a:xfrm>
            <a:off x="4427767" y="3898619"/>
            <a:ext cx="1894787" cy="801278"/>
          </a:xfrm>
          <a:prstGeom prst="flowChart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DINKES VALIDASI DOKUMEN</a:t>
            </a:r>
            <a:endParaRPr lang="en-ID" dirty="0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A94A8F2E-F234-4153-9D73-7D674E524990}"/>
              </a:ext>
            </a:extLst>
          </p:cNvPr>
          <p:cNvSpPr/>
          <p:nvPr/>
        </p:nvSpPr>
        <p:spPr>
          <a:xfrm>
            <a:off x="4427767" y="5180965"/>
            <a:ext cx="1894787" cy="1046375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</a:t>
            </a:r>
            <a:endParaRPr lang="en-ID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BA03BA-9E6B-4375-8450-6CB4166E8722}"/>
              </a:ext>
            </a:extLst>
          </p:cNvPr>
          <p:cNvCxnSpPr>
            <a:stCxn id="2" idx="3"/>
            <a:endCxn id="8" idx="2"/>
          </p:cNvCxnSpPr>
          <p:nvPr/>
        </p:nvCxnSpPr>
        <p:spPr>
          <a:xfrm flipV="1">
            <a:off x="1541878" y="1667273"/>
            <a:ext cx="661461" cy="12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4C9500-07ED-4750-8F6C-5A131985FD9B}"/>
              </a:ext>
            </a:extLst>
          </p:cNvPr>
          <p:cNvCxnSpPr>
            <a:stCxn id="8" idx="5"/>
            <a:endCxn id="6" idx="1"/>
          </p:cNvCxnSpPr>
          <p:nvPr/>
        </p:nvCxnSpPr>
        <p:spPr>
          <a:xfrm flipV="1">
            <a:off x="3719169" y="1649056"/>
            <a:ext cx="708598" cy="182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600801-DFF3-4E14-A44E-FC3E8F0C4CC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322554" y="1649056"/>
            <a:ext cx="8889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997099-5D77-4FB3-826B-D899C52D64A5}"/>
              </a:ext>
            </a:extLst>
          </p:cNvPr>
          <p:cNvCxnSpPr>
            <a:stCxn id="6" idx="2"/>
            <a:endCxn id="13" idx="1"/>
          </p:cNvCxnSpPr>
          <p:nvPr/>
        </p:nvCxnSpPr>
        <p:spPr>
          <a:xfrm flipH="1">
            <a:off x="5375160" y="2172243"/>
            <a:ext cx="1" cy="5803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054D90-C094-48F9-AFCC-D127F26574E7}"/>
              </a:ext>
            </a:extLst>
          </p:cNvPr>
          <p:cNvCxnSpPr>
            <a:stCxn id="13" idx="4"/>
            <a:endCxn id="14" idx="0"/>
          </p:cNvCxnSpPr>
          <p:nvPr/>
        </p:nvCxnSpPr>
        <p:spPr>
          <a:xfrm>
            <a:off x="5375160" y="3318235"/>
            <a:ext cx="1" cy="5803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DA82C2-1D98-47E4-B96E-FE95F7AB6229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5375161" y="4646924"/>
            <a:ext cx="0" cy="53404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A4FC27-C93F-43C8-AC75-9D13AE7CA972}"/>
              </a:ext>
            </a:extLst>
          </p:cNvPr>
          <p:cNvCxnSpPr>
            <a:stCxn id="10" idx="4"/>
            <a:endCxn id="11" idx="1"/>
          </p:cNvCxnSpPr>
          <p:nvPr/>
        </p:nvCxnSpPr>
        <p:spPr>
          <a:xfrm flipH="1">
            <a:off x="8127652" y="1931859"/>
            <a:ext cx="4439" cy="8135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C4B61C-07E5-46D9-A367-5603AC8EC2B8}"/>
              </a:ext>
            </a:extLst>
          </p:cNvPr>
          <p:cNvCxnSpPr>
            <a:stCxn id="11" idx="4"/>
            <a:endCxn id="9" idx="0"/>
          </p:cNvCxnSpPr>
          <p:nvPr/>
        </p:nvCxnSpPr>
        <p:spPr>
          <a:xfrm>
            <a:off x="8127652" y="3310980"/>
            <a:ext cx="1" cy="5782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Terminator 32">
            <a:extLst>
              <a:ext uri="{FF2B5EF4-FFF2-40B4-BE49-F238E27FC236}">
                <a16:creationId xmlns:a16="http://schemas.microsoft.com/office/drawing/2014/main" id="{CF883CCE-E33E-4EA0-8131-67778C2944F3}"/>
              </a:ext>
            </a:extLst>
          </p:cNvPr>
          <p:cNvSpPr/>
          <p:nvPr/>
        </p:nvSpPr>
        <p:spPr>
          <a:xfrm>
            <a:off x="7618603" y="5421348"/>
            <a:ext cx="1018095" cy="565608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  <a:endParaRPr lang="en-ID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CA0FDD7-4798-4AAF-84C5-B0E7BF51A16B}"/>
              </a:ext>
            </a:extLst>
          </p:cNvPr>
          <p:cNvCxnSpPr>
            <a:stCxn id="9" idx="2"/>
            <a:endCxn id="33" idx="0"/>
          </p:cNvCxnSpPr>
          <p:nvPr/>
        </p:nvCxnSpPr>
        <p:spPr>
          <a:xfrm flipH="1">
            <a:off x="8127651" y="4637498"/>
            <a:ext cx="2" cy="7838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2A6B4BC3-A94F-4BEA-B2D9-C50AD3279920}"/>
              </a:ext>
            </a:extLst>
          </p:cNvPr>
          <p:cNvCxnSpPr>
            <a:stCxn id="15" idx="3"/>
            <a:endCxn id="13" idx="5"/>
          </p:cNvCxnSpPr>
          <p:nvPr/>
        </p:nvCxnSpPr>
        <p:spPr>
          <a:xfrm flipH="1" flipV="1">
            <a:off x="6133075" y="3035431"/>
            <a:ext cx="189479" cy="2668722"/>
          </a:xfrm>
          <a:prstGeom prst="bentConnector3">
            <a:avLst>
              <a:gd name="adj1" fmla="val -120647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67F3C7BF-389C-4AE0-ADA0-BE6EB5CF200A}"/>
              </a:ext>
            </a:extLst>
          </p:cNvPr>
          <p:cNvCxnSpPr>
            <a:stCxn id="15" idx="1"/>
            <a:endCxn id="8" idx="4"/>
          </p:cNvCxnSpPr>
          <p:nvPr/>
        </p:nvCxnSpPr>
        <p:spPr>
          <a:xfrm rot="10800000">
            <a:off x="2961255" y="1950077"/>
            <a:ext cx="1466513" cy="3754076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2B51AA5-3AED-46BD-AC8D-9338421BA1AE}"/>
              </a:ext>
            </a:extLst>
          </p:cNvPr>
          <p:cNvSpPr txBox="1"/>
          <p:nvPr/>
        </p:nvSpPr>
        <p:spPr>
          <a:xfrm>
            <a:off x="6462294" y="135682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  <a:endParaRPr lang="en-ID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969C24-8441-47E3-AAC8-99CB4DEC0A43}"/>
              </a:ext>
            </a:extLst>
          </p:cNvPr>
          <p:cNvSpPr txBox="1"/>
          <p:nvPr/>
        </p:nvSpPr>
        <p:spPr>
          <a:xfrm>
            <a:off x="3716046" y="540308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  <a:endParaRPr lang="en-ID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2B5B3D-CEE6-4785-8896-0819108CDA13}"/>
              </a:ext>
            </a:extLst>
          </p:cNvPr>
          <p:cNvSpPr txBox="1"/>
          <p:nvPr/>
        </p:nvSpPr>
        <p:spPr>
          <a:xfrm>
            <a:off x="5337452" y="224696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endParaRPr lang="en-ID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9E8C41-5E66-4697-BBE5-D24EA77ECBF1}"/>
              </a:ext>
            </a:extLst>
          </p:cNvPr>
          <p:cNvSpPr txBox="1"/>
          <p:nvPr/>
        </p:nvSpPr>
        <p:spPr>
          <a:xfrm>
            <a:off x="6298623" y="4699897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endParaRPr lang="en-ID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BF9D9-2152-4367-BD49-CBCBBC757B34}"/>
              </a:ext>
            </a:extLst>
          </p:cNvPr>
          <p:cNvSpPr/>
          <p:nvPr/>
        </p:nvSpPr>
        <p:spPr>
          <a:xfrm>
            <a:off x="9932749" y="2464607"/>
            <a:ext cx="1690499" cy="11459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BAHAN PENENTUAN KASUS SESUAI KRITERIA</a:t>
            </a:r>
            <a:endParaRPr lang="en-ID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5C33EE-B674-4718-83C2-9F98AFCFD32C}"/>
              </a:ext>
            </a:extLst>
          </p:cNvPr>
          <p:cNvCxnSpPr>
            <a:stCxn id="11" idx="5"/>
            <a:endCxn id="3" idx="1"/>
          </p:cNvCxnSpPr>
          <p:nvPr/>
        </p:nvCxnSpPr>
        <p:spPr>
          <a:xfrm>
            <a:off x="9047079" y="3028176"/>
            <a:ext cx="885670" cy="9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4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174E71-65D0-4199-8334-A392B455408C}"/>
              </a:ext>
            </a:extLst>
          </p:cNvPr>
          <p:cNvSpPr/>
          <p:nvPr/>
        </p:nvSpPr>
        <p:spPr>
          <a:xfrm>
            <a:off x="523783" y="94996"/>
            <a:ext cx="9081856" cy="763479"/>
          </a:xfrm>
          <a:prstGeom prst="roundRect">
            <a:avLst/>
          </a:prstGeom>
          <a:solidFill>
            <a:srgbClr val="C00000">
              <a:alpha val="60000"/>
            </a:srgbClr>
          </a:solidFill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ontserrat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15259-931C-4831-ABEB-E5449AFADC7D}"/>
              </a:ext>
            </a:extLst>
          </p:cNvPr>
          <p:cNvSpPr/>
          <p:nvPr/>
        </p:nvSpPr>
        <p:spPr>
          <a:xfrm>
            <a:off x="911608" y="206247"/>
            <a:ext cx="6597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ALAMAT APLIKASI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ED000F-1183-4F14-951D-792F65563F7D}"/>
              </a:ext>
            </a:extLst>
          </p:cNvPr>
          <p:cNvSpPr txBox="1"/>
          <p:nvPr/>
        </p:nvSpPr>
        <p:spPr>
          <a:xfrm>
            <a:off x="749075" y="1356225"/>
            <a:ext cx="10952732" cy="2197259"/>
          </a:xfrm>
          <a:prstGeom prst="rect">
            <a:avLst/>
          </a:prstGeom>
          <a:noFill/>
        </p:spPr>
        <p:txBody>
          <a:bodyPr wrap="square" lIns="72000" tIns="36000" rIns="72000" bIns="36000" rtlCol="0" anchor="t" anchorCtr="0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>
              <a:latin typeface="Arial Narrow" panose="020B0606020202030204" pitchFamily="34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 Narrow" panose="020B0606020202030204" pitchFamily="34" charset="0"/>
              </a:rPr>
              <a:t>Allrecord</a:t>
            </a:r>
            <a:r>
              <a:rPr lang="en-US" sz="3200" dirty="0">
                <a:latin typeface="Arial Narrow" panose="020B0606020202030204" pitchFamily="34" charset="0"/>
              </a:rPr>
              <a:t> Swab PCR </a:t>
            </a:r>
            <a:r>
              <a:rPr lang="en-US" sz="3200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Arial Narrow" panose="020B0606020202030204" pitchFamily="34" charset="0"/>
              </a:rPr>
              <a:t> https://allrecord-tc19.kemkes.go.id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 Narrow" panose="020B0606020202030204" pitchFamily="34" charset="0"/>
              </a:rPr>
              <a:t>Allrecord</a:t>
            </a:r>
            <a:r>
              <a:rPr lang="en-US" sz="3200" dirty="0">
                <a:latin typeface="Arial Narrow" panose="020B0606020202030204" pitchFamily="34" charset="0"/>
              </a:rPr>
              <a:t> RDT Antigen  </a:t>
            </a:r>
            <a:r>
              <a:rPr lang="en-US" sz="3200" dirty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latin typeface="Arial Narrow" panose="020B0606020202030204" pitchFamily="34" charset="0"/>
              </a:rPr>
              <a:t>https://allrecord-antigen.kemkes.go.id</a:t>
            </a:r>
          </a:p>
        </p:txBody>
      </p:sp>
    </p:spTree>
    <p:extLst>
      <p:ext uri="{BB962C8B-B14F-4D97-AF65-F5344CB8AC3E}">
        <p14:creationId xmlns:p14="http://schemas.microsoft.com/office/powerpoint/2010/main" val="40902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A799F6-4CAC-4F7D-89A5-E6ED6DCD4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42B86E-1D2D-40DC-8D64-12C80C258200}"/>
              </a:ext>
            </a:extLst>
          </p:cNvPr>
          <p:cNvSpPr/>
          <p:nvPr/>
        </p:nvSpPr>
        <p:spPr>
          <a:xfrm>
            <a:off x="8190738" y="737634"/>
            <a:ext cx="4000500" cy="805349"/>
          </a:xfrm>
          <a:prstGeom prst="rect">
            <a:avLst/>
          </a:prstGeom>
          <a:solidFill>
            <a:srgbClr val="1AB6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4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iro-Regular"/>
              </a:rPr>
              <a:t>TERIMA KASIH</a:t>
            </a:r>
            <a:endParaRPr lang="en-ID" sz="49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i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4029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6301</TotalTime>
  <Words>425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Montserrat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365 Pro Plus</cp:lastModifiedBy>
  <cp:revision>688</cp:revision>
  <dcterms:created xsi:type="dcterms:W3CDTF">2019-02-23T02:15:16Z</dcterms:created>
  <dcterms:modified xsi:type="dcterms:W3CDTF">2021-07-09T16:09:03Z</dcterms:modified>
</cp:coreProperties>
</file>