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380" r:id="rId2"/>
    <p:sldId id="526" r:id="rId3"/>
    <p:sldId id="382" r:id="rId4"/>
    <p:sldId id="407" r:id="rId5"/>
    <p:sldId id="408" r:id="rId6"/>
    <p:sldId id="534" r:id="rId7"/>
    <p:sldId id="410" r:id="rId8"/>
    <p:sldId id="391" r:id="rId9"/>
    <p:sldId id="393" r:id="rId10"/>
    <p:sldId id="412" r:id="rId11"/>
    <p:sldId id="405" r:id="rId12"/>
    <p:sldId id="399" r:id="rId13"/>
    <p:sldId id="498" r:id="rId14"/>
    <p:sldId id="511" r:id="rId15"/>
    <p:sldId id="501" r:id="rId16"/>
    <p:sldId id="532" r:id="rId17"/>
    <p:sldId id="523" r:id="rId18"/>
    <p:sldId id="508" r:id="rId19"/>
    <p:sldId id="536" r:id="rId20"/>
    <p:sldId id="509" r:id="rId21"/>
    <p:sldId id="539" r:id="rId22"/>
    <p:sldId id="537" r:id="rId23"/>
    <p:sldId id="538" r:id="rId24"/>
    <p:sldId id="31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ae" initials="S" lastIdx="2" clrIdx="0">
    <p:extLst>
      <p:ext uri="{19B8F6BF-5375-455C-9EA6-DF929625EA0E}">
        <p15:presenceInfo xmlns:p15="http://schemas.microsoft.com/office/powerpoint/2012/main" userId="Syae" providerId="None"/>
      </p:ext>
    </p:extLst>
  </p:cmAuthor>
  <p:cmAuthor id="2" name="ade widiantara" initials="aw" lastIdx="6" clrIdx="1">
    <p:extLst>
      <p:ext uri="{19B8F6BF-5375-455C-9EA6-DF929625EA0E}">
        <p15:presenceInfo xmlns:p15="http://schemas.microsoft.com/office/powerpoint/2012/main" userId="c272cff9a91652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74F"/>
    <a:srgbClr val="F26091"/>
    <a:srgbClr val="436FB6"/>
    <a:srgbClr val="D9D9D9"/>
    <a:srgbClr val="0B7355"/>
    <a:srgbClr val="3EB8ED"/>
    <a:srgbClr val="71C5A4"/>
    <a:srgbClr val="8ED0B4"/>
    <a:srgbClr val="70C3ED"/>
    <a:srgbClr val="678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89873" autoAdjust="0"/>
  </p:normalViewPr>
  <p:slideViewPr>
    <p:cSldViewPr snapToGrid="0">
      <p:cViewPr varScale="1">
        <p:scale>
          <a:sx n="80" d="100"/>
          <a:sy n="80" d="100"/>
        </p:scale>
        <p:origin x="802" y="53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61155-8ADC-4D1F-B5E1-9A420286F803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136E6-A0A6-475F-8B24-400D7F5A6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rtaekonomi.co.id/tag6696/googl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136E6-A0A6-475F-8B24-400D7F5A69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72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0" dirty="0">
              <a:solidFill>
                <a:srgbClr val="ECF1F7"/>
              </a:solidFill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1F1C3-7E16-4D67-996B-AD647522B30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6533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136E6-A0A6-475F-8B24-400D7F5A69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96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136E6-A0A6-475F-8B24-400D7F5A69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60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136E6-A0A6-475F-8B24-400D7F5A69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9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136E6-A0A6-475F-8B24-400D7F5A69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3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5888" algn="just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  <a:latin typeface="Franklin Gothic Medium Cond" panose="020B0606030402020204" pitchFamily="34" charset="0"/>
              </a:rPr>
              <a:t>Rare case: </a:t>
            </a:r>
          </a:p>
          <a:p>
            <a:pPr marL="115888">
              <a:spcBef>
                <a:spcPts val="300"/>
              </a:spcBef>
              <a:spcAft>
                <a:spcPts val="300"/>
              </a:spcAft>
            </a:pPr>
            <a:r>
              <a:rPr lang="en-US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Judul</a:t>
            </a:r>
            <a:r>
              <a:rPr lang="en-US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kegiatan</a:t>
            </a:r>
            <a:r>
              <a:rPr lang="en-US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adalah</a:t>
            </a:r>
            <a:r>
              <a:rPr lang="en-US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“</a:t>
            </a:r>
            <a:r>
              <a:rPr lang="en-US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survei</a:t>
            </a:r>
            <a:r>
              <a:rPr lang="en-US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” </a:t>
            </a:r>
            <a:r>
              <a:rPr lang="en-US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tetapi</a:t>
            </a:r>
            <a:r>
              <a:rPr lang="en-US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 </a:t>
            </a:r>
            <a:r>
              <a:rPr lang="en-US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metode</a:t>
            </a:r>
            <a:r>
              <a:rPr lang="en-US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pengumpulan</a:t>
            </a:r>
            <a:r>
              <a:rPr lang="en-US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data </a:t>
            </a:r>
            <a:r>
              <a:rPr lang="en-US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adalah</a:t>
            </a:r>
            <a:r>
              <a:rPr lang="en-US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“</a:t>
            </a:r>
            <a:r>
              <a:rPr lang="en-US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pencacahan</a:t>
            </a:r>
            <a:r>
              <a:rPr lang="en-US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lengkap</a:t>
            </a:r>
            <a:r>
              <a:rPr lang="en-US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” </a:t>
            </a:r>
            <a:r>
              <a:rPr lang="en-US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hal</a:t>
            </a:r>
            <a:r>
              <a:rPr lang="en-US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ini</a:t>
            </a:r>
            <a:r>
              <a:rPr lang="en-US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diperbolehkan</a:t>
            </a:r>
            <a:endParaRPr lang="en-US" dirty="0">
              <a:solidFill>
                <a:srgbClr val="ECF1F7"/>
              </a:solidFill>
              <a:latin typeface="Franklin Gothic Medium Cond" panose="020B0606030402020204" pitchFamily="34" charset="0"/>
            </a:endParaRPr>
          </a:p>
          <a:p>
            <a:endParaRPr lang="en-AU" sz="1200" b="0" dirty="0">
              <a:solidFill>
                <a:srgbClr val="ECF1F7"/>
              </a:solidFill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1F1C3-7E16-4D67-996B-AD647522B30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067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Crawling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adalah sebuah proses di mana mesin pencarian seperti </a:t>
            </a:r>
            <a:r>
              <a:rPr lang="sv-SE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Google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dapat mencari dan memindai konten yang berada di situs web berupa artikel, lembar produk, gambar, link, dll.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136E6-A0A6-475F-8B24-400D7F5A69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2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136E6-A0A6-475F-8B24-400D7F5A69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99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1F1C3-7E16-4D67-996B-AD647522B30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921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0" dirty="0">
              <a:solidFill>
                <a:srgbClr val="ECF1F7"/>
              </a:solidFill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1F1C3-7E16-4D67-996B-AD647522B30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2258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0" dirty="0">
              <a:solidFill>
                <a:srgbClr val="ECF1F7"/>
              </a:solidFill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1F1C3-7E16-4D67-996B-AD647522B30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2279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0" dirty="0">
              <a:solidFill>
                <a:srgbClr val="ECF1F7"/>
              </a:solidFill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1F1C3-7E16-4D67-996B-AD647522B30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2019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0" dirty="0">
              <a:solidFill>
                <a:srgbClr val="ECF1F7"/>
              </a:solidFill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1F1C3-7E16-4D67-996B-AD647522B30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472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E8B-3894-426E-8755-E54B549BFD5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E3BB-C704-4769-A017-48B011B20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3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E8B-3894-426E-8755-E54B549BFD5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E3BB-C704-4769-A017-48B011B20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3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bg>
      <p:bgPr>
        <a:solidFill>
          <a:srgbClr val="1D7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523040"/>
            <a:ext cx="2743200" cy="396873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EB9E5DA5-6055-4EBD-AF78-CBB20B4B57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97B7BC7-ACB8-4E98-AB22-E7D4E3023CAE}"/>
              </a:ext>
            </a:extLst>
          </p:cNvPr>
          <p:cNvSpPr/>
          <p:nvPr userDrawn="1"/>
        </p:nvSpPr>
        <p:spPr>
          <a:xfrm>
            <a:off x="0" y="0"/>
            <a:ext cx="12192000" cy="6444000"/>
          </a:xfrm>
          <a:prstGeom prst="rect">
            <a:avLst/>
          </a:prstGeom>
          <a:solidFill>
            <a:srgbClr val="0B7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17573A-4909-4F31-A4BA-9F4F450BE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7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2952C92-C677-48BC-8D92-7DD016F399A6}"/>
              </a:ext>
            </a:extLst>
          </p:cNvPr>
          <p:cNvSpPr/>
          <p:nvPr/>
        </p:nvSpPr>
        <p:spPr>
          <a:xfrm>
            <a:off x="0" y="0"/>
            <a:ext cx="12192000" cy="6444000"/>
          </a:xfrm>
          <a:prstGeom prst="rect">
            <a:avLst/>
          </a:prstGeom>
          <a:solidFill>
            <a:srgbClr val="0F9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E8B-3894-426E-8755-E54B549BFD5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E3BB-C704-4769-A017-48B011B20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6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E8B-3894-426E-8755-E54B549BFD5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E3BB-C704-4769-A017-48B011B20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9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CEE288-291D-41AA-B21D-827EB03DD505}"/>
              </a:ext>
            </a:extLst>
          </p:cNvPr>
          <p:cNvSpPr/>
          <p:nvPr/>
        </p:nvSpPr>
        <p:spPr>
          <a:xfrm>
            <a:off x="0" y="0"/>
            <a:ext cx="12192000" cy="6444000"/>
          </a:xfrm>
          <a:prstGeom prst="rect">
            <a:avLst/>
          </a:prstGeom>
          <a:solidFill>
            <a:srgbClr val="0F9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215B7A9-D0BA-4184-8596-903D5B5ADE1B}"/>
              </a:ext>
            </a:extLst>
          </p:cNvPr>
          <p:cNvSpPr/>
          <p:nvPr/>
        </p:nvSpPr>
        <p:spPr>
          <a:xfrm>
            <a:off x="4293031" y="1"/>
            <a:ext cx="7898969" cy="6442202"/>
          </a:xfrm>
          <a:prstGeom prst="rect">
            <a:avLst/>
          </a:prstGeom>
          <a:solidFill>
            <a:srgbClr val="ECF1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E8B-3894-426E-8755-E54B549BFD5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E3BB-C704-4769-A017-48B011B20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0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F74A398-B465-464E-B3B4-50CEB8800A0A}"/>
              </a:ext>
            </a:extLst>
          </p:cNvPr>
          <p:cNvSpPr/>
          <p:nvPr/>
        </p:nvSpPr>
        <p:spPr>
          <a:xfrm>
            <a:off x="0" y="0"/>
            <a:ext cx="12192000" cy="6444000"/>
          </a:xfrm>
          <a:prstGeom prst="rect">
            <a:avLst/>
          </a:prstGeom>
          <a:solidFill>
            <a:srgbClr val="0F9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A6E4E81-1503-46C6-A0FB-06B1CDA7B408}"/>
              </a:ext>
            </a:extLst>
          </p:cNvPr>
          <p:cNvSpPr/>
          <p:nvPr/>
        </p:nvSpPr>
        <p:spPr>
          <a:xfrm>
            <a:off x="6096000" y="1"/>
            <a:ext cx="6096000" cy="6442202"/>
          </a:xfrm>
          <a:prstGeom prst="rect">
            <a:avLst/>
          </a:prstGeom>
          <a:solidFill>
            <a:srgbClr val="ECF1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E8B-3894-426E-8755-E54B549BFD5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E3BB-C704-4769-A017-48B011B20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3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E8B-3894-426E-8755-E54B549BFD5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E3BB-C704-4769-A017-48B011B20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2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E8B-3894-426E-8755-E54B549BFD5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E3BB-C704-4769-A017-48B011B20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9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E8B-3894-426E-8755-E54B549BFD5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E3BB-C704-4769-A017-48B011B20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8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E8B-3894-426E-8755-E54B549BFD5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E3BB-C704-4769-A017-48B011B20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9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62E8B-3894-426E-8755-E54B549BFD5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2E3BB-C704-4769-A017-48B011B20D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F03BBAB-441A-47E4-B76F-80CC3ED8D8F5}"/>
              </a:ext>
            </a:extLst>
          </p:cNvPr>
          <p:cNvSpPr/>
          <p:nvPr userDrawn="1"/>
        </p:nvSpPr>
        <p:spPr>
          <a:xfrm flipH="1">
            <a:off x="6154040" y="6442424"/>
            <a:ext cx="2989960" cy="421276"/>
          </a:xfrm>
          <a:prstGeom prst="rect">
            <a:avLst/>
          </a:prstGeom>
          <a:gradFill flip="none" rotWithShape="1">
            <a:gsLst>
              <a:gs pos="0">
                <a:srgbClr val="045D94">
                  <a:alpha val="0"/>
                </a:srgbClr>
              </a:gs>
              <a:gs pos="100000">
                <a:srgbClr val="015C9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F751F52-46DC-41B4-A9FB-89AD2EDEEA71}"/>
              </a:ext>
            </a:extLst>
          </p:cNvPr>
          <p:cNvSpPr/>
          <p:nvPr userDrawn="1"/>
        </p:nvSpPr>
        <p:spPr>
          <a:xfrm>
            <a:off x="-1" y="6442424"/>
            <a:ext cx="12192001" cy="421276"/>
          </a:xfrm>
          <a:prstGeom prst="rect">
            <a:avLst/>
          </a:prstGeom>
          <a:solidFill>
            <a:srgbClr val="085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4C5B49-3E3F-476E-95AE-0814122FC57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8" y="6533605"/>
            <a:ext cx="1630313" cy="2454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853A374-5EE3-49DA-99E6-17F44A99AA3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202" y="6399693"/>
            <a:ext cx="808280" cy="42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3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908-BA59-4183-8648-53219FC00D5C}" type="slidenum">
              <a:rPr lang="en-AU" smtClean="0"/>
              <a:t>1</a:t>
            </a:fld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162" y="473675"/>
            <a:ext cx="1803020" cy="88750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-1" y="1812390"/>
            <a:ext cx="12192000" cy="5056496"/>
          </a:xfrm>
          <a:custGeom>
            <a:avLst/>
            <a:gdLst>
              <a:gd name="connsiteX0" fmla="*/ 2111832 w 12192000"/>
              <a:gd name="connsiteY0" fmla="*/ 0 h 4719917"/>
              <a:gd name="connsiteX1" fmla="*/ 12192000 w 12192000"/>
              <a:gd name="connsiteY1" fmla="*/ 0 h 4719917"/>
              <a:gd name="connsiteX2" fmla="*/ 12192000 w 12192000"/>
              <a:gd name="connsiteY2" fmla="*/ 2420470 h 4719917"/>
              <a:gd name="connsiteX3" fmla="*/ 12192000 w 12192000"/>
              <a:gd name="connsiteY3" fmla="*/ 2608085 h 4719917"/>
              <a:gd name="connsiteX4" fmla="*/ 12192000 w 12192000"/>
              <a:gd name="connsiteY4" fmla="*/ 4719917 h 4719917"/>
              <a:gd name="connsiteX5" fmla="*/ 10080168 w 12192000"/>
              <a:gd name="connsiteY5" fmla="*/ 4719917 h 4719917"/>
              <a:gd name="connsiteX6" fmla="*/ 9587753 w 12192000"/>
              <a:gd name="connsiteY6" fmla="*/ 4719917 h 4719917"/>
              <a:gd name="connsiteX7" fmla="*/ 0 w 12192000"/>
              <a:gd name="connsiteY7" fmla="*/ 4719917 h 4719917"/>
              <a:gd name="connsiteX8" fmla="*/ 0 w 12192000"/>
              <a:gd name="connsiteY8" fmla="*/ 2111832 h 4719917"/>
              <a:gd name="connsiteX9" fmla="*/ 2111832 w 12192000"/>
              <a:gd name="connsiteY9" fmla="*/ 0 h 471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719917">
                <a:moveTo>
                  <a:pt x="2111832" y="0"/>
                </a:moveTo>
                <a:lnTo>
                  <a:pt x="12192000" y="0"/>
                </a:lnTo>
                <a:lnTo>
                  <a:pt x="12192000" y="2420470"/>
                </a:lnTo>
                <a:lnTo>
                  <a:pt x="12192000" y="2608085"/>
                </a:lnTo>
                <a:lnTo>
                  <a:pt x="12192000" y="4719917"/>
                </a:lnTo>
                <a:lnTo>
                  <a:pt x="10080168" y="4719917"/>
                </a:lnTo>
                <a:lnTo>
                  <a:pt x="9587753" y="4719917"/>
                </a:lnTo>
                <a:lnTo>
                  <a:pt x="0" y="4719917"/>
                </a:lnTo>
                <a:lnTo>
                  <a:pt x="0" y="2111832"/>
                </a:lnTo>
                <a:cubicBezTo>
                  <a:pt x="0" y="945499"/>
                  <a:pt x="945499" y="0"/>
                  <a:pt x="2111832" y="0"/>
                </a:cubicBezTo>
                <a:close/>
              </a:path>
            </a:pathLst>
          </a:custGeom>
          <a:solidFill>
            <a:srgbClr val="0F9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6277970" y="2221267"/>
            <a:ext cx="5540534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AU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Penegasan</a:t>
            </a:r>
            <a:r>
              <a:rPr lang="en-A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AU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isian</a:t>
            </a:r>
            <a:r>
              <a:rPr lang="en-A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Metadata </a:t>
            </a:r>
            <a:r>
              <a:rPr lang="en-AU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Statistik</a:t>
            </a:r>
            <a:endParaRPr lang="en-A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(MS-Keg, MS-Ind, MS- Var)</a:t>
            </a:r>
            <a:endParaRPr lang="en-A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345182" y="4480347"/>
            <a:ext cx="4356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6637205" y="6223059"/>
            <a:ext cx="3697419" cy="423984"/>
            <a:chOff x="1820361" y="5790068"/>
            <a:chExt cx="3697419" cy="42398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479" b="50000"/>
            <a:stretch/>
          </p:blipFill>
          <p:spPr>
            <a:xfrm>
              <a:off x="1820361" y="5790068"/>
              <a:ext cx="392591" cy="423984"/>
            </a:xfrm>
            <a:prstGeom prst="rect">
              <a:avLst/>
            </a:prstGeom>
          </p:spPr>
        </p:pic>
        <p:sp>
          <p:nvSpPr>
            <p:cNvPr id="21" name="TextBox 10"/>
            <p:cNvSpPr txBox="1"/>
            <p:nvPr/>
          </p:nvSpPr>
          <p:spPr>
            <a:xfrm>
              <a:off x="2266351" y="5818178"/>
              <a:ext cx="32514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Pekanbaru</a:t>
              </a:r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, 21 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September 2021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7234518" y="4645006"/>
            <a:ext cx="4583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Disampaikan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pada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Pendampingan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Pembinaan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Statistik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Sektoral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Provinsi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Riau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Tahun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2021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E29529B-C23E-4167-A459-690457F7D3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56593" y="1794300"/>
            <a:ext cx="7595552" cy="5063700"/>
          </a:xfrm>
          <a:prstGeom prst="round2DiagRect">
            <a:avLst>
              <a:gd name="adj1" fmla="val 50000"/>
              <a:gd name="adj2" fmla="val 0"/>
            </a:avLst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C30BEA-0193-4209-B403-35B34893E1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2" y="548096"/>
            <a:ext cx="586868" cy="460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9001A3-3B51-4BAA-ADB9-27AF0E5A06CF}"/>
              </a:ext>
            </a:extLst>
          </p:cNvPr>
          <p:cNvSpPr txBox="1"/>
          <p:nvPr/>
        </p:nvSpPr>
        <p:spPr>
          <a:xfrm>
            <a:off x="1284514" y="548096"/>
            <a:ext cx="254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Arial Narrow" panose="020B0606020202030204" pitchFamily="34" charset="0"/>
              </a:rPr>
              <a:t>BADAN PUSAT STATISTIK</a:t>
            </a:r>
            <a:endParaRPr lang="en-ID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25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36">
            <a:extLst>
              <a:ext uri="{FF2B5EF4-FFF2-40B4-BE49-F238E27FC236}">
                <a16:creationId xmlns:a16="http://schemas.microsoft.com/office/drawing/2014/main" xmlns="" id="{A48AC35B-7F98-4101-B116-03CB249E3902}"/>
              </a:ext>
            </a:extLst>
          </p:cNvPr>
          <p:cNvSpPr/>
          <p:nvPr/>
        </p:nvSpPr>
        <p:spPr>
          <a:xfrm>
            <a:off x="344022" y="1081702"/>
            <a:ext cx="4477360" cy="4186984"/>
          </a:xfrm>
          <a:prstGeom prst="roundRect">
            <a:avLst>
              <a:gd name="adj" fmla="val 6948"/>
            </a:avLst>
          </a:prstGeom>
          <a:solidFill>
            <a:srgbClr val="0B7355">
              <a:alpha val="7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295752-C1F4-4D11-8DF5-F4044FDE0811}"/>
              </a:ext>
            </a:extLst>
          </p:cNvPr>
          <p:cNvSpPr txBox="1"/>
          <p:nvPr/>
        </p:nvSpPr>
        <p:spPr>
          <a:xfrm>
            <a:off x="481670" y="1236953"/>
            <a:ext cx="41883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4</a:t>
            </a:r>
            <a:r>
              <a:rPr lang="id-ID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.</a:t>
            </a:r>
            <a:r>
              <a:rPr lang="en-US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4</a:t>
            </a:r>
            <a:r>
              <a:rPr lang="id-ID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 Cakupan wilayah kegiatan</a:t>
            </a:r>
            <a:endParaRPr lang="en-US" dirty="0">
              <a:solidFill>
                <a:srgbClr val="FFFF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11F2AAB-3E10-438A-B52C-72FA534AC6A5}"/>
              </a:ext>
            </a:extLst>
          </p:cNvPr>
          <p:cNvSpPr txBox="1"/>
          <p:nvPr/>
        </p:nvSpPr>
        <p:spPr>
          <a:xfrm>
            <a:off x="724829" y="1988135"/>
            <a:ext cx="3704296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i="1" dirty="0" err="1">
                <a:solidFill>
                  <a:schemeClr val="bg1"/>
                </a:solidFill>
                <a:highlight>
                  <a:srgbClr val="FF0000"/>
                </a:highlight>
                <a:latin typeface="Metropolis Light" panose="00000500000000000000" pitchFamily="50" charset="0"/>
              </a:rPr>
              <a:t>Penegasan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Metropolis Light" panose="00000500000000000000" pitchFamily="50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Untuk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kegiatan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yang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cakupan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wilayahnya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kecamatan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atau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kelurahan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maka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R4.5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hanya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ditulis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nama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kabupaten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/Kota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saja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Jika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terdapat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1 (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satu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)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saja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kabupaten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/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kota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di Indonesia yang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tidak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mendapatkan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sampel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atau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tidak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tercakup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dalam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kegiatan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maka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sudah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diartikan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bahwa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cakupan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wilayah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survei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adalah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sebagian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Wilayah Indonesia</a:t>
            </a:r>
          </a:p>
          <a:p>
            <a:pPr marL="342900" indent="-342900">
              <a:buFont typeface="+mj-lt"/>
              <a:buAutoNum type="arabicPeriod"/>
            </a:pPr>
            <a:endParaRPr lang="en-US" sz="1400" i="1" dirty="0">
              <a:solidFill>
                <a:schemeClr val="bg1"/>
              </a:solidFill>
              <a:latin typeface="Metropolis Light" panose="000005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i="1" dirty="0">
              <a:solidFill>
                <a:schemeClr val="bg1"/>
              </a:solidFill>
              <a:latin typeface="Metropolis Light" panose="00000500000000000000" pitchFamily="50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CA19F5B-8501-4D8D-A5AA-70620B004792}"/>
              </a:ext>
            </a:extLst>
          </p:cNvPr>
          <p:cNvSpPr/>
          <p:nvPr/>
        </p:nvSpPr>
        <p:spPr>
          <a:xfrm>
            <a:off x="607811" y="1761535"/>
            <a:ext cx="3908434" cy="3016209"/>
          </a:xfrm>
          <a:prstGeom prst="roundRect">
            <a:avLst>
              <a:gd name="adj" fmla="val 7026"/>
            </a:avLst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9774FF5-EE4A-47E6-B569-65303AEA3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078" y="1009848"/>
            <a:ext cx="6363251" cy="3391194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xmlns="" id="{C8ED4003-89AE-4520-B7C0-20EEC983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2144" y="6482899"/>
            <a:ext cx="533400" cy="396873"/>
          </a:xfrm>
        </p:spPr>
        <p:txBody>
          <a:bodyPr/>
          <a:lstStyle/>
          <a:p>
            <a:fld id="{EB9E5DA5-6055-4EBD-AF78-CBB20B4B5717}" type="slidenum">
              <a:rPr lang="en-US" sz="2200" smtClean="0">
                <a:solidFill>
                  <a:schemeClr val="tx1"/>
                </a:solidFill>
              </a:rPr>
              <a:pPr/>
              <a:t>10</a:t>
            </a:fld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xmlns="" id="{79B6133F-0162-4FE2-940F-42441C61768F}"/>
              </a:ext>
            </a:extLst>
          </p:cNvPr>
          <p:cNvSpPr/>
          <p:nvPr/>
        </p:nvSpPr>
        <p:spPr>
          <a:xfrm flipV="1">
            <a:off x="0" y="-18681"/>
            <a:ext cx="5617030" cy="725614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61E29D5-91D0-4545-8065-65F2798F4531}"/>
              </a:ext>
            </a:extLst>
          </p:cNvPr>
          <p:cNvSpPr/>
          <p:nvPr/>
        </p:nvSpPr>
        <p:spPr>
          <a:xfrm>
            <a:off x="-1" y="49120"/>
            <a:ext cx="7064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MS-Keg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Blok IV. </a:t>
            </a:r>
            <a:r>
              <a:rPr lang="en-US" sz="3200" dirty="0" err="1">
                <a:solidFill>
                  <a:srgbClr val="436FB6"/>
                </a:solidFill>
                <a:latin typeface="Franklin Gothic Medium Cond" panose="020B0606030402020204" pitchFamily="34" charset="0"/>
              </a:rPr>
              <a:t>Desain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solidFill>
                  <a:srgbClr val="436FB6"/>
                </a:solidFill>
                <a:latin typeface="Franklin Gothic Medium Cond" panose="020B0606030402020204" pitchFamily="34" charset="0"/>
              </a:rPr>
              <a:t>Kegiatan</a:t>
            </a:r>
            <a:endParaRPr lang="en-US" sz="3200" dirty="0">
              <a:solidFill>
                <a:srgbClr val="436FB6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9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36">
            <a:extLst>
              <a:ext uri="{FF2B5EF4-FFF2-40B4-BE49-F238E27FC236}">
                <a16:creationId xmlns:a16="http://schemas.microsoft.com/office/drawing/2014/main" xmlns="" id="{3E31F95C-94E4-45C9-8DC7-91E64B81CE10}"/>
              </a:ext>
            </a:extLst>
          </p:cNvPr>
          <p:cNvSpPr/>
          <p:nvPr/>
        </p:nvSpPr>
        <p:spPr>
          <a:xfrm>
            <a:off x="380999" y="964449"/>
            <a:ext cx="5151971" cy="5183675"/>
          </a:xfrm>
          <a:prstGeom prst="roundRect">
            <a:avLst>
              <a:gd name="adj" fmla="val 6948"/>
            </a:avLst>
          </a:prstGeom>
          <a:solidFill>
            <a:srgbClr val="0B7355">
              <a:alpha val="7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EB8DA8-8D2F-4CAF-AD09-5D6C45B9EEAD}"/>
              </a:ext>
            </a:extLst>
          </p:cNvPr>
          <p:cNvSpPr txBox="1"/>
          <p:nvPr/>
        </p:nvSpPr>
        <p:spPr>
          <a:xfrm>
            <a:off x="533400" y="950683"/>
            <a:ext cx="5090878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6.1</a:t>
            </a:r>
            <a:r>
              <a:rPr lang="pl-PL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 Apakah melakukan uji coba (pilot study)</a:t>
            </a:r>
            <a:endParaRPr lang="en-US" dirty="0">
              <a:solidFill>
                <a:srgbClr val="FFFF00"/>
              </a:solidFill>
              <a:latin typeface="Franklin Gothic Medium Cond" panose="020B06060304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d-ID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Penjelasan pelaksanaan uji coba mencakup lokasi pelaksanaan uji coba, jumlah unit observasi, waktu pelaksanaan uji coba, berapa kali uji coba dilakukan.</a:t>
            </a:r>
            <a:endParaRPr lang="en-US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5BDF87-DABC-4256-A08B-34AD4BE814E7}"/>
              </a:ext>
            </a:extLst>
          </p:cNvPr>
          <p:cNvSpPr txBox="1"/>
          <p:nvPr/>
        </p:nvSpPr>
        <p:spPr>
          <a:xfrm>
            <a:off x="1029608" y="2884607"/>
            <a:ext cx="3893418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888" algn="just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Uji </a:t>
            </a:r>
            <a:r>
              <a:rPr lang="en-US" dirty="0" err="1">
                <a:solidFill>
                  <a:srgbClr val="FFFF00"/>
                </a:solidFill>
                <a:latin typeface="Franklin Gothic Medium Cond" panose="020B0606030402020204" pitchFamily="34" charset="0"/>
              </a:rPr>
              <a:t>Coba</a:t>
            </a:r>
            <a:r>
              <a:rPr lang="en-US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/Pilot  </a:t>
            </a: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  <a:latin typeface="Franklin Gothic Medium Cond" panose="020B0606030402020204" pitchFamily="34" charset="0"/>
              </a:rPr>
              <a:t>[ </a:t>
            </a:r>
            <a:r>
              <a:rPr lang="en-US" dirty="0" err="1">
                <a:solidFill>
                  <a:schemeClr val="bg1"/>
                </a:solidFill>
                <a:highlight>
                  <a:srgbClr val="FF0000"/>
                </a:highlight>
                <a:latin typeface="Franklin Gothic Medium Cond" panose="020B0606030402020204" pitchFamily="34" charset="0"/>
              </a:rPr>
              <a:t>Penegasan</a:t>
            </a: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  <a:latin typeface="Franklin Gothic Medium Cond" panose="020B0606030402020204" pitchFamily="34" charset="0"/>
              </a:rPr>
              <a:t>]</a:t>
            </a:r>
          </a:p>
          <a:p>
            <a:pPr marL="282575">
              <a:spcBef>
                <a:spcPts val="300"/>
              </a:spcBef>
              <a:spcAft>
                <a:spcPts val="300"/>
              </a:spcAft>
            </a:pP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Kegiatan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Kompilasi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tetap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mengisi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Rincian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6.1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sesuai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ada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/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tidaknya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uji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coba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dilakukan</a:t>
            </a:r>
            <a:endParaRPr lang="en-US" i="1" dirty="0">
              <a:solidFill>
                <a:srgbClr val="ECF1F7"/>
              </a:solidFill>
              <a:latin typeface="Franklin Gothic Medium Cond" panose="020B0606030402020204" pitchFamily="34" charset="0"/>
            </a:endParaRPr>
          </a:p>
          <a:p>
            <a:pPr marL="282575">
              <a:spcBef>
                <a:spcPts val="300"/>
              </a:spcBef>
              <a:spcAft>
                <a:spcPts val="300"/>
              </a:spcAft>
            </a:pP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Contoh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: </a:t>
            </a:r>
          </a:p>
          <a:p>
            <a:pPr marL="282575">
              <a:spcBef>
                <a:spcPts val="300"/>
              </a:spcBef>
              <a:spcAft>
                <a:spcPts val="300"/>
              </a:spcAft>
            </a:pP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Uji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coba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lembar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kerja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atau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aplikasi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kompilasi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data</a:t>
            </a:r>
            <a:endParaRPr lang="id-ID" i="1" dirty="0">
              <a:solidFill>
                <a:srgbClr val="ECF1F7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0B0ECE0-3257-49B2-86E1-A3F9A33EA8ED}"/>
              </a:ext>
            </a:extLst>
          </p:cNvPr>
          <p:cNvSpPr/>
          <p:nvPr/>
        </p:nvSpPr>
        <p:spPr>
          <a:xfrm>
            <a:off x="747576" y="2658169"/>
            <a:ext cx="4292775" cy="2805929"/>
          </a:xfrm>
          <a:prstGeom prst="roundRect">
            <a:avLst>
              <a:gd name="adj" fmla="val 7026"/>
            </a:avLst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D2043B9-8C6E-4BF7-A517-7001A990E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828" y="1030160"/>
            <a:ext cx="5911456" cy="1939917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xmlns="" id="{C996C434-4CAB-4277-8450-97B564E3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2144" y="6482899"/>
            <a:ext cx="533400" cy="396873"/>
          </a:xfrm>
        </p:spPr>
        <p:txBody>
          <a:bodyPr/>
          <a:lstStyle/>
          <a:p>
            <a:fld id="{EB9E5DA5-6055-4EBD-AF78-CBB20B4B5717}" type="slidenum">
              <a:rPr lang="en-US" sz="2200" smtClean="0">
                <a:solidFill>
                  <a:schemeClr val="tx1"/>
                </a:solidFill>
              </a:rPr>
              <a:pPr/>
              <a:t>11</a:t>
            </a:fld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xmlns="" id="{2DD60993-1AE2-4C86-8E2F-FB4D97473339}"/>
              </a:ext>
            </a:extLst>
          </p:cNvPr>
          <p:cNvSpPr/>
          <p:nvPr/>
        </p:nvSpPr>
        <p:spPr>
          <a:xfrm flipV="1">
            <a:off x="-1" y="-18681"/>
            <a:ext cx="5823857" cy="725614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C6B27E0-C8B6-43F1-B149-78308BF24AE6}"/>
              </a:ext>
            </a:extLst>
          </p:cNvPr>
          <p:cNvSpPr/>
          <p:nvPr/>
        </p:nvSpPr>
        <p:spPr>
          <a:xfrm>
            <a:off x="-1" y="49120"/>
            <a:ext cx="7064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MS-Keg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Blok VI. </a:t>
            </a:r>
            <a:r>
              <a:rPr lang="en-US" sz="3200" dirty="0" err="1">
                <a:solidFill>
                  <a:srgbClr val="436FB6"/>
                </a:solidFill>
                <a:latin typeface="Franklin Gothic Medium Cond" panose="020B0606030402020204" pitchFamily="34" charset="0"/>
              </a:rPr>
              <a:t>Pengumpulan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53078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36">
            <a:extLst>
              <a:ext uri="{FF2B5EF4-FFF2-40B4-BE49-F238E27FC236}">
                <a16:creationId xmlns:a16="http://schemas.microsoft.com/office/drawing/2014/main" xmlns="" id="{FECE1C8F-D31C-4BD1-840F-43B9DB9F9B4D}"/>
              </a:ext>
            </a:extLst>
          </p:cNvPr>
          <p:cNvSpPr/>
          <p:nvPr/>
        </p:nvSpPr>
        <p:spPr>
          <a:xfrm>
            <a:off x="661123" y="1812183"/>
            <a:ext cx="4095403" cy="3531977"/>
          </a:xfrm>
          <a:prstGeom prst="roundRect">
            <a:avLst>
              <a:gd name="adj" fmla="val 6948"/>
            </a:avLst>
          </a:prstGeom>
          <a:solidFill>
            <a:srgbClr val="0B7355">
              <a:alpha val="7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B2F8834-75B6-4F91-93A6-B68CA3FEC541}"/>
              </a:ext>
            </a:extLst>
          </p:cNvPr>
          <p:cNvSpPr txBox="1"/>
          <p:nvPr/>
        </p:nvSpPr>
        <p:spPr>
          <a:xfrm>
            <a:off x="891941" y="2215985"/>
            <a:ext cx="3424757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938" algn="just">
              <a:spcBef>
                <a:spcPts val="300"/>
              </a:spcBef>
              <a:spcAft>
                <a:spcPts val="300"/>
              </a:spcAft>
            </a:pPr>
            <a:r>
              <a:rPr lang="sv-SE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8.2 Rencana penerbitan publikasi untuk umum:</a:t>
            </a:r>
          </a:p>
          <a:p>
            <a:pPr indent="7938" algn="just">
              <a:spcBef>
                <a:spcPts val="300"/>
              </a:spcBef>
              <a:spcAft>
                <a:spcPts val="300"/>
              </a:spcAft>
            </a:pPr>
            <a:r>
              <a:rPr lang="sv-SE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Apabila terdapat lebih dari satu publikasi sejenis yang didiseminasikan (contoh: publikasi tercetak ada 2 publikasi berbeda) , maka isian pada R8.2 dapat disesuaikan dengan menambahkan baris pada tabel yang tersedia.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6AD82E08-6F5C-4500-B7B5-33A77B47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2144" y="6482899"/>
            <a:ext cx="533400" cy="396873"/>
          </a:xfrm>
        </p:spPr>
        <p:txBody>
          <a:bodyPr/>
          <a:lstStyle/>
          <a:p>
            <a:fld id="{EB9E5DA5-6055-4EBD-AF78-CBB20B4B5717}" type="slidenum">
              <a:rPr lang="en-US" sz="2200" smtClean="0">
                <a:solidFill>
                  <a:schemeClr val="tx1"/>
                </a:solidFill>
              </a:rPr>
              <a:pPr/>
              <a:t>12</a:t>
            </a:fld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xmlns="" id="{7E72E1D6-BED5-45E6-AE95-C2F5100C4B06}"/>
              </a:ext>
            </a:extLst>
          </p:cNvPr>
          <p:cNvSpPr/>
          <p:nvPr/>
        </p:nvSpPr>
        <p:spPr>
          <a:xfrm flipV="1">
            <a:off x="-1" y="-18681"/>
            <a:ext cx="5802087" cy="725614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874BF3E-701B-4C81-B462-275C65F792E1}"/>
              </a:ext>
            </a:extLst>
          </p:cNvPr>
          <p:cNvSpPr/>
          <p:nvPr/>
        </p:nvSpPr>
        <p:spPr>
          <a:xfrm>
            <a:off x="-1" y="49120"/>
            <a:ext cx="7064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MS-Keg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Blok VIII. </a:t>
            </a:r>
            <a:r>
              <a:rPr lang="en-US" sz="3200" dirty="0" err="1">
                <a:solidFill>
                  <a:srgbClr val="436FB6"/>
                </a:solidFill>
                <a:latin typeface="Franklin Gothic Medium Cond" panose="020B0606030402020204" pitchFamily="34" charset="0"/>
              </a:rPr>
              <a:t>Diseminasi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Hasil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F4F9A6-C097-4092-81D3-7289E1053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384" y="1891640"/>
            <a:ext cx="6592442" cy="22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Top Corners Rounded 25">
            <a:extLst>
              <a:ext uri="{FF2B5EF4-FFF2-40B4-BE49-F238E27FC236}">
                <a16:creationId xmlns:a16="http://schemas.microsoft.com/office/drawing/2014/main" xmlns="" id="{27879FD9-E44E-45AF-A971-90AABD4D107E}"/>
              </a:ext>
            </a:extLst>
          </p:cNvPr>
          <p:cNvSpPr/>
          <p:nvPr/>
        </p:nvSpPr>
        <p:spPr>
          <a:xfrm>
            <a:off x="5450792" y="0"/>
            <a:ext cx="6741208" cy="6457559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379200D-F94F-4650-B189-C679926D8419}"/>
              </a:ext>
            </a:extLst>
          </p:cNvPr>
          <p:cNvCxnSpPr>
            <a:cxnSpLocks/>
          </p:cNvCxnSpPr>
          <p:nvPr/>
        </p:nvCxnSpPr>
        <p:spPr>
          <a:xfrm flipH="1">
            <a:off x="11819296" y="1173549"/>
            <a:ext cx="1" cy="42880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86C3A02-1C5D-4B04-AA1D-2CF42B066E45}"/>
              </a:ext>
            </a:extLst>
          </p:cNvPr>
          <p:cNvCxnSpPr>
            <a:cxnSpLocks/>
          </p:cNvCxnSpPr>
          <p:nvPr/>
        </p:nvCxnSpPr>
        <p:spPr>
          <a:xfrm flipH="1">
            <a:off x="11869271" y="1240885"/>
            <a:ext cx="1" cy="42880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F203CE8-722B-4124-BA8B-25B7412FB6D0}"/>
              </a:ext>
            </a:extLst>
          </p:cNvPr>
          <p:cNvCxnSpPr>
            <a:cxnSpLocks/>
          </p:cNvCxnSpPr>
          <p:nvPr/>
        </p:nvCxnSpPr>
        <p:spPr>
          <a:xfrm flipH="1">
            <a:off x="11919246" y="1177090"/>
            <a:ext cx="1" cy="42880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7D68A7F-3FDC-4D9F-BB3C-D0B259A717AE}"/>
              </a:ext>
            </a:extLst>
          </p:cNvPr>
          <p:cNvCxnSpPr>
            <a:cxnSpLocks/>
          </p:cNvCxnSpPr>
          <p:nvPr/>
        </p:nvCxnSpPr>
        <p:spPr>
          <a:xfrm flipH="1">
            <a:off x="6626608" y="1103315"/>
            <a:ext cx="1" cy="42880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E05D01A-D540-4967-88EC-6396BFA2301C}"/>
              </a:ext>
            </a:extLst>
          </p:cNvPr>
          <p:cNvCxnSpPr>
            <a:cxnSpLocks/>
          </p:cNvCxnSpPr>
          <p:nvPr/>
        </p:nvCxnSpPr>
        <p:spPr>
          <a:xfrm flipH="1">
            <a:off x="6676583" y="1170651"/>
            <a:ext cx="1" cy="42880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5724AEA-5962-4C7B-B8BF-5A65F1EBB0D2}"/>
              </a:ext>
            </a:extLst>
          </p:cNvPr>
          <p:cNvCxnSpPr>
            <a:cxnSpLocks/>
          </p:cNvCxnSpPr>
          <p:nvPr/>
        </p:nvCxnSpPr>
        <p:spPr>
          <a:xfrm flipH="1">
            <a:off x="6726558" y="1106856"/>
            <a:ext cx="1" cy="42880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3462F75-36FE-49F3-B07B-7801AECD2997}"/>
              </a:ext>
            </a:extLst>
          </p:cNvPr>
          <p:cNvGrpSpPr/>
          <p:nvPr/>
        </p:nvGrpSpPr>
        <p:grpSpPr>
          <a:xfrm>
            <a:off x="435381" y="1825338"/>
            <a:ext cx="4812278" cy="3278093"/>
            <a:chOff x="562702" y="1830460"/>
            <a:chExt cx="4812278" cy="327809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38761024-8D57-4334-93A5-42FEED6A8502}"/>
                </a:ext>
              </a:extLst>
            </p:cNvPr>
            <p:cNvSpPr/>
            <p:nvPr/>
          </p:nvSpPr>
          <p:spPr>
            <a:xfrm rot="21174216">
              <a:off x="632042" y="1878823"/>
              <a:ext cx="4742938" cy="3229730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B7AB78FF-9C25-40A0-B8BD-C01C653CA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059420">
              <a:off x="562702" y="1830460"/>
              <a:ext cx="4611700" cy="3245927"/>
            </a:xfrm>
            <a:prstGeom prst="rect">
              <a:avLst/>
            </a:prstGeom>
          </p:spPr>
        </p:pic>
      </p:grpSp>
      <p:sp>
        <p:nvSpPr>
          <p:cNvPr id="27" name="文本框 25">
            <a:extLst>
              <a:ext uri="{FF2B5EF4-FFF2-40B4-BE49-F238E27FC236}">
                <a16:creationId xmlns:a16="http://schemas.microsoft.com/office/drawing/2014/main" xmlns="" id="{1D15B8AC-78E4-43EB-BB5E-EC985F36532C}"/>
              </a:ext>
            </a:extLst>
          </p:cNvPr>
          <p:cNvSpPr txBox="1"/>
          <p:nvPr/>
        </p:nvSpPr>
        <p:spPr>
          <a:xfrm>
            <a:off x="5630544" y="2709212"/>
            <a:ext cx="6418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Metadata </a:t>
            </a:r>
            <a:r>
              <a:rPr lang="en-US" altLang="zh-CN" sz="4400" dirty="0" err="1">
                <a:solidFill>
                  <a:srgbClr val="FFC000"/>
                </a:solidFill>
                <a:latin typeface="Franklin Gothic Medium Cond" panose="020B0606030402020204" pitchFamily="34" charset="0"/>
              </a:rPr>
              <a:t>Statistik</a:t>
            </a:r>
            <a:r>
              <a:rPr lang="en-US" altLang="zh-CN" sz="44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 – </a:t>
            </a:r>
            <a:r>
              <a:rPr lang="en-US" altLang="zh-CN" sz="4400" dirty="0" err="1">
                <a:solidFill>
                  <a:srgbClr val="F26091"/>
                </a:solidFill>
                <a:latin typeface="Franklin Gothic Medium Cond" panose="020B0606030402020204" pitchFamily="34" charset="0"/>
              </a:rPr>
              <a:t>Indikator</a:t>
            </a:r>
            <a:r>
              <a:rPr lang="en-US" altLang="zh-CN" sz="4400" dirty="0">
                <a:solidFill>
                  <a:srgbClr val="F2609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(MS-Ind)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xmlns="" id="{16E884AC-F789-4B81-ACF3-493279F7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2144" y="6482899"/>
            <a:ext cx="533400" cy="396873"/>
          </a:xfrm>
        </p:spPr>
        <p:txBody>
          <a:bodyPr/>
          <a:lstStyle/>
          <a:p>
            <a:fld id="{EB9E5DA5-6055-4EBD-AF78-CBB20B4B5717}" type="slidenum">
              <a:rPr lang="en-US" sz="2200" smtClean="0">
                <a:solidFill>
                  <a:schemeClr val="tx1"/>
                </a:solidFill>
              </a:rPr>
              <a:pPr/>
              <a:t>13</a:t>
            </a:fld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6" name="文本框 25">
            <a:extLst>
              <a:ext uri="{FF2B5EF4-FFF2-40B4-BE49-F238E27FC236}">
                <a16:creationId xmlns:a16="http://schemas.microsoft.com/office/drawing/2014/main" xmlns="" id="{DF4BD3D5-7F75-43EC-B481-30D6BFA9391B}"/>
              </a:ext>
            </a:extLst>
          </p:cNvPr>
          <p:cNvSpPr txBox="1"/>
          <p:nvPr/>
        </p:nvSpPr>
        <p:spPr>
          <a:xfrm>
            <a:off x="5886355" y="1501828"/>
            <a:ext cx="5870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Penegasan</a:t>
            </a:r>
            <a:endParaRPr lang="en-US" altLang="zh-CN" sz="72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28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7">
            <a:extLst>
              <a:ext uri="{FF2B5EF4-FFF2-40B4-BE49-F238E27FC236}">
                <a16:creationId xmlns:a16="http://schemas.microsoft.com/office/drawing/2014/main" xmlns="" id="{1B1B105B-A260-4F4A-9152-23D051FD9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8414" y="1775808"/>
            <a:ext cx="5385435" cy="3570208"/>
          </a:xfrm>
          <a:prstGeom prst="rect">
            <a:avLst/>
          </a:prstGeom>
          <a:solidFill>
            <a:srgbClr val="0B7355">
              <a:alpha val="6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ko-KR" b="1" dirty="0" err="1">
                <a:solidFill>
                  <a:srgbClr val="FFFF00"/>
                </a:solidFill>
              </a:rPr>
              <a:t>Kolom</a:t>
            </a:r>
            <a:r>
              <a:rPr lang="en-US" altLang="ko-KR" b="1" dirty="0">
                <a:solidFill>
                  <a:srgbClr val="FFFF00"/>
                </a:solidFill>
              </a:rPr>
              <a:t> (3) </a:t>
            </a:r>
            <a:r>
              <a:rPr lang="en-US" altLang="ko-KR" b="1" dirty="0" err="1">
                <a:solidFill>
                  <a:srgbClr val="FFFF00"/>
                </a:solidFill>
              </a:rPr>
              <a:t>Konsep</a:t>
            </a:r>
            <a:r>
              <a:rPr lang="en-US" altLang="ko-KR" b="1" dirty="0">
                <a:solidFill>
                  <a:schemeClr val="bg1"/>
                </a:solidFill>
              </a:rPr>
              <a:t> </a:t>
            </a:r>
            <a:r>
              <a:rPr lang="en-US" altLang="ko-KR" sz="1600" dirty="0">
                <a:solidFill>
                  <a:schemeClr val="bg1"/>
                </a:solidFill>
              </a:rPr>
              <a:t>: </a:t>
            </a:r>
            <a:r>
              <a:rPr lang="en-US" altLang="ko-KR" sz="1600" dirty="0" err="1">
                <a:solidFill>
                  <a:schemeClr val="bg1"/>
                </a:solidFill>
              </a:rPr>
              <a:t>Konsep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menurut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Perpres</a:t>
            </a:r>
            <a:r>
              <a:rPr lang="en-US" altLang="ko-KR" sz="1600" dirty="0">
                <a:solidFill>
                  <a:schemeClr val="bg1"/>
                </a:solidFill>
              </a:rPr>
              <a:t> SDI </a:t>
            </a:r>
            <a:r>
              <a:rPr lang="en-US" altLang="ko-KR" sz="1600" dirty="0" err="1">
                <a:solidFill>
                  <a:schemeClr val="bg1"/>
                </a:solidFill>
              </a:rPr>
              <a:t>adalah</a:t>
            </a:r>
            <a:r>
              <a:rPr lang="en-US" altLang="ko-KR" sz="1600" dirty="0">
                <a:solidFill>
                  <a:schemeClr val="bg1"/>
                </a:solidFill>
              </a:rPr>
              <a:t> ide yang </a:t>
            </a:r>
            <a:r>
              <a:rPr lang="en-US" altLang="ko-KR" sz="1600" dirty="0" err="1">
                <a:solidFill>
                  <a:schemeClr val="bg1"/>
                </a:solidFill>
              </a:rPr>
              <a:t>mendasari</a:t>
            </a:r>
            <a:r>
              <a:rPr lang="en-US" altLang="ko-KR" sz="1600" dirty="0">
                <a:solidFill>
                  <a:schemeClr val="bg1"/>
                </a:solidFill>
              </a:rPr>
              <a:t> data dan </a:t>
            </a:r>
            <a:r>
              <a:rPr lang="en-US" altLang="ko-KR" sz="1600" dirty="0" err="1">
                <a:solidFill>
                  <a:schemeClr val="bg1"/>
                </a:solidFill>
              </a:rPr>
              <a:t>tujuan</a:t>
            </a:r>
            <a:r>
              <a:rPr lang="en-US" altLang="ko-KR" sz="1600" dirty="0">
                <a:solidFill>
                  <a:schemeClr val="bg1"/>
                </a:solidFill>
              </a:rPr>
              <a:t> data </a:t>
            </a:r>
            <a:r>
              <a:rPr lang="en-US" altLang="ko-KR" sz="1600" dirty="0" err="1">
                <a:solidFill>
                  <a:schemeClr val="bg1"/>
                </a:solidFill>
              </a:rPr>
              <a:t>tersebut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diproduksi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en-US" altLang="ko-KR" sz="1600" dirty="0" err="1">
                <a:solidFill>
                  <a:schemeClr val="bg1"/>
                </a:solidFill>
              </a:rPr>
              <a:t>Konsep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dapat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dituangkan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ke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dalam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satu</a:t>
            </a:r>
            <a:r>
              <a:rPr lang="en-US" altLang="ko-KR" sz="1600" dirty="0">
                <a:solidFill>
                  <a:schemeClr val="bg1"/>
                </a:solidFill>
              </a:rPr>
              <a:t> kata </a:t>
            </a:r>
            <a:r>
              <a:rPr lang="en-US" altLang="ko-KR" sz="1600" dirty="0" err="1">
                <a:solidFill>
                  <a:schemeClr val="bg1"/>
                </a:solidFill>
              </a:rPr>
              <a:t>tunggal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</a:rPr>
              <a:t>gabungan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beberapa</a:t>
            </a:r>
            <a:r>
              <a:rPr lang="en-US" altLang="ko-KR" sz="1600" dirty="0">
                <a:solidFill>
                  <a:schemeClr val="bg1"/>
                </a:solidFill>
              </a:rPr>
              <a:t> kata (</a:t>
            </a:r>
            <a:r>
              <a:rPr lang="en-US" altLang="ko-KR" sz="1600" dirty="0" err="1">
                <a:solidFill>
                  <a:schemeClr val="bg1"/>
                </a:solidFill>
              </a:rPr>
              <a:t>frase</a:t>
            </a:r>
            <a:r>
              <a:rPr lang="en-US" altLang="ko-KR" sz="1600" dirty="0">
                <a:solidFill>
                  <a:schemeClr val="bg1"/>
                </a:solidFill>
              </a:rPr>
              <a:t>) </a:t>
            </a:r>
            <a:r>
              <a:rPr lang="en-US" altLang="ko-KR" sz="1600" dirty="0" err="1">
                <a:solidFill>
                  <a:schemeClr val="bg1"/>
                </a:solidFill>
              </a:rPr>
              <a:t>ataupun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suatu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kalimat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lengkap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</a:p>
          <a:p>
            <a:pPr marL="357188" indent="0" algn="just"/>
            <a:r>
              <a:rPr lang="en-US" altLang="ko-KR" sz="1600" dirty="0" err="1">
                <a:solidFill>
                  <a:schemeClr val="bg1"/>
                </a:solidFill>
              </a:rPr>
              <a:t>Contoh</a:t>
            </a:r>
            <a:r>
              <a:rPr lang="en-US" altLang="ko-KR" sz="1600" dirty="0">
                <a:solidFill>
                  <a:schemeClr val="bg1"/>
                </a:solidFill>
              </a:rPr>
              <a:t>: </a:t>
            </a:r>
            <a:r>
              <a:rPr lang="en-US" altLang="ko-KR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konsep</a:t>
            </a:r>
            <a:r>
              <a:rPr lang="en-US" altLang="ko-KR" sz="1600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dapat</a:t>
            </a:r>
            <a:r>
              <a:rPr lang="en-US" altLang="ko-KR" sz="1600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berupa</a:t>
            </a:r>
            <a:r>
              <a:rPr lang="en-US" altLang="ko-KR" sz="1600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kalimat</a:t>
            </a:r>
            <a:r>
              <a:rPr lang="en-US" altLang="ko-KR" sz="1600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lengkap</a:t>
            </a:r>
            <a:r>
              <a:rPr lang="en-US" altLang="ko-KR" sz="1600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dari</a:t>
            </a:r>
            <a:r>
              <a:rPr lang="en-US" altLang="ko-KR" sz="1600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nama</a:t>
            </a:r>
            <a:r>
              <a:rPr lang="en-US" altLang="ko-KR" sz="1600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indikator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</a:p>
          <a:p>
            <a:pPr marL="0" indent="0" algn="just"/>
            <a:endParaRPr lang="en-US" altLang="ko-KR" sz="1600" dirty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ko-KR" sz="1600" b="1" dirty="0" err="1">
                <a:solidFill>
                  <a:srgbClr val="FFFF00"/>
                </a:solidFill>
              </a:rPr>
              <a:t>Kolom</a:t>
            </a:r>
            <a:r>
              <a:rPr lang="en-US" altLang="ko-KR" sz="1600" b="1" dirty="0">
                <a:solidFill>
                  <a:srgbClr val="FFFF00"/>
                </a:solidFill>
              </a:rPr>
              <a:t> (4) </a:t>
            </a:r>
            <a:r>
              <a:rPr lang="en-US" altLang="ko-KR" sz="1600" b="1" dirty="0" err="1">
                <a:solidFill>
                  <a:srgbClr val="FFFF00"/>
                </a:solidFill>
              </a:rPr>
              <a:t>Definisi</a:t>
            </a:r>
            <a:r>
              <a:rPr lang="en-US" altLang="ko-KR" sz="1600" dirty="0">
                <a:solidFill>
                  <a:schemeClr val="bg1"/>
                </a:solidFill>
              </a:rPr>
              <a:t> : </a:t>
            </a:r>
            <a:r>
              <a:rPr lang="id-ID" sz="1600" dirty="0">
                <a:solidFill>
                  <a:schemeClr val="bg1"/>
                </a:solidFill>
              </a:rPr>
              <a:t>Definisi menurut </a:t>
            </a:r>
            <a:r>
              <a:rPr lang="en-US" sz="1600" dirty="0" err="1">
                <a:solidFill>
                  <a:schemeClr val="bg1"/>
                </a:solidFill>
              </a:rPr>
              <a:t>Perpres</a:t>
            </a:r>
            <a:r>
              <a:rPr lang="en-US" sz="1600" dirty="0">
                <a:solidFill>
                  <a:schemeClr val="bg1"/>
                </a:solidFill>
              </a:rPr>
              <a:t> SDI </a:t>
            </a:r>
            <a:r>
              <a:rPr lang="id-ID" sz="1600" dirty="0">
                <a:solidFill>
                  <a:schemeClr val="bg1"/>
                </a:solidFill>
              </a:rPr>
              <a:t>adalah penjelasan tentang data yang memberi batas atau membedakan secara jelas arti dan cakupan data tertentu dengan data yang lain.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Konsep</a:t>
            </a:r>
            <a:r>
              <a:rPr lang="en-US" sz="1600" dirty="0">
                <a:solidFill>
                  <a:schemeClr val="bg1"/>
                </a:solidFill>
                <a:highlight>
                  <a:srgbClr val="FF0000"/>
                </a:highlight>
              </a:rPr>
              <a:t> yang </a:t>
            </a:r>
            <a:r>
              <a:rPr lang="en-US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telah</a:t>
            </a:r>
            <a:r>
              <a:rPr lang="en-US" sz="1600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  <a:r>
              <a:rPr lang="en-US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diidentifikasi</a:t>
            </a:r>
            <a:r>
              <a:rPr lang="en-US" sz="1600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  <a:r>
              <a:rPr lang="en-US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kemudian</a:t>
            </a:r>
            <a:r>
              <a:rPr lang="en-US" sz="1600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  <a:r>
              <a:rPr lang="en-US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didefinisikan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altLang="ko-KR" sz="1600" dirty="0">
              <a:solidFill>
                <a:schemeClr val="bg1"/>
              </a:solidFill>
            </a:endParaRPr>
          </a:p>
        </p:txBody>
      </p:sp>
      <p:sp>
        <p:nvSpPr>
          <p:cNvPr id="21" name="Rectangle: Top Corners Rounded 20">
            <a:extLst>
              <a:ext uri="{FF2B5EF4-FFF2-40B4-BE49-F238E27FC236}">
                <a16:creationId xmlns:a16="http://schemas.microsoft.com/office/drawing/2014/main" xmlns="" id="{0C85D58D-62A6-4787-A75A-641596D687A0}"/>
              </a:ext>
            </a:extLst>
          </p:cNvPr>
          <p:cNvSpPr/>
          <p:nvPr/>
        </p:nvSpPr>
        <p:spPr>
          <a:xfrm>
            <a:off x="1970315" y="0"/>
            <a:ext cx="8251371" cy="1045029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88A678A8-9054-4B9E-A5D2-9077BDE56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2144" y="6482899"/>
            <a:ext cx="533400" cy="396873"/>
          </a:xfrm>
        </p:spPr>
        <p:txBody>
          <a:bodyPr/>
          <a:lstStyle/>
          <a:p>
            <a:fld id="{EB9E5DA5-6055-4EBD-AF78-CBB20B4B5717}" type="slidenum">
              <a:rPr lang="en-US" sz="2200" smtClean="0">
                <a:solidFill>
                  <a:schemeClr val="tx1"/>
                </a:solidFill>
              </a:rPr>
              <a:pPr/>
              <a:t>14</a:t>
            </a:fld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xmlns="" id="{1227E440-DCBF-41C2-A1BB-0050F2920A16}"/>
              </a:ext>
            </a:extLst>
          </p:cNvPr>
          <p:cNvSpPr/>
          <p:nvPr/>
        </p:nvSpPr>
        <p:spPr>
          <a:xfrm>
            <a:off x="1970315" y="0"/>
            <a:ext cx="8251371" cy="1045029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文本框 25">
            <a:extLst>
              <a:ext uri="{FF2B5EF4-FFF2-40B4-BE49-F238E27FC236}">
                <a16:creationId xmlns:a16="http://schemas.microsoft.com/office/drawing/2014/main" xmlns="" id="{FAEBB6A4-737F-4A99-ADE7-FDF9F38D1E28}"/>
              </a:ext>
            </a:extLst>
          </p:cNvPr>
          <p:cNvSpPr txBox="1"/>
          <p:nvPr/>
        </p:nvSpPr>
        <p:spPr>
          <a:xfrm>
            <a:off x="308152" y="77656"/>
            <a:ext cx="11575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Metadata </a:t>
            </a:r>
            <a:r>
              <a:rPr lang="en-US" altLang="zh-CN" sz="4400" dirty="0" err="1">
                <a:solidFill>
                  <a:srgbClr val="FFC000"/>
                </a:solidFill>
                <a:latin typeface="Franklin Gothic Medium Cond" panose="020B0606030402020204" pitchFamily="34" charset="0"/>
              </a:rPr>
              <a:t>Statistik</a:t>
            </a:r>
            <a:r>
              <a:rPr lang="en-US" altLang="zh-CN" sz="44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–</a:t>
            </a:r>
            <a:r>
              <a:rPr lang="en-US" altLang="zh-CN" sz="44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4400" dirty="0" err="1">
                <a:solidFill>
                  <a:srgbClr val="F26091"/>
                </a:solidFill>
                <a:latin typeface="Franklin Gothic Medium Cond" panose="020B0606030402020204" pitchFamily="34" charset="0"/>
              </a:rPr>
              <a:t>Indikator</a:t>
            </a:r>
            <a:r>
              <a:rPr lang="en-US" altLang="zh-CN" sz="4400" dirty="0">
                <a:solidFill>
                  <a:srgbClr val="F2609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(MS-Ind)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7FAB7A4-76D5-499F-A2AB-84057FC3D1BE}"/>
              </a:ext>
            </a:extLst>
          </p:cNvPr>
          <p:cNvGrpSpPr/>
          <p:nvPr/>
        </p:nvGrpSpPr>
        <p:grpSpPr>
          <a:xfrm>
            <a:off x="280261" y="1773043"/>
            <a:ext cx="6067199" cy="3703199"/>
            <a:chOff x="729343" y="1684940"/>
            <a:chExt cx="7416437" cy="45267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E03231B-79F7-4D9D-98AA-3F478D41D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8" r="73762" b="29442"/>
            <a:stretch/>
          </p:blipFill>
          <p:spPr>
            <a:xfrm>
              <a:off x="5253154" y="1684940"/>
              <a:ext cx="2892626" cy="45267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3183B5C-02DE-4044-B81A-153E55EE2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4997"/>
            <a:stretch/>
          </p:blipFill>
          <p:spPr>
            <a:xfrm>
              <a:off x="729343" y="1684940"/>
              <a:ext cx="4561911" cy="4526726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4B05E53C-3DF0-493E-90A9-021B9A5C1FD7}"/>
                </a:ext>
              </a:extLst>
            </p:cNvPr>
            <p:cNvGrpSpPr/>
            <p:nvPr/>
          </p:nvGrpSpPr>
          <p:grpSpPr>
            <a:xfrm>
              <a:off x="1356360" y="3558540"/>
              <a:ext cx="6697980" cy="2653126"/>
              <a:chOff x="1356360" y="3558540"/>
              <a:chExt cx="6697980" cy="2653126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04E82DD4-9FE2-485E-A843-BBB24B3D27EB}"/>
                  </a:ext>
                </a:extLst>
              </p:cNvPr>
              <p:cNvSpPr/>
              <p:nvPr/>
            </p:nvSpPr>
            <p:spPr>
              <a:xfrm>
                <a:off x="1356360" y="3558540"/>
                <a:ext cx="1889760" cy="7696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5BCEB979-39F0-4538-B2A1-4E0234CE9015}"/>
                  </a:ext>
                </a:extLst>
              </p:cNvPr>
              <p:cNvSpPr/>
              <p:nvPr/>
            </p:nvSpPr>
            <p:spPr>
              <a:xfrm>
                <a:off x="3615922" y="3566160"/>
                <a:ext cx="1637232" cy="7696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02DEF82E-05E3-4DD0-92C0-A277DA91977C}"/>
                  </a:ext>
                </a:extLst>
              </p:cNvPr>
              <p:cNvSpPr/>
              <p:nvPr/>
            </p:nvSpPr>
            <p:spPr>
              <a:xfrm>
                <a:off x="5320666" y="3558540"/>
                <a:ext cx="2733674" cy="2653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0F1ACC-7B96-4EE6-BA60-4894851AAA4A}"/>
              </a:ext>
            </a:extLst>
          </p:cNvPr>
          <p:cNvSpPr txBox="1"/>
          <p:nvPr/>
        </p:nvSpPr>
        <p:spPr>
          <a:xfrm>
            <a:off x="793208" y="3305787"/>
            <a:ext cx="17736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Luas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kawasan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konservasi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terdegradasi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dipulihkan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kondisi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ekosistemnya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AB9E63-6303-4310-90E0-B36DA4980200}"/>
              </a:ext>
            </a:extLst>
          </p:cNvPr>
          <p:cNvSpPr txBox="1"/>
          <p:nvPr/>
        </p:nvSpPr>
        <p:spPr>
          <a:xfrm>
            <a:off x="2641699" y="3314691"/>
            <a:ext cx="13082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Luas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kawasan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konservasi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terdegradasi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dipulihkan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kondisi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ekosistemnya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80A319C-157E-450B-8B9E-104E0DB41F71}"/>
              </a:ext>
            </a:extLst>
          </p:cNvPr>
          <p:cNvSpPr/>
          <p:nvPr/>
        </p:nvSpPr>
        <p:spPr>
          <a:xfrm>
            <a:off x="4073937" y="3314691"/>
            <a:ext cx="21806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Luas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kawasan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hutan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konservasi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dipulihkan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ekosistemnya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sehingga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kemampuan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untuk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memproduksi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hasil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hutan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menjadi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pulih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kembali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963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7">
            <a:extLst>
              <a:ext uri="{FF2B5EF4-FFF2-40B4-BE49-F238E27FC236}">
                <a16:creationId xmlns:a16="http://schemas.microsoft.com/office/drawing/2014/main" xmlns="" id="{1B1B105B-A260-4F4A-9152-23D051FD9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229" y="1752503"/>
            <a:ext cx="5154698" cy="2062103"/>
          </a:xfrm>
          <a:prstGeom prst="rect">
            <a:avLst/>
          </a:prstGeom>
          <a:solidFill>
            <a:srgbClr val="08543E">
              <a:alpha val="6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 b="1" dirty="0" err="1">
                <a:solidFill>
                  <a:schemeClr val="bg1"/>
                </a:solidFill>
                <a:highlight>
                  <a:srgbClr val="FF0000"/>
                </a:highlight>
              </a:rPr>
              <a:t>Penegasan</a:t>
            </a:r>
            <a:r>
              <a:rPr lang="en-US" altLang="ko-KR" sz="1600" b="1" dirty="0">
                <a:solidFill>
                  <a:schemeClr val="bg1"/>
                </a:solidFill>
                <a:highlight>
                  <a:srgbClr val="FF0000"/>
                </a:highlight>
              </a:rPr>
              <a:t>:</a:t>
            </a:r>
          </a:p>
          <a:p>
            <a:pPr indent="-17463"/>
            <a:r>
              <a:rPr lang="id-ID" sz="1600" dirty="0">
                <a:solidFill>
                  <a:schemeClr val="bg1"/>
                </a:solidFill>
              </a:rPr>
              <a:t>Klasifikasi yang dimaksud pada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id-ID" sz="1600" dirty="0">
                <a:solidFill>
                  <a:schemeClr val="bg1"/>
                </a:solidFill>
              </a:rPr>
              <a:t>metadata indikator ini adalah klasifikasi penyajian data. Contoh 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id-ID" sz="1600" dirty="0">
                <a:solidFill>
                  <a:schemeClr val="bg1"/>
                </a:solidFill>
              </a:rPr>
              <a:t>klasifikasi yang dimaksud seperti: data disajikan berdasarkan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id-ID" sz="1600" dirty="0">
                <a:solidFill>
                  <a:schemeClr val="bg1"/>
                </a:solidFill>
              </a:rPr>
              <a:t>klasifikasi wilayah, klasifikasi komoditas, klasifikasi lapangan usaha,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id-ID" sz="1600" dirty="0">
                <a:solidFill>
                  <a:schemeClr val="bg1"/>
                </a:solidFill>
              </a:rPr>
              <a:t>atau data dapat dikategorikan menurut jenis kelamin, kelompok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id-ID" sz="1600" dirty="0">
                <a:solidFill>
                  <a:schemeClr val="bg1"/>
                </a:solidFill>
              </a:rPr>
              <a:t>umur, dll.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DCF630-9A21-4F8F-A836-B70D7D8384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42" r="33003"/>
          <a:stretch/>
        </p:blipFill>
        <p:spPr>
          <a:xfrm>
            <a:off x="2442117" y="1752503"/>
            <a:ext cx="1382751" cy="4093428"/>
          </a:xfrm>
          <a:prstGeom prst="rect">
            <a:avLst/>
          </a:prstGeom>
        </p:spPr>
      </p:pic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xmlns="" id="{1C9A30E8-86A7-4B61-A114-3629C402752B}"/>
              </a:ext>
            </a:extLst>
          </p:cNvPr>
          <p:cNvSpPr/>
          <p:nvPr/>
        </p:nvSpPr>
        <p:spPr>
          <a:xfrm>
            <a:off x="1970315" y="0"/>
            <a:ext cx="8251371" cy="1045029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91C59D9A-0078-4C8E-8C67-CB01E306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2144" y="6482899"/>
            <a:ext cx="533400" cy="396873"/>
          </a:xfrm>
        </p:spPr>
        <p:txBody>
          <a:bodyPr/>
          <a:lstStyle/>
          <a:p>
            <a:fld id="{EB9E5DA5-6055-4EBD-AF78-CBB20B4B5717}" type="slidenum">
              <a:rPr lang="en-US" sz="2200" smtClean="0">
                <a:solidFill>
                  <a:schemeClr val="tx1"/>
                </a:solidFill>
              </a:rPr>
              <a:pPr/>
              <a:t>15</a:t>
            </a:fld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文本框 25">
            <a:extLst>
              <a:ext uri="{FF2B5EF4-FFF2-40B4-BE49-F238E27FC236}">
                <a16:creationId xmlns:a16="http://schemas.microsoft.com/office/drawing/2014/main" xmlns="" id="{EE66F512-ADEE-478D-A71D-60591904BB13}"/>
              </a:ext>
            </a:extLst>
          </p:cNvPr>
          <p:cNvSpPr txBox="1"/>
          <p:nvPr/>
        </p:nvSpPr>
        <p:spPr>
          <a:xfrm>
            <a:off x="308152" y="77656"/>
            <a:ext cx="11575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Metadata </a:t>
            </a:r>
            <a:r>
              <a:rPr lang="en-US" altLang="zh-CN" sz="4400" dirty="0" err="1">
                <a:solidFill>
                  <a:srgbClr val="FFC000"/>
                </a:solidFill>
                <a:latin typeface="Franklin Gothic Medium Cond" panose="020B0606030402020204" pitchFamily="34" charset="0"/>
              </a:rPr>
              <a:t>Statistik</a:t>
            </a:r>
            <a:r>
              <a:rPr lang="en-US" altLang="zh-CN" sz="44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–</a:t>
            </a:r>
            <a:r>
              <a:rPr lang="en-US" altLang="zh-CN" sz="44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4400" dirty="0" err="1">
                <a:solidFill>
                  <a:srgbClr val="F26091"/>
                </a:solidFill>
                <a:latin typeface="Franklin Gothic Medium Cond" panose="020B0606030402020204" pitchFamily="34" charset="0"/>
              </a:rPr>
              <a:t>Indikator</a:t>
            </a:r>
            <a:r>
              <a:rPr lang="en-US" altLang="zh-CN" sz="4400" dirty="0">
                <a:solidFill>
                  <a:srgbClr val="F2609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(MS-Ind)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5F448AB-4857-4F78-8D31-60C23508D913}"/>
              </a:ext>
            </a:extLst>
          </p:cNvPr>
          <p:cNvSpPr txBox="1"/>
          <p:nvPr/>
        </p:nvSpPr>
        <p:spPr>
          <a:xfrm>
            <a:off x="989279" y="2301467"/>
            <a:ext cx="10213441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888"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bg1"/>
                </a:solidFill>
                <a:highlight>
                  <a:srgbClr val="FF0000"/>
                </a:highlight>
                <a:latin typeface="Franklin Gothic Medium Cond" panose="020B0606030402020204" pitchFamily="34" charset="0"/>
              </a:rPr>
              <a:t>[ </a:t>
            </a:r>
            <a:r>
              <a:rPr lang="en-US" sz="2400" dirty="0" err="1">
                <a:solidFill>
                  <a:schemeClr val="bg1"/>
                </a:solidFill>
                <a:highlight>
                  <a:srgbClr val="FF0000"/>
                </a:highlight>
                <a:latin typeface="Franklin Gothic Medium Cond" panose="020B0606030402020204" pitchFamily="34" charset="0"/>
              </a:rPr>
              <a:t>Penegasan</a:t>
            </a:r>
            <a:r>
              <a:rPr lang="en-US" sz="2400" dirty="0">
                <a:solidFill>
                  <a:schemeClr val="bg1"/>
                </a:solidFill>
                <a:highlight>
                  <a:srgbClr val="FF0000"/>
                </a:highlight>
                <a:latin typeface="Franklin Gothic Medium Cond" panose="020B0606030402020204" pitchFamily="34" charset="0"/>
              </a:rPr>
              <a:t>]</a:t>
            </a:r>
          </a:p>
          <a:p>
            <a:pPr marL="625475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Jika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kegiatan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yg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dilakukan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hanya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penyusunan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/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penghitungan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Indikator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dari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hasil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/output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kegiatan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statistik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yg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dilakukan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K/L/D/I lain,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maka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perlu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dibuat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metadata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kegiatan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kompromin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terlebih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dahulu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,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kemudian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mengisikan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metadata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indikatornya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.</a:t>
            </a:r>
          </a:p>
          <a:p>
            <a:pPr marL="625475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Jika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kegiatan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penghitungan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indikator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bersumber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dari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2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atau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lebih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kegiatan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statistik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maka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perlu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dibuat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metadata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kegiatannya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dahulu</a:t>
            </a:r>
            <a:r>
              <a:rPr lang="en-US" sz="2400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.</a:t>
            </a:r>
          </a:p>
          <a:p>
            <a:pPr marL="625475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400" i="1" dirty="0">
              <a:solidFill>
                <a:srgbClr val="ECF1F7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19B5217-8859-4CA2-9ADE-6BACAA059544}"/>
              </a:ext>
            </a:extLst>
          </p:cNvPr>
          <p:cNvSpPr/>
          <p:nvPr/>
        </p:nvSpPr>
        <p:spPr>
          <a:xfrm>
            <a:off x="791737" y="2075029"/>
            <a:ext cx="10615961" cy="3277819"/>
          </a:xfrm>
          <a:prstGeom prst="roundRect">
            <a:avLst>
              <a:gd name="adj" fmla="val 7026"/>
            </a:avLst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xmlns="" id="{BECCBE72-BAC0-4C6D-85B2-AB6C0B469E83}"/>
              </a:ext>
            </a:extLst>
          </p:cNvPr>
          <p:cNvSpPr/>
          <p:nvPr/>
        </p:nvSpPr>
        <p:spPr>
          <a:xfrm>
            <a:off x="1970315" y="0"/>
            <a:ext cx="8251371" cy="1045029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2709EF75-6637-4C3D-B4E9-B7DB61E1F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2144" y="6482899"/>
            <a:ext cx="533400" cy="396873"/>
          </a:xfrm>
        </p:spPr>
        <p:txBody>
          <a:bodyPr/>
          <a:lstStyle/>
          <a:p>
            <a:fld id="{EB9E5DA5-6055-4EBD-AF78-CBB20B4B5717}" type="slidenum">
              <a:rPr lang="en-US" sz="2200" smtClean="0">
                <a:solidFill>
                  <a:schemeClr val="tx1"/>
                </a:solidFill>
              </a:rPr>
              <a:pPr/>
              <a:t>16</a:t>
            </a:fld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xmlns="" id="{41D017B7-03BD-4B1C-BEBB-F33759A49324}"/>
              </a:ext>
            </a:extLst>
          </p:cNvPr>
          <p:cNvSpPr/>
          <p:nvPr/>
        </p:nvSpPr>
        <p:spPr>
          <a:xfrm>
            <a:off x="1970315" y="0"/>
            <a:ext cx="8251371" cy="1045029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文本框 25">
            <a:extLst>
              <a:ext uri="{FF2B5EF4-FFF2-40B4-BE49-F238E27FC236}">
                <a16:creationId xmlns:a16="http://schemas.microsoft.com/office/drawing/2014/main" xmlns="" id="{FA97B35B-D954-4AE1-AD7D-38B45598F905}"/>
              </a:ext>
            </a:extLst>
          </p:cNvPr>
          <p:cNvSpPr txBox="1"/>
          <p:nvPr/>
        </p:nvSpPr>
        <p:spPr>
          <a:xfrm>
            <a:off x="308152" y="77656"/>
            <a:ext cx="11575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Metadata </a:t>
            </a:r>
            <a:r>
              <a:rPr lang="en-US" altLang="zh-CN" sz="4400" dirty="0" err="1">
                <a:solidFill>
                  <a:srgbClr val="FFC000"/>
                </a:solidFill>
                <a:latin typeface="Franklin Gothic Medium Cond" panose="020B0606030402020204" pitchFamily="34" charset="0"/>
              </a:rPr>
              <a:t>Statistik</a:t>
            </a:r>
            <a:r>
              <a:rPr lang="en-US" altLang="zh-CN" sz="44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–</a:t>
            </a:r>
            <a:r>
              <a:rPr lang="en-US" altLang="zh-CN" sz="44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4400" dirty="0" err="1">
                <a:solidFill>
                  <a:srgbClr val="F26091"/>
                </a:solidFill>
                <a:latin typeface="Franklin Gothic Medium Cond" panose="020B0606030402020204" pitchFamily="34" charset="0"/>
              </a:rPr>
              <a:t>Indikator</a:t>
            </a:r>
            <a:r>
              <a:rPr lang="en-US" altLang="zh-CN" sz="4400" dirty="0">
                <a:solidFill>
                  <a:srgbClr val="F2609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(MS-Ind)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Top Corners Rounded 20">
            <a:extLst>
              <a:ext uri="{FF2B5EF4-FFF2-40B4-BE49-F238E27FC236}">
                <a16:creationId xmlns:a16="http://schemas.microsoft.com/office/drawing/2014/main" xmlns="" id="{3524E0FC-8B0A-47FB-A567-1031F538A3DE}"/>
              </a:ext>
            </a:extLst>
          </p:cNvPr>
          <p:cNvSpPr/>
          <p:nvPr/>
        </p:nvSpPr>
        <p:spPr>
          <a:xfrm>
            <a:off x="5450792" y="0"/>
            <a:ext cx="6741208" cy="6457559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4F55DE9-1917-4A69-A792-71FC36A88D7D}"/>
              </a:ext>
            </a:extLst>
          </p:cNvPr>
          <p:cNvGrpSpPr/>
          <p:nvPr/>
        </p:nvGrpSpPr>
        <p:grpSpPr>
          <a:xfrm>
            <a:off x="426926" y="1461450"/>
            <a:ext cx="4842638" cy="3459542"/>
            <a:chOff x="532342" y="1649011"/>
            <a:chExt cx="4842638" cy="345954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38761024-8D57-4334-93A5-42FEED6A8502}"/>
                </a:ext>
              </a:extLst>
            </p:cNvPr>
            <p:cNvSpPr/>
            <p:nvPr/>
          </p:nvSpPr>
          <p:spPr>
            <a:xfrm rot="21174216">
              <a:off x="632042" y="1878823"/>
              <a:ext cx="4742938" cy="3229730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8ACA27C-E2DA-401D-B966-1B9CA7552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043983">
              <a:off x="532342" y="1649011"/>
              <a:ext cx="4783168" cy="3377051"/>
            </a:xfrm>
            <a:prstGeom prst="rect">
              <a:avLst/>
            </a:prstGeom>
          </p:spPr>
        </p:pic>
      </p:grpSp>
      <p:sp>
        <p:nvSpPr>
          <p:cNvPr id="22" name="文本框 25">
            <a:extLst>
              <a:ext uri="{FF2B5EF4-FFF2-40B4-BE49-F238E27FC236}">
                <a16:creationId xmlns:a16="http://schemas.microsoft.com/office/drawing/2014/main" xmlns="" id="{19A085C2-14BE-4DD4-A8A4-D98BE3A5A89B}"/>
              </a:ext>
            </a:extLst>
          </p:cNvPr>
          <p:cNvSpPr txBox="1"/>
          <p:nvPr/>
        </p:nvSpPr>
        <p:spPr>
          <a:xfrm>
            <a:off x="5662755" y="2628614"/>
            <a:ext cx="6343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Metadata </a:t>
            </a:r>
            <a:r>
              <a:rPr lang="en-US" altLang="zh-CN" sz="4400" dirty="0" err="1">
                <a:solidFill>
                  <a:srgbClr val="FFC000"/>
                </a:solidFill>
                <a:latin typeface="Franklin Gothic Medium Cond" panose="020B0606030402020204" pitchFamily="34" charset="0"/>
              </a:rPr>
              <a:t>Statistik</a:t>
            </a:r>
            <a:r>
              <a:rPr lang="en-US" altLang="zh-CN" sz="44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 –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Variabel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(MS-Var)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xmlns="" id="{0B425764-4735-49BA-ADC2-4329EBD22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2144" y="6482899"/>
            <a:ext cx="533400" cy="396873"/>
          </a:xfrm>
        </p:spPr>
        <p:txBody>
          <a:bodyPr/>
          <a:lstStyle/>
          <a:p>
            <a:fld id="{EB9E5DA5-6055-4EBD-AF78-CBB20B4B5717}" type="slidenum">
              <a:rPr lang="en-US" sz="2200" smtClean="0">
                <a:solidFill>
                  <a:schemeClr val="tx1"/>
                </a:solidFill>
              </a:rPr>
              <a:pPr/>
              <a:t>17</a:t>
            </a:fld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1" name="文本框 25">
            <a:extLst>
              <a:ext uri="{FF2B5EF4-FFF2-40B4-BE49-F238E27FC236}">
                <a16:creationId xmlns:a16="http://schemas.microsoft.com/office/drawing/2014/main" xmlns="" id="{4A43B498-ED7A-4182-8EA2-31C96B5E8452}"/>
              </a:ext>
            </a:extLst>
          </p:cNvPr>
          <p:cNvSpPr txBox="1"/>
          <p:nvPr/>
        </p:nvSpPr>
        <p:spPr>
          <a:xfrm>
            <a:off x="5886355" y="1501828"/>
            <a:ext cx="5870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err="1">
                <a:solidFill>
                  <a:srgbClr val="F26091"/>
                </a:solidFill>
                <a:latin typeface="Franklin Gothic Medium Cond" panose="020B0606030402020204" pitchFamily="34" charset="0"/>
              </a:rPr>
              <a:t>Penegasan</a:t>
            </a:r>
            <a:endParaRPr lang="en-US" altLang="zh-CN" sz="7200" dirty="0">
              <a:solidFill>
                <a:srgbClr val="F2609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81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xmlns="" id="{88EC3F30-65C7-43AF-A182-5FD4E0BF67B5}"/>
              </a:ext>
            </a:extLst>
          </p:cNvPr>
          <p:cNvSpPr/>
          <p:nvPr/>
        </p:nvSpPr>
        <p:spPr>
          <a:xfrm>
            <a:off x="1970315" y="0"/>
            <a:ext cx="8251371" cy="1045029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文本框 25">
            <a:extLst>
              <a:ext uri="{FF2B5EF4-FFF2-40B4-BE49-F238E27FC236}">
                <a16:creationId xmlns:a16="http://schemas.microsoft.com/office/drawing/2014/main" xmlns="" id="{79F8E518-9923-49F6-85D0-4168E0C042A6}"/>
              </a:ext>
            </a:extLst>
          </p:cNvPr>
          <p:cNvSpPr txBox="1"/>
          <p:nvPr/>
        </p:nvSpPr>
        <p:spPr>
          <a:xfrm>
            <a:off x="308152" y="77656"/>
            <a:ext cx="11575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Metadata </a:t>
            </a:r>
            <a:r>
              <a:rPr lang="en-US" altLang="zh-CN" sz="4400" dirty="0" err="1">
                <a:solidFill>
                  <a:srgbClr val="FFC000"/>
                </a:solidFill>
                <a:latin typeface="Franklin Gothic Medium Cond" panose="020B0606030402020204" pitchFamily="34" charset="0"/>
              </a:rPr>
              <a:t>Statistik</a:t>
            </a:r>
            <a:r>
              <a:rPr lang="en-US" altLang="zh-CN" sz="44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 –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Variabel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(MS-Var)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xmlns="" id="{90661688-F72B-4DC3-B2F1-0A8A445F7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2144" y="6482899"/>
            <a:ext cx="533400" cy="396873"/>
          </a:xfrm>
        </p:spPr>
        <p:txBody>
          <a:bodyPr/>
          <a:lstStyle/>
          <a:p>
            <a:fld id="{EB9E5DA5-6055-4EBD-AF78-CBB20B4B5717}" type="slidenum">
              <a:rPr lang="en-US" sz="2200" smtClean="0">
                <a:solidFill>
                  <a:schemeClr val="tx1"/>
                </a:solidFill>
              </a:rPr>
              <a:pPr/>
              <a:t>18</a:t>
            </a:fld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xmlns="" id="{A13474BF-3E26-4321-9E71-26BF7DE15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8414" y="1775808"/>
            <a:ext cx="5385435" cy="3077766"/>
          </a:xfrm>
          <a:prstGeom prst="rect">
            <a:avLst/>
          </a:prstGeom>
          <a:solidFill>
            <a:srgbClr val="0B7355">
              <a:alpha val="6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ko-KR" b="1" dirty="0" err="1">
                <a:solidFill>
                  <a:srgbClr val="FFFF00"/>
                </a:solidFill>
              </a:rPr>
              <a:t>Kolom</a:t>
            </a:r>
            <a:r>
              <a:rPr lang="en-US" altLang="ko-KR" b="1" dirty="0">
                <a:solidFill>
                  <a:srgbClr val="FFFF00"/>
                </a:solidFill>
              </a:rPr>
              <a:t> (4) </a:t>
            </a:r>
            <a:r>
              <a:rPr lang="en-US" altLang="ko-KR" b="1" dirty="0" err="1">
                <a:solidFill>
                  <a:srgbClr val="FFFF00"/>
                </a:solidFill>
              </a:rPr>
              <a:t>Konsep</a:t>
            </a:r>
            <a:r>
              <a:rPr lang="en-US" altLang="ko-KR" b="1" dirty="0">
                <a:solidFill>
                  <a:schemeClr val="bg1"/>
                </a:solidFill>
              </a:rPr>
              <a:t> </a:t>
            </a:r>
            <a:r>
              <a:rPr lang="en-US" altLang="ko-KR" sz="1600" dirty="0">
                <a:solidFill>
                  <a:schemeClr val="bg1"/>
                </a:solidFill>
              </a:rPr>
              <a:t>: </a:t>
            </a:r>
            <a:r>
              <a:rPr lang="en-US" altLang="ko-KR" sz="1600" dirty="0" err="1">
                <a:solidFill>
                  <a:schemeClr val="bg1"/>
                </a:solidFill>
              </a:rPr>
              <a:t>Konsep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menurut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Perpres</a:t>
            </a:r>
            <a:r>
              <a:rPr lang="en-US" altLang="ko-KR" sz="1600" dirty="0">
                <a:solidFill>
                  <a:schemeClr val="bg1"/>
                </a:solidFill>
              </a:rPr>
              <a:t> SDI </a:t>
            </a:r>
            <a:r>
              <a:rPr lang="en-US" altLang="ko-KR" sz="1600" dirty="0" err="1">
                <a:solidFill>
                  <a:schemeClr val="bg1"/>
                </a:solidFill>
              </a:rPr>
              <a:t>adalah</a:t>
            </a:r>
            <a:r>
              <a:rPr lang="en-US" altLang="ko-KR" sz="1600" dirty="0">
                <a:solidFill>
                  <a:schemeClr val="bg1"/>
                </a:solidFill>
              </a:rPr>
              <a:t> ide yang </a:t>
            </a:r>
            <a:r>
              <a:rPr lang="en-US" altLang="ko-KR" sz="1600" dirty="0" err="1">
                <a:solidFill>
                  <a:schemeClr val="bg1"/>
                </a:solidFill>
              </a:rPr>
              <a:t>mendasari</a:t>
            </a:r>
            <a:r>
              <a:rPr lang="en-US" altLang="ko-KR" sz="1600" dirty="0">
                <a:solidFill>
                  <a:schemeClr val="bg1"/>
                </a:solidFill>
              </a:rPr>
              <a:t> data dan </a:t>
            </a:r>
            <a:r>
              <a:rPr lang="en-US" altLang="ko-KR" sz="1600" dirty="0" err="1">
                <a:solidFill>
                  <a:schemeClr val="bg1"/>
                </a:solidFill>
              </a:rPr>
              <a:t>tujuan</a:t>
            </a:r>
            <a:r>
              <a:rPr lang="en-US" altLang="ko-KR" sz="1600" dirty="0">
                <a:solidFill>
                  <a:schemeClr val="bg1"/>
                </a:solidFill>
              </a:rPr>
              <a:t> data </a:t>
            </a:r>
            <a:r>
              <a:rPr lang="en-US" altLang="ko-KR" sz="1600" dirty="0" err="1">
                <a:solidFill>
                  <a:schemeClr val="bg1"/>
                </a:solidFill>
              </a:rPr>
              <a:t>tersebut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diproduksi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en-US" altLang="ko-KR" sz="1600" dirty="0" err="1">
                <a:solidFill>
                  <a:schemeClr val="bg1"/>
                </a:solidFill>
              </a:rPr>
              <a:t>Konsep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dapat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dituangkan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ke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dalam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satu</a:t>
            </a:r>
            <a:r>
              <a:rPr lang="en-US" altLang="ko-KR" sz="1600" dirty="0">
                <a:solidFill>
                  <a:schemeClr val="bg1"/>
                </a:solidFill>
                <a:highlight>
                  <a:srgbClr val="FF0000"/>
                </a:highlight>
              </a:rPr>
              <a:t> kata </a:t>
            </a:r>
            <a:r>
              <a:rPr lang="en-US" altLang="ko-KR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tunggal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</a:rPr>
              <a:t>gabungan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beberapa</a:t>
            </a:r>
            <a:r>
              <a:rPr lang="en-US" altLang="ko-KR" sz="1600" dirty="0">
                <a:solidFill>
                  <a:schemeClr val="bg1"/>
                </a:solidFill>
              </a:rPr>
              <a:t> kata (</a:t>
            </a:r>
            <a:r>
              <a:rPr lang="en-US" altLang="ko-KR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frase</a:t>
            </a:r>
            <a:r>
              <a:rPr lang="en-US" altLang="ko-KR" sz="1600" dirty="0">
                <a:solidFill>
                  <a:schemeClr val="bg1"/>
                </a:solidFill>
              </a:rPr>
              <a:t>) </a:t>
            </a:r>
            <a:r>
              <a:rPr lang="en-US" altLang="ko-KR" sz="1600" dirty="0" err="1">
                <a:solidFill>
                  <a:schemeClr val="bg1"/>
                </a:solidFill>
              </a:rPr>
              <a:t>ataupun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suatu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kalimat</a:t>
            </a:r>
            <a:r>
              <a:rPr lang="en-US" altLang="ko-KR" sz="1600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lengkap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</a:p>
          <a:p>
            <a:pPr marL="0" indent="0" algn="just"/>
            <a:endParaRPr lang="en-US" altLang="ko-KR" sz="1600" dirty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ko-KR" sz="1600" b="1" dirty="0" err="1">
                <a:solidFill>
                  <a:srgbClr val="FFFF00"/>
                </a:solidFill>
              </a:rPr>
              <a:t>Kolom</a:t>
            </a:r>
            <a:r>
              <a:rPr lang="en-US" altLang="ko-KR" sz="1600" b="1" dirty="0">
                <a:solidFill>
                  <a:srgbClr val="FFFF00"/>
                </a:solidFill>
              </a:rPr>
              <a:t> (5) </a:t>
            </a:r>
            <a:r>
              <a:rPr lang="en-US" altLang="ko-KR" sz="1600" b="1" dirty="0" err="1">
                <a:solidFill>
                  <a:srgbClr val="FFFF00"/>
                </a:solidFill>
              </a:rPr>
              <a:t>Definisi</a:t>
            </a:r>
            <a:r>
              <a:rPr lang="en-US" altLang="ko-KR" sz="1600" dirty="0">
                <a:solidFill>
                  <a:schemeClr val="bg1"/>
                </a:solidFill>
              </a:rPr>
              <a:t> : </a:t>
            </a:r>
            <a:r>
              <a:rPr lang="id-ID" sz="1600" dirty="0">
                <a:solidFill>
                  <a:schemeClr val="bg1"/>
                </a:solidFill>
              </a:rPr>
              <a:t>Definisi menurut </a:t>
            </a:r>
            <a:r>
              <a:rPr lang="en-US" sz="1600" dirty="0" err="1">
                <a:solidFill>
                  <a:schemeClr val="bg1"/>
                </a:solidFill>
              </a:rPr>
              <a:t>Perpres</a:t>
            </a:r>
            <a:r>
              <a:rPr lang="en-US" sz="1600" dirty="0">
                <a:solidFill>
                  <a:schemeClr val="bg1"/>
                </a:solidFill>
              </a:rPr>
              <a:t> SDI </a:t>
            </a:r>
            <a:r>
              <a:rPr lang="id-ID" sz="1600" dirty="0">
                <a:solidFill>
                  <a:schemeClr val="bg1"/>
                </a:solidFill>
              </a:rPr>
              <a:t>adalah penjelasan tentang data yang memberi batas atau membedakan secara jelas arti dan cakupan data tertentu dengan data yang lain.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Konsep</a:t>
            </a:r>
            <a:r>
              <a:rPr lang="en-US" sz="1600" dirty="0">
                <a:solidFill>
                  <a:schemeClr val="bg1"/>
                </a:solidFill>
                <a:highlight>
                  <a:srgbClr val="FF0000"/>
                </a:highlight>
              </a:rPr>
              <a:t> yang </a:t>
            </a:r>
            <a:r>
              <a:rPr lang="en-US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telah</a:t>
            </a:r>
            <a:r>
              <a:rPr lang="en-US" sz="1600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  <a:r>
              <a:rPr lang="en-US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diidentifikasi</a:t>
            </a:r>
            <a:r>
              <a:rPr lang="en-US" sz="1600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  <a:r>
              <a:rPr lang="en-US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kemudian</a:t>
            </a:r>
            <a:r>
              <a:rPr lang="en-US" sz="1600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  <a:r>
              <a:rPr lang="en-US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didefinisikan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altLang="ko-KR" sz="1600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FCA800B-5B92-4868-9087-1C83BCEA7D5C}"/>
              </a:ext>
            </a:extLst>
          </p:cNvPr>
          <p:cNvGrpSpPr/>
          <p:nvPr/>
        </p:nvGrpSpPr>
        <p:grpSpPr>
          <a:xfrm>
            <a:off x="280261" y="1773043"/>
            <a:ext cx="6067199" cy="3703199"/>
            <a:chOff x="729343" y="1684940"/>
            <a:chExt cx="7416437" cy="452672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E67F3F3-B37D-4A34-9A7C-630E64F2BD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8" r="73762" b="29442"/>
            <a:stretch/>
          </p:blipFill>
          <p:spPr>
            <a:xfrm>
              <a:off x="5253154" y="1684940"/>
              <a:ext cx="2892626" cy="452672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22343AE0-3DAE-4604-8EC8-3FBEFD0B8B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4997"/>
            <a:stretch/>
          </p:blipFill>
          <p:spPr>
            <a:xfrm>
              <a:off x="729343" y="1684940"/>
              <a:ext cx="4561911" cy="4526726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0D531462-7AEF-4616-B572-C904A75457E4}"/>
                </a:ext>
              </a:extLst>
            </p:cNvPr>
            <p:cNvGrpSpPr/>
            <p:nvPr/>
          </p:nvGrpSpPr>
          <p:grpSpPr>
            <a:xfrm>
              <a:off x="1356360" y="3558540"/>
              <a:ext cx="6697980" cy="2653126"/>
              <a:chOff x="1356360" y="3558540"/>
              <a:chExt cx="6697980" cy="2653126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1F77ECF0-806A-4EEA-9746-048C34EB9167}"/>
                  </a:ext>
                </a:extLst>
              </p:cNvPr>
              <p:cNvSpPr/>
              <p:nvPr/>
            </p:nvSpPr>
            <p:spPr>
              <a:xfrm>
                <a:off x="1356360" y="3558540"/>
                <a:ext cx="1889760" cy="7696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82A7EB49-5E45-4AB8-9214-2174AF4EAF2F}"/>
                  </a:ext>
                </a:extLst>
              </p:cNvPr>
              <p:cNvSpPr/>
              <p:nvPr/>
            </p:nvSpPr>
            <p:spPr>
              <a:xfrm>
                <a:off x="3615922" y="3566160"/>
                <a:ext cx="1637232" cy="7696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4EDA624C-422E-4C11-B91C-07A23B321FF8}"/>
                  </a:ext>
                </a:extLst>
              </p:cNvPr>
              <p:cNvSpPr/>
              <p:nvPr/>
            </p:nvSpPr>
            <p:spPr>
              <a:xfrm>
                <a:off x="5320666" y="3558540"/>
                <a:ext cx="2733674" cy="2653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63E6F28-15EC-4F20-950C-D9CC7F69B01D}"/>
              </a:ext>
            </a:extLst>
          </p:cNvPr>
          <p:cNvSpPr txBox="1"/>
          <p:nvPr/>
        </p:nvSpPr>
        <p:spPr>
          <a:xfrm>
            <a:off x="793208" y="3325229"/>
            <a:ext cx="177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Kawasan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Hutan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Konservasi</a:t>
            </a:r>
            <a:endParaRPr lang="en-ID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60E2248-452E-44BF-A5B1-8A22E429BD4F}"/>
              </a:ext>
            </a:extLst>
          </p:cNvPr>
          <p:cNvSpPr txBox="1"/>
          <p:nvPr/>
        </p:nvSpPr>
        <p:spPr>
          <a:xfrm>
            <a:off x="2635730" y="3347777"/>
            <a:ext cx="1370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Kawasan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Hutan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Konservasi</a:t>
            </a:r>
            <a:endParaRPr lang="en-ID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A60A105-1430-44F7-8153-8B584A867B18}"/>
              </a:ext>
            </a:extLst>
          </p:cNvPr>
          <p:cNvSpPr/>
          <p:nvPr/>
        </p:nvSpPr>
        <p:spPr>
          <a:xfrm>
            <a:off x="4005016" y="3347777"/>
            <a:ext cx="23496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Kawasan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hutan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dengan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ciri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khas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tertentu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, yang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mempunyai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fungsi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pokok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pengawetan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keanekaragaman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tumbuhan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dan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satwa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serta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1">
                    <a:lumMod val="75000"/>
                  </a:schemeClr>
                </a:solidFill>
              </a:rPr>
              <a:t>ekosistemnya</a:t>
            </a:r>
            <a:r>
              <a:rPr lang="en-ID" sz="1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C4DDB4A-F82B-4BC1-8191-06442654B704}"/>
              </a:ext>
            </a:extLst>
          </p:cNvPr>
          <p:cNvSpPr txBox="1"/>
          <p:nvPr/>
        </p:nvSpPr>
        <p:spPr>
          <a:xfrm>
            <a:off x="1511326" y="2212755"/>
            <a:ext cx="1000705" cy="353943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en-ID" sz="1700" b="1" dirty="0" err="1"/>
              <a:t>Variabel</a:t>
            </a:r>
            <a:endParaRPr lang="en-ID" sz="17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4AF3A03-B344-4BD3-9DD2-90EA0A5BDBBB}"/>
              </a:ext>
            </a:extLst>
          </p:cNvPr>
          <p:cNvSpPr txBox="1"/>
          <p:nvPr/>
        </p:nvSpPr>
        <p:spPr>
          <a:xfrm>
            <a:off x="3114254" y="3018777"/>
            <a:ext cx="413499" cy="215444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endParaRPr lang="en-ID" sz="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2C10037-00C8-4194-ADA8-4E6EF50126AE}"/>
              </a:ext>
            </a:extLst>
          </p:cNvPr>
          <p:cNvSpPr txBox="1"/>
          <p:nvPr/>
        </p:nvSpPr>
        <p:spPr>
          <a:xfrm>
            <a:off x="3145422" y="2977589"/>
            <a:ext cx="4134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300" b="1" dirty="0"/>
              <a:t>(4)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EDEB324-E500-4362-9053-52C6338E1357}"/>
              </a:ext>
            </a:extLst>
          </p:cNvPr>
          <p:cNvSpPr txBox="1"/>
          <p:nvPr/>
        </p:nvSpPr>
        <p:spPr>
          <a:xfrm>
            <a:off x="4994074" y="3006892"/>
            <a:ext cx="413499" cy="215444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endParaRPr lang="en-ID" sz="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1AD63AF-1965-4113-AD9A-DFB2C7103E25}"/>
              </a:ext>
            </a:extLst>
          </p:cNvPr>
          <p:cNvSpPr txBox="1"/>
          <p:nvPr/>
        </p:nvSpPr>
        <p:spPr>
          <a:xfrm>
            <a:off x="5027966" y="2980030"/>
            <a:ext cx="4134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300" b="1" dirty="0"/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343226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7">
            <a:extLst>
              <a:ext uri="{FF2B5EF4-FFF2-40B4-BE49-F238E27FC236}">
                <a16:creationId xmlns:a16="http://schemas.microsoft.com/office/drawing/2014/main" xmlns="" id="{1B1B105B-A260-4F4A-9152-23D051FD9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624" y="1573887"/>
            <a:ext cx="5924464" cy="1846659"/>
          </a:xfrm>
          <a:prstGeom prst="rect">
            <a:avLst/>
          </a:prstGeom>
          <a:solidFill>
            <a:srgbClr val="08543E">
              <a:alpha val="6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ko-KR" b="1" dirty="0" err="1">
                <a:solidFill>
                  <a:srgbClr val="FFFF00"/>
                </a:solidFill>
              </a:rPr>
              <a:t>Kolom</a:t>
            </a:r>
            <a:r>
              <a:rPr lang="en-US" altLang="ko-KR" b="1" dirty="0">
                <a:solidFill>
                  <a:srgbClr val="FFFF00"/>
                </a:solidFill>
              </a:rPr>
              <a:t> (3) Alias : </a:t>
            </a:r>
            <a:r>
              <a:rPr lang="en-US" altLang="ko-KR" sz="1600" dirty="0">
                <a:solidFill>
                  <a:schemeClr val="bg1"/>
                </a:solidFill>
              </a:rPr>
              <a:t>Alias </a:t>
            </a:r>
            <a:r>
              <a:rPr lang="en-US" altLang="ko-KR" sz="1600" dirty="0" err="1">
                <a:solidFill>
                  <a:schemeClr val="bg1"/>
                </a:solidFill>
              </a:rPr>
              <a:t>merupakan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sebutan</a:t>
            </a:r>
            <a:r>
              <a:rPr lang="en-US" altLang="ko-KR" sz="1600" dirty="0">
                <a:solidFill>
                  <a:schemeClr val="bg1"/>
                </a:solidFill>
              </a:rPr>
              <a:t> lain yang </a:t>
            </a:r>
            <a:r>
              <a:rPr lang="en-US" altLang="ko-KR" sz="1600" dirty="0" err="1">
                <a:solidFill>
                  <a:schemeClr val="bg1"/>
                </a:solidFill>
              </a:rPr>
              <a:t>dapat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digunakan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untuk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menunjukkan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nama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variabel</a:t>
            </a:r>
            <a:r>
              <a:rPr lang="en-US" altLang="ko-KR" sz="1600" dirty="0">
                <a:solidFill>
                  <a:schemeClr val="bg1"/>
                </a:solidFill>
              </a:rPr>
              <a:t> yang </a:t>
            </a:r>
            <a:r>
              <a:rPr lang="en-US" altLang="ko-KR" sz="1600" dirty="0" err="1">
                <a:solidFill>
                  <a:schemeClr val="bg1"/>
                </a:solidFill>
              </a:rPr>
              <a:t>terkait</a:t>
            </a:r>
            <a:r>
              <a:rPr lang="en-US" altLang="ko-KR" sz="1600" dirty="0">
                <a:solidFill>
                  <a:schemeClr val="bg1"/>
                </a:solidFill>
              </a:rPr>
              <a:t>. Alias </a:t>
            </a:r>
            <a:r>
              <a:rPr lang="en-US" altLang="ko-KR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dapat</a:t>
            </a:r>
            <a:r>
              <a:rPr lang="en-US" altLang="ko-KR" sz="1600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berupa</a:t>
            </a:r>
            <a:r>
              <a:rPr lang="en-US" altLang="ko-KR" sz="1600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suatu</a:t>
            </a:r>
            <a:r>
              <a:rPr lang="en-US" altLang="ko-KR" sz="1600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kode</a:t>
            </a:r>
            <a:r>
              <a:rPr lang="en-US" altLang="ko-KR" sz="1600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khusus</a:t>
            </a:r>
            <a:r>
              <a:rPr lang="en-US" altLang="ko-KR" sz="1600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  <a:r>
              <a:rPr lang="en-US" altLang="ko-KR" sz="1600" dirty="0">
                <a:solidFill>
                  <a:schemeClr val="bg1"/>
                </a:solidFill>
              </a:rPr>
              <a:t>yang </a:t>
            </a:r>
            <a:r>
              <a:rPr lang="en-US" altLang="ko-KR" sz="1600" dirty="0" err="1">
                <a:solidFill>
                  <a:schemeClr val="bg1"/>
                </a:solidFill>
              </a:rPr>
              <a:t>diberikan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untuk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variabel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terkait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guna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mempermudah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pengolahan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</a:rPr>
              <a:t>atau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dapat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berupa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istilah</a:t>
            </a:r>
            <a:r>
              <a:rPr lang="en-US" altLang="ko-KR" sz="1600" dirty="0">
                <a:solidFill>
                  <a:schemeClr val="bg1"/>
                </a:solidFill>
                <a:highlight>
                  <a:srgbClr val="FF0000"/>
                </a:highlight>
              </a:rPr>
              <a:t> yang </a:t>
            </a:r>
            <a:r>
              <a:rPr lang="en-US" altLang="ko-KR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lebih</a:t>
            </a:r>
            <a:r>
              <a:rPr lang="en-US" altLang="ko-KR" sz="1600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singkat</a:t>
            </a:r>
            <a:r>
              <a:rPr lang="en-US" altLang="ko-KR" sz="1600" dirty="0">
                <a:solidFill>
                  <a:schemeClr val="bg1"/>
                </a:solidFill>
                <a:highlight>
                  <a:srgbClr val="FF0000"/>
                </a:highlight>
              </a:rPr>
              <a:t> dan </a:t>
            </a:r>
            <a:r>
              <a:rPr lang="en-US" altLang="ko-KR" sz="1600" dirty="0" err="1">
                <a:solidFill>
                  <a:schemeClr val="bg1"/>
                </a:solidFill>
                <a:highlight>
                  <a:srgbClr val="FF0000"/>
                </a:highlight>
              </a:rPr>
              <a:t>standar</a:t>
            </a:r>
            <a:r>
              <a:rPr lang="en-US" altLang="ko-KR" sz="1600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untuk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nama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variabel</a:t>
            </a:r>
            <a:r>
              <a:rPr lang="en-US" altLang="ko-KR" sz="1600" dirty="0">
                <a:solidFill>
                  <a:schemeClr val="bg1"/>
                </a:solidFill>
              </a:rPr>
              <a:t> yang </a:t>
            </a:r>
            <a:r>
              <a:rPr lang="en-US" altLang="ko-KR" sz="1600" dirty="0" err="1">
                <a:solidFill>
                  <a:schemeClr val="bg1"/>
                </a:solidFill>
              </a:rPr>
              <a:t>dinilai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terlalu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panjang</a:t>
            </a:r>
            <a:r>
              <a:rPr lang="en-US" altLang="ko-KR" sz="1600" dirty="0">
                <a:solidFill>
                  <a:schemeClr val="bg1"/>
                </a:solidFill>
              </a:rPr>
              <a:t> dan </a:t>
            </a:r>
            <a:r>
              <a:rPr lang="en-US" altLang="ko-KR" sz="1600" dirty="0" err="1">
                <a:solidFill>
                  <a:schemeClr val="bg1"/>
                </a:solidFill>
              </a:rPr>
              <a:t>sulit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dimengerti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5F345E2-5CF3-49C3-8E0A-D4AF6A49BF81}"/>
              </a:ext>
            </a:extLst>
          </p:cNvPr>
          <p:cNvGrpSpPr/>
          <p:nvPr/>
        </p:nvGrpSpPr>
        <p:grpSpPr>
          <a:xfrm>
            <a:off x="2330605" y="1656254"/>
            <a:ext cx="1483112" cy="3977985"/>
            <a:chOff x="2486722" y="1692360"/>
            <a:chExt cx="1483112" cy="39779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1E0EA1CE-5B46-424C-B7AF-FAA18BE27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074" r="33339"/>
            <a:stretch/>
          </p:blipFill>
          <p:spPr>
            <a:xfrm>
              <a:off x="2486722" y="1692360"/>
              <a:ext cx="1483112" cy="397798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72E521F-9693-4E78-9C78-D66FBB670300}"/>
                </a:ext>
              </a:extLst>
            </p:cNvPr>
            <p:cNvSpPr/>
            <p:nvPr/>
          </p:nvSpPr>
          <p:spPr>
            <a:xfrm>
              <a:off x="2830286" y="4027714"/>
              <a:ext cx="772885" cy="483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B1R12</a:t>
              </a:r>
              <a:endParaRPr lang="en-ID" sz="1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xmlns="" id="{88EC3F30-65C7-43AF-A182-5FD4E0BF67B5}"/>
              </a:ext>
            </a:extLst>
          </p:cNvPr>
          <p:cNvSpPr/>
          <p:nvPr/>
        </p:nvSpPr>
        <p:spPr>
          <a:xfrm>
            <a:off x="1970315" y="0"/>
            <a:ext cx="8251371" cy="1045029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文本框 25">
            <a:extLst>
              <a:ext uri="{FF2B5EF4-FFF2-40B4-BE49-F238E27FC236}">
                <a16:creationId xmlns:a16="http://schemas.microsoft.com/office/drawing/2014/main" xmlns="" id="{79F8E518-9923-49F6-85D0-4168E0C042A6}"/>
              </a:ext>
            </a:extLst>
          </p:cNvPr>
          <p:cNvSpPr txBox="1"/>
          <p:nvPr/>
        </p:nvSpPr>
        <p:spPr>
          <a:xfrm>
            <a:off x="308152" y="77656"/>
            <a:ext cx="11575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Metadata </a:t>
            </a:r>
            <a:r>
              <a:rPr lang="en-US" altLang="zh-CN" sz="4400" dirty="0" err="1">
                <a:solidFill>
                  <a:srgbClr val="FFC000"/>
                </a:solidFill>
                <a:latin typeface="Franklin Gothic Medium Cond" panose="020B0606030402020204" pitchFamily="34" charset="0"/>
              </a:rPr>
              <a:t>Statistik</a:t>
            </a:r>
            <a:r>
              <a:rPr lang="en-US" altLang="zh-CN" sz="44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 –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Variabel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(MS-Var)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xmlns="" id="{90661688-F72B-4DC3-B2F1-0A8A445F7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2144" y="6482899"/>
            <a:ext cx="533400" cy="396873"/>
          </a:xfrm>
        </p:spPr>
        <p:txBody>
          <a:bodyPr/>
          <a:lstStyle/>
          <a:p>
            <a:fld id="{EB9E5DA5-6055-4EBD-AF78-CBB20B4B5717}" type="slidenum">
              <a:rPr lang="en-US" sz="2200" smtClean="0">
                <a:solidFill>
                  <a:schemeClr val="tx1"/>
                </a:solidFill>
              </a:rPr>
              <a:pPr/>
              <a:t>19</a:t>
            </a:fld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3E45FB-A1AF-475D-85BE-71966B521055}"/>
              </a:ext>
            </a:extLst>
          </p:cNvPr>
          <p:cNvSpPr txBox="1"/>
          <p:nvPr/>
        </p:nvSpPr>
        <p:spPr>
          <a:xfrm>
            <a:off x="4957838" y="3974029"/>
            <a:ext cx="4100153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888" algn="just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  <a:latin typeface="Franklin Gothic Medium Cond" panose="020B0606030402020204" pitchFamily="34" charset="0"/>
              </a:rPr>
              <a:t>[ </a:t>
            </a:r>
            <a:r>
              <a:rPr lang="en-US" dirty="0" err="1">
                <a:solidFill>
                  <a:schemeClr val="bg1"/>
                </a:solidFill>
                <a:highlight>
                  <a:srgbClr val="FF0000"/>
                </a:highlight>
                <a:latin typeface="Franklin Gothic Medium Cond" panose="020B0606030402020204" pitchFamily="34" charset="0"/>
              </a:rPr>
              <a:t>Penegasan</a:t>
            </a: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  <a:latin typeface="Franklin Gothic Medium Cond" panose="020B0606030402020204" pitchFamily="34" charset="0"/>
              </a:rPr>
              <a:t>]</a:t>
            </a:r>
          </a:p>
          <a:p>
            <a:pPr marL="282575">
              <a:spcBef>
                <a:spcPts val="300"/>
              </a:spcBef>
              <a:spcAft>
                <a:spcPts val="300"/>
              </a:spcAft>
            </a:pP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Alias pada metadata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variabel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dapat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berupa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kode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Blok dan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rincian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pertanyaan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di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kuesioner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sehingga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memudahkan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dalam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proses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pengolahan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.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Contoh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:  B1R12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adalah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kode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pertanyaan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pada Blok 1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rincian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12.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A3A0EC1-BE28-435F-86B1-E0F1A09B24E1}"/>
              </a:ext>
            </a:extLst>
          </p:cNvPr>
          <p:cNvSpPr/>
          <p:nvPr/>
        </p:nvSpPr>
        <p:spPr>
          <a:xfrm>
            <a:off x="4784624" y="3636793"/>
            <a:ext cx="4785295" cy="2846106"/>
          </a:xfrm>
          <a:prstGeom prst="roundRect">
            <a:avLst>
              <a:gd name="adj" fmla="val 7026"/>
            </a:avLst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FB6C16A-AAE6-47CF-93EB-590F77BDA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21" name="Rectangle: Top Corners Rounded 20">
            <a:extLst>
              <a:ext uri="{FF2B5EF4-FFF2-40B4-BE49-F238E27FC236}">
                <a16:creationId xmlns:a16="http://schemas.microsoft.com/office/drawing/2014/main" xmlns="" id="{3350C774-7548-44E3-B2FD-DEC3341D689B}"/>
              </a:ext>
            </a:extLst>
          </p:cNvPr>
          <p:cNvSpPr/>
          <p:nvPr/>
        </p:nvSpPr>
        <p:spPr>
          <a:xfrm>
            <a:off x="5450792" y="0"/>
            <a:ext cx="6741208" cy="6457559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9ADC4AC-731A-4F6B-A059-85D0772EF57E}"/>
              </a:ext>
            </a:extLst>
          </p:cNvPr>
          <p:cNvGrpSpPr/>
          <p:nvPr/>
        </p:nvGrpSpPr>
        <p:grpSpPr>
          <a:xfrm>
            <a:off x="1099159" y="1056995"/>
            <a:ext cx="3251660" cy="5161081"/>
            <a:chOff x="1192863" y="1169697"/>
            <a:chExt cx="3251660" cy="516108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38761024-8D57-4334-93A5-42FEED6A8502}"/>
                </a:ext>
              </a:extLst>
            </p:cNvPr>
            <p:cNvSpPr/>
            <p:nvPr/>
          </p:nvSpPr>
          <p:spPr>
            <a:xfrm rot="20997060">
              <a:off x="1192863" y="1414375"/>
              <a:ext cx="3151989" cy="4916403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48B64B7-4133-4DA0-A041-42A194F67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904967">
              <a:off x="1294197" y="1169697"/>
              <a:ext cx="3150326" cy="5082833"/>
            </a:xfrm>
            <a:prstGeom prst="rect">
              <a:avLst/>
            </a:prstGeom>
          </p:spPr>
        </p:pic>
      </p:grpSp>
      <p:sp>
        <p:nvSpPr>
          <p:cNvPr id="20" name="文本框 25">
            <a:extLst>
              <a:ext uri="{FF2B5EF4-FFF2-40B4-BE49-F238E27FC236}">
                <a16:creationId xmlns:a16="http://schemas.microsoft.com/office/drawing/2014/main" xmlns="" id="{E4094AA3-33B8-411D-B84E-1EF6726D17E3}"/>
              </a:ext>
            </a:extLst>
          </p:cNvPr>
          <p:cNvSpPr txBox="1"/>
          <p:nvPr/>
        </p:nvSpPr>
        <p:spPr>
          <a:xfrm>
            <a:off x="5623948" y="2702157"/>
            <a:ext cx="6518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Metadata </a:t>
            </a:r>
            <a:r>
              <a:rPr lang="en-US" altLang="zh-CN" sz="4400" dirty="0" err="1">
                <a:solidFill>
                  <a:srgbClr val="FFC000"/>
                </a:solidFill>
                <a:latin typeface="Franklin Gothic Medium Cond" panose="020B0606030402020204" pitchFamily="34" charset="0"/>
              </a:rPr>
              <a:t>Statistik</a:t>
            </a:r>
            <a:r>
              <a:rPr lang="en-US" altLang="zh-CN" sz="44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 – </a:t>
            </a:r>
            <a:r>
              <a:rPr lang="en-US" altLang="zh-CN" sz="4400" dirty="0" err="1">
                <a:solidFill>
                  <a:srgbClr val="436FB6"/>
                </a:solidFill>
                <a:latin typeface="Franklin Gothic Medium Cond" panose="020B0606030402020204" pitchFamily="34" charset="0"/>
              </a:rPr>
              <a:t>Kegiatan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(MS-Keg)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xmlns="" id="{5C766D80-922F-4C53-8A73-9A627464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5760" y="6461127"/>
            <a:ext cx="396240" cy="396873"/>
          </a:xfrm>
        </p:spPr>
        <p:txBody>
          <a:bodyPr/>
          <a:lstStyle/>
          <a:p>
            <a:fld id="{EB9E5DA5-6055-4EBD-AF78-CBB20B4B5717}" type="slidenum">
              <a:rPr lang="en-US" sz="2400" smtClean="0">
                <a:solidFill>
                  <a:schemeClr val="tx1"/>
                </a:solidFill>
              </a:rPr>
              <a:pPr/>
              <a:t>2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文本框 25">
            <a:extLst>
              <a:ext uri="{FF2B5EF4-FFF2-40B4-BE49-F238E27FC236}">
                <a16:creationId xmlns:a16="http://schemas.microsoft.com/office/drawing/2014/main" xmlns="" id="{B35BAA98-7BC6-47D3-9721-55416E2F75EA}"/>
              </a:ext>
            </a:extLst>
          </p:cNvPr>
          <p:cNvSpPr txBox="1"/>
          <p:nvPr/>
        </p:nvSpPr>
        <p:spPr>
          <a:xfrm>
            <a:off x="5886355" y="1501828"/>
            <a:ext cx="5870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err="1">
                <a:solidFill>
                  <a:srgbClr val="F26091"/>
                </a:solidFill>
                <a:latin typeface="Franklin Gothic Medium Cond" panose="020B0606030402020204" pitchFamily="34" charset="0"/>
              </a:rPr>
              <a:t>Penegasan</a:t>
            </a:r>
            <a:endParaRPr lang="en-US" altLang="zh-CN" sz="7200" dirty="0">
              <a:solidFill>
                <a:srgbClr val="F2609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7">
            <a:extLst>
              <a:ext uri="{FF2B5EF4-FFF2-40B4-BE49-F238E27FC236}">
                <a16:creationId xmlns:a16="http://schemas.microsoft.com/office/drawing/2014/main" xmlns="" id="{1B1B105B-A260-4F4A-9152-23D051FD9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493" y="1642580"/>
            <a:ext cx="6364261" cy="1354217"/>
          </a:xfrm>
          <a:prstGeom prst="rect">
            <a:avLst/>
          </a:prstGeom>
          <a:solidFill>
            <a:srgbClr val="08543E">
              <a:alpha val="6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ko-KR" b="1" dirty="0" err="1">
                <a:solidFill>
                  <a:srgbClr val="FFFF00"/>
                </a:solidFill>
              </a:rPr>
              <a:t>Kolom</a:t>
            </a:r>
            <a:r>
              <a:rPr lang="en-US" altLang="ko-KR" b="1" dirty="0">
                <a:solidFill>
                  <a:srgbClr val="FFFF00"/>
                </a:solidFill>
              </a:rPr>
              <a:t> (8) </a:t>
            </a:r>
            <a:r>
              <a:rPr lang="en-US" altLang="ko-KR" b="1" dirty="0" err="1">
                <a:solidFill>
                  <a:srgbClr val="FFFF00"/>
                </a:solidFill>
              </a:rPr>
              <a:t>Tipe</a:t>
            </a:r>
            <a:r>
              <a:rPr lang="en-US" altLang="ko-KR" b="1" dirty="0">
                <a:solidFill>
                  <a:srgbClr val="FFFF00"/>
                </a:solidFill>
              </a:rPr>
              <a:t> Data</a:t>
            </a:r>
            <a:r>
              <a:rPr lang="en-US" altLang="ko-KR" b="1" dirty="0">
                <a:solidFill>
                  <a:schemeClr val="bg1"/>
                </a:solidFill>
              </a:rPr>
              <a:t> </a:t>
            </a:r>
            <a:r>
              <a:rPr lang="en-US" altLang="ko-KR" sz="1800" dirty="0">
                <a:solidFill>
                  <a:schemeClr val="bg1"/>
                </a:solidFill>
              </a:rPr>
              <a:t>: </a:t>
            </a:r>
            <a:r>
              <a:rPr lang="en-US" sz="1600" dirty="0" err="1">
                <a:solidFill>
                  <a:schemeClr val="bg1"/>
                </a:solidFill>
              </a:rPr>
              <a:t>Tipe</a:t>
            </a:r>
            <a:r>
              <a:rPr lang="en-US" sz="1600" dirty="0">
                <a:solidFill>
                  <a:schemeClr val="bg1"/>
                </a:solidFill>
              </a:rPr>
              <a:t> data </a:t>
            </a:r>
            <a:r>
              <a:rPr lang="en-US" sz="1600" dirty="0" err="1">
                <a:solidFill>
                  <a:schemeClr val="bg1"/>
                </a:solidFill>
              </a:rPr>
              <a:t>merupakan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jenis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tipe</a:t>
            </a:r>
            <a:r>
              <a:rPr lang="en-US" sz="1600" dirty="0">
                <a:solidFill>
                  <a:schemeClr val="bg1"/>
                </a:solidFill>
              </a:rPr>
              <a:t> data yang </a:t>
            </a:r>
            <a:r>
              <a:rPr lang="en-US" sz="1600" dirty="0" err="1">
                <a:solidFill>
                  <a:schemeClr val="bg1"/>
                </a:solidFill>
              </a:rPr>
              <a:t>biasa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dikenal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dalam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bahasa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pemprograman</a:t>
            </a:r>
            <a:r>
              <a:rPr lang="en-US" sz="1600" dirty="0">
                <a:solidFill>
                  <a:schemeClr val="bg1"/>
                </a:solidFill>
              </a:rPr>
              <a:t> dan computer yang </a:t>
            </a:r>
            <a:r>
              <a:rPr lang="en-US" sz="1600" dirty="0" err="1">
                <a:solidFill>
                  <a:schemeClr val="bg1"/>
                </a:solidFill>
              </a:rPr>
              <a:t>digunakan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sebagai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bentuk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klasifikasi</a:t>
            </a:r>
            <a:r>
              <a:rPr lang="en-US" sz="1600" dirty="0">
                <a:solidFill>
                  <a:schemeClr val="bg1"/>
                </a:solidFill>
              </a:rPr>
              <a:t> data </a:t>
            </a:r>
            <a:r>
              <a:rPr lang="en-US" sz="1600" dirty="0" err="1">
                <a:solidFill>
                  <a:schemeClr val="bg1"/>
                </a:solidFill>
              </a:rPr>
              <a:t>untuk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mempermudah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kategori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dalam</a:t>
            </a:r>
            <a:r>
              <a:rPr lang="en-US" sz="1600" dirty="0">
                <a:solidFill>
                  <a:schemeClr val="bg1"/>
                </a:solidFill>
              </a:rPr>
              <a:t> Bahasa </a:t>
            </a:r>
            <a:r>
              <a:rPr lang="en-US" sz="1600" dirty="0" err="1">
                <a:solidFill>
                  <a:schemeClr val="bg1"/>
                </a:solidFill>
              </a:rPr>
              <a:t>pemrograman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Seperti</a:t>
            </a:r>
            <a:r>
              <a:rPr lang="en-US" sz="1600" dirty="0">
                <a:solidFill>
                  <a:schemeClr val="bg1"/>
                </a:solidFill>
              </a:rPr>
              <a:t>: Integer, Float, Character, String, dan Array.</a:t>
            </a:r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xmlns="" id="{3904CE60-7B34-475B-9722-D3EACE3B4B45}"/>
              </a:ext>
            </a:extLst>
          </p:cNvPr>
          <p:cNvSpPr/>
          <p:nvPr/>
        </p:nvSpPr>
        <p:spPr>
          <a:xfrm>
            <a:off x="1970315" y="0"/>
            <a:ext cx="8251371" cy="1045029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文本框 25">
            <a:extLst>
              <a:ext uri="{FF2B5EF4-FFF2-40B4-BE49-F238E27FC236}">
                <a16:creationId xmlns:a16="http://schemas.microsoft.com/office/drawing/2014/main" xmlns="" id="{4FE86985-AACD-4629-9B5B-AF0F93AF39D5}"/>
              </a:ext>
            </a:extLst>
          </p:cNvPr>
          <p:cNvSpPr txBox="1"/>
          <p:nvPr/>
        </p:nvSpPr>
        <p:spPr>
          <a:xfrm>
            <a:off x="308152" y="77656"/>
            <a:ext cx="11575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Metadata </a:t>
            </a:r>
            <a:r>
              <a:rPr lang="en-US" altLang="zh-CN" sz="4400" dirty="0" err="1">
                <a:solidFill>
                  <a:srgbClr val="FFC000"/>
                </a:solidFill>
                <a:latin typeface="Franklin Gothic Medium Cond" panose="020B0606030402020204" pitchFamily="34" charset="0"/>
              </a:rPr>
              <a:t>Statistik</a:t>
            </a:r>
            <a:r>
              <a:rPr lang="en-US" altLang="zh-CN" sz="44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 –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Variabel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(MS-Var)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34B92F22-84D1-4521-BED8-D9D43D21B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2144" y="6482899"/>
            <a:ext cx="533400" cy="396873"/>
          </a:xfrm>
        </p:spPr>
        <p:txBody>
          <a:bodyPr/>
          <a:lstStyle/>
          <a:p>
            <a:fld id="{EB9E5DA5-6055-4EBD-AF78-CBB20B4B5717}" type="slidenum">
              <a:rPr lang="en-US" sz="2200" smtClean="0">
                <a:solidFill>
                  <a:schemeClr val="tx1"/>
                </a:solidFill>
              </a:rPr>
              <a:pPr/>
              <a:t>20</a:t>
            </a:fld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6620628-A2F3-42C8-98B4-97CE31F3F6D4}"/>
              </a:ext>
            </a:extLst>
          </p:cNvPr>
          <p:cNvGrpSpPr/>
          <p:nvPr/>
        </p:nvGrpSpPr>
        <p:grpSpPr>
          <a:xfrm>
            <a:off x="2307331" y="1532314"/>
            <a:ext cx="1685232" cy="4694686"/>
            <a:chOff x="1459413" y="1621210"/>
            <a:chExt cx="1685232" cy="46946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CA61293-3053-4BBC-8445-32C358D1A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898" r="18412"/>
            <a:stretch/>
          </p:blipFill>
          <p:spPr>
            <a:xfrm>
              <a:off x="1459413" y="1621210"/>
              <a:ext cx="1685232" cy="469468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783CD01-BA29-420F-8648-C0526F567F79}"/>
                </a:ext>
              </a:extLst>
            </p:cNvPr>
            <p:cNvSpPr/>
            <p:nvPr/>
          </p:nvSpPr>
          <p:spPr>
            <a:xfrm>
              <a:off x="1860130" y="4448808"/>
              <a:ext cx="772885" cy="483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Float</a:t>
              </a:r>
              <a:endParaRPr lang="en-ID" sz="1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4D4F40-0033-4CFE-8659-A970D0689F49}"/>
              </a:ext>
            </a:extLst>
          </p:cNvPr>
          <p:cNvSpPr txBox="1"/>
          <p:nvPr/>
        </p:nvSpPr>
        <p:spPr>
          <a:xfrm>
            <a:off x="5316707" y="3606039"/>
            <a:ext cx="4100153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888" algn="just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  <a:latin typeface="Franklin Gothic Medium Cond" panose="020B0606030402020204" pitchFamily="34" charset="0"/>
              </a:rPr>
              <a:t>[ </a:t>
            </a:r>
            <a:r>
              <a:rPr lang="en-US" dirty="0" err="1">
                <a:solidFill>
                  <a:schemeClr val="bg1"/>
                </a:solidFill>
                <a:highlight>
                  <a:srgbClr val="FF0000"/>
                </a:highlight>
                <a:latin typeface="Franklin Gothic Medium Cond" panose="020B0606030402020204" pitchFamily="34" charset="0"/>
              </a:rPr>
              <a:t>Penegasan</a:t>
            </a: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  <a:latin typeface="Franklin Gothic Medium Cond" panose="020B0606030402020204" pitchFamily="34" charset="0"/>
              </a:rPr>
              <a:t>]</a:t>
            </a:r>
          </a:p>
          <a:p>
            <a:pPr marL="282575">
              <a:spcBef>
                <a:spcPts val="300"/>
              </a:spcBef>
              <a:spcAft>
                <a:spcPts val="300"/>
              </a:spcAft>
            </a:pP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Tipe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data yang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dikenal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dalam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Bahasa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pemprograman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bukan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i="1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tipe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data statistic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1CA84A1-E6BD-4F20-AC22-D8DBE72F67E2}"/>
              </a:ext>
            </a:extLst>
          </p:cNvPr>
          <p:cNvSpPr/>
          <p:nvPr/>
        </p:nvSpPr>
        <p:spPr>
          <a:xfrm>
            <a:off x="5143493" y="3268803"/>
            <a:ext cx="4785295" cy="1693490"/>
          </a:xfrm>
          <a:prstGeom prst="roundRect">
            <a:avLst>
              <a:gd name="adj" fmla="val 7026"/>
            </a:avLst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9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xmlns="" id="{D8353858-73EB-4427-8943-A87A607D506B}"/>
              </a:ext>
            </a:extLst>
          </p:cNvPr>
          <p:cNvSpPr/>
          <p:nvPr/>
        </p:nvSpPr>
        <p:spPr>
          <a:xfrm>
            <a:off x="0" y="2854960"/>
            <a:ext cx="12192000" cy="1148080"/>
          </a:xfrm>
          <a:prstGeom prst="round2SameRect">
            <a:avLst>
              <a:gd name="adj1" fmla="val 0"/>
              <a:gd name="adj2" fmla="val 153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文本框 25">
            <a:extLst>
              <a:ext uri="{FF2B5EF4-FFF2-40B4-BE49-F238E27FC236}">
                <a16:creationId xmlns:a16="http://schemas.microsoft.com/office/drawing/2014/main" xmlns="" id="{927F88A7-E8ED-4459-8615-A1035AEE78C1}"/>
              </a:ext>
            </a:extLst>
          </p:cNvPr>
          <p:cNvSpPr txBox="1"/>
          <p:nvPr/>
        </p:nvSpPr>
        <p:spPr>
          <a:xfrm>
            <a:off x="3167063" y="3044279"/>
            <a:ext cx="5857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Pengumuman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44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118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xmlns="" id="{3904CE60-7B34-475B-9722-D3EACE3B4B45}"/>
              </a:ext>
            </a:extLst>
          </p:cNvPr>
          <p:cNvSpPr/>
          <p:nvPr/>
        </p:nvSpPr>
        <p:spPr>
          <a:xfrm>
            <a:off x="0" y="0"/>
            <a:ext cx="5857875" cy="3801979"/>
          </a:xfrm>
          <a:prstGeom prst="round2SameRect">
            <a:avLst>
              <a:gd name="adj1" fmla="val 0"/>
              <a:gd name="adj2" fmla="val 34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文本框 25">
            <a:extLst>
              <a:ext uri="{FF2B5EF4-FFF2-40B4-BE49-F238E27FC236}">
                <a16:creationId xmlns:a16="http://schemas.microsoft.com/office/drawing/2014/main" xmlns="" id="{4FE86985-AACD-4629-9B5B-AF0F93AF39D5}"/>
              </a:ext>
            </a:extLst>
          </p:cNvPr>
          <p:cNvSpPr txBox="1"/>
          <p:nvPr/>
        </p:nvSpPr>
        <p:spPr>
          <a:xfrm>
            <a:off x="0" y="77656"/>
            <a:ext cx="5857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Form</a:t>
            </a:r>
            <a:r>
              <a:rPr lang="en-US" altLang="zh-CN" sz="44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 MS-Keg </a:t>
            </a:r>
            <a:r>
              <a:rPr lang="en-US" altLang="zh-CN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(new)</a:t>
            </a:r>
            <a:r>
              <a:rPr lang="en-US" altLang="zh-CN" sz="44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 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34B92F22-84D1-4521-BED8-D9D43D21B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2144" y="6482899"/>
            <a:ext cx="533400" cy="396873"/>
          </a:xfrm>
        </p:spPr>
        <p:txBody>
          <a:bodyPr/>
          <a:lstStyle/>
          <a:p>
            <a:fld id="{EB9E5DA5-6055-4EBD-AF78-CBB20B4B5717}" type="slidenum">
              <a:rPr lang="en-US" sz="2200" smtClean="0">
                <a:solidFill>
                  <a:schemeClr val="tx1"/>
                </a:solidFill>
              </a:rPr>
              <a:pPr/>
              <a:t>22</a:t>
            </a:fld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4D4F40-0033-4CFE-8659-A970D0689F49}"/>
              </a:ext>
            </a:extLst>
          </p:cNvPr>
          <p:cNvSpPr txBox="1"/>
          <p:nvPr/>
        </p:nvSpPr>
        <p:spPr>
          <a:xfrm>
            <a:off x="342901" y="1285875"/>
            <a:ext cx="5076122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888" algn="just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  <a:latin typeface="Franklin Gothic Medium Cond" panose="020B0606030402020204" pitchFamily="34" charset="0"/>
              </a:rPr>
              <a:t>[ </a:t>
            </a:r>
            <a:r>
              <a:rPr lang="en-US" dirty="0" err="1">
                <a:solidFill>
                  <a:schemeClr val="bg1"/>
                </a:solidFill>
                <a:highlight>
                  <a:srgbClr val="FF0000"/>
                </a:highlight>
                <a:latin typeface="Franklin Gothic Medium Cond" panose="020B0606030402020204" pitchFamily="34" charset="0"/>
              </a:rPr>
              <a:t>Pengumuman</a:t>
            </a: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  <a:latin typeface="Franklin Gothic Medium Cond" panose="020B0606030402020204" pitchFamily="34" charset="0"/>
              </a:rPr>
              <a:t>]</a:t>
            </a:r>
          </a:p>
          <a:p>
            <a:pPr marL="282575" algn="just">
              <a:spcBef>
                <a:spcPts val="300"/>
              </a:spcBef>
              <a:spcAft>
                <a:spcPts val="300"/>
              </a:spcAft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Kuesioner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Metadata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Statistik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Kegiatan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(MS-Keg)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dilakukan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sedikit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penyesuaian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. Form MS-Keg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terbaru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dapat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diunduh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pada website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sirusa.bps.go.id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78FF1E-6539-4CF6-94FC-165545CB3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7" y="1078269"/>
            <a:ext cx="4847782" cy="4484321"/>
          </a:xfrm>
          <a:prstGeom prst="rect">
            <a:avLst/>
          </a:prstGeom>
        </p:spPr>
      </p:pic>
      <p:sp>
        <p:nvSpPr>
          <p:cNvPr id="6" name="Arrow: Bent 5">
            <a:extLst>
              <a:ext uri="{FF2B5EF4-FFF2-40B4-BE49-F238E27FC236}">
                <a16:creationId xmlns:a16="http://schemas.microsoft.com/office/drawing/2014/main" xmlns="" id="{B7AE7EBF-2AE9-46CC-AA81-013301C95757}"/>
              </a:ext>
            </a:extLst>
          </p:cNvPr>
          <p:cNvSpPr/>
          <p:nvPr/>
        </p:nvSpPr>
        <p:spPr>
          <a:xfrm flipV="1">
            <a:off x="3763478" y="2666197"/>
            <a:ext cx="2409173" cy="2935010"/>
          </a:xfrm>
          <a:prstGeom prst="bentArrow">
            <a:avLst>
              <a:gd name="adj1" fmla="val 6633"/>
              <a:gd name="adj2" fmla="val 7245"/>
              <a:gd name="adj3" fmla="val 14796"/>
              <a:gd name="adj4" fmla="val 6783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37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xmlns="" id="{3904CE60-7B34-475B-9722-D3EACE3B4B45}"/>
              </a:ext>
            </a:extLst>
          </p:cNvPr>
          <p:cNvSpPr/>
          <p:nvPr/>
        </p:nvSpPr>
        <p:spPr>
          <a:xfrm>
            <a:off x="0" y="0"/>
            <a:ext cx="12192000" cy="3647440"/>
          </a:xfrm>
          <a:prstGeom prst="round2SameRect">
            <a:avLst>
              <a:gd name="adj1" fmla="val 0"/>
              <a:gd name="adj2" fmla="val 153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文本框 25">
            <a:extLst>
              <a:ext uri="{FF2B5EF4-FFF2-40B4-BE49-F238E27FC236}">
                <a16:creationId xmlns:a16="http://schemas.microsoft.com/office/drawing/2014/main" xmlns="" id="{4FE86985-AACD-4629-9B5B-AF0F93AF39D5}"/>
              </a:ext>
            </a:extLst>
          </p:cNvPr>
          <p:cNvSpPr txBox="1"/>
          <p:nvPr/>
        </p:nvSpPr>
        <p:spPr>
          <a:xfrm>
            <a:off x="0" y="260536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Target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Pengumpulan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44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Metadata </a:t>
            </a:r>
            <a:r>
              <a:rPr lang="en-US" altLang="zh-CN" sz="4400" dirty="0" err="1">
                <a:solidFill>
                  <a:srgbClr val="436FB6"/>
                </a:solidFill>
                <a:latin typeface="Franklin Gothic Medium Cond" panose="020B0606030402020204" pitchFamily="34" charset="0"/>
              </a:rPr>
              <a:t>Statistik</a:t>
            </a:r>
            <a:r>
              <a:rPr lang="en-US" altLang="zh-CN" sz="44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altLang="zh-CN" sz="4400" dirty="0">
                <a:solidFill>
                  <a:srgbClr val="F26091"/>
                </a:solidFill>
                <a:latin typeface="Franklin Gothic Medium Cond" panose="020B0606030402020204" pitchFamily="34" charset="0"/>
              </a:rPr>
              <a:t>2021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34B92F22-84D1-4521-BED8-D9D43D21B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2144" y="6482899"/>
            <a:ext cx="533400" cy="396873"/>
          </a:xfrm>
        </p:spPr>
        <p:txBody>
          <a:bodyPr/>
          <a:lstStyle/>
          <a:p>
            <a:fld id="{EB9E5DA5-6055-4EBD-AF78-CBB20B4B5717}" type="slidenum">
              <a:rPr lang="en-US" sz="2200" smtClean="0">
                <a:solidFill>
                  <a:schemeClr val="tx1"/>
                </a:solidFill>
              </a:rPr>
              <a:pPr/>
              <a:t>23</a:t>
            </a:fld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4D4F40-0033-4CFE-8659-A970D0689F49}"/>
              </a:ext>
            </a:extLst>
          </p:cNvPr>
          <p:cNvSpPr txBox="1"/>
          <p:nvPr/>
        </p:nvSpPr>
        <p:spPr>
          <a:xfrm>
            <a:off x="1788160" y="2201112"/>
            <a:ext cx="86156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2575" algn="ctr">
              <a:spcBef>
                <a:spcPts val="300"/>
              </a:spcBef>
              <a:spcAft>
                <a:spcPts val="300"/>
              </a:spcAft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Jumlah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terget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pengumpulan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metadata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statistik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tahun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2021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yaitu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sebesar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800" dirty="0">
                <a:solidFill>
                  <a:srgbClr val="F26091"/>
                </a:solidFill>
                <a:latin typeface="Franklin Gothic Medium Cond" panose="020B0606030402020204" pitchFamily="34" charset="0"/>
              </a:rPr>
              <a:t>70%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dari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jumlah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D/I yang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berkontribusi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dalam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penyusunan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Daerah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Dalam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Angka.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B3F081D-850A-4CA1-93EC-30F2AE90E53F}"/>
              </a:ext>
            </a:extLst>
          </p:cNvPr>
          <p:cNvCxnSpPr>
            <a:cxnSpLocks/>
          </p:cNvCxnSpPr>
          <p:nvPr/>
        </p:nvCxnSpPr>
        <p:spPr>
          <a:xfrm>
            <a:off x="960120" y="1930400"/>
            <a:ext cx="10271760" cy="0"/>
          </a:xfrm>
          <a:prstGeom prst="line">
            <a:avLst/>
          </a:prstGeom>
          <a:ln w="38100">
            <a:solidFill>
              <a:srgbClr val="FEB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0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455303-6449-45C5-8D98-F2B430EAA1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8" r="12161"/>
          <a:stretch/>
        </p:blipFill>
        <p:spPr>
          <a:xfrm>
            <a:off x="4615989" y="1901"/>
            <a:ext cx="7576011" cy="68686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13798" y="-10628"/>
            <a:ext cx="6169137" cy="6868628"/>
          </a:xfrm>
          <a:prstGeom prst="rect">
            <a:avLst/>
          </a:prstGeom>
          <a:gradFill flip="none" rotWithShape="1">
            <a:gsLst>
              <a:gs pos="35000">
                <a:srgbClr val="0B7355"/>
              </a:gs>
              <a:gs pos="78000">
                <a:srgbClr val="1C70B7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2EE1D06-5E0B-4E59-9525-FF1295378A32}"/>
              </a:ext>
            </a:extLst>
          </p:cNvPr>
          <p:cNvGrpSpPr/>
          <p:nvPr/>
        </p:nvGrpSpPr>
        <p:grpSpPr>
          <a:xfrm>
            <a:off x="0" y="14431"/>
            <a:ext cx="5293659" cy="6868627"/>
            <a:chOff x="0" y="-23157"/>
            <a:chExt cx="5293659" cy="68686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3488061-E05E-4F7D-9EDC-6D9F16D3E26E}"/>
                </a:ext>
              </a:extLst>
            </p:cNvPr>
            <p:cNvSpPr/>
            <p:nvPr/>
          </p:nvSpPr>
          <p:spPr>
            <a:xfrm>
              <a:off x="0" y="-23157"/>
              <a:ext cx="4957011" cy="6868627"/>
            </a:xfrm>
            <a:prstGeom prst="rect">
              <a:avLst/>
            </a:prstGeom>
            <a:solidFill>
              <a:srgbClr val="0B7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340" y="934930"/>
              <a:ext cx="3364649" cy="6096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文本框 18"/>
            <p:cNvSpPr txBox="1"/>
            <p:nvPr/>
          </p:nvSpPr>
          <p:spPr>
            <a:xfrm>
              <a:off x="573671" y="1978581"/>
              <a:ext cx="4719988" cy="206210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  <a:ea typeface="微软雅黑" panose="020B0503020204020204" charset="-122"/>
                </a:rPr>
                <a:t>TERIMA 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  <a:ea typeface="微软雅黑" panose="020B0503020204020204" charset="-122"/>
                </a:rPr>
                <a:t>KASIH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342" y="4294363"/>
              <a:ext cx="2806276" cy="13813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653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6">
            <a:extLst>
              <a:ext uri="{FF2B5EF4-FFF2-40B4-BE49-F238E27FC236}">
                <a16:creationId xmlns:a16="http://schemas.microsoft.com/office/drawing/2014/main" xmlns="" id="{B0D744CC-D4E9-4886-895E-97C4598A7727}"/>
              </a:ext>
            </a:extLst>
          </p:cNvPr>
          <p:cNvSpPr/>
          <p:nvPr/>
        </p:nvSpPr>
        <p:spPr>
          <a:xfrm>
            <a:off x="0" y="-18681"/>
            <a:ext cx="6270171" cy="6082494"/>
          </a:xfrm>
          <a:prstGeom prst="round2SameRect">
            <a:avLst>
              <a:gd name="adj1" fmla="val 0"/>
              <a:gd name="adj2" fmla="val 9737"/>
            </a:avLst>
          </a:prstGeom>
          <a:solidFill>
            <a:srgbClr val="0B7355">
              <a:alpha val="7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xmlns="" id="{E82C1C3C-A302-4D93-B004-6336C0970D43}"/>
              </a:ext>
            </a:extLst>
          </p:cNvPr>
          <p:cNvSpPr/>
          <p:nvPr/>
        </p:nvSpPr>
        <p:spPr>
          <a:xfrm flipV="1">
            <a:off x="0" y="-18681"/>
            <a:ext cx="6270171" cy="725614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23A19C-8D03-4B3A-AC97-86C28C0ADB70}"/>
              </a:ext>
            </a:extLst>
          </p:cNvPr>
          <p:cNvSpPr/>
          <p:nvPr/>
        </p:nvSpPr>
        <p:spPr>
          <a:xfrm>
            <a:off x="0" y="49120"/>
            <a:ext cx="62701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MS-Keg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solidFill>
                  <a:srgbClr val="436FB6"/>
                </a:solidFill>
                <a:latin typeface="Franklin Gothic Medium Cond" panose="020B0606030402020204" pitchFamily="34" charset="0"/>
              </a:rPr>
              <a:t>Identitas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solidFill>
                  <a:srgbClr val="436FB6"/>
                </a:solidFill>
                <a:latin typeface="Franklin Gothic Medium Cond" panose="020B0606030402020204" pitchFamily="34" charset="0"/>
              </a:rPr>
              <a:t>Kegiatan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solidFill>
                  <a:srgbClr val="436FB6"/>
                </a:solidFill>
                <a:latin typeface="Franklin Gothic Medium Cond" panose="020B0606030402020204" pitchFamily="34" charset="0"/>
              </a:rPr>
              <a:t>Statistik</a:t>
            </a:r>
            <a:endParaRPr lang="en-US" sz="3200" dirty="0">
              <a:solidFill>
                <a:srgbClr val="436FB6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81036DC-E7E1-49F6-A445-9F706D583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478" y="897556"/>
            <a:ext cx="6029501" cy="3610480"/>
          </a:xfrm>
          <a:prstGeom prst="roundRect">
            <a:avLst>
              <a:gd name="adj" fmla="val 7170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E237D1-803E-40AD-8671-8671CDFEB525}"/>
              </a:ext>
            </a:extLst>
          </p:cNvPr>
          <p:cNvSpPr txBox="1"/>
          <p:nvPr/>
        </p:nvSpPr>
        <p:spPr>
          <a:xfrm>
            <a:off x="5871060" y="4114497"/>
            <a:ext cx="9310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FF0000"/>
                </a:solidFill>
              </a:rPr>
              <a:t>dikosongkan</a:t>
            </a:r>
            <a:endParaRPr lang="en-ID" sz="1100" dirty="0">
              <a:solidFill>
                <a:srgbClr val="FF0000"/>
              </a:solidFill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xmlns="" id="{43A83C31-9F1B-436A-BACE-8B0A24152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5760" y="6461127"/>
            <a:ext cx="396240" cy="396873"/>
          </a:xfrm>
        </p:spPr>
        <p:txBody>
          <a:bodyPr/>
          <a:lstStyle/>
          <a:p>
            <a:fld id="{EB9E5DA5-6055-4EBD-AF78-CBB20B4B5717}" type="slidenum">
              <a:rPr lang="en-US" sz="2400" smtClean="0">
                <a:solidFill>
                  <a:schemeClr val="tx1"/>
                </a:solidFill>
              </a:rPr>
              <a:pPr/>
              <a:t>3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F0D2569-ECDA-4576-B968-B22F56DD6865}"/>
              </a:ext>
            </a:extLst>
          </p:cNvPr>
          <p:cNvSpPr txBox="1"/>
          <p:nvPr/>
        </p:nvSpPr>
        <p:spPr>
          <a:xfrm>
            <a:off x="130871" y="1076265"/>
            <a:ext cx="5361513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888" algn="just">
              <a:spcBef>
                <a:spcPts val="300"/>
              </a:spcBef>
              <a:spcAft>
                <a:spcPts val="300"/>
              </a:spcAft>
            </a:pPr>
            <a:r>
              <a:rPr lang="id-ID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Judul Kegiatan</a:t>
            </a:r>
            <a:r>
              <a:rPr lang="en-US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  <a:latin typeface="Franklin Gothic Medium Cond" panose="020B0606030402020204" pitchFamily="34" charset="0"/>
              </a:rPr>
              <a:t>[ </a:t>
            </a:r>
            <a:r>
              <a:rPr lang="en-US" dirty="0" err="1">
                <a:solidFill>
                  <a:schemeClr val="bg1"/>
                </a:solidFill>
                <a:highlight>
                  <a:srgbClr val="FF0000"/>
                </a:highlight>
                <a:latin typeface="Franklin Gothic Medium Cond" panose="020B0606030402020204" pitchFamily="34" charset="0"/>
              </a:rPr>
              <a:t>Penegasan</a:t>
            </a: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  <a:latin typeface="Franklin Gothic Medium Cond" panose="020B0606030402020204" pitchFamily="34" charset="0"/>
              </a:rPr>
              <a:t>]</a:t>
            </a:r>
          </a:p>
          <a:p>
            <a:pPr marL="401638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d-ID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Penulisan judul kegiatan </a:t>
            </a:r>
            <a:r>
              <a:rPr lang="id-ID" sz="1700" b="1" dirty="0">
                <a:solidFill>
                  <a:srgbClr val="ECF1F7"/>
                </a:solidFill>
                <a:highlight>
                  <a:srgbClr val="FEB74F"/>
                </a:highlight>
                <a:latin typeface="Franklin Gothic Medium Cond" panose="020B0606030402020204" pitchFamily="34" charset="0"/>
              </a:rPr>
              <a:t>tidak</a:t>
            </a:r>
            <a:r>
              <a:rPr lang="id-ID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mencakup tahun kegiatan. Tahun kegiatan ditulis pada kotak terpisah. Kecuali untuk nama kegiatan lanjutan atau kegiatan persiapan (pilot), maka penulisan tahun kegiatan di lekatkan pada nama kegiatan.</a:t>
            </a:r>
            <a:endParaRPr lang="en-US" sz="1700" dirty="0">
              <a:solidFill>
                <a:srgbClr val="ECF1F7"/>
              </a:solidFill>
              <a:latin typeface="Franklin Gothic Medium Cond" panose="020B0606030402020204" pitchFamily="34" charset="0"/>
            </a:endParaRPr>
          </a:p>
          <a:p>
            <a:pPr marL="401638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Format 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penulisan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judul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: </a:t>
            </a:r>
          </a:p>
          <a:p>
            <a:pPr marL="358775">
              <a:spcBef>
                <a:spcPts val="300"/>
              </a:spcBef>
              <a:spcAft>
                <a:spcPts val="300"/>
              </a:spcAft>
            </a:pP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[Cara 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pengumpulan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data] + [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komponen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utama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kegiatan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] + [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cakupan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wilayah] + [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komponen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tambahan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]</a:t>
            </a:r>
          </a:p>
          <a:p>
            <a:pPr marL="358775">
              <a:spcBef>
                <a:spcPts val="300"/>
              </a:spcBef>
              <a:spcAft>
                <a:spcPts val="300"/>
              </a:spcAft>
            </a:pP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(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cth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: 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Survei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+ 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Sosial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Ekonomi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+ Nasional + 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Maret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KOR</a:t>
            </a:r>
          </a:p>
          <a:p>
            <a:pPr marL="401638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Apabila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kegiatan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yang 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dilaksanakan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merupakan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kegiatan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Lanjutan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yg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mengalami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perubahan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judul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maka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tuliskan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pula 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judul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kegiatan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periode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700" dirty="0" err="1">
                <a:solidFill>
                  <a:srgbClr val="ECF1F7"/>
                </a:solidFill>
                <a:latin typeface="Franklin Gothic Medium Cond" panose="020B0606030402020204" pitchFamily="34" charset="0"/>
              </a:rPr>
              <a:t>sebelumnya</a:t>
            </a:r>
            <a:r>
              <a:rPr lang="en-US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.</a:t>
            </a:r>
          </a:p>
          <a:p>
            <a:pPr marL="401638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d-ID" sz="1700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Menghindari penulisan judul berupa: Penghitungan, Analisis, Agregasi.</a:t>
            </a:r>
            <a:endParaRPr lang="en-US" sz="1700" dirty="0">
              <a:solidFill>
                <a:srgbClr val="ECF1F7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16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6">
            <a:extLst>
              <a:ext uri="{FF2B5EF4-FFF2-40B4-BE49-F238E27FC236}">
                <a16:creationId xmlns:a16="http://schemas.microsoft.com/office/drawing/2014/main" xmlns="" id="{590B9DB7-DD9F-4C10-87F6-80FFB40DFB8A}"/>
              </a:ext>
            </a:extLst>
          </p:cNvPr>
          <p:cNvSpPr/>
          <p:nvPr/>
        </p:nvSpPr>
        <p:spPr>
          <a:xfrm>
            <a:off x="344022" y="0"/>
            <a:ext cx="11476676" cy="6172200"/>
          </a:xfrm>
          <a:prstGeom prst="round2SameRect">
            <a:avLst>
              <a:gd name="adj1" fmla="val 0"/>
              <a:gd name="adj2" fmla="val 4233"/>
            </a:avLst>
          </a:prstGeom>
          <a:solidFill>
            <a:srgbClr val="0B7355">
              <a:alpha val="7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91CC4FA-0625-454B-A6C4-A25F7F5BF99D}"/>
              </a:ext>
            </a:extLst>
          </p:cNvPr>
          <p:cNvSpPr txBox="1"/>
          <p:nvPr/>
        </p:nvSpPr>
        <p:spPr>
          <a:xfrm>
            <a:off x="1118754" y="1647490"/>
            <a:ext cx="4035137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888" algn="just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Cara </a:t>
            </a:r>
            <a:r>
              <a:rPr lang="en-US" dirty="0" err="1">
                <a:solidFill>
                  <a:srgbClr val="FFFF00"/>
                </a:solidFill>
                <a:latin typeface="Franklin Gothic Medium Cond" panose="020B0606030402020204" pitchFamily="34" charset="0"/>
              </a:rPr>
              <a:t>pengumpulan</a:t>
            </a:r>
            <a:r>
              <a:rPr lang="en-US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 Data </a:t>
            </a: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  <a:latin typeface="Franklin Gothic Medium Cond" panose="020B0606030402020204" pitchFamily="34" charset="0"/>
              </a:rPr>
              <a:t>[ </a:t>
            </a:r>
            <a:r>
              <a:rPr lang="en-US" dirty="0" err="1">
                <a:solidFill>
                  <a:schemeClr val="bg1"/>
                </a:solidFill>
                <a:highlight>
                  <a:srgbClr val="FF0000"/>
                </a:highlight>
                <a:latin typeface="Franklin Gothic Medium Cond" panose="020B0606030402020204" pitchFamily="34" charset="0"/>
              </a:rPr>
              <a:t>Penegasan</a:t>
            </a: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  <a:latin typeface="Franklin Gothic Medium Cond" panose="020B0606030402020204" pitchFamily="34" charset="0"/>
              </a:rPr>
              <a:t>]</a:t>
            </a:r>
          </a:p>
          <a:p>
            <a:pPr marL="282575">
              <a:spcBef>
                <a:spcPts val="300"/>
              </a:spcBef>
              <a:spcAft>
                <a:spcPts val="300"/>
              </a:spcAft>
            </a:pPr>
            <a:r>
              <a:rPr lang="id-ID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Yang termasuk dalam cara pengumpulan data dengan “cara lain sesuai dengan perkembangan TI</a:t>
            </a: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”</a:t>
            </a:r>
            <a:r>
              <a:rPr lang="id-ID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, yaitu:</a:t>
            </a:r>
            <a:endParaRPr lang="en-US" i="1" dirty="0">
              <a:solidFill>
                <a:srgbClr val="ECF1F7"/>
              </a:solidFill>
              <a:latin typeface="Franklin Gothic Medium Cond" panose="020B0606030402020204" pitchFamily="34" charset="0"/>
            </a:endParaRPr>
          </a:p>
          <a:p>
            <a:pPr marL="568325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 </a:t>
            </a:r>
            <a:r>
              <a:rPr lang="id-ID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Pemanfaatan Big data seperti pengumpulan data dari Shopee, Tokopedia, Tagar Instagram, Tagar Twitter, dan lain-lain adalah </a:t>
            </a:r>
            <a:endParaRPr lang="en-US" i="1" dirty="0">
              <a:solidFill>
                <a:srgbClr val="ECF1F7"/>
              </a:solidFill>
              <a:latin typeface="Franklin Gothic Medium Cond" panose="020B0606030402020204" pitchFamily="34" charset="0"/>
            </a:endParaRPr>
          </a:p>
          <a:p>
            <a:pPr marL="568325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M</a:t>
            </a:r>
            <a:r>
              <a:rPr lang="id-ID" i="1" dirty="0">
                <a:solidFill>
                  <a:srgbClr val="ECF1F7"/>
                </a:solidFill>
                <a:latin typeface="Franklin Gothic Medium Cond" panose="020B0606030402020204" pitchFamily="34" charset="0"/>
              </a:rPr>
              <a:t>etode crawling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83BC925-C923-4421-B317-639EFCFE196D}"/>
              </a:ext>
            </a:extLst>
          </p:cNvPr>
          <p:cNvSpPr/>
          <p:nvPr/>
        </p:nvSpPr>
        <p:spPr>
          <a:xfrm>
            <a:off x="938581" y="1421053"/>
            <a:ext cx="4340001" cy="3337983"/>
          </a:xfrm>
          <a:prstGeom prst="roundRect">
            <a:avLst>
              <a:gd name="adj" fmla="val 7026"/>
            </a:avLst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xmlns="" id="{AD8E336F-1949-464D-ABBE-148D2BC5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5760" y="6461127"/>
            <a:ext cx="396240" cy="396873"/>
          </a:xfrm>
        </p:spPr>
        <p:txBody>
          <a:bodyPr/>
          <a:lstStyle/>
          <a:p>
            <a:fld id="{EB9E5DA5-6055-4EBD-AF78-CBB20B4B5717}" type="slidenum">
              <a:rPr lang="en-US" sz="2400" smtClean="0">
                <a:solidFill>
                  <a:schemeClr val="tx1"/>
                </a:solidFill>
              </a:rPr>
              <a:pPr/>
              <a:t>4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xmlns="" id="{96DCF091-ACCA-4031-B3AC-981B68F31729}"/>
              </a:ext>
            </a:extLst>
          </p:cNvPr>
          <p:cNvSpPr/>
          <p:nvPr/>
        </p:nvSpPr>
        <p:spPr>
          <a:xfrm flipV="1">
            <a:off x="0" y="-18681"/>
            <a:ext cx="6270171" cy="725614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3E0DE0A-87DA-47E4-8C64-7CE3A2A70C30}"/>
              </a:ext>
            </a:extLst>
          </p:cNvPr>
          <p:cNvSpPr/>
          <p:nvPr/>
        </p:nvSpPr>
        <p:spPr>
          <a:xfrm>
            <a:off x="0" y="49120"/>
            <a:ext cx="62701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MS-Keg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solidFill>
                  <a:srgbClr val="436FB6"/>
                </a:solidFill>
                <a:latin typeface="Franklin Gothic Medium Cond" panose="020B0606030402020204" pitchFamily="34" charset="0"/>
              </a:rPr>
              <a:t>Identitas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solidFill>
                  <a:srgbClr val="436FB6"/>
                </a:solidFill>
                <a:latin typeface="Franklin Gothic Medium Cond" panose="020B0606030402020204" pitchFamily="34" charset="0"/>
              </a:rPr>
              <a:t>Kegiatan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solidFill>
                  <a:srgbClr val="436FB6"/>
                </a:solidFill>
                <a:latin typeface="Franklin Gothic Medium Cond" panose="020B0606030402020204" pitchFamily="34" charset="0"/>
              </a:rPr>
              <a:t>Statistik</a:t>
            </a:r>
            <a:endParaRPr lang="en-US" sz="3200" dirty="0">
              <a:solidFill>
                <a:srgbClr val="436FB6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9DF48A8-0CD6-4AF2-89D4-885C4DB27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750" y="1421054"/>
            <a:ext cx="6185450" cy="84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0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6">
            <a:extLst>
              <a:ext uri="{FF2B5EF4-FFF2-40B4-BE49-F238E27FC236}">
                <a16:creationId xmlns:a16="http://schemas.microsoft.com/office/drawing/2014/main" xmlns="" id="{BD67AEFC-8BCA-48AD-8CD1-A00545076902}"/>
              </a:ext>
            </a:extLst>
          </p:cNvPr>
          <p:cNvSpPr/>
          <p:nvPr/>
        </p:nvSpPr>
        <p:spPr>
          <a:xfrm>
            <a:off x="478971" y="1099303"/>
            <a:ext cx="5397722" cy="3048951"/>
          </a:xfrm>
          <a:prstGeom prst="roundRect">
            <a:avLst>
              <a:gd name="adj" fmla="val 6948"/>
            </a:avLst>
          </a:prstGeom>
          <a:solidFill>
            <a:srgbClr val="0B7355">
              <a:alpha val="7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5D5719-7CAE-4B20-9A96-21627AE848C4}"/>
              </a:ext>
            </a:extLst>
          </p:cNvPr>
          <p:cNvSpPr txBox="1"/>
          <p:nvPr/>
        </p:nvSpPr>
        <p:spPr>
          <a:xfrm>
            <a:off x="1054262" y="1738242"/>
            <a:ext cx="4381721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i="1" dirty="0" err="1">
                <a:solidFill>
                  <a:schemeClr val="bg1"/>
                </a:solidFill>
                <a:highlight>
                  <a:srgbClr val="FF0000"/>
                </a:highlight>
                <a:latin typeface="Metropolis Light" panose="00000500000000000000" pitchFamily="50" charset="0"/>
              </a:rPr>
              <a:t>Penegasan</a:t>
            </a:r>
            <a:r>
              <a:rPr lang="en-US" sz="1400" i="1" dirty="0">
                <a:solidFill>
                  <a:schemeClr val="bg1"/>
                </a:solidFill>
                <a:highlight>
                  <a:srgbClr val="FF0000"/>
                </a:highlight>
                <a:latin typeface="Metropolis Light" panose="00000500000000000000" pitchFamily="50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highlight>
                  <a:srgbClr val="FF0000"/>
                </a:highlight>
                <a:latin typeface="Metropolis Light" panose="00000500000000000000" pitchFamily="50" charset="0"/>
              </a:rPr>
              <a:t>:</a:t>
            </a:r>
          </a:p>
          <a:p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Jika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survei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/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Kompromin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masih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dalam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tahap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permintaan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rekomendasi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(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Romantik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),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sehingga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Nomor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rekomendasi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belum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release.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Maka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Rincian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ini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diisi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(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kode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2 - </a:t>
            </a:r>
            <a:r>
              <a:rPr lang="en-US" sz="1400" b="1" i="1" dirty="0" err="1">
                <a:solidFill>
                  <a:srgbClr val="FFC000"/>
                </a:solidFill>
                <a:latin typeface="Metropolis Light" panose="00000500000000000000" pitchFamily="50" charset="0"/>
              </a:rPr>
              <a:t>tidak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)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karena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nomor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rekomendasi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belum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release. Jika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nomor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rekomendasi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sudah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release,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maka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rincian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pada metadata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kegiatan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tersebut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dapat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diupdate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2FCC6C4-4153-48DF-89CE-904108869477}"/>
              </a:ext>
            </a:extLst>
          </p:cNvPr>
          <p:cNvSpPr/>
          <p:nvPr/>
        </p:nvSpPr>
        <p:spPr>
          <a:xfrm>
            <a:off x="757720" y="1470068"/>
            <a:ext cx="4795588" cy="2327563"/>
          </a:xfrm>
          <a:prstGeom prst="roundRect">
            <a:avLst>
              <a:gd name="adj" fmla="val 7026"/>
            </a:avLst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E7E142D4-7C10-4E2C-B773-E04FEF8D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2144" y="6482899"/>
            <a:ext cx="533400" cy="396873"/>
          </a:xfrm>
        </p:spPr>
        <p:txBody>
          <a:bodyPr/>
          <a:lstStyle/>
          <a:p>
            <a:fld id="{EB9E5DA5-6055-4EBD-AF78-CBB20B4B5717}" type="slidenum">
              <a:rPr lang="en-US" sz="2200" smtClean="0">
                <a:solidFill>
                  <a:schemeClr val="tx1"/>
                </a:solidFill>
              </a:rPr>
              <a:pPr/>
              <a:t>5</a:t>
            </a:fld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xmlns="" id="{165B2617-5CEA-403F-B175-2AA0D2F83481}"/>
              </a:ext>
            </a:extLst>
          </p:cNvPr>
          <p:cNvSpPr/>
          <p:nvPr/>
        </p:nvSpPr>
        <p:spPr>
          <a:xfrm flipV="1">
            <a:off x="0" y="-18681"/>
            <a:ext cx="6270171" cy="725614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BC7416B-0D94-4912-BA45-843EBFD4C723}"/>
              </a:ext>
            </a:extLst>
          </p:cNvPr>
          <p:cNvSpPr/>
          <p:nvPr/>
        </p:nvSpPr>
        <p:spPr>
          <a:xfrm>
            <a:off x="0" y="49120"/>
            <a:ext cx="62701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MS-Keg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solidFill>
                  <a:srgbClr val="436FB6"/>
                </a:solidFill>
                <a:latin typeface="Franklin Gothic Medium Cond" panose="020B0606030402020204" pitchFamily="34" charset="0"/>
              </a:rPr>
              <a:t>Identitas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solidFill>
                  <a:srgbClr val="436FB6"/>
                </a:solidFill>
                <a:latin typeface="Franklin Gothic Medium Cond" panose="020B0606030402020204" pitchFamily="34" charset="0"/>
              </a:rPr>
              <a:t>Kegiatan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solidFill>
                  <a:srgbClr val="436FB6"/>
                </a:solidFill>
                <a:latin typeface="Franklin Gothic Medium Cond" panose="020B0606030402020204" pitchFamily="34" charset="0"/>
              </a:rPr>
              <a:t>Statistik</a:t>
            </a:r>
            <a:endParaRPr lang="en-US" sz="3200" dirty="0">
              <a:solidFill>
                <a:srgbClr val="436FB6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884E7D9-E75E-4C29-938A-3DC9760EB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855" y="1263155"/>
            <a:ext cx="6077226" cy="9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9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36">
            <a:extLst>
              <a:ext uri="{FF2B5EF4-FFF2-40B4-BE49-F238E27FC236}">
                <a16:creationId xmlns:a16="http://schemas.microsoft.com/office/drawing/2014/main" xmlns="" id="{121EE0B7-A08F-4B09-9914-A438B2385D82}"/>
              </a:ext>
            </a:extLst>
          </p:cNvPr>
          <p:cNvSpPr/>
          <p:nvPr/>
        </p:nvSpPr>
        <p:spPr>
          <a:xfrm>
            <a:off x="2374636" y="1723026"/>
            <a:ext cx="7401370" cy="2927032"/>
          </a:xfrm>
          <a:prstGeom prst="roundRect">
            <a:avLst>
              <a:gd name="adj" fmla="val 7429"/>
            </a:avLst>
          </a:prstGeom>
          <a:solidFill>
            <a:srgbClr val="0B7355">
              <a:alpha val="7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5D5719-7CAE-4B20-9A96-21627AE848C4}"/>
              </a:ext>
            </a:extLst>
          </p:cNvPr>
          <p:cNvSpPr txBox="1"/>
          <p:nvPr/>
        </p:nvSpPr>
        <p:spPr>
          <a:xfrm>
            <a:off x="2798381" y="2188434"/>
            <a:ext cx="6595237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i="1" dirty="0" err="1">
                <a:solidFill>
                  <a:schemeClr val="bg1"/>
                </a:solidFill>
                <a:highlight>
                  <a:srgbClr val="FF0000"/>
                </a:highlight>
                <a:latin typeface="Metropolis Light" panose="00000500000000000000" pitchFamily="50" charset="0"/>
              </a:rPr>
              <a:t>Penegasan</a:t>
            </a:r>
            <a:r>
              <a:rPr lang="en-US" sz="1400" i="1" dirty="0">
                <a:solidFill>
                  <a:schemeClr val="bg1"/>
                </a:solidFill>
                <a:highlight>
                  <a:srgbClr val="FF0000"/>
                </a:highlight>
                <a:latin typeface="Metropolis Light" panose="00000500000000000000" pitchFamily="50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highlight>
                  <a:srgbClr val="FF0000"/>
                </a:highlight>
                <a:latin typeface="Metropolis Light" panose="00000500000000000000" pitchFamily="50" charset="0"/>
              </a:rPr>
              <a:t>:</a:t>
            </a:r>
          </a:p>
          <a:p>
            <a:r>
              <a:rPr lang="en-US" sz="1400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Penentuan</a:t>
            </a:r>
            <a:r>
              <a:rPr lang="en-US" sz="1400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kegiatan</a:t>
            </a:r>
            <a:r>
              <a:rPr lang="en-US" sz="1400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statistik</a:t>
            </a:r>
            <a:r>
              <a:rPr lang="en-US" sz="1400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sektoral</a:t>
            </a:r>
            <a:r>
              <a:rPr lang="en-US" sz="1400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atau</a:t>
            </a:r>
            <a:r>
              <a:rPr lang="en-US" sz="1400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khusus</a:t>
            </a:r>
            <a:r>
              <a:rPr lang="en-US" sz="1400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mengacu</a:t>
            </a:r>
            <a:r>
              <a:rPr lang="en-US" sz="1400" dirty="0">
                <a:solidFill>
                  <a:schemeClr val="bg1"/>
                </a:solidFill>
                <a:latin typeface="Metropolis Light" panose="00000500000000000000" pitchFamily="50" charset="0"/>
              </a:rPr>
              <a:t> pada </a:t>
            </a:r>
            <a:r>
              <a:rPr lang="en-US" sz="1400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pemanfaatan</a:t>
            </a:r>
            <a:r>
              <a:rPr lang="en-US" sz="1400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kegiatan</a:t>
            </a:r>
            <a:r>
              <a:rPr lang="en-US" sz="1400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statistik</a:t>
            </a:r>
            <a:r>
              <a:rPr lang="en-US" sz="1400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tersebut</a:t>
            </a:r>
            <a:r>
              <a:rPr lang="en-US" sz="1400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sesuai</a:t>
            </a:r>
            <a:r>
              <a:rPr lang="en-US" sz="1400" dirty="0">
                <a:solidFill>
                  <a:schemeClr val="bg1"/>
                </a:solidFill>
                <a:latin typeface="Metropolis Light" panose="00000500000000000000" pitchFamily="50" charset="0"/>
              </a:rPr>
              <a:t> yang </a:t>
            </a:r>
            <a:r>
              <a:rPr lang="en-US" sz="1400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tercantum</a:t>
            </a:r>
            <a:r>
              <a:rPr lang="en-US" sz="1400" dirty="0">
                <a:solidFill>
                  <a:schemeClr val="bg1"/>
                </a:solidFill>
                <a:latin typeface="Metropolis Light" panose="00000500000000000000" pitchFamily="50" charset="0"/>
              </a:rPr>
              <a:t> pada Kepka 7 </a:t>
            </a:r>
            <a:r>
              <a:rPr lang="en-US" sz="1400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Tahun</a:t>
            </a:r>
            <a:r>
              <a:rPr lang="en-US" sz="1400" dirty="0">
                <a:solidFill>
                  <a:schemeClr val="bg1"/>
                </a:solidFill>
                <a:latin typeface="Metropolis Light" panose="00000500000000000000" pitchFamily="50" charset="0"/>
              </a:rPr>
              <a:t> 2000 dan Kepka 8 </a:t>
            </a:r>
            <a:r>
              <a:rPr lang="en-US" sz="1400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Tahun</a:t>
            </a:r>
            <a:r>
              <a:rPr lang="en-US" sz="1400" dirty="0">
                <a:solidFill>
                  <a:schemeClr val="bg1"/>
                </a:solidFill>
                <a:latin typeface="Metropolis Light" panose="00000500000000000000" pitchFamily="50" charset="0"/>
              </a:rPr>
              <a:t> 2000.</a:t>
            </a:r>
          </a:p>
          <a:p>
            <a:endParaRPr lang="en-US" sz="1400" dirty="0">
              <a:solidFill>
                <a:schemeClr val="bg1"/>
              </a:solidFill>
              <a:highlight>
                <a:srgbClr val="FF0000"/>
              </a:highlight>
              <a:latin typeface="Metropolis Light" panose="00000500000000000000" pitchFamily="50" charset="0"/>
            </a:endParaRPr>
          </a:p>
          <a:p>
            <a:r>
              <a:rPr lang="en-US" sz="1400" b="1" i="1" dirty="0" err="1">
                <a:solidFill>
                  <a:srgbClr val="FFC000"/>
                </a:solidFill>
                <a:latin typeface="Metropolis Light" panose="00000500000000000000" pitchFamily="50" charset="0"/>
              </a:rPr>
              <a:t>Kegiatan</a:t>
            </a:r>
            <a:r>
              <a:rPr lang="en-US" sz="1400" b="1" i="1" dirty="0">
                <a:solidFill>
                  <a:srgbClr val="FFC000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b="1" i="1" dirty="0" err="1">
                <a:solidFill>
                  <a:srgbClr val="FFC000"/>
                </a:solidFill>
                <a:latin typeface="Metropolis Light" panose="00000500000000000000" pitchFamily="50" charset="0"/>
              </a:rPr>
              <a:t>Statistik</a:t>
            </a:r>
            <a:r>
              <a:rPr lang="en-US" sz="1400" b="1" i="1" dirty="0">
                <a:solidFill>
                  <a:srgbClr val="FFC000"/>
                </a:solidFill>
                <a:latin typeface="Metropolis Light" panose="00000500000000000000" pitchFamily="50" charset="0"/>
              </a:rPr>
              <a:t> sectoral </a:t>
            </a:r>
            <a:r>
              <a:rPr lang="en-US" sz="1400" b="1" i="1" dirty="0" err="1">
                <a:solidFill>
                  <a:srgbClr val="FFC000"/>
                </a:solidFill>
                <a:latin typeface="Metropolis Light" panose="00000500000000000000" pitchFamily="50" charset="0"/>
              </a:rPr>
              <a:t>mencakup</a:t>
            </a:r>
            <a:r>
              <a:rPr lang="en-US" sz="1400" b="1" i="1" dirty="0">
                <a:solidFill>
                  <a:srgbClr val="FFC000"/>
                </a:solidFill>
                <a:latin typeface="Metropolis Light" panose="00000500000000000000" pitchFamily="50" charset="0"/>
              </a:rPr>
              <a:t>: 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</a:p>
          <a:p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Kerja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sama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Dinas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dengan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BPS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setempat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 /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perguruan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tinggi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(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jika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penyelenggaranya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adalah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dinas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dan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penanggung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jawab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teknis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adalah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BPS /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perguruan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tinggi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).</a:t>
            </a:r>
          </a:p>
          <a:p>
            <a:endParaRPr lang="en-US" sz="1400" i="1" dirty="0">
              <a:solidFill>
                <a:schemeClr val="bg1"/>
              </a:solidFill>
              <a:latin typeface="Metropolis Light" panose="00000500000000000000" pitchFamily="50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2FCC6C4-4153-48DF-89CE-904108869477}"/>
              </a:ext>
            </a:extLst>
          </p:cNvPr>
          <p:cNvSpPr/>
          <p:nvPr/>
        </p:nvSpPr>
        <p:spPr>
          <a:xfrm>
            <a:off x="2374636" y="1723026"/>
            <a:ext cx="7401370" cy="2927032"/>
          </a:xfrm>
          <a:prstGeom prst="roundRect">
            <a:avLst>
              <a:gd name="adj" fmla="val 7026"/>
            </a:avLst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A31FA661-9B33-439F-A5DF-F2DF63BA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2144" y="6482899"/>
            <a:ext cx="533400" cy="396873"/>
          </a:xfrm>
        </p:spPr>
        <p:txBody>
          <a:bodyPr/>
          <a:lstStyle/>
          <a:p>
            <a:fld id="{EB9E5DA5-6055-4EBD-AF78-CBB20B4B5717}" type="slidenum">
              <a:rPr lang="en-US" sz="2200" smtClean="0">
                <a:solidFill>
                  <a:schemeClr val="tx1"/>
                </a:solidFill>
              </a:rPr>
              <a:pPr/>
              <a:t>6</a:t>
            </a:fld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xmlns="" id="{D8F8DD24-5A8F-4D7D-A9B4-D7ED3165A767}"/>
              </a:ext>
            </a:extLst>
          </p:cNvPr>
          <p:cNvSpPr/>
          <p:nvPr/>
        </p:nvSpPr>
        <p:spPr>
          <a:xfrm flipV="1">
            <a:off x="0" y="-18681"/>
            <a:ext cx="6270171" cy="725614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53D88E-7806-4EDA-A8F8-536FA37B8B27}"/>
              </a:ext>
            </a:extLst>
          </p:cNvPr>
          <p:cNvSpPr/>
          <p:nvPr/>
        </p:nvSpPr>
        <p:spPr>
          <a:xfrm>
            <a:off x="0" y="49120"/>
            <a:ext cx="62701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MS-Keg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solidFill>
                  <a:srgbClr val="436FB6"/>
                </a:solidFill>
                <a:latin typeface="Franklin Gothic Medium Cond" panose="020B0606030402020204" pitchFamily="34" charset="0"/>
              </a:rPr>
              <a:t>Identitas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solidFill>
                  <a:srgbClr val="436FB6"/>
                </a:solidFill>
                <a:latin typeface="Franklin Gothic Medium Cond" panose="020B0606030402020204" pitchFamily="34" charset="0"/>
              </a:rPr>
              <a:t>Kegiatan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solidFill>
                  <a:srgbClr val="436FB6"/>
                </a:solidFill>
                <a:latin typeface="Franklin Gothic Medium Cond" panose="020B0606030402020204" pitchFamily="34" charset="0"/>
              </a:rPr>
              <a:t>Statistik</a:t>
            </a:r>
            <a:endParaRPr lang="en-US" sz="3200" dirty="0">
              <a:solidFill>
                <a:srgbClr val="436FB6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8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36">
            <a:extLst>
              <a:ext uri="{FF2B5EF4-FFF2-40B4-BE49-F238E27FC236}">
                <a16:creationId xmlns:a16="http://schemas.microsoft.com/office/drawing/2014/main" xmlns="" id="{E184E4DD-63A8-495D-A5A0-FD371FFA5F95}"/>
              </a:ext>
            </a:extLst>
          </p:cNvPr>
          <p:cNvSpPr/>
          <p:nvPr/>
        </p:nvSpPr>
        <p:spPr>
          <a:xfrm>
            <a:off x="193897" y="1291405"/>
            <a:ext cx="5162280" cy="4706624"/>
          </a:xfrm>
          <a:prstGeom prst="roundRect">
            <a:avLst>
              <a:gd name="adj" fmla="val 6948"/>
            </a:avLst>
          </a:prstGeom>
          <a:solidFill>
            <a:srgbClr val="0B7355">
              <a:alpha val="7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0606719-CF28-4553-B1AA-08E17C28AC2C}"/>
              </a:ext>
            </a:extLst>
          </p:cNvPr>
          <p:cNvSpPr/>
          <p:nvPr/>
        </p:nvSpPr>
        <p:spPr>
          <a:xfrm>
            <a:off x="344024" y="1437181"/>
            <a:ext cx="4785537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nn-NO" dirty="0">
                <a:solidFill>
                  <a:srgbClr val="FFFF00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2.1 Unit Eselon Penanggungjawab</a:t>
            </a:r>
          </a:p>
          <a:p>
            <a:pPr algn="just"/>
            <a:r>
              <a:rPr lang="nn-NO" dirty="0">
                <a:solidFill>
                  <a:srgbClr val="ECF1F7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Penanggung jawab adalah pihak yang menjadi koordinator utama penyelenggaraan kegiatan statistik.</a:t>
            </a:r>
            <a:endParaRPr lang="en-AU" dirty="0">
              <a:solidFill>
                <a:srgbClr val="ECF1F7"/>
              </a:solidFill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ED8700-7A0F-4274-B936-27E32EF7C082}"/>
              </a:ext>
            </a:extLst>
          </p:cNvPr>
          <p:cNvSpPr txBox="1"/>
          <p:nvPr/>
        </p:nvSpPr>
        <p:spPr>
          <a:xfrm>
            <a:off x="193897" y="3038676"/>
            <a:ext cx="5074139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888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2.2 </a:t>
            </a:r>
            <a:r>
              <a:rPr lang="en-US" dirty="0" err="1">
                <a:solidFill>
                  <a:srgbClr val="FFFF00"/>
                </a:solidFill>
                <a:latin typeface="Franklin Gothic Medium Cond" panose="020B0606030402020204" pitchFamily="34" charset="0"/>
              </a:rPr>
              <a:t>Penanggung</a:t>
            </a:r>
            <a:r>
              <a:rPr lang="en-US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Franklin Gothic Medium Cond" panose="020B0606030402020204" pitchFamily="34" charset="0"/>
              </a:rPr>
              <a:t>jawab</a:t>
            </a:r>
            <a:r>
              <a:rPr lang="en-US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Franklin Gothic Medium Cond" panose="020B0606030402020204" pitchFamily="34" charset="0"/>
              </a:rPr>
              <a:t>teknis</a:t>
            </a:r>
            <a:r>
              <a:rPr lang="en-US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Franklin Gothic Medium Cond" panose="020B0606030402020204" pitchFamily="34" charset="0"/>
              </a:rPr>
              <a:t>kegiatan</a:t>
            </a:r>
            <a:endParaRPr lang="en-US" dirty="0">
              <a:solidFill>
                <a:srgbClr val="FFFF00"/>
              </a:solidFill>
              <a:latin typeface="Franklin Gothic Medium Cond" panose="020B0606030402020204" pitchFamily="34" charset="0"/>
            </a:endParaRPr>
          </a:p>
          <a:p>
            <a:pPr marL="115888" algn="just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Jika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penanggung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jawab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teknis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berasal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instansi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penyelenggara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maka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tuliskan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setingkat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eselon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3.</a:t>
            </a:r>
          </a:p>
          <a:p>
            <a:pPr marL="115888" algn="just">
              <a:spcBef>
                <a:spcPts val="300"/>
              </a:spcBef>
              <a:spcAft>
                <a:spcPts val="300"/>
              </a:spcAft>
            </a:pP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Penanggung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jawab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teknis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adalah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pihak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menjadi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koordinator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teknis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penyelenggaraan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kegiatan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dan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memahami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penyelenggaraan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kegiatan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secara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keseluruhan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Penanggung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jawab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teknis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dapat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berasal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instansi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penyelenggara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pihak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ketiga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konsultan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instansi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lain).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E94835-729F-47A5-BD0F-CDA5C7AB0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231" y="1264522"/>
            <a:ext cx="6370872" cy="23243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1E8D9B-5704-4772-A442-ECBEC342379D}"/>
              </a:ext>
            </a:extLst>
          </p:cNvPr>
          <p:cNvSpPr txBox="1"/>
          <p:nvPr/>
        </p:nvSpPr>
        <p:spPr>
          <a:xfrm>
            <a:off x="5697914" y="4995844"/>
            <a:ext cx="5979193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i="1" dirty="0" err="1">
                <a:solidFill>
                  <a:schemeClr val="bg1"/>
                </a:solidFill>
                <a:highlight>
                  <a:srgbClr val="FF0000"/>
                </a:highlight>
                <a:latin typeface="Metropolis Light" panose="00000500000000000000" pitchFamily="50" charset="0"/>
              </a:rPr>
              <a:t>Penegasan</a:t>
            </a:r>
            <a:r>
              <a:rPr lang="en-US" sz="1400" i="1" dirty="0">
                <a:solidFill>
                  <a:schemeClr val="bg1"/>
                </a:solidFill>
                <a:highlight>
                  <a:srgbClr val="FF0000"/>
                </a:highlight>
                <a:latin typeface="Metropolis Light" panose="00000500000000000000" pitchFamily="50" charset="0"/>
              </a:rPr>
              <a:t>  R2.2</a:t>
            </a:r>
            <a:r>
              <a:rPr lang="en-US" sz="1400" dirty="0">
                <a:solidFill>
                  <a:schemeClr val="bg1"/>
                </a:solidFill>
                <a:highlight>
                  <a:srgbClr val="FF0000"/>
                </a:highlight>
                <a:latin typeface="Metropolis Light" panose="00000500000000000000" pitchFamily="50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Untuk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kegiatan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yang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dikerjasamakan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dengan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pihak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lain/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pihak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ketiga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maka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penanggung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jawab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teknis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kegiatan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diisikan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pihak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lain/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pihak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ketiga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tersebut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.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Pihak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lain/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pihak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ketiga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dapat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berupa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Kementerian/Lembaga/OPD lain, Lembaga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Penelitian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maupun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Universitas/Lembaga Pendidikan (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tidak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harus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dituliskan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setingkat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eselon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3)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10A30D7-A81D-4CCA-86D9-DBEBDF315917}"/>
              </a:ext>
            </a:extLst>
          </p:cNvPr>
          <p:cNvSpPr/>
          <p:nvPr/>
        </p:nvSpPr>
        <p:spPr>
          <a:xfrm>
            <a:off x="5527047" y="3778535"/>
            <a:ext cx="6320930" cy="2867592"/>
          </a:xfrm>
          <a:prstGeom prst="roundRect">
            <a:avLst>
              <a:gd name="adj" fmla="val 7026"/>
            </a:avLst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C5FB9A-F405-477D-92A7-326C9F687E05}"/>
              </a:ext>
            </a:extLst>
          </p:cNvPr>
          <p:cNvSpPr txBox="1"/>
          <p:nvPr/>
        </p:nvSpPr>
        <p:spPr>
          <a:xfrm>
            <a:off x="5697914" y="3865099"/>
            <a:ext cx="5979193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i="1" dirty="0" err="1">
                <a:solidFill>
                  <a:schemeClr val="bg1"/>
                </a:solidFill>
                <a:highlight>
                  <a:srgbClr val="FF0000"/>
                </a:highlight>
                <a:latin typeface="Metropolis Light" panose="00000500000000000000" pitchFamily="50" charset="0"/>
              </a:rPr>
              <a:t>Penegasan</a:t>
            </a:r>
            <a:r>
              <a:rPr lang="en-US" sz="1400" i="1" dirty="0">
                <a:solidFill>
                  <a:schemeClr val="bg1"/>
                </a:solidFill>
                <a:highlight>
                  <a:srgbClr val="FF0000"/>
                </a:highlight>
                <a:latin typeface="Metropolis Light" panose="00000500000000000000" pitchFamily="50" charset="0"/>
              </a:rPr>
              <a:t> R2.1 </a:t>
            </a:r>
            <a:r>
              <a:rPr lang="en-US" sz="1400" dirty="0">
                <a:solidFill>
                  <a:schemeClr val="bg1"/>
                </a:solidFill>
                <a:highlight>
                  <a:srgbClr val="FF0000"/>
                </a:highlight>
                <a:latin typeface="Metropolis Light" panose="00000500000000000000" pitchFamily="50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Unit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eselon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1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penanggungjawab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kegiatan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statistik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sektoral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didaerah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boleh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dikosongkan</a:t>
            </a:r>
            <a:endParaRPr lang="en-US" sz="1400" i="1" dirty="0">
              <a:solidFill>
                <a:schemeClr val="bg1"/>
              </a:solidFill>
              <a:latin typeface="Metropolis Light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Unit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eselon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penanggungjawab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untuk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kegiatan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statistik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khusus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dapat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disesuaikan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</a:p>
          <a:p>
            <a:endParaRPr lang="en-US" sz="1400" i="1" dirty="0">
              <a:solidFill>
                <a:schemeClr val="bg1"/>
              </a:solidFill>
              <a:latin typeface="Metropolis Light" panose="00000500000000000000" pitchFamily="50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xmlns="" id="{3407E4B7-080D-482C-9005-F9CA3E29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2144" y="6482899"/>
            <a:ext cx="533400" cy="396873"/>
          </a:xfrm>
        </p:spPr>
        <p:txBody>
          <a:bodyPr/>
          <a:lstStyle/>
          <a:p>
            <a:fld id="{EB9E5DA5-6055-4EBD-AF78-CBB20B4B5717}" type="slidenum">
              <a:rPr lang="en-US" sz="2200" smtClean="0">
                <a:solidFill>
                  <a:schemeClr val="tx1"/>
                </a:solidFill>
              </a:rPr>
              <a:pPr/>
              <a:t>7</a:t>
            </a:fld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5" name="Rectangle: Single Corner Rounded 14">
            <a:extLst>
              <a:ext uri="{FF2B5EF4-FFF2-40B4-BE49-F238E27FC236}">
                <a16:creationId xmlns:a16="http://schemas.microsoft.com/office/drawing/2014/main" xmlns="" id="{6AF8CEAD-0C42-4FD2-BDCB-69BC036A383D}"/>
              </a:ext>
            </a:extLst>
          </p:cNvPr>
          <p:cNvSpPr/>
          <p:nvPr/>
        </p:nvSpPr>
        <p:spPr>
          <a:xfrm flipV="1">
            <a:off x="0" y="-18681"/>
            <a:ext cx="7206342" cy="725614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E51B398-35FF-44EB-8B2A-F5BF0DDA2A78}"/>
              </a:ext>
            </a:extLst>
          </p:cNvPr>
          <p:cNvSpPr/>
          <p:nvPr/>
        </p:nvSpPr>
        <p:spPr>
          <a:xfrm>
            <a:off x="-1" y="49120"/>
            <a:ext cx="72063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MS-Keg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Blok II. </a:t>
            </a:r>
            <a:r>
              <a:rPr lang="en-US" sz="3200" dirty="0" err="1">
                <a:solidFill>
                  <a:srgbClr val="436FB6"/>
                </a:solidFill>
                <a:latin typeface="Franklin Gothic Medium Cond" panose="020B0606030402020204" pitchFamily="34" charset="0"/>
              </a:rPr>
              <a:t>Penanggung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Jawab </a:t>
            </a:r>
            <a:r>
              <a:rPr lang="en-US" sz="3200" dirty="0" err="1">
                <a:solidFill>
                  <a:srgbClr val="436FB6"/>
                </a:solidFill>
                <a:latin typeface="Franklin Gothic Medium Cond" panose="020B0606030402020204" pitchFamily="34" charset="0"/>
              </a:rPr>
              <a:t>Kegiatan</a:t>
            </a:r>
            <a:endParaRPr lang="en-US" sz="3200" dirty="0">
              <a:solidFill>
                <a:srgbClr val="436FB6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5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36">
            <a:extLst>
              <a:ext uri="{FF2B5EF4-FFF2-40B4-BE49-F238E27FC236}">
                <a16:creationId xmlns:a16="http://schemas.microsoft.com/office/drawing/2014/main" xmlns="" id="{67B2FC2E-18A3-449A-93A6-1D05373331CA}"/>
              </a:ext>
            </a:extLst>
          </p:cNvPr>
          <p:cNvSpPr/>
          <p:nvPr/>
        </p:nvSpPr>
        <p:spPr>
          <a:xfrm>
            <a:off x="649173" y="1291405"/>
            <a:ext cx="4580748" cy="2018371"/>
          </a:xfrm>
          <a:prstGeom prst="roundRect">
            <a:avLst>
              <a:gd name="adj" fmla="val 6948"/>
            </a:avLst>
          </a:prstGeom>
          <a:solidFill>
            <a:srgbClr val="0B7355">
              <a:alpha val="7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CBC540-D968-4BB2-808C-2CA92817F11E}"/>
              </a:ext>
            </a:extLst>
          </p:cNvPr>
          <p:cNvSpPr txBox="1"/>
          <p:nvPr/>
        </p:nvSpPr>
        <p:spPr>
          <a:xfrm>
            <a:off x="790311" y="1405686"/>
            <a:ext cx="3929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888" algn="just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3.3 </a:t>
            </a:r>
            <a:r>
              <a:rPr lang="en-US" dirty="0" err="1">
                <a:solidFill>
                  <a:srgbClr val="FFFF00"/>
                </a:solidFill>
                <a:latin typeface="Franklin Gothic Medium Cond" panose="020B0606030402020204" pitchFamily="34" charset="0"/>
              </a:rPr>
              <a:t>Rencana</a:t>
            </a:r>
            <a:r>
              <a:rPr lang="en-US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Franklin Gothic Medium Cond" panose="020B0606030402020204" pitchFamily="34" charset="0"/>
              </a:rPr>
              <a:t>Jadwal</a:t>
            </a:r>
            <a:r>
              <a:rPr lang="en-US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Franklin Gothic Medium Cond" panose="020B0606030402020204" pitchFamily="34" charset="0"/>
              </a:rPr>
              <a:t>kegiatan</a:t>
            </a:r>
            <a:endParaRPr lang="en-US" dirty="0">
              <a:solidFill>
                <a:srgbClr val="FFFF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7F6FF8A-A375-43F6-A5A4-806850E7354C}"/>
              </a:ext>
            </a:extLst>
          </p:cNvPr>
          <p:cNvSpPr txBox="1"/>
          <p:nvPr/>
        </p:nvSpPr>
        <p:spPr>
          <a:xfrm>
            <a:off x="624467" y="1938394"/>
            <a:ext cx="4296935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888" algn="just">
              <a:spcBef>
                <a:spcPts val="300"/>
              </a:spcBef>
              <a:spcAft>
                <a:spcPts val="300"/>
              </a:spcAft>
            </a:pPr>
            <a:r>
              <a:rPr lang="en-US" i="1" dirty="0" err="1">
                <a:solidFill>
                  <a:schemeClr val="bg1"/>
                </a:solidFill>
                <a:highlight>
                  <a:srgbClr val="FF0000"/>
                </a:highlight>
                <a:latin typeface="Franklin Gothic Medium Cond" panose="020B0606030402020204" pitchFamily="34" charset="0"/>
              </a:rPr>
              <a:t>Penegasan</a:t>
            </a:r>
            <a:r>
              <a:rPr lang="en-US" i="1" dirty="0">
                <a:solidFill>
                  <a:schemeClr val="bg1"/>
                </a:solidFill>
                <a:highlight>
                  <a:srgbClr val="FF0000"/>
                </a:highlight>
                <a:latin typeface="Franklin Gothic Medium Cond" panose="020B0606030402020204" pitchFamily="34" charset="0"/>
              </a:rPr>
              <a:t> :</a:t>
            </a:r>
          </a:p>
          <a:p>
            <a:pPr marL="401638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Isian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tanggal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boleh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tidak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diisi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namun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bulan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dan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tahun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wajib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diisi</a:t>
            </a:r>
            <a:endParaRPr lang="en-US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xmlns="" id="{6E6EAD89-5C24-4F6E-9A46-2DCCE199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2144" y="6482899"/>
            <a:ext cx="533400" cy="396873"/>
          </a:xfrm>
        </p:spPr>
        <p:txBody>
          <a:bodyPr/>
          <a:lstStyle/>
          <a:p>
            <a:fld id="{EB9E5DA5-6055-4EBD-AF78-CBB20B4B5717}" type="slidenum">
              <a:rPr lang="en-US" sz="2200" smtClean="0">
                <a:solidFill>
                  <a:schemeClr val="tx1"/>
                </a:solidFill>
              </a:rPr>
              <a:pPr/>
              <a:t>8</a:t>
            </a:fld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xmlns="" id="{EDBCE61A-BCB2-4F7E-8D34-CE53B5041DA3}"/>
              </a:ext>
            </a:extLst>
          </p:cNvPr>
          <p:cNvSpPr/>
          <p:nvPr/>
        </p:nvSpPr>
        <p:spPr>
          <a:xfrm flipV="1">
            <a:off x="-1" y="-18681"/>
            <a:ext cx="7217229" cy="725614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ED42054-395F-4C77-8452-ED6C90BDD87A}"/>
              </a:ext>
            </a:extLst>
          </p:cNvPr>
          <p:cNvSpPr/>
          <p:nvPr/>
        </p:nvSpPr>
        <p:spPr>
          <a:xfrm>
            <a:off x="-1" y="49120"/>
            <a:ext cx="7064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MS-Keg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Blok III. </a:t>
            </a:r>
            <a:r>
              <a:rPr lang="en-US" sz="3200" dirty="0" err="1">
                <a:solidFill>
                  <a:srgbClr val="436FB6"/>
                </a:solidFill>
                <a:latin typeface="Franklin Gothic Medium Cond" panose="020B0606030402020204" pitchFamily="34" charset="0"/>
              </a:rPr>
              <a:t>Perencanaan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dan </a:t>
            </a:r>
            <a:r>
              <a:rPr lang="en-US" sz="3200" dirty="0" err="1">
                <a:solidFill>
                  <a:srgbClr val="436FB6"/>
                </a:solidFill>
                <a:latin typeface="Franklin Gothic Medium Cond" panose="020B0606030402020204" pitchFamily="34" charset="0"/>
              </a:rPr>
              <a:t>Persiapan</a:t>
            </a:r>
            <a:endParaRPr lang="en-US" sz="3200" dirty="0">
              <a:solidFill>
                <a:srgbClr val="436FB6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0C2CBE6-AD1C-495A-A288-ACBC904CA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115" y="1405686"/>
            <a:ext cx="5639289" cy="37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36">
            <a:extLst>
              <a:ext uri="{FF2B5EF4-FFF2-40B4-BE49-F238E27FC236}">
                <a16:creationId xmlns:a16="http://schemas.microsoft.com/office/drawing/2014/main" xmlns="" id="{6DC3F495-D039-4491-8139-C9F9B1CC4208}"/>
              </a:ext>
            </a:extLst>
          </p:cNvPr>
          <p:cNvSpPr/>
          <p:nvPr/>
        </p:nvSpPr>
        <p:spPr>
          <a:xfrm>
            <a:off x="271007" y="919411"/>
            <a:ext cx="11649985" cy="5383418"/>
          </a:xfrm>
          <a:prstGeom prst="roundRect">
            <a:avLst>
              <a:gd name="adj" fmla="val 6948"/>
            </a:avLst>
          </a:prstGeom>
          <a:solidFill>
            <a:srgbClr val="0B7355">
              <a:alpha val="7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0BAAF4-DCFD-4B76-A72D-BCFCD6DCB2A1}"/>
              </a:ext>
            </a:extLst>
          </p:cNvPr>
          <p:cNvSpPr txBox="1"/>
          <p:nvPr/>
        </p:nvSpPr>
        <p:spPr>
          <a:xfrm>
            <a:off x="291283" y="1098048"/>
            <a:ext cx="4949648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888" algn="just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4.3 </a:t>
            </a:r>
            <a:r>
              <a:rPr lang="en-US" dirty="0" err="1">
                <a:solidFill>
                  <a:srgbClr val="FFFF00"/>
                </a:solidFill>
                <a:latin typeface="Franklin Gothic Medium Cond" panose="020B0606030402020204" pitchFamily="34" charset="0"/>
              </a:rPr>
              <a:t>Tipe</a:t>
            </a:r>
            <a:r>
              <a:rPr lang="en-US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Franklin Gothic Medium Cond" panose="020B0606030402020204" pitchFamily="34" charset="0"/>
              </a:rPr>
              <a:t>pengumpulan</a:t>
            </a:r>
            <a:r>
              <a:rPr lang="en-US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 data</a:t>
            </a:r>
          </a:p>
          <a:p>
            <a:pPr marL="115888" algn="just">
              <a:spcBef>
                <a:spcPts val="300"/>
              </a:spcBef>
              <a:spcAft>
                <a:spcPts val="300"/>
              </a:spcAft>
            </a:pP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Tipe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pengumpulan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data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mencakup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cara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pengumpulan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dan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analisis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data yang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akan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dilakukan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apakah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satu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waktu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lebih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satu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waktu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Penentuan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pilihan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dimensi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waktu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sangat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tergantung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tujuan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penelitian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ingin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dicapai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72CBC2-24C0-49AB-82A1-2CFADA06B0DA}"/>
              </a:ext>
            </a:extLst>
          </p:cNvPr>
          <p:cNvSpPr txBox="1"/>
          <p:nvPr/>
        </p:nvSpPr>
        <p:spPr>
          <a:xfrm>
            <a:off x="371473" y="2938172"/>
            <a:ext cx="7715663" cy="3193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3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id-ID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Tipe pengumpulan data terdiri dari:</a:t>
            </a:r>
            <a:endParaRPr lang="en-US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d-ID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Longitudinal </a:t>
            </a:r>
            <a:r>
              <a:rPr lang="en-US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Panel </a:t>
            </a:r>
            <a:r>
              <a:rPr lang="id-ID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adalah pengumpulan data beberapa variabel pada periode waktu tertentu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pada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kelompok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sampel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sama</a:t>
            </a:r>
            <a:r>
              <a:rPr lang="id-ID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untuk </a:t>
            </a:r>
            <a:r>
              <a:rPr lang="id-ID" dirty="0">
                <a:solidFill>
                  <a:schemeClr val="bg1"/>
                </a:solidFill>
                <a:highlight>
                  <a:srgbClr val="FF0000"/>
                </a:highlight>
                <a:latin typeface="Franklin Gothic Medium Cond" panose="020B0606030402020204" pitchFamily="34" charset="0"/>
              </a:rPr>
              <a:t>mengetahui perubahan kondisi atau hubungan dari populasi</a:t>
            </a:r>
            <a:r>
              <a:rPr lang="id-ID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yang diamatinya dalam </a:t>
            </a:r>
            <a:r>
              <a:rPr lang="id-ID" dirty="0">
                <a:highlight>
                  <a:srgbClr val="00FF00"/>
                </a:highlight>
                <a:latin typeface="Franklin Gothic Medium Cond" panose="020B0606030402020204" pitchFamily="34" charset="0"/>
              </a:rPr>
              <a:t>periode waktu yang berbeda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d-ID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Cross Sectional </a:t>
            </a:r>
            <a:r>
              <a:rPr lang="id-ID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adalah pengumpulan data beberapa variabel pada satu waktu untuk </a:t>
            </a:r>
            <a:r>
              <a:rPr lang="id-ID" dirty="0">
                <a:solidFill>
                  <a:schemeClr val="bg1"/>
                </a:solidFill>
                <a:highlight>
                  <a:srgbClr val="FF0000"/>
                </a:highlight>
                <a:latin typeface="Franklin Gothic Medium Cond" panose="020B0606030402020204" pitchFamily="34" charset="0"/>
              </a:rPr>
              <a:t>mengetahui hubungan satu variabel dengan variabel lain</a:t>
            </a:r>
            <a:r>
              <a:rPr lang="id-ID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pada </a:t>
            </a:r>
            <a:r>
              <a:rPr lang="id-ID" dirty="0">
                <a:highlight>
                  <a:srgbClr val="00FF00"/>
                </a:highlight>
                <a:latin typeface="Franklin Gothic Medium Cond" panose="020B0606030402020204" pitchFamily="34" charset="0"/>
              </a:rPr>
              <a:t>satu waktu </a:t>
            </a:r>
            <a:r>
              <a:rPr lang="id-ID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tersebut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d-ID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Longitudinal Cross Sectional </a:t>
            </a:r>
            <a:r>
              <a:rPr lang="id-ID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adalah pengumpulan data beberapa variabel pada periode waktu tertentu untuk </a:t>
            </a:r>
            <a:r>
              <a:rPr lang="id-ID" dirty="0">
                <a:solidFill>
                  <a:schemeClr val="bg1"/>
                </a:solidFill>
                <a:highlight>
                  <a:srgbClr val="FF0000"/>
                </a:highlight>
                <a:latin typeface="Franklin Gothic Medium Cond" panose="020B0606030402020204" pitchFamily="34" charset="0"/>
              </a:rPr>
              <a:t>mengetahui hubungan satu variabel dengan variabel lain dan perubahan variabel tersebut dari populasi </a:t>
            </a:r>
            <a:r>
              <a:rPr lang="id-ID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yang diamatinya dalam </a:t>
            </a:r>
            <a:r>
              <a:rPr lang="id-ID" dirty="0">
                <a:highlight>
                  <a:srgbClr val="00FF00"/>
                </a:highlight>
                <a:latin typeface="Franklin Gothic Medium Cond" panose="020B0606030402020204" pitchFamily="34" charset="0"/>
              </a:rPr>
              <a:t>periode waktu yang berbeda</a:t>
            </a:r>
            <a:endParaRPr lang="en-US" dirty="0">
              <a:solidFill>
                <a:srgbClr val="FFFF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F8A043-DA04-4778-B2C6-CEA766E23412}"/>
              </a:ext>
            </a:extLst>
          </p:cNvPr>
          <p:cNvSpPr txBox="1"/>
          <p:nvPr/>
        </p:nvSpPr>
        <p:spPr>
          <a:xfrm>
            <a:off x="8486226" y="3931220"/>
            <a:ext cx="289642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i="1" dirty="0" err="1">
                <a:solidFill>
                  <a:schemeClr val="bg1"/>
                </a:solidFill>
                <a:highlight>
                  <a:srgbClr val="FF0000"/>
                </a:highlight>
                <a:latin typeface="Metropolis Light" panose="00000500000000000000" pitchFamily="50" charset="0"/>
              </a:rPr>
              <a:t>Penegasan</a:t>
            </a:r>
            <a:r>
              <a:rPr lang="en-US" sz="1400" i="1" dirty="0">
                <a:solidFill>
                  <a:schemeClr val="bg1"/>
                </a:solidFill>
                <a:highlight>
                  <a:srgbClr val="FF0000"/>
                </a:highlight>
                <a:latin typeface="Metropolis Light" panose="00000500000000000000" pitchFamily="50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highlight>
                  <a:srgbClr val="FF0000"/>
                </a:highlight>
                <a:latin typeface="Metropolis Light" panose="00000500000000000000" pitchFamily="50" charset="0"/>
              </a:rPr>
              <a:t>:</a:t>
            </a:r>
          </a:p>
          <a:p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Tipe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pengumpulan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data 4.3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dapat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diisi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oleh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kegiatan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kompromin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sesuai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jenis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data yang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diperoleh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(longitudinal panel, cross sectional longitudinal, cross sectional) dan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analisis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yang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akan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etropolis Light" panose="00000500000000000000" pitchFamily="50" charset="0"/>
              </a:rPr>
              <a:t>dilakukan</a:t>
            </a:r>
            <a:r>
              <a:rPr lang="en-US" sz="1400" i="1" dirty="0">
                <a:solidFill>
                  <a:schemeClr val="bg1"/>
                </a:solidFill>
                <a:latin typeface="Metropolis Light" panose="00000500000000000000" pitchFamily="50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825C67F-396E-4C6E-AB1D-C6256E65F91B}"/>
              </a:ext>
            </a:extLst>
          </p:cNvPr>
          <p:cNvSpPr/>
          <p:nvPr/>
        </p:nvSpPr>
        <p:spPr>
          <a:xfrm>
            <a:off x="8339407" y="3598816"/>
            <a:ext cx="3320329" cy="2344784"/>
          </a:xfrm>
          <a:prstGeom prst="roundRect">
            <a:avLst>
              <a:gd name="adj" fmla="val 7026"/>
            </a:avLst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D57ED550-7735-4AD0-A2A4-853FCF03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2144" y="6482899"/>
            <a:ext cx="533400" cy="396873"/>
          </a:xfrm>
        </p:spPr>
        <p:txBody>
          <a:bodyPr/>
          <a:lstStyle/>
          <a:p>
            <a:fld id="{EB9E5DA5-6055-4EBD-AF78-CBB20B4B5717}" type="slidenum">
              <a:rPr lang="en-US" sz="2200" smtClean="0">
                <a:solidFill>
                  <a:schemeClr val="tx1"/>
                </a:solidFill>
              </a:rPr>
              <a:pPr/>
              <a:t>9</a:t>
            </a:fld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xmlns="" id="{5ABCAE91-5B8A-4B64-AD3C-3F6FCDD09D4E}"/>
              </a:ext>
            </a:extLst>
          </p:cNvPr>
          <p:cNvSpPr/>
          <p:nvPr/>
        </p:nvSpPr>
        <p:spPr>
          <a:xfrm flipV="1">
            <a:off x="0" y="-18681"/>
            <a:ext cx="5617030" cy="725614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FBEA7BC-463F-4B3E-BE9F-A5F956BE57C2}"/>
              </a:ext>
            </a:extLst>
          </p:cNvPr>
          <p:cNvSpPr/>
          <p:nvPr/>
        </p:nvSpPr>
        <p:spPr>
          <a:xfrm>
            <a:off x="-1" y="49120"/>
            <a:ext cx="7064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MS-Keg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Blok IV. </a:t>
            </a:r>
            <a:r>
              <a:rPr lang="en-US" sz="3200" dirty="0" err="1">
                <a:solidFill>
                  <a:srgbClr val="436FB6"/>
                </a:solidFill>
                <a:latin typeface="Franklin Gothic Medium Cond" panose="020B0606030402020204" pitchFamily="34" charset="0"/>
              </a:rPr>
              <a:t>Desain</a:t>
            </a:r>
            <a:r>
              <a:rPr lang="en-US" sz="3200" dirty="0">
                <a:solidFill>
                  <a:srgbClr val="436FB6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solidFill>
                  <a:srgbClr val="436FB6"/>
                </a:solidFill>
                <a:latin typeface="Franklin Gothic Medium Cond" panose="020B0606030402020204" pitchFamily="34" charset="0"/>
              </a:rPr>
              <a:t>Kegiatan</a:t>
            </a:r>
            <a:endParaRPr lang="en-US" sz="3200" dirty="0">
              <a:solidFill>
                <a:srgbClr val="436FB6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7D60A8-42CE-49BE-990C-001777123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790" y="1450911"/>
            <a:ext cx="6370872" cy="14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ensus pendudu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nsus penduduk" id="{55409301-2AA9-40D0-B843-4E33F30A5A34}" vid="{32B8CA0F-8794-4288-8B87-85DE0C1398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Sensus penduduk</Template>
  <TotalTime>2921</TotalTime>
  <Words>1506</Words>
  <Application>Microsoft Office PowerPoint</Application>
  <PresentationFormat>Widescreen</PresentationFormat>
  <Paragraphs>159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맑은 고딕</vt:lpstr>
      <vt:lpstr>微软雅黑</vt:lpstr>
      <vt:lpstr>宋体</vt:lpstr>
      <vt:lpstr>Arial</vt:lpstr>
      <vt:lpstr>Arial Narrow</vt:lpstr>
      <vt:lpstr>Calibri</vt:lpstr>
      <vt:lpstr>Calibri Light</vt:lpstr>
      <vt:lpstr>Courier New</vt:lpstr>
      <vt:lpstr>Franklin Gothic Medium Cond</vt:lpstr>
      <vt:lpstr>Metropolis Light</vt:lpstr>
      <vt:lpstr>Open Sans</vt:lpstr>
      <vt:lpstr>Sensus penduduk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 widiantara</dc:creator>
  <cp:lastModifiedBy>BPS1400</cp:lastModifiedBy>
  <cp:revision>115</cp:revision>
  <dcterms:created xsi:type="dcterms:W3CDTF">2020-10-31T03:00:35Z</dcterms:created>
  <dcterms:modified xsi:type="dcterms:W3CDTF">2021-09-21T01:36:11Z</dcterms:modified>
</cp:coreProperties>
</file>