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8"/>
  </p:notesMasterIdLst>
  <p:sldIdLst>
    <p:sldId id="289" r:id="rId2"/>
    <p:sldId id="641" r:id="rId3"/>
    <p:sldId id="296" r:id="rId4"/>
    <p:sldId id="642" r:id="rId5"/>
    <p:sldId id="643" r:id="rId6"/>
    <p:sldId id="652" r:id="rId7"/>
    <p:sldId id="640" r:id="rId8"/>
    <p:sldId id="647" r:id="rId9"/>
    <p:sldId id="653" r:id="rId10"/>
    <p:sldId id="373" r:id="rId11"/>
    <p:sldId id="649" r:id="rId12"/>
    <p:sldId id="410" r:id="rId13"/>
    <p:sldId id="650" r:id="rId14"/>
    <p:sldId id="654" r:id="rId15"/>
    <p:sldId id="389" r:id="rId16"/>
    <p:sldId id="63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78" autoAdjust="0"/>
    <p:restoredTop sz="88889" autoAdjust="0"/>
  </p:normalViewPr>
  <p:slideViewPr>
    <p:cSldViewPr snapToGrid="0">
      <p:cViewPr varScale="1">
        <p:scale>
          <a:sx n="79" d="100"/>
          <a:sy n="79" d="100"/>
        </p:scale>
        <p:origin x="132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2BF49-8802-491E-8B53-4E9DC2A2B60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37A5127-A330-43EB-A790-745AA5F0C1AB}">
      <dgm:prSet phldrT="[Text]"/>
      <dgm:spPr/>
      <dgm:t>
        <a:bodyPr/>
        <a:lstStyle/>
        <a:p>
          <a:r>
            <a:rPr lang="en-US" dirty="0" err="1"/>
            <a:t>Perencanaan</a:t>
          </a:r>
          <a:r>
            <a:rPr lang="en-US" dirty="0"/>
            <a:t> </a:t>
          </a:r>
          <a:r>
            <a:rPr lang="en-US" dirty="0" err="1"/>
            <a:t>Kebutuhan</a:t>
          </a:r>
          <a:r>
            <a:rPr lang="en-US" dirty="0"/>
            <a:t> </a:t>
          </a:r>
          <a:r>
            <a:rPr lang="en-US" dirty="0" err="1"/>
            <a:t>Logistik</a:t>
          </a:r>
          <a:endParaRPr lang="en-ID" dirty="0"/>
        </a:p>
      </dgm:t>
    </dgm:pt>
    <dgm:pt modelId="{9B888CE4-460D-4F81-A5E1-CDE0B8B74266}" type="parTrans" cxnId="{582A3CCC-1754-43E8-ADBA-D9B3D3B91A32}">
      <dgm:prSet/>
      <dgm:spPr/>
      <dgm:t>
        <a:bodyPr/>
        <a:lstStyle/>
        <a:p>
          <a:endParaRPr lang="en-ID"/>
        </a:p>
      </dgm:t>
    </dgm:pt>
    <dgm:pt modelId="{DDD79389-44D9-4496-B349-7B1C41BC8761}" type="sibTrans" cxnId="{582A3CCC-1754-43E8-ADBA-D9B3D3B91A32}">
      <dgm:prSet/>
      <dgm:spPr/>
      <dgm:t>
        <a:bodyPr/>
        <a:lstStyle/>
        <a:p>
          <a:endParaRPr lang="en-ID"/>
        </a:p>
      </dgm:t>
    </dgm:pt>
    <dgm:pt modelId="{AC10408C-A355-4863-8E36-0B888E3BFDB3}">
      <dgm:prSet phldrT="[Text]"/>
      <dgm:spPr/>
      <dgm:t>
        <a:bodyPr/>
        <a:lstStyle/>
        <a:p>
          <a:r>
            <a:rPr lang="en-US" dirty="0" err="1"/>
            <a:t>Pemenuhan</a:t>
          </a:r>
          <a:r>
            <a:rPr lang="en-US" dirty="0"/>
            <a:t> </a:t>
          </a:r>
          <a:r>
            <a:rPr lang="en-US" dirty="0" err="1"/>
            <a:t>Kebutuhan</a:t>
          </a:r>
          <a:r>
            <a:rPr lang="en-US" dirty="0"/>
            <a:t> </a:t>
          </a:r>
          <a:r>
            <a:rPr lang="en-US" dirty="0" err="1"/>
            <a:t>Logistik</a:t>
          </a:r>
          <a:endParaRPr lang="en-ID" dirty="0"/>
        </a:p>
      </dgm:t>
    </dgm:pt>
    <dgm:pt modelId="{4F6A2B9C-DF6E-4999-9F99-EA0A6ACD3F74}" type="parTrans" cxnId="{BD796B0B-A707-4475-BEE7-21F0192501BE}">
      <dgm:prSet/>
      <dgm:spPr/>
      <dgm:t>
        <a:bodyPr/>
        <a:lstStyle/>
        <a:p>
          <a:endParaRPr lang="en-ID"/>
        </a:p>
      </dgm:t>
    </dgm:pt>
    <dgm:pt modelId="{1F018D08-D567-48EC-B5F4-A81808769EE6}" type="sibTrans" cxnId="{BD796B0B-A707-4475-BEE7-21F0192501BE}">
      <dgm:prSet/>
      <dgm:spPr/>
      <dgm:t>
        <a:bodyPr/>
        <a:lstStyle/>
        <a:p>
          <a:endParaRPr lang="en-ID"/>
        </a:p>
      </dgm:t>
    </dgm:pt>
    <dgm:pt modelId="{9687F244-B2C6-40EC-AB2F-8FDE7DE64626}">
      <dgm:prSet phldrT="[Text]"/>
      <dgm:spPr/>
      <dgm:t>
        <a:bodyPr/>
        <a:lstStyle/>
        <a:p>
          <a:r>
            <a:rPr lang="en-US" dirty="0" err="1"/>
            <a:t>Penyimpanan</a:t>
          </a:r>
          <a:r>
            <a:rPr lang="en-US" dirty="0"/>
            <a:t> </a:t>
          </a:r>
          <a:r>
            <a:rPr lang="en-US" dirty="0" err="1"/>
            <a:t>Logistik</a:t>
          </a:r>
          <a:endParaRPr lang="en-ID" dirty="0"/>
        </a:p>
      </dgm:t>
    </dgm:pt>
    <dgm:pt modelId="{7D3F49CE-9D0B-432E-B327-310D95FCF7D6}" type="parTrans" cxnId="{DAED2EE3-9152-4FE6-AC8C-C21248B617DA}">
      <dgm:prSet/>
      <dgm:spPr/>
      <dgm:t>
        <a:bodyPr/>
        <a:lstStyle/>
        <a:p>
          <a:endParaRPr lang="en-ID"/>
        </a:p>
      </dgm:t>
    </dgm:pt>
    <dgm:pt modelId="{ABF69B45-8295-4D0E-AC0C-37034092F94D}" type="sibTrans" cxnId="{DAED2EE3-9152-4FE6-AC8C-C21248B617DA}">
      <dgm:prSet/>
      <dgm:spPr/>
      <dgm:t>
        <a:bodyPr/>
        <a:lstStyle/>
        <a:p>
          <a:endParaRPr lang="en-ID"/>
        </a:p>
      </dgm:t>
    </dgm:pt>
    <dgm:pt modelId="{F47E15A3-93CC-414F-BBBA-9C9A10230FE1}">
      <dgm:prSet phldrT="[Text]"/>
      <dgm:spPr/>
      <dgm:t>
        <a:bodyPr/>
        <a:lstStyle/>
        <a:p>
          <a:r>
            <a:rPr lang="en-US" dirty="0" err="1"/>
            <a:t>Distribusi</a:t>
          </a:r>
          <a:r>
            <a:rPr lang="en-US" dirty="0"/>
            <a:t> </a:t>
          </a:r>
          <a:r>
            <a:rPr lang="en-US" dirty="0" err="1"/>
            <a:t>Logistik</a:t>
          </a:r>
          <a:endParaRPr lang="en-ID" dirty="0"/>
        </a:p>
      </dgm:t>
    </dgm:pt>
    <dgm:pt modelId="{5197C8D7-13E7-4062-B979-8578072B2C27}" type="parTrans" cxnId="{8B783FD1-B266-47F5-B3A1-B051AF82B41C}">
      <dgm:prSet/>
      <dgm:spPr/>
      <dgm:t>
        <a:bodyPr/>
        <a:lstStyle/>
        <a:p>
          <a:endParaRPr lang="en-ID"/>
        </a:p>
      </dgm:t>
    </dgm:pt>
    <dgm:pt modelId="{68DFFF73-9956-4427-809B-55D2320D8B17}" type="sibTrans" cxnId="{8B783FD1-B266-47F5-B3A1-B051AF82B41C}">
      <dgm:prSet/>
      <dgm:spPr/>
      <dgm:t>
        <a:bodyPr/>
        <a:lstStyle/>
        <a:p>
          <a:endParaRPr lang="en-ID"/>
        </a:p>
      </dgm:t>
    </dgm:pt>
    <dgm:pt modelId="{1AB7C68D-6E82-499C-A219-1B7FF710C36C}" type="pres">
      <dgm:prSet presAssocID="{9EC2BF49-8802-491E-8B53-4E9DC2A2B609}" presName="arrowDiagram" presStyleCnt="0">
        <dgm:presLayoutVars>
          <dgm:chMax val="5"/>
          <dgm:dir/>
          <dgm:resizeHandles val="exact"/>
        </dgm:presLayoutVars>
      </dgm:prSet>
      <dgm:spPr/>
    </dgm:pt>
    <dgm:pt modelId="{953D0F29-3C22-4DFA-B769-ED77D6B5A103}" type="pres">
      <dgm:prSet presAssocID="{9EC2BF49-8802-491E-8B53-4E9DC2A2B609}" presName="arrow" presStyleLbl="bgShp" presStyleIdx="0" presStyleCnt="1"/>
      <dgm:spPr/>
    </dgm:pt>
    <dgm:pt modelId="{86FBC600-983A-4062-BA26-3C7AB11EC3A4}" type="pres">
      <dgm:prSet presAssocID="{9EC2BF49-8802-491E-8B53-4E9DC2A2B609}" presName="arrowDiagram4" presStyleCnt="0"/>
      <dgm:spPr/>
    </dgm:pt>
    <dgm:pt modelId="{55723BEA-B3BA-4A98-A61A-7EB31C450B8F}" type="pres">
      <dgm:prSet presAssocID="{737A5127-A330-43EB-A790-745AA5F0C1AB}" presName="bullet4a" presStyleLbl="node1" presStyleIdx="0" presStyleCnt="4"/>
      <dgm:spPr/>
    </dgm:pt>
    <dgm:pt modelId="{3AAE9818-0B75-4EDA-8592-B7CB2C0BC9B0}" type="pres">
      <dgm:prSet presAssocID="{737A5127-A330-43EB-A790-745AA5F0C1AB}" presName="textBox4a" presStyleLbl="revTx" presStyleIdx="0" presStyleCnt="4">
        <dgm:presLayoutVars>
          <dgm:bulletEnabled val="1"/>
        </dgm:presLayoutVars>
      </dgm:prSet>
      <dgm:spPr/>
    </dgm:pt>
    <dgm:pt modelId="{ADC36E36-9FFB-49CD-8877-60BAD4E6E806}" type="pres">
      <dgm:prSet presAssocID="{AC10408C-A355-4863-8E36-0B888E3BFDB3}" presName="bullet4b" presStyleLbl="node1" presStyleIdx="1" presStyleCnt="4"/>
      <dgm:spPr/>
    </dgm:pt>
    <dgm:pt modelId="{E8411C35-D8F4-4324-8BE7-A427E9823363}" type="pres">
      <dgm:prSet presAssocID="{AC10408C-A355-4863-8E36-0B888E3BFDB3}" presName="textBox4b" presStyleLbl="revTx" presStyleIdx="1" presStyleCnt="4">
        <dgm:presLayoutVars>
          <dgm:bulletEnabled val="1"/>
        </dgm:presLayoutVars>
      </dgm:prSet>
      <dgm:spPr/>
    </dgm:pt>
    <dgm:pt modelId="{3C52CBF1-2E1D-431D-A11F-FC1448D4184C}" type="pres">
      <dgm:prSet presAssocID="{9687F244-B2C6-40EC-AB2F-8FDE7DE64626}" presName="bullet4c" presStyleLbl="node1" presStyleIdx="2" presStyleCnt="4"/>
      <dgm:spPr/>
    </dgm:pt>
    <dgm:pt modelId="{6086B47D-2C3C-4970-AA5E-F8E84C9BFB4B}" type="pres">
      <dgm:prSet presAssocID="{9687F244-B2C6-40EC-AB2F-8FDE7DE64626}" presName="textBox4c" presStyleLbl="revTx" presStyleIdx="2" presStyleCnt="4">
        <dgm:presLayoutVars>
          <dgm:bulletEnabled val="1"/>
        </dgm:presLayoutVars>
      </dgm:prSet>
      <dgm:spPr/>
    </dgm:pt>
    <dgm:pt modelId="{5017152D-F61C-4E74-9849-933D2E6C346B}" type="pres">
      <dgm:prSet presAssocID="{F47E15A3-93CC-414F-BBBA-9C9A10230FE1}" presName="bullet4d" presStyleLbl="node1" presStyleIdx="3" presStyleCnt="4"/>
      <dgm:spPr/>
    </dgm:pt>
    <dgm:pt modelId="{E3CC9E7C-0367-4F72-A0B2-F1C5F0161203}" type="pres">
      <dgm:prSet presAssocID="{F47E15A3-93CC-414F-BBBA-9C9A10230FE1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BD796B0B-A707-4475-BEE7-21F0192501BE}" srcId="{9EC2BF49-8802-491E-8B53-4E9DC2A2B609}" destId="{AC10408C-A355-4863-8E36-0B888E3BFDB3}" srcOrd="1" destOrd="0" parTransId="{4F6A2B9C-DF6E-4999-9F99-EA0A6ACD3F74}" sibTransId="{1F018D08-D567-48EC-B5F4-A81808769EE6}"/>
    <dgm:cxn modelId="{4E923A18-398F-49E3-BF5D-918CD1C8D615}" type="presOf" srcId="{9EC2BF49-8802-491E-8B53-4E9DC2A2B609}" destId="{1AB7C68D-6E82-499C-A219-1B7FF710C36C}" srcOrd="0" destOrd="0" presId="urn:microsoft.com/office/officeart/2005/8/layout/arrow2"/>
    <dgm:cxn modelId="{DC858928-0654-4A9C-A042-A6483202DC78}" type="presOf" srcId="{9687F244-B2C6-40EC-AB2F-8FDE7DE64626}" destId="{6086B47D-2C3C-4970-AA5E-F8E84C9BFB4B}" srcOrd="0" destOrd="0" presId="urn:microsoft.com/office/officeart/2005/8/layout/arrow2"/>
    <dgm:cxn modelId="{82574875-15B0-42F8-849F-A7835CC76008}" type="presOf" srcId="{737A5127-A330-43EB-A790-745AA5F0C1AB}" destId="{3AAE9818-0B75-4EDA-8592-B7CB2C0BC9B0}" srcOrd="0" destOrd="0" presId="urn:microsoft.com/office/officeart/2005/8/layout/arrow2"/>
    <dgm:cxn modelId="{2DEDCEA5-2D6F-4269-AFAD-3D1CA1355D1B}" type="presOf" srcId="{AC10408C-A355-4863-8E36-0B888E3BFDB3}" destId="{E8411C35-D8F4-4324-8BE7-A427E9823363}" srcOrd="0" destOrd="0" presId="urn:microsoft.com/office/officeart/2005/8/layout/arrow2"/>
    <dgm:cxn modelId="{086F88C6-2E97-4A31-A77E-2F09256D4120}" type="presOf" srcId="{F47E15A3-93CC-414F-BBBA-9C9A10230FE1}" destId="{E3CC9E7C-0367-4F72-A0B2-F1C5F0161203}" srcOrd="0" destOrd="0" presId="urn:microsoft.com/office/officeart/2005/8/layout/arrow2"/>
    <dgm:cxn modelId="{582A3CCC-1754-43E8-ADBA-D9B3D3B91A32}" srcId="{9EC2BF49-8802-491E-8B53-4E9DC2A2B609}" destId="{737A5127-A330-43EB-A790-745AA5F0C1AB}" srcOrd="0" destOrd="0" parTransId="{9B888CE4-460D-4F81-A5E1-CDE0B8B74266}" sibTransId="{DDD79389-44D9-4496-B349-7B1C41BC8761}"/>
    <dgm:cxn modelId="{8B783FD1-B266-47F5-B3A1-B051AF82B41C}" srcId="{9EC2BF49-8802-491E-8B53-4E9DC2A2B609}" destId="{F47E15A3-93CC-414F-BBBA-9C9A10230FE1}" srcOrd="3" destOrd="0" parTransId="{5197C8D7-13E7-4062-B979-8578072B2C27}" sibTransId="{68DFFF73-9956-4427-809B-55D2320D8B17}"/>
    <dgm:cxn modelId="{DAED2EE3-9152-4FE6-AC8C-C21248B617DA}" srcId="{9EC2BF49-8802-491E-8B53-4E9DC2A2B609}" destId="{9687F244-B2C6-40EC-AB2F-8FDE7DE64626}" srcOrd="2" destOrd="0" parTransId="{7D3F49CE-9D0B-432E-B327-310D95FCF7D6}" sibTransId="{ABF69B45-8295-4D0E-AC0C-37034092F94D}"/>
    <dgm:cxn modelId="{D37664A2-047A-419F-A30D-08E7764B1C80}" type="presParOf" srcId="{1AB7C68D-6E82-499C-A219-1B7FF710C36C}" destId="{953D0F29-3C22-4DFA-B769-ED77D6B5A103}" srcOrd="0" destOrd="0" presId="urn:microsoft.com/office/officeart/2005/8/layout/arrow2"/>
    <dgm:cxn modelId="{22D334F3-2DEE-49EA-8BF3-B4212683C87B}" type="presParOf" srcId="{1AB7C68D-6E82-499C-A219-1B7FF710C36C}" destId="{86FBC600-983A-4062-BA26-3C7AB11EC3A4}" srcOrd="1" destOrd="0" presId="urn:microsoft.com/office/officeart/2005/8/layout/arrow2"/>
    <dgm:cxn modelId="{34943C40-69E1-41FE-90D4-F316DA3CB7D1}" type="presParOf" srcId="{86FBC600-983A-4062-BA26-3C7AB11EC3A4}" destId="{55723BEA-B3BA-4A98-A61A-7EB31C450B8F}" srcOrd="0" destOrd="0" presId="urn:microsoft.com/office/officeart/2005/8/layout/arrow2"/>
    <dgm:cxn modelId="{4A39D858-7118-4F8F-B795-33D229448E03}" type="presParOf" srcId="{86FBC600-983A-4062-BA26-3C7AB11EC3A4}" destId="{3AAE9818-0B75-4EDA-8592-B7CB2C0BC9B0}" srcOrd="1" destOrd="0" presId="urn:microsoft.com/office/officeart/2005/8/layout/arrow2"/>
    <dgm:cxn modelId="{E99CDB04-DAC9-4E1A-AC38-C2AEDFED6113}" type="presParOf" srcId="{86FBC600-983A-4062-BA26-3C7AB11EC3A4}" destId="{ADC36E36-9FFB-49CD-8877-60BAD4E6E806}" srcOrd="2" destOrd="0" presId="urn:microsoft.com/office/officeart/2005/8/layout/arrow2"/>
    <dgm:cxn modelId="{31A1AC17-2BDE-47C8-AE5F-7A39C79EEF5F}" type="presParOf" srcId="{86FBC600-983A-4062-BA26-3C7AB11EC3A4}" destId="{E8411C35-D8F4-4324-8BE7-A427E9823363}" srcOrd="3" destOrd="0" presId="urn:microsoft.com/office/officeart/2005/8/layout/arrow2"/>
    <dgm:cxn modelId="{95991347-5BF6-4281-82D0-6A9C0F1B8628}" type="presParOf" srcId="{86FBC600-983A-4062-BA26-3C7AB11EC3A4}" destId="{3C52CBF1-2E1D-431D-A11F-FC1448D4184C}" srcOrd="4" destOrd="0" presId="urn:microsoft.com/office/officeart/2005/8/layout/arrow2"/>
    <dgm:cxn modelId="{30045735-14CA-4E51-94BD-9442CB551F81}" type="presParOf" srcId="{86FBC600-983A-4062-BA26-3C7AB11EC3A4}" destId="{6086B47D-2C3C-4970-AA5E-F8E84C9BFB4B}" srcOrd="5" destOrd="0" presId="urn:microsoft.com/office/officeart/2005/8/layout/arrow2"/>
    <dgm:cxn modelId="{EB77742F-8F76-4E67-B78F-83ABB0E38DDD}" type="presParOf" srcId="{86FBC600-983A-4062-BA26-3C7AB11EC3A4}" destId="{5017152D-F61C-4E74-9849-933D2E6C346B}" srcOrd="6" destOrd="0" presId="urn:microsoft.com/office/officeart/2005/8/layout/arrow2"/>
    <dgm:cxn modelId="{2BB0D7FD-AC67-4D0E-9DC3-A95A9BC378C9}" type="presParOf" srcId="{86FBC600-983A-4062-BA26-3C7AB11EC3A4}" destId="{E3CC9E7C-0367-4F72-A0B2-F1C5F016120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D0F29-3C22-4DFA-B769-ED77D6B5A103}">
      <dsp:nvSpPr>
        <dsp:cNvPr id="0" name=""/>
        <dsp:cNvSpPr/>
      </dsp:nvSpPr>
      <dsp:spPr>
        <a:xfrm>
          <a:off x="22013" y="0"/>
          <a:ext cx="6610772" cy="413173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23BEA-B3BA-4A98-A61A-7EB31C450B8F}">
      <dsp:nvSpPr>
        <dsp:cNvPr id="0" name=""/>
        <dsp:cNvSpPr/>
      </dsp:nvSpPr>
      <dsp:spPr>
        <a:xfrm>
          <a:off x="673174" y="3072356"/>
          <a:ext cx="152047" cy="152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E9818-0B75-4EDA-8592-B7CB2C0BC9B0}">
      <dsp:nvSpPr>
        <dsp:cNvPr id="0" name=""/>
        <dsp:cNvSpPr/>
      </dsp:nvSpPr>
      <dsp:spPr>
        <a:xfrm>
          <a:off x="749198" y="3148380"/>
          <a:ext cx="1130442" cy="983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67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Perencanaan</a:t>
          </a:r>
          <a:r>
            <a:rPr lang="en-US" sz="1600" kern="1200" dirty="0"/>
            <a:t> </a:t>
          </a:r>
          <a:r>
            <a:rPr lang="en-US" sz="1600" kern="1200" dirty="0" err="1"/>
            <a:t>Kebutuhan</a:t>
          </a:r>
          <a:r>
            <a:rPr lang="en-US" sz="1600" kern="1200" dirty="0"/>
            <a:t> </a:t>
          </a:r>
          <a:r>
            <a:rPr lang="en-US" sz="1600" kern="1200" dirty="0" err="1"/>
            <a:t>Logistik</a:t>
          </a:r>
          <a:endParaRPr lang="en-ID" sz="1600" kern="1200" dirty="0"/>
        </a:p>
      </dsp:txBody>
      <dsp:txXfrm>
        <a:off x="749198" y="3148380"/>
        <a:ext cx="1130442" cy="983352"/>
      </dsp:txXfrm>
    </dsp:sp>
    <dsp:sp modelId="{ADC36E36-9FFB-49CD-8877-60BAD4E6E806}">
      <dsp:nvSpPr>
        <dsp:cNvPr id="0" name=""/>
        <dsp:cNvSpPr/>
      </dsp:nvSpPr>
      <dsp:spPr>
        <a:xfrm>
          <a:off x="1747425" y="2111315"/>
          <a:ext cx="264430" cy="264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11C35-D8F4-4324-8BE7-A427E9823363}">
      <dsp:nvSpPr>
        <dsp:cNvPr id="0" name=""/>
        <dsp:cNvSpPr/>
      </dsp:nvSpPr>
      <dsp:spPr>
        <a:xfrm>
          <a:off x="1879640" y="2243531"/>
          <a:ext cx="1388262" cy="1888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16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Pemenuhan</a:t>
          </a:r>
          <a:r>
            <a:rPr lang="en-US" sz="1600" kern="1200" dirty="0"/>
            <a:t> </a:t>
          </a:r>
          <a:r>
            <a:rPr lang="en-US" sz="1600" kern="1200" dirty="0" err="1"/>
            <a:t>Kebutuhan</a:t>
          </a:r>
          <a:r>
            <a:rPr lang="en-US" sz="1600" kern="1200" dirty="0"/>
            <a:t> </a:t>
          </a:r>
          <a:r>
            <a:rPr lang="en-US" sz="1600" kern="1200" dirty="0" err="1"/>
            <a:t>Logistik</a:t>
          </a:r>
          <a:endParaRPr lang="en-ID" sz="1600" kern="1200" dirty="0"/>
        </a:p>
      </dsp:txBody>
      <dsp:txXfrm>
        <a:off x="1879640" y="2243531"/>
        <a:ext cx="1388262" cy="1888201"/>
      </dsp:txXfrm>
    </dsp:sp>
    <dsp:sp modelId="{3C52CBF1-2E1D-431D-A11F-FC1448D4184C}">
      <dsp:nvSpPr>
        <dsp:cNvPr id="0" name=""/>
        <dsp:cNvSpPr/>
      </dsp:nvSpPr>
      <dsp:spPr>
        <a:xfrm>
          <a:off x="3119160" y="1403136"/>
          <a:ext cx="350370" cy="350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6B47D-2C3C-4970-AA5E-F8E84C9BFB4B}">
      <dsp:nvSpPr>
        <dsp:cNvPr id="0" name=""/>
        <dsp:cNvSpPr/>
      </dsp:nvSpPr>
      <dsp:spPr>
        <a:xfrm>
          <a:off x="3294346" y="1578322"/>
          <a:ext cx="1388262" cy="255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654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Penyimpanan</a:t>
          </a:r>
          <a:r>
            <a:rPr lang="en-US" sz="1600" kern="1200" dirty="0"/>
            <a:t> </a:t>
          </a:r>
          <a:r>
            <a:rPr lang="en-US" sz="1600" kern="1200" dirty="0" err="1"/>
            <a:t>Logistik</a:t>
          </a:r>
          <a:endParaRPr lang="en-ID" sz="1600" kern="1200" dirty="0"/>
        </a:p>
      </dsp:txBody>
      <dsp:txXfrm>
        <a:off x="3294346" y="1578322"/>
        <a:ext cx="1388262" cy="2553410"/>
      </dsp:txXfrm>
    </dsp:sp>
    <dsp:sp modelId="{5017152D-F61C-4E74-9849-933D2E6C346B}">
      <dsp:nvSpPr>
        <dsp:cNvPr id="0" name=""/>
        <dsp:cNvSpPr/>
      </dsp:nvSpPr>
      <dsp:spPr>
        <a:xfrm>
          <a:off x="4613195" y="934598"/>
          <a:ext cx="469364" cy="469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C9E7C-0367-4F72-A0B2-F1C5F0161203}">
      <dsp:nvSpPr>
        <dsp:cNvPr id="0" name=""/>
        <dsp:cNvSpPr/>
      </dsp:nvSpPr>
      <dsp:spPr>
        <a:xfrm>
          <a:off x="4847877" y="1169280"/>
          <a:ext cx="1388262" cy="296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707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Distribusi</a:t>
          </a:r>
          <a:r>
            <a:rPr lang="en-US" sz="1600" kern="1200" dirty="0"/>
            <a:t> </a:t>
          </a:r>
          <a:r>
            <a:rPr lang="en-US" sz="1600" kern="1200" dirty="0" err="1"/>
            <a:t>Logistik</a:t>
          </a:r>
          <a:endParaRPr lang="en-ID" sz="1600" kern="1200" dirty="0"/>
        </a:p>
      </dsp:txBody>
      <dsp:txXfrm>
        <a:off x="4847877" y="1169280"/>
        <a:ext cx="1388262" cy="2962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755C-68D9-4996-AF44-CC7D700BDCDB}" type="datetimeFigureOut">
              <a:rPr lang="en-ID" smtClean="0"/>
              <a:t>10/07/2020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480D8-2240-4777-B134-EB3A86097A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803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480D8-2240-4777-B134-EB3A86097A90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493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5AE5-0E93-4885-95A3-C642AEE9256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672B876-E218-4D1B-A576-A6505DCF4F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42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5AE5-0E93-4885-95A3-C642AEE9256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876-E218-4D1B-A576-A6505DCF4FC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94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5AE5-0E93-4885-95A3-C642AEE9256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876-E218-4D1B-A576-A6505DCF4F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46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57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5AE5-0E93-4885-95A3-C642AEE9256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876-E218-4D1B-A576-A6505DCF4FC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50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5AE5-0E93-4885-95A3-C642AEE9256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876-E218-4D1B-A576-A6505DCF4F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59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5AE5-0E93-4885-95A3-C642AEE9256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876-E218-4D1B-A576-A6505DCF4FC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83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5AE5-0E93-4885-95A3-C642AEE9256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876-E218-4D1B-A576-A6505DCF4FC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86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5AE5-0E93-4885-95A3-C642AEE9256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876-E218-4D1B-A576-A6505DCF4FC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45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5AE5-0E93-4885-95A3-C642AEE9256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876-E218-4D1B-A576-A6505DCF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5AE5-0E93-4885-95A3-C642AEE9256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876-E218-4D1B-A576-A6505DCF4FC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59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3CB5AE5-0E93-4885-95A3-C642AEE9256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876-E218-4D1B-A576-A6505DCF4FC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18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5AE5-0E93-4885-95A3-C642AEE9256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672B876-E218-4D1B-A576-A6505DCF4F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25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medicine.medscape.com/article/1705948-overview#a1" TargetMode="External"/><Relationship Id="rId4" Type="http://schemas.openxmlformats.org/officeDocument/2006/relationships/hyperlink" Target="https://gateway.euro.who.int/en/indicators/hfa_545-6410-autopsy-rate-for-all-deaths/visualizations/#id=1964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2F27-A694-4B49-917C-C34A67F05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1038" y="2979684"/>
            <a:ext cx="9143999" cy="2728920"/>
          </a:xfrm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Condensed"/>
              </a:rPr>
              <a:t>KAJIAN KEBUTUHAN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Condensed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Condensed"/>
              </a:rPr>
              <a:t>UNTUK PENANGANAN COVID 19 MENGGUNAKAN INSTRUMEN WHO ESFT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Condensed"/>
              </a:rPr>
              <a:t>Essential Supplies Forecasting Tool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Condensed"/>
              </a:rPr>
              <a:t>) VERSI 2</a:t>
            </a:r>
            <a:endParaRPr lang="en-I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Condense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23A01-4BE3-48DC-A14C-D5737C810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50" y="1"/>
            <a:ext cx="2002406" cy="1415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425027-1DC4-4E41-9D7B-9C8381F4F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" y="0"/>
            <a:ext cx="1377916" cy="12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2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FF81CE2-3845-4496-8CC4-4C790A6E52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3395" y="-265853"/>
            <a:ext cx="10822239" cy="1351704"/>
          </a:xfrm>
        </p:spPr>
        <p:txBody>
          <a:bodyPr>
            <a:normAutofit/>
          </a:bodyPr>
          <a:lstStyle/>
          <a:p>
            <a:r>
              <a:rPr lang="en-US" altLang="en-US" sz="4800" dirty="0" err="1"/>
              <a:t>Keluaran</a:t>
            </a:r>
            <a:br>
              <a:rPr lang="en-US" altLang="en-US" dirty="0"/>
            </a:br>
            <a:r>
              <a:rPr lang="en-US" altLang="en-US" sz="2267" dirty="0"/>
              <a:t>Alat </a:t>
            </a:r>
            <a:r>
              <a:rPr lang="en-US" altLang="en-US" sz="2267" dirty="0" err="1"/>
              <a:t>Pelindung</a:t>
            </a:r>
            <a:r>
              <a:rPr lang="en-US" altLang="en-US" sz="2267" dirty="0"/>
              <a:t> </a:t>
            </a:r>
            <a:r>
              <a:rPr lang="en-US" altLang="en-US" sz="2267" dirty="0" err="1"/>
              <a:t>Diri</a:t>
            </a:r>
            <a:r>
              <a:rPr lang="en-US" altLang="en-US" sz="2267" dirty="0"/>
              <a:t>, </a:t>
            </a:r>
            <a:r>
              <a:rPr lang="en-US" altLang="en-US" sz="2267" dirty="0" err="1"/>
              <a:t>peralatan</a:t>
            </a:r>
            <a:r>
              <a:rPr lang="en-US" altLang="en-US" sz="2267" dirty="0"/>
              <a:t> </a:t>
            </a:r>
            <a:r>
              <a:rPr lang="en-US" altLang="en-US" sz="2267" dirty="0" err="1"/>
              <a:t>medis</a:t>
            </a:r>
            <a:r>
              <a:rPr lang="en-US" altLang="en-US" sz="2267" dirty="0"/>
              <a:t> dan </a:t>
            </a:r>
            <a:r>
              <a:rPr lang="en-US" altLang="en-US" sz="2267" dirty="0" err="1"/>
              <a:t>kebutuhan</a:t>
            </a:r>
            <a:r>
              <a:rPr lang="en-US" altLang="en-US" sz="2267" dirty="0"/>
              <a:t> </a:t>
            </a:r>
            <a:r>
              <a:rPr lang="en-US" altLang="en-US" sz="2267" dirty="0" err="1"/>
              <a:t>medis</a:t>
            </a:r>
            <a:r>
              <a:rPr lang="en-US" altLang="en-US" sz="2267" dirty="0"/>
              <a:t> </a:t>
            </a:r>
            <a:r>
              <a:rPr lang="en-US" altLang="en-US" sz="2267" dirty="0" err="1"/>
              <a:t>habis</a:t>
            </a:r>
            <a:r>
              <a:rPr lang="en-US" altLang="en-US" sz="2267" dirty="0"/>
              <a:t> </a:t>
            </a:r>
            <a:r>
              <a:rPr lang="en-US" altLang="en-US" sz="2267" dirty="0" err="1"/>
              <a:t>pakai</a:t>
            </a:r>
            <a:endParaRPr lang="en-US" altLang="en-US" sz="22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3EDDD-04BE-42DE-911D-BA01B0F0E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169865"/>
            <a:ext cx="7941945" cy="54819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FF81CE2-3845-4496-8CC4-4C790A6E52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3395" y="-265853"/>
            <a:ext cx="10822239" cy="1351704"/>
          </a:xfrm>
        </p:spPr>
        <p:txBody>
          <a:bodyPr>
            <a:normAutofit/>
          </a:bodyPr>
          <a:lstStyle/>
          <a:p>
            <a:r>
              <a:rPr lang="en-US" altLang="en-US" sz="4800" dirty="0" err="1"/>
              <a:t>Keluaran</a:t>
            </a:r>
            <a:r>
              <a:rPr lang="en-US" altLang="en-US" sz="4800" dirty="0"/>
              <a:t> (2)</a:t>
            </a:r>
            <a:br>
              <a:rPr lang="en-US" altLang="en-US" dirty="0"/>
            </a:br>
            <a:r>
              <a:rPr lang="en-US" altLang="en-US" sz="2267" dirty="0"/>
              <a:t>Alat </a:t>
            </a:r>
            <a:r>
              <a:rPr lang="en-US" altLang="en-US" sz="2267" dirty="0" err="1"/>
              <a:t>Pelindung</a:t>
            </a:r>
            <a:r>
              <a:rPr lang="en-US" altLang="en-US" sz="2267" dirty="0"/>
              <a:t> </a:t>
            </a:r>
            <a:r>
              <a:rPr lang="en-US" altLang="en-US" sz="2267" dirty="0" err="1"/>
              <a:t>Diri</a:t>
            </a:r>
            <a:r>
              <a:rPr lang="en-US" altLang="en-US" sz="2267" dirty="0"/>
              <a:t>, </a:t>
            </a:r>
            <a:r>
              <a:rPr lang="en-US" altLang="en-US" sz="2267" dirty="0" err="1"/>
              <a:t>peralatan</a:t>
            </a:r>
            <a:r>
              <a:rPr lang="en-US" altLang="en-US" sz="2267" dirty="0"/>
              <a:t> </a:t>
            </a:r>
            <a:r>
              <a:rPr lang="en-US" altLang="en-US" sz="2267" dirty="0" err="1"/>
              <a:t>medis</a:t>
            </a:r>
            <a:r>
              <a:rPr lang="en-US" altLang="en-US" sz="2267" dirty="0"/>
              <a:t> dan </a:t>
            </a:r>
            <a:r>
              <a:rPr lang="en-US" altLang="en-US" sz="2267" dirty="0" err="1"/>
              <a:t>kebutuhan</a:t>
            </a:r>
            <a:r>
              <a:rPr lang="en-US" altLang="en-US" sz="2267" dirty="0"/>
              <a:t> </a:t>
            </a:r>
            <a:r>
              <a:rPr lang="en-US" altLang="en-US" sz="2267" dirty="0" err="1"/>
              <a:t>medis</a:t>
            </a:r>
            <a:r>
              <a:rPr lang="en-US" altLang="en-US" sz="2267" dirty="0"/>
              <a:t> </a:t>
            </a:r>
            <a:r>
              <a:rPr lang="en-US" altLang="en-US" sz="2267" dirty="0" err="1"/>
              <a:t>habis</a:t>
            </a:r>
            <a:r>
              <a:rPr lang="en-US" altLang="en-US" sz="2267" dirty="0"/>
              <a:t> </a:t>
            </a:r>
            <a:r>
              <a:rPr lang="en-US" altLang="en-US" sz="2267" dirty="0" err="1"/>
              <a:t>pakai</a:t>
            </a:r>
            <a:endParaRPr lang="en-US" altLang="en-US" sz="22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60AA4-E362-4CF5-97FB-2FF3D6ED2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4" r="-438"/>
          <a:stretch/>
        </p:blipFill>
        <p:spPr>
          <a:xfrm>
            <a:off x="127156" y="1314450"/>
            <a:ext cx="5802656" cy="3691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EF5DD2-9486-4D00-A913-F637F8787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812" y="1401127"/>
            <a:ext cx="6135032" cy="36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07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204A3-674B-46D3-86DB-E6FC0E95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TABEL KESENJANGAN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08635D5-2785-4906-AA98-815043BB5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690484"/>
              </p:ext>
            </p:extLst>
          </p:nvPr>
        </p:nvGraphicFramePr>
        <p:xfrm>
          <a:off x="838200" y="2008505"/>
          <a:ext cx="10515599" cy="31191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43750">
                  <a:extLst>
                    <a:ext uri="{9D8B030D-6E8A-4147-A177-3AD203B41FA5}">
                      <a16:colId xmlns:a16="http://schemas.microsoft.com/office/drawing/2014/main" val="1588506675"/>
                    </a:ext>
                  </a:extLst>
                </a:gridCol>
                <a:gridCol w="1266245">
                  <a:extLst>
                    <a:ext uri="{9D8B030D-6E8A-4147-A177-3AD203B41FA5}">
                      <a16:colId xmlns:a16="http://schemas.microsoft.com/office/drawing/2014/main" val="2695728229"/>
                    </a:ext>
                  </a:extLst>
                </a:gridCol>
                <a:gridCol w="1461496">
                  <a:extLst>
                    <a:ext uri="{9D8B030D-6E8A-4147-A177-3AD203B41FA5}">
                      <a16:colId xmlns:a16="http://schemas.microsoft.com/office/drawing/2014/main" val="53879420"/>
                    </a:ext>
                  </a:extLst>
                </a:gridCol>
                <a:gridCol w="1617573">
                  <a:extLst>
                    <a:ext uri="{9D8B030D-6E8A-4147-A177-3AD203B41FA5}">
                      <a16:colId xmlns:a16="http://schemas.microsoft.com/office/drawing/2014/main" val="2606706832"/>
                    </a:ext>
                  </a:extLst>
                </a:gridCol>
                <a:gridCol w="1396496">
                  <a:extLst>
                    <a:ext uri="{9D8B030D-6E8A-4147-A177-3AD203B41FA5}">
                      <a16:colId xmlns:a16="http://schemas.microsoft.com/office/drawing/2014/main" val="73128469"/>
                    </a:ext>
                  </a:extLst>
                </a:gridCol>
                <a:gridCol w="1995339">
                  <a:extLst>
                    <a:ext uri="{9D8B030D-6E8A-4147-A177-3AD203B41FA5}">
                      <a16:colId xmlns:a16="http://schemas.microsoft.com/office/drawing/2014/main" val="3266938434"/>
                    </a:ext>
                  </a:extLst>
                </a:gridCol>
                <a:gridCol w="2134700">
                  <a:extLst>
                    <a:ext uri="{9D8B030D-6E8A-4147-A177-3AD203B41FA5}">
                      <a16:colId xmlns:a16="http://schemas.microsoft.com/office/drawing/2014/main" val="3971486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Ketersediaan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Kebutuhan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Kesenjangan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Biaya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dibutuhkan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Kesenjangan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Rencana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Sumber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Pendanaan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Menutupi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Kesenjangan</a:t>
                      </a:r>
                      <a:endParaRPr lang="en-ID" dirty="0"/>
                    </a:p>
                    <a:p>
                      <a:pPr algn="ctr"/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67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Gown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50.000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100.000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50.000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50.000 x Rp 500.000 = Rp 25.000.000.000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APBD (50%), APBN (35%), </a:t>
                      </a:r>
                      <a:r>
                        <a:rPr lang="en-US" dirty="0" err="1"/>
                        <a:t>Swasta</a:t>
                      </a:r>
                      <a:r>
                        <a:rPr lang="en-US" dirty="0"/>
                        <a:t> (15%)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92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dst</a:t>
                      </a:r>
                      <a:r>
                        <a:rPr lang="en-US" dirty="0"/>
                        <a:t>…..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101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dst</a:t>
                      </a:r>
                      <a:r>
                        <a:rPr lang="en-US" dirty="0"/>
                        <a:t>………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323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818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3940F-3FEB-4538-8C15-5ED78EA0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995" y="9351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Hasil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endParaRPr lang="en-ID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C36005C-299B-4F6C-A287-C13B45DAAA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253558"/>
              </p:ext>
            </p:extLst>
          </p:nvPr>
        </p:nvGraphicFramePr>
        <p:xfrm>
          <a:off x="546736" y="911160"/>
          <a:ext cx="11098528" cy="4883311"/>
        </p:xfrm>
        <a:graphic>
          <a:graphicData uri="http://schemas.openxmlformats.org/drawingml/2006/table">
            <a:tbl>
              <a:tblPr/>
              <a:tblGrid>
                <a:gridCol w="644768">
                  <a:extLst>
                    <a:ext uri="{9D8B030D-6E8A-4147-A177-3AD203B41FA5}">
                      <a16:colId xmlns:a16="http://schemas.microsoft.com/office/drawing/2014/main" val="3943903434"/>
                    </a:ext>
                  </a:extLst>
                </a:gridCol>
                <a:gridCol w="2351503">
                  <a:extLst>
                    <a:ext uri="{9D8B030D-6E8A-4147-A177-3AD203B41FA5}">
                      <a16:colId xmlns:a16="http://schemas.microsoft.com/office/drawing/2014/main" val="1216707392"/>
                    </a:ext>
                  </a:extLst>
                </a:gridCol>
                <a:gridCol w="1384352">
                  <a:extLst>
                    <a:ext uri="{9D8B030D-6E8A-4147-A177-3AD203B41FA5}">
                      <a16:colId xmlns:a16="http://schemas.microsoft.com/office/drawing/2014/main" val="267342763"/>
                    </a:ext>
                  </a:extLst>
                </a:gridCol>
                <a:gridCol w="1384352">
                  <a:extLst>
                    <a:ext uri="{9D8B030D-6E8A-4147-A177-3AD203B41FA5}">
                      <a16:colId xmlns:a16="http://schemas.microsoft.com/office/drawing/2014/main" val="262496249"/>
                    </a:ext>
                  </a:extLst>
                </a:gridCol>
                <a:gridCol w="1327462">
                  <a:extLst>
                    <a:ext uri="{9D8B030D-6E8A-4147-A177-3AD203B41FA5}">
                      <a16:colId xmlns:a16="http://schemas.microsoft.com/office/drawing/2014/main" val="4071592892"/>
                    </a:ext>
                  </a:extLst>
                </a:gridCol>
                <a:gridCol w="1327462">
                  <a:extLst>
                    <a:ext uri="{9D8B030D-6E8A-4147-A177-3AD203B41FA5}">
                      <a16:colId xmlns:a16="http://schemas.microsoft.com/office/drawing/2014/main" val="2336391156"/>
                    </a:ext>
                  </a:extLst>
                </a:gridCol>
                <a:gridCol w="1270572">
                  <a:extLst>
                    <a:ext uri="{9D8B030D-6E8A-4147-A177-3AD203B41FA5}">
                      <a16:colId xmlns:a16="http://schemas.microsoft.com/office/drawing/2014/main" val="574460123"/>
                    </a:ext>
                  </a:extLst>
                </a:gridCol>
                <a:gridCol w="1408057">
                  <a:extLst>
                    <a:ext uri="{9D8B030D-6E8A-4147-A177-3AD203B41FA5}">
                      <a16:colId xmlns:a16="http://schemas.microsoft.com/office/drawing/2014/main" val="1010249797"/>
                    </a:ext>
                  </a:extLst>
                </a:gridCol>
              </a:tblGrid>
              <a:tr h="7751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Jenis</a:t>
                      </a:r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Kebutuhan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GOWN NON COVERALL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COVERALL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MASKER N 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17213"/>
                  </a:ext>
                </a:extLst>
              </a:tr>
              <a:tr h="868680">
                <a:tc vMerge="1">
                  <a:txBody>
                    <a:bodyPr/>
                    <a:lstStyle/>
                    <a:p>
                      <a:pPr algn="ctr" fontAlgn="ctr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Perhitungan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Pusat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Perhitungan 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Perhitungan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Pusat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Perhitungan 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Perhitungan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Pusat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Perhitungan 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12532"/>
                  </a:ext>
                </a:extLst>
              </a:tr>
              <a:tr h="42971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Kalimantan Utara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461,184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105,384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255,524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43,044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102,305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134,976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931905"/>
                  </a:ext>
                </a:extLst>
              </a:tr>
              <a:tr h="53968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Kalimantan Selatan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306,668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1,423,056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241,241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581,248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447,495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2,119,242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046766"/>
                  </a:ext>
                </a:extLst>
              </a:tr>
              <a:tr h="53968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Maluku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168,096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29,914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96,252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12,219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219,079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13,044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26115"/>
                  </a:ext>
                </a:extLst>
              </a:tr>
              <a:tr h="53968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Maluku Utara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214,637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150,622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186,299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 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124622"/>
                  </a:ext>
                </a:extLst>
              </a:tr>
              <a:tr h="56162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Sulawesi Barat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171,208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188,869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112,411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77,144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179,098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567,522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272090"/>
                  </a:ext>
                </a:extLst>
              </a:tr>
              <a:tr h="561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Sulawesi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318,871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379,197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153,791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154,883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323,958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413,141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750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54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3940F-3FEB-4538-8C15-5ED78EA0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995" y="13014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Hasil </a:t>
            </a:r>
            <a:r>
              <a:rPr lang="en-US" sz="2800" dirty="0" err="1"/>
              <a:t>perhitungan</a:t>
            </a:r>
            <a:r>
              <a:rPr lang="en-US" sz="2800" dirty="0"/>
              <a:t> </a:t>
            </a:r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en-US" sz="2800" dirty="0" err="1"/>
              <a:t>dibandingkan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perhitungan</a:t>
            </a:r>
            <a:r>
              <a:rPr lang="en-US" sz="2800" dirty="0"/>
              <a:t> </a:t>
            </a:r>
            <a:r>
              <a:rPr lang="en-US" sz="2800" dirty="0" err="1"/>
              <a:t>daerah</a:t>
            </a:r>
            <a:endParaRPr lang="en-ID" sz="28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C36005C-299B-4F6C-A287-C13B45DAAA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287434"/>
              </p:ext>
            </p:extLst>
          </p:nvPr>
        </p:nvGraphicFramePr>
        <p:xfrm>
          <a:off x="546736" y="1179384"/>
          <a:ext cx="11098528" cy="4321691"/>
        </p:xfrm>
        <a:graphic>
          <a:graphicData uri="http://schemas.openxmlformats.org/drawingml/2006/table">
            <a:tbl>
              <a:tblPr/>
              <a:tblGrid>
                <a:gridCol w="644768">
                  <a:extLst>
                    <a:ext uri="{9D8B030D-6E8A-4147-A177-3AD203B41FA5}">
                      <a16:colId xmlns:a16="http://schemas.microsoft.com/office/drawing/2014/main" val="3943903434"/>
                    </a:ext>
                  </a:extLst>
                </a:gridCol>
                <a:gridCol w="2351503">
                  <a:extLst>
                    <a:ext uri="{9D8B030D-6E8A-4147-A177-3AD203B41FA5}">
                      <a16:colId xmlns:a16="http://schemas.microsoft.com/office/drawing/2014/main" val="1216707392"/>
                    </a:ext>
                  </a:extLst>
                </a:gridCol>
                <a:gridCol w="1384352">
                  <a:extLst>
                    <a:ext uri="{9D8B030D-6E8A-4147-A177-3AD203B41FA5}">
                      <a16:colId xmlns:a16="http://schemas.microsoft.com/office/drawing/2014/main" val="267342763"/>
                    </a:ext>
                  </a:extLst>
                </a:gridCol>
                <a:gridCol w="1384352">
                  <a:extLst>
                    <a:ext uri="{9D8B030D-6E8A-4147-A177-3AD203B41FA5}">
                      <a16:colId xmlns:a16="http://schemas.microsoft.com/office/drawing/2014/main" val="262496249"/>
                    </a:ext>
                  </a:extLst>
                </a:gridCol>
                <a:gridCol w="1327462">
                  <a:extLst>
                    <a:ext uri="{9D8B030D-6E8A-4147-A177-3AD203B41FA5}">
                      <a16:colId xmlns:a16="http://schemas.microsoft.com/office/drawing/2014/main" val="4071592892"/>
                    </a:ext>
                  </a:extLst>
                </a:gridCol>
                <a:gridCol w="1327462">
                  <a:extLst>
                    <a:ext uri="{9D8B030D-6E8A-4147-A177-3AD203B41FA5}">
                      <a16:colId xmlns:a16="http://schemas.microsoft.com/office/drawing/2014/main" val="2336391156"/>
                    </a:ext>
                  </a:extLst>
                </a:gridCol>
                <a:gridCol w="1270572">
                  <a:extLst>
                    <a:ext uri="{9D8B030D-6E8A-4147-A177-3AD203B41FA5}">
                      <a16:colId xmlns:a16="http://schemas.microsoft.com/office/drawing/2014/main" val="574460123"/>
                    </a:ext>
                  </a:extLst>
                </a:gridCol>
                <a:gridCol w="1408057">
                  <a:extLst>
                    <a:ext uri="{9D8B030D-6E8A-4147-A177-3AD203B41FA5}">
                      <a16:colId xmlns:a16="http://schemas.microsoft.com/office/drawing/2014/main" val="1010249797"/>
                    </a:ext>
                  </a:extLst>
                </a:gridCol>
              </a:tblGrid>
              <a:tr h="7751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Jenis</a:t>
                      </a:r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Kebutuhan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GOWN NON COVERALL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COVERALL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MASKER N 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17213"/>
                  </a:ext>
                </a:extLst>
              </a:tr>
              <a:tr h="868680">
                <a:tc vMerge="1">
                  <a:txBody>
                    <a:bodyPr/>
                    <a:lstStyle/>
                    <a:p>
                      <a:pPr algn="ctr" fontAlgn="ctr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Perhitungan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Pusat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Perhitungan 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Perhitungan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Pusat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Perhitungan 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Perhitungan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Pusat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Perhitungan 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12532"/>
                  </a:ext>
                </a:extLst>
              </a:tr>
              <a:tr h="42971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Bengkulu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1,002,317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61,415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1,337,608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25,085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210,937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267,500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931905"/>
                  </a:ext>
                </a:extLst>
              </a:tr>
              <a:tr h="53968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Sumatera Barat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1,639,825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 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1,266,238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N/A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500,901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 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046766"/>
                  </a:ext>
                </a:extLst>
              </a:tr>
              <a:tr h="53968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Jawa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Barat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2,020,669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2,197,112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787,812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897,412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4,401,983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2,315,655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26115"/>
                  </a:ext>
                </a:extLst>
              </a:tr>
              <a:tr h="53968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Riau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706,472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79,846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402,299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32,613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866,006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63,595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124622"/>
                  </a:ext>
                </a:extLst>
              </a:tr>
              <a:tr h="56162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Kalimantan Barat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536,879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600,208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399,854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245,156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471,951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915,264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272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418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2C6D-9367-46B1-9EE9-9BCF5126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KESIMPULAN DAN SARAN</a:t>
            </a:r>
            <a:endPara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BEBA1-A275-4003-952C-F9DB0F486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err="1"/>
              <a:t>Instrumen</a:t>
            </a:r>
            <a:r>
              <a:rPr lang="en-US" sz="2400" dirty="0"/>
              <a:t> ESFT </a:t>
            </a:r>
            <a:r>
              <a:rPr lang="en-US" sz="2400" dirty="0" err="1"/>
              <a:t>versi</a:t>
            </a:r>
            <a:r>
              <a:rPr lang="en-US" sz="2400" dirty="0"/>
              <a:t> 2 </a:t>
            </a:r>
            <a:r>
              <a:rPr lang="en-US" sz="2400" dirty="0" err="1"/>
              <a:t>merupakan</a:t>
            </a:r>
            <a:r>
              <a:rPr lang="en-US" sz="2400" dirty="0"/>
              <a:t> salah 1 </a:t>
            </a:r>
            <a:r>
              <a:rPr lang="en-US" sz="2400" dirty="0" err="1"/>
              <a:t>instrumen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mengkaji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endParaRPr lang="en-US" sz="2400" dirty="0"/>
          </a:p>
          <a:p>
            <a:r>
              <a:rPr lang="en-US" sz="2400" dirty="0" err="1"/>
              <a:t>Prediksi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pada </a:t>
            </a:r>
            <a:r>
              <a:rPr lang="en-US" sz="2400" dirty="0" err="1"/>
              <a:t>instrumen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angka-angka</a:t>
            </a:r>
            <a:r>
              <a:rPr lang="en-US" sz="2400" dirty="0"/>
              <a:t> </a:t>
            </a:r>
            <a:r>
              <a:rPr lang="en-US" sz="2400" dirty="0" err="1"/>
              <a:t>asumsi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disepakati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.  </a:t>
            </a:r>
          </a:p>
          <a:p>
            <a:r>
              <a:rPr lang="en-US" sz="2400" dirty="0"/>
              <a:t>Hasil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disandingkan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ketersediaan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menilai</a:t>
            </a:r>
            <a:r>
              <a:rPr lang="en-US" sz="2400" dirty="0"/>
              <a:t> </a:t>
            </a:r>
            <a:r>
              <a:rPr lang="en-US" sz="2400" dirty="0" err="1"/>
              <a:t>kesenjangan</a:t>
            </a:r>
            <a:endParaRPr lang="en-US" sz="2400" dirty="0"/>
          </a:p>
          <a:p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dan </a:t>
            </a:r>
            <a:r>
              <a:rPr lang="en-US" sz="2400" dirty="0" err="1"/>
              <a:t>provinsi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sama-sama</a:t>
            </a:r>
            <a:r>
              <a:rPr lang="en-US" sz="2400" dirty="0"/>
              <a:t> </a:t>
            </a:r>
            <a:r>
              <a:rPr lang="en-US" sz="2400" dirty="0" err="1"/>
              <a:t>direviu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mencari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yang paling </a:t>
            </a:r>
            <a:r>
              <a:rPr lang="en-US" sz="2400" dirty="0" err="1"/>
              <a:t>tepat</a:t>
            </a:r>
            <a:endParaRPr lang="en-US" sz="2400" dirty="0"/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897955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402388" y="1125538"/>
            <a:ext cx="3122612" cy="596900"/>
          </a:xfrm>
          <a:prstGeom prst="rect">
            <a:avLst/>
          </a:prstGeom>
          <a:noFill/>
        </p:spPr>
        <p:txBody>
          <a:bodyPr lIns="53492" tIns="26747" rIns="53492" bIns="26747" anchor="ctr">
            <a:spAutoFit/>
          </a:bodyPr>
          <a:lstStyle/>
          <a:p>
            <a:pPr>
              <a:defRPr/>
            </a:pPr>
            <a:r>
              <a:rPr lang="en-US" altLang="ko-KR" sz="3525" dirty="0" err="1">
                <a:solidFill>
                  <a:schemeClr val="bg1"/>
                </a:solidFill>
                <a:cs typeface="Arial" pitchFamily="34" charset="0"/>
              </a:rPr>
              <a:t>Terima</a:t>
            </a:r>
            <a:r>
              <a:rPr lang="en-US" altLang="ko-KR" sz="3525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525" dirty="0" err="1">
                <a:solidFill>
                  <a:schemeClr val="bg1"/>
                </a:solidFill>
                <a:cs typeface="Arial" pitchFamily="34" charset="0"/>
              </a:rPr>
              <a:t>Kasih</a:t>
            </a:r>
            <a:endParaRPr lang="ko-KR" altLang="en-US" sz="3525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D545949B-0F8B-435E-B0FB-6B2BDAEC794B}"/>
              </a:ext>
            </a:extLst>
          </p:cNvPr>
          <p:cNvSpPr txBox="1">
            <a:spLocks noChangeArrowheads="1"/>
          </p:cNvSpPr>
          <p:nvPr/>
        </p:nvSpPr>
        <p:spPr bwMode="auto">
          <a:xfrm rot="-369057">
            <a:off x="6338888" y="1885950"/>
            <a:ext cx="312261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492" tIns="26747" rIns="53492" bIns="26747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2400">
                <a:solidFill>
                  <a:schemeClr val="bg1"/>
                </a:solidFill>
                <a:latin typeface="Bradley Hand ITC" panose="03070402050302030203" pitchFamily="66" charset="0"/>
                <a:cs typeface="Angsana New" panose="02020603050405020304" pitchFamily="18" charset="-34"/>
              </a:rPr>
              <a:t>know ur hazard</a:t>
            </a:r>
          </a:p>
          <a:p>
            <a:r>
              <a:rPr lang="en-US" altLang="ko-KR" sz="2400">
                <a:solidFill>
                  <a:schemeClr val="bg1"/>
                </a:solidFill>
                <a:latin typeface="Bradley Hand ITC" panose="03070402050302030203" pitchFamily="66" charset="0"/>
                <a:cs typeface="Angsana New" panose="02020603050405020304" pitchFamily="18" charset="-34"/>
              </a:rPr>
              <a:t>reduce d’vulnerability</a:t>
            </a:r>
          </a:p>
          <a:p>
            <a:r>
              <a:rPr lang="en-US" altLang="ko-KR" sz="2400">
                <a:solidFill>
                  <a:schemeClr val="bg1"/>
                </a:solidFill>
                <a:latin typeface="Bradley Hand ITC" panose="03070402050302030203" pitchFamily="66" charset="0"/>
                <a:cs typeface="Angsana New" panose="02020603050405020304" pitchFamily="18" charset="-34"/>
              </a:rPr>
              <a:t>improve d’capacity</a:t>
            </a:r>
            <a:endParaRPr lang="ko-KR" altLang="en-US" sz="2400">
              <a:solidFill>
                <a:schemeClr val="bg1"/>
              </a:solidFill>
              <a:latin typeface="Bradley Hand ITC" panose="03070402050302030203" pitchFamily="66" charset="0"/>
              <a:cs typeface="Angsana New" panose="02020603050405020304" pitchFamily="18" charset="-34"/>
            </a:endParaRPr>
          </a:p>
        </p:txBody>
      </p:sp>
      <p:pic>
        <p:nvPicPr>
          <p:cNvPr id="28676" name="Picture 2" descr="https://cdn1.iconfinder.com/data/icons/iconza-circle-social/64/697057-facebook-512.png">
            <a:extLst>
              <a:ext uri="{FF2B5EF4-FFF2-40B4-BE49-F238E27FC236}">
                <a16:creationId xmlns:a16="http://schemas.microsoft.com/office/drawing/2014/main" id="{7AB26232-5C11-49F6-A7FD-E639A70E2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281364"/>
            <a:ext cx="4000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https://upload.wikimedia.org/wikipedia/commons/thumb/e/e7/Instagram_logo_2016.svg/768px-Instagram_logo_2016.svg.png">
            <a:extLst>
              <a:ext uri="{FF2B5EF4-FFF2-40B4-BE49-F238E27FC236}">
                <a16:creationId xmlns:a16="http://schemas.microsoft.com/office/drawing/2014/main" id="{EC27E907-B4D7-426D-B323-331374194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894138"/>
            <a:ext cx="28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https://is3-ssl.mzstatic.com/image/thumb/Purple117/v4/6b/08/a6/6b08a6da-7087-b7f0-f1af-450ed7aee7df/source/1200x630bb.jpg">
            <a:extLst>
              <a:ext uri="{FF2B5EF4-FFF2-40B4-BE49-F238E27FC236}">
                <a16:creationId xmlns:a16="http://schemas.microsoft.com/office/drawing/2014/main" id="{04E4ECEA-6EF0-46B5-9331-056BDA972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4391025"/>
            <a:ext cx="28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8">
            <a:extLst>
              <a:ext uri="{FF2B5EF4-FFF2-40B4-BE49-F238E27FC236}">
                <a16:creationId xmlns:a16="http://schemas.microsoft.com/office/drawing/2014/main" id="{4FEE22B7-1192-44CB-802A-A16B567EE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3382963"/>
            <a:ext cx="3967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00"/>
                </a:solidFill>
              </a:rPr>
              <a:t>Pusat Krisis Kesehatan Kemenkes</a:t>
            </a:r>
          </a:p>
        </p:txBody>
      </p:sp>
      <p:sp>
        <p:nvSpPr>
          <p:cNvPr id="28680" name="TextBox 9">
            <a:extLst>
              <a:ext uri="{FF2B5EF4-FFF2-40B4-BE49-F238E27FC236}">
                <a16:creationId xmlns:a16="http://schemas.microsoft.com/office/drawing/2014/main" id="{A4A2AE7C-42A0-4640-A260-DC94C9421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6" y="4422775"/>
            <a:ext cx="1147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infoppkk</a:t>
            </a:r>
          </a:p>
        </p:txBody>
      </p:sp>
      <p:sp>
        <p:nvSpPr>
          <p:cNvPr id="28681" name="TextBox 10">
            <a:extLst>
              <a:ext uri="{FF2B5EF4-FFF2-40B4-BE49-F238E27FC236}">
                <a16:creationId xmlns:a16="http://schemas.microsoft.com/office/drawing/2014/main" id="{4A061439-030D-4683-A672-0F046EA0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3894139"/>
            <a:ext cx="155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pkk_kemkes</a:t>
            </a:r>
          </a:p>
        </p:txBody>
      </p:sp>
      <p:sp>
        <p:nvSpPr>
          <p:cNvPr id="28682" name="TextBox 11">
            <a:extLst>
              <a:ext uri="{FF2B5EF4-FFF2-40B4-BE49-F238E27FC236}">
                <a16:creationId xmlns:a16="http://schemas.microsoft.com/office/drawing/2014/main" id="{644D61B3-84F1-44D5-8034-45CABDAB9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414" y="4830763"/>
            <a:ext cx="4014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/>
              <a:t>Website : </a:t>
            </a:r>
            <a:r>
              <a:rPr lang="en-US" altLang="en-US"/>
              <a:t>pusatkrisis.kemkes.go.id</a:t>
            </a:r>
          </a:p>
        </p:txBody>
      </p:sp>
      <p:pic>
        <p:nvPicPr>
          <p:cNvPr id="28683" name="Picture 12" descr="http://www.newdesignfile.com/postpic/2011/08/call-center-phone-icons_302694.png">
            <a:extLst>
              <a:ext uri="{FF2B5EF4-FFF2-40B4-BE49-F238E27FC236}">
                <a16:creationId xmlns:a16="http://schemas.microsoft.com/office/drawing/2014/main" id="{BEEFC850-3238-4FAA-9D10-4BBF7CC95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9" y="4391025"/>
            <a:ext cx="3143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Box 13">
            <a:extLst>
              <a:ext uri="{FF2B5EF4-FFF2-40B4-BE49-F238E27FC236}">
                <a16:creationId xmlns:a16="http://schemas.microsoft.com/office/drawing/2014/main" id="{9A321608-284E-4875-8AAA-B2D5FE9D1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764" y="4391025"/>
            <a:ext cx="171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081212123119</a:t>
            </a:r>
          </a:p>
        </p:txBody>
      </p:sp>
      <p:sp>
        <p:nvSpPr>
          <p:cNvPr id="28685" name="TextBox 12">
            <a:extLst>
              <a:ext uri="{FF2B5EF4-FFF2-40B4-BE49-F238E27FC236}">
                <a16:creationId xmlns:a16="http://schemas.microsoft.com/office/drawing/2014/main" id="{81E5801D-55F4-4FA0-BE1B-CB39CAA3F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5135564"/>
            <a:ext cx="411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/>
              <a:t>E- mail  : </a:t>
            </a:r>
            <a:r>
              <a:rPr lang="en-US" altLang="en-US"/>
              <a:t>pusatkrisis</a:t>
            </a:r>
            <a:r>
              <a:rPr lang="id-ID" altLang="en-US"/>
              <a:t>@</a:t>
            </a:r>
            <a:r>
              <a:rPr lang="en-US" altLang="en-US"/>
              <a:t>kemkes.go.id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687D-F576-401F-B254-BDC72839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373" y="300567"/>
            <a:ext cx="8770571" cy="1560716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Belakang</a:t>
            </a:r>
            <a:endPara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BFF25C2-8E80-4435-B234-042488C130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633244"/>
              </p:ext>
            </p:extLst>
          </p:nvPr>
        </p:nvGraphicFramePr>
        <p:xfrm>
          <a:off x="1194955" y="1861283"/>
          <a:ext cx="6654800" cy="413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A5B70A4-ABE7-49B9-8ECB-59FCF968AC12}"/>
              </a:ext>
            </a:extLst>
          </p:cNvPr>
          <p:cNvSpPr/>
          <p:nvPr/>
        </p:nvSpPr>
        <p:spPr>
          <a:xfrm>
            <a:off x="8258048" y="1933564"/>
            <a:ext cx="3103371" cy="27593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RESPON YANG CEPAT &amp;TEPAT UNTUK PENANGANAN COVID-19 </a:t>
            </a:r>
            <a:endParaRPr lang="en-ID" sz="3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3F9B7B-C117-43AA-B1AC-B85D0BE5D328}"/>
              </a:ext>
            </a:extLst>
          </p:cNvPr>
          <p:cNvSpPr/>
          <p:nvPr/>
        </p:nvSpPr>
        <p:spPr>
          <a:xfrm>
            <a:off x="1194955" y="4590058"/>
            <a:ext cx="2244436" cy="1485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0679A-545D-4C3F-AB9D-8C8C0A46A7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1" y="0"/>
            <a:ext cx="1377916" cy="12304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D86FA5-D0AC-447B-A861-952B5FF8C2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50" y="1"/>
            <a:ext cx="2002406" cy="141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6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0F61-F148-45D6-AF0D-80F03667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KAJIAN KEBUTUHAN</a:t>
            </a:r>
            <a:endPara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BE1A8-8C24-40A4-B082-A6057F269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017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Kajian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Hasil </a:t>
            </a:r>
            <a:r>
              <a:rPr lang="en-US" sz="2400" dirty="0" err="1"/>
              <a:t>kajian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 </a:t>
            </a:r>
            <a:r>
              <a:rPr lang="en-US" sz="2400" dirty="0" err="1"/>
              <a:t>ketersediaan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dinilai</a:t>
            </a:r>
            <a:r>
              <a:rPr lang="en-US" sz="2400" dirty="0"/>
              <a:t> </a:t>
            </a:r>
            <a:r>
              <a:rPr lang="en-US" sz="2400" dirty="0" err="1"/>
              <a:t>kesenjangannya</a:t>
            </a:r>
            <a:r>
              <a:rPr lang="en-US" sz="2400" dirty="0"/>
              <a:t>. 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Pada April 2020, WHO </a:t>
            </a:r>
            <a:r>
              <a:rPr lang="en-US" sz="2400" dirty="0" err="1"/>
              <a:t>mengeluarkan</a:t>
            </a:r>
            <a:r>
              <a:rPr lang="en-US" sz="2400" dirty="0"/>
              <a:t> </a:t>
            </a:r>
            <a:r>
              <a:rPr lang="en-US" sz="2400" dirty="0" err="1"/>
              <a:t>instrumen</a:t>
            </a:r>
            <a:r>
              <a:rPr lang="en-US" sz="2400" dirty="0"/>
              <a:t> ESFT (</a:t>
            </a:r>
            <a:r>
              <a:rPr lang="en-US" sz="2400" i="1" dirty="0"/>
              <a:t>Essential Supplies Forecasting Tool</a:t>
            </a:r>
            <a:r>
              <a:rPr lang="en-US" sz="2400" dirty="0"/>
              <a:t>) yang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menghitung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sumber-sumber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Kesehatan.  </a:t>
            </a:r>
            <a:r>
              <a:rPr lang="en-US" sz="2400" dirty="0" err="1"/>
              <a:t>Versi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</a:t>
            </a:r>
            <a:r>
              <a:rPr lang="en-US" sz="2400" dirty="0" err="1"/>
              <a:t>diupdate</a:t>
            </a:r>
            <a:r>
              <a:rPr lang="en-US" sz="2400" dirty="0"/>
              <a:t> pada </a:t>
            </a:r>
            <a:r>
              <a:rPr lang="en-US" sz="2400" dirty="0" err="1"/>
              <a:t>bulan</a:t>
            </a:r>
            <a:r>
              <a:rPr lang="en-US" sz="2400" dirty="0"/>
              <a:t> Mei 2020 </a:t>
            </a:r>
            <a:r>
              <a:rPr lang="en-US" sz="2400" dirty="0" err="1"/>
              <a:t>yaitu</a:t>
            </a:r>
            <a:r>
              <a:rPr lang="en-US" sz="2400" dirty="0"/>
              <a:t> ESFT </a:t>
            </a:r>
            <a:r>
              <a:rPr lang="en-US" sz="2400" dirty="0" err="1"/>
              <a:t>versi</a:t>
            </a:r>
            <a:r>
              <a:rPr lang="en-US" sz="2400" dirty="0"/>
              <a:t> 2 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9A7A5-71DB-4E11-B548-CAC588A98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1" y="0"/>
            <a:ext cx="1377916" cy="12304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14CA81-440D-48C1-BFF7-23846E8673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50" y="1"/>
            <a:ext cx="2002406" cy="141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9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AF05-7E1B-4A99-BA06-979B4489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ESFT VERSI 2</a:t>
            </a:r>
            <a:endPara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3D752-73D8-40AC-977A-D96FC6ACB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720" y="2004831"/>
            <a:ext cx="10372559" cy="3450613"/>
          </a:xfrm>
        </p:spPr>
        <p:txBody>
          <a:bodyPr>
            <a:noAutofit/>
          </a:bodyPr>
          <a:lstStyle/>
          <a:p>
            <a:r>
              <a:rPr lang="en-US" sz="1800" dirty="0"/>
              <a:t>Tool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mencakup</a:t>
            </a:r>
            <a:r>
              <a:rPr lang="en-US" sz="1800" dirty="0"/>
              <a:t>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kategori</a:t>
            </a:r>
            <a:r>
              <a:rPr lang="en-US" sz="1800" dirty="0"/>
              <a:t> </a:t>
            </a:r>
            <a:r>
              <a:rPr lang="en-US" sz="1800" dirty="0" err="1"/>
              <a:t>komoditas</a:t>
            </a:r>
            <a:r>
              <a:rPr lang="en-US" sz="1800" dirty="0"/>
              <a:t> </a:t>
            </a:r>
            <a:r>
              <a:rPr lang="en-US" sz="1800" dirty="0" err="1"/>
              <a:t>esensial</a:t>
            </a:r>
            <a:r>
              <a:rPr lang="en-US" sz="1800" dirty="0"/>
              <a:t> </a:t>
            </a:r>
            <a:r>
              <a:rPr lang="en-US" sz="1800" dirty="0" err="1"/>
              <a:t>yaitu</a:t>
            </a:r>
            <a:r>
              <a:rPr lang="en-US" sz="1800" dirty="0"/>
              <a:t> hygiene kit (</a:t>
            </a:r>
            <a:r>
              <a:rPr lang="en-US" sz="1800" i="1" dirty="0"/>
              <a:t>Chlorine, alcohol, </a:t>
            </a:r>
            <a:r>
              <a:rPr lang="en-US" sz="1800" i="1" dirty="0" err="1"/>
              <a:t>sabun</a:t>
            </a:r>
            <a:r>
              <a:rPr lang="en-US" sz="1800" i="1" dirty="0"/>
              <a:t>, biohazardous bag</a:t>
            </a:r>
            <a:r>
              <a:rPr lang="en-US" sz="1800" dirty="0"/>
              <a:t>),  </a:t>
            </a:r>
            <a:r>
              <a:rPr lang="en-US" sz="1800" dirty="0" err="1"/>
              <a:t>alat</a:t>
            </a:r>
            <a:r>
              <a:rPr lang="en-US" sz="1800" dirty="0"/>
              <a:t> </a:t>
            </a:r>
            <a:r>
              <a:rPr lang="en-US" sz="1800" dirty="0" err="1"/>
              <a:t>pelindung</a:t>
            </a:r>
            <a:r>
              <a:rPr lang="en-US" sz="1800" dirty="0"/>
              <a:t> </a:t>
            </a:r>
            <a:r>
              <a:rPr lang="en-US" sz="1800" dirty="0" err="1"/>
              <a:t>diri</a:t>
            </a:r>
            <a:r>
              <a:rPr lang="en-US" sz="1800" dirty="0"/>
              <a:t> (APD), </a:t>
            </a:r>
            <a:r>
              <a:rPr lang="en-US" sz="1800" dirty="0" err="1"/>
              <a:t>alat</a:t>
            </a:r>
            <a:r>
              <a:rPr lang="en-US" sz="1800" dirty="0"/>
              <a:t> </a:t>
            </a:r>
            <a:r>
              <a:rPr lang="en-US" sz="1800" dirty="0" err="1"/>
              <a:t>diagnostik</a:t>
            </a:r>
            <a:r>
              <a:rPr lang="en-US" sz="1800" dirty="0"/>
              <a:t> dan </a:t>
            </a:r>
            <a:r>
              <a:rPr lang="en-US" sz="1800" dirty="0" err="1"/>
              <a:t>manajemen</a:t>
            </a:r>
            <a:r>
              <a:rPr lang="en-US" sz="1800" dirty="0"/>
              <a:t> </a:t>
            </a:r>
            <a:r>
              <a:rPr lang="en-US" sz="1800" dirty="0" err="1"/>
              <a:t>kasus</a:t>
            </a:r>
            <a:r>
              <a:rPr lang="en-US" sz="1800" dirty="0"/>
              <a:t> (</a:t>
            </a:r>
            <a:r>
              <a:rPr lang="en-US" sz="1800" dirty="0" err="1"/>
              <a:t>termasuk</a:t>
            </a:r>
            <a:r>
              <a:rPr lang="en-US" sz="1800" dirty="0"/>
              <a:t> </a:t>
            </a:r>
            <a:r>
              <a:rPr lang="en-US" sz="1800" dirty="0" err="1"/>
              <a:t>obat-obatan</a:t>
            </a:r>
            <a:r>
              <a:rPr lang="en-US" sz="1800" dirty="0"/>
              <a:t> dan </a:t>
            </a:r>
            <a:r>
              <a:rPr lang="en-US" sz="1800" dirty="0" err="1"/>
              <a:t>alat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). </a:t>
            </a:r>
          </a:p>
          <a:p>
            <a:r>
              <a:rPr lang="en-US" sz="1800" dirty="0" err="1"/>
              <a:t>Sasarannya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:</a:t>
            </a:r>
            <a:endParaRPr lang="en-ID" sz="1800" dirty="0"/>
          </a:p>
          <a:p>
            <a:pPr marL="568325" lvl="0">
              <a:buFont typeface="Wingdings" panose="05000000000000000000" pitchFamily="2" charset="2"/>
              <a:buChar char="ü"/>
            </a:pPr>
            <a:r>
              <a:rPr lang="en-US" sz="1800" dirty="0"/>
              <a:t>Rawat </a:t>
            </a:r>
            <a:r>
              <a:rPr lang="en-US" sz="1800" dirty="0" err="1"/>
              <a:t>inap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pasien</a:t>
            </a:r>
            <a:r>
              <a:rPr lang="en-US" sz="1800" dirty="0"/>
              <a:t> </a:t>
            </a:r>
            <a:r>
              <a:rPr lang="en-US" sz="1800" dirty="0" err="1"/>
              <a:t>berat</a:t>
            </a:r>
            <a:r>
              <a:rPr lang="en-US" sz="1800" dirty="0"/>
              <a:t> dan </a:t>
            </a:r>
            <a:r>
              <a:rPr lang="en-US" sz="1800" dirty="0" err="1"/>
              <a:t>kritis</a:t>
            </a:r>
            <a:r>
              <a:rPr lang="en-US" sz="1800" dirty="0"/>
              <a:t> (</a:t>
            </a:r>
            <a:r>
              <a:rPr lang="en-US" sz="1800" dirty="0" err="1"/>
              <a:t>tenaga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, </a:t>
            </a:r>
            <a:r>
              <a:rPr lang="en-US" sz="1800" dirty="0" err="1"/>
              <a:t>petugas</a:t>
            </a:r>
            <a:r>
              <a:rPr lang="en-US" sz="1800" dirty="0"/>
              <a:t> </a:t>
            </a:r>
            <a:r>
              <a:rPr lang="en-US" sz="1800" dirty="0" err="1"/>
              <a:t>kebersihan</a:t>
            </a:r>
            <a:r>
              <a:rPr lang="en-US" sz="1800" dirty="0"/>
              <a:t>, </a:t>
            </a:r>
            <a:r>
              <a:rPr lang="en-US" sz="1800" dirty="0" err="1"/>
              <a:t>penunggu</a:t>
            </a:r>
            <a:r>
              <a:rPr lang="en-US" sz="1800" dirty="0"/>
              <a:t> </a:t>
            </a:r>
            <a:r>
              <a:rPr lang="en-US" sz="1800" dirty="0" err="1"/>
              <a:t>pasien</a:t>
            </a:r>
            <a:r>
              <a:rPr lang="en-US" sz="1800" dirty="0"/>
              <a:t>, </a:t>
            </a:r>
            <a:r>
              <a:rPr lang="en-US" sz="1800" dirty="0" err="1"/>
              <a:t>petugas</a:t>
            </a:r>
            <a:r>
              <a:rPr lang="en-US" sz="1800" dirty="0"/>
              <a:t> </a:t>
            </a:r>
            <a:r>
              <a:rPr lang="en-US" sz="1800" dirty="0" err="1"/>
              <a:t>ambulans</a:t>
            </a:r>
            <a:r>
              <a:rPr lang="en-US" sz="1800" dirty="0"/>
              <a:t>, </a:t>
            </a:r>
            <a:r>
              <a:rPr lang="en-US" sz="1800" dirty="0" err="1"/>
              <a:t>tenaga</a:t>
            </a:r>
            <a:r>
              <a:rPr lang="en-US" sz="1800" dirty="0"/>
              <a:t> Teknik </a:t>
            </a:r>
            <a:r>
              <a:rPr lang="en-US" sz="1800" dirty="0" err="1"/>
              <a:t>biomedika</a:t>
            </a:r>
            <a:r>
              <a:rPr lang="en-US" sz="1800" dirty="0"/>
              <a:t>)</a:t>
            </a:r>
            <a:endParaRPr lang="en-ID" sz="1800" dirty="0"/>
          </a:p>
          <a:p>
            <a:pPr marL="568325" lvl="0">
              <a:buFont typeface="Wingdings" panose="05000000000000000000" pitchFamily="2" charset="2"/>
              <a:buChar char="ü"/>
            </a:pPr>
            <a:r>
              <a:rPr lang="en-US" sz="1800" dirty="0"/>
              <a:t> </a:t>
            </a:r>
            <a:r>
              <a:rPr lang="en-US" sz="1800" dirty="0" err="1"/>
              <a:t>Isolasi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pasien</a:t>
            </a:r>
            <a:r>
              <a:rPr lang="en-US" sz="1800" dirty="0"/>
              <a:t> </a:t>
            </a:r>
            <a:r>
              <a:rPr lang="en-US" sz="1800" dirty="0" err="1"/>
              <a:t>ringan</a:t>
            </a:r>
            <a:r>
              <a:rPr lang="en-US" sz="1800" dirty="0"/>
              <a:t> dan </a:t>
            </a:r>
            <a:r>
              <a:rPr lang="en-US" sz="1800" dirty="0" err="1"/>
              <a:t>sedang</a:t>
            </a:r>
            <a:r>
              <a:rPr lang="en-US" sz="1800" dirty="0"/>
              <a:t> (</a:t>
            </a:r>
            <a:r>
              <a:rPr lang="en-US" sz="1800" dirty="0" err="1"/>
              <a:t>penunggu</a:t>
            </a:r>
            <a:r>
              <a:rPr lang="en-US" sz="1800" dirty="0"/>
              <a:t> </a:t>
            </a:r>
            <a:r>
              <a:rPr lang="en-US" sz="1800" dirty="0" err="1"/>
              <a:t>pasien</a:t>
            </a:r>
            <a:r>
              <a:rPr lang="en-US" sz="1800" dirty="0"/>
              <a:t> dan </a:t>
            </a:r>
            <a:r>
              <a:rPr lang="en-US" sz="1800" dirty="0" err="1"/>
              <a:t>pasien</a:t>
            </a:r>
            <a:r>
              <a:rPr lang="en-US" sz="1800" dirty="0"/>
              <a:t>)</a:t>
            </a:r>
            <a:endParaRPr lang="en-ID" sz="1800" dirty="0"/>
          </a:p>
          <a:p>
            <a:pPr marL="568325" lvl="0">
              <a:buFont typeface="Wingdings" panose="05000000000000000000" pitchFamily="2" charset="2"/>
              <a:buChar char="ü"/>
            </a:pPr>
            <a:r>
              <a:rPr lang="en-US" sz="1800" dirty="0" err="1"/>
              <a:t>Skrining</a:t>
            </a:r>
            <a:r>
              <a:rPr lang="en-US" sz="1800" dirty="0"/>
              <a:t>/</a:t>
            </a:r>
            <a:r>
              <a:rPr lang="en-US" sz="1800" dirty="0" err="1"/>
              <a:t>Triase</a:t>
            </a:r>
            <a:r>
              <a:rPr lang="en-US" sz="1800" dirty="0"/>
              <a:t> (</a:t>
            </a:r>
            <a:r>
              <a:rPr lang="en-US" sz="1800" dirty="0" err="1"/>
              <a:t>petugas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dan </a:t>
            </a:r>
            <a:r>
              <a:rPr lang="en-US" sz="1800" dirty="0" err="1"/>
              <a:t>pasien</a:t>
            </a:r>
            <a:r>
              <a:rPr lang="en-US" sz="1800" dirty="0"/>
              <a:t>) 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>
                <a:sym typeface="Wingdings" panose="05000000000000000000" pitchFamily="2" charset="2"/>
              </a:rPr>
              <a:t>fasyankes</a:t>
            </a:r>
            <a:r>
              <a:rPr lang="en-US" sz="1800" dirty="0">
                <a:sym typeface="Wingdings" panose="05000000000000000000" pitchFamily="2" charset="2"/>
              </a:rPr>
              <a:t> primer</a:t>
            </a:r>
            <a:endParaRPr lang="en-ID" sz="1800" dirty="0"/>
          </a:p>
          <a:p>
            <a:pPr marL="568325" lvl="0">
              <a:buFont typeface="Wingdings" panose="05000000000000000000" pitchFamily="2" charset="2"/>
              <a:buChar char="ü"/>
            </a:pPr>
            <a:r>
              <a:rPr lang="en-US" sz="1800" dirty="0" err="1"/>
              <a:t>Laboratorium</a:t>
            </a:r>
            <a:r>
              <a:rPr lang="en-US" sz="1800" dirty="0"/>
              <a:t> (</a:t>
            </a:r>
            <a:r>
              <a:rPr lang="en-US" sz="1800" dirty="0" err="1"/>
              <a:t>teknisi</a:t>
            </a:r>
            <a:r>
              <a:rPr lang="en-US" sz="1800" dirty="0"/>
              <a:t> dan </a:t>
            </a:r>
            <a:r>
              <a:rPr lang="en-US" sz="1800" dirty="0" err="1"/>
              <a:t>petugas</a:t>
            </a:r>
            <a:r>
              <a:rPr lang="en-US" sz="1800" dirty="0"/>
              <a:t> </a:t>
            </a:r>
            <a:r>
              <a:rPr lang="en-US" sz="1800" dirty="0" err="1"/>
              <a:t>kebersihan</a:t>
            </a:r>
            <a:r>
              <a:rPr lang="en-US" sz="1800" dirty="0"/>
              <a:t>)</a:t>
            </a:r>
            <a:endParaRPr lang="en-ID" sz="1800" dirty="0"/>
          </a:p>
          <a:p>
            <a:endParaRPr lang="en-ID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D9806-3011-476B-8CDC-8A7358A0F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1" y="0"/>
            <a:ext cx="1377916" cy="12304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EBE6D-7E1C-4858-B71A-01BAD002F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44" y="1"/>
            <a:ext cx="1740669" cy="123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AF05-7E1B-4A99-BA06-979B4489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Penghitungan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apd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D9806-3011-476B-8CDC-8A7358A0F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1" y="0"/>
            <a:ext cx="1377916" cy="12304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EBE6D-7E1C-4858-B71A-01BAD002F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434" y="12651"/>
            <a:ext cx="1758566" cy="1243086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79708A5-222E-4C59-B9F6-62CE4F07E5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732061"/>
              </p:ext>
            </p:extLst>
          </p:nvPr>
        </p:nvGraphicFramePr>
        <p:xfrm>
          <a:off x="365028" y="1543878"/>
          <a:ext cx="11461945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660">
                  <a:extLst>
                    <a:ext uri="{9D8B030D-6E8A-4147-A177-3AD203B41FA5}">
                      <a16:colId xmlns:a16="http://schemas.microsoft.com/office/drawing/2014/main" val="3476729072"/>
                    </a:ext>
                  </a:extLst>
                </a:gridCol>
                <a:gridCol w="2899186">
                  <a:extLst>
                    <a:ext uri="{9D8B030D-6E8A-4147-A177-3AD203B41FA5}">
                      <a16:colId xmlns:a16="http://schemas.microsoft.com/office/drawing/2014/main" val="3980039179"/>
                    </a:ext>
                  </a:extLst>
                </a:gridCol>
                <a:gridCol w="1309865">
                  <a:extLst>
                    <a:ext uri="{9D8B030D-6E8A-4147-A177-3AD203B41FA5}">
                      <a16:colId xmlns:a16="http://schemas.microsoft.com/office/drawing/2014/main" val="2712352797"/>
                    </a:ext>
                  </a:extLst>
                </a:gridCol>
                <a:gridCol w="982399">
                  <a:extLst>
                    <a:ext uri="{9D8B030D-6E8A-4147-A177-3AD203B41FA5}">
                      <a16:colId xmlns:a16="http://schemas.microsoft.com/office/drawing/2014/main" val="670197940"/>
                    </a:ext>
                  </a:extLst>
                </a:gridCol>
                <a:gridCol w="925939">
                  <a:extLst>
                    <a:ext uri="{9D8B030D-6E8A-4147-A177-3AD203B41FA5}">
                      <a16:colId xmlns:a16="http://schemas.microsoft.com/office/drawing/2014/main" val="555427473"/>
                    </a:ext>
                  </a:extLst>
                </a:gridCol>
                <a:gridCol w="925939">
                  <a:extLst>
                    <a:ext uri="{9D8B030D-6E8A-4147-A177-3AD203B41FA5}">
                      <a16:colId xmlns:a16="http://schemas.microsoft.com/office/drawing/2014/main" val="3132982951"/>
                    </a:ext>
                  </a:extLst>
                </a:gridCol>
                <a:gridCol w="3909957">
                  <a:extLst>
                    <a:ext uri="{9D8B030D-6E8A-4147-A177-3AD203B41FA5}">
                      <a16:colId xmlns:a16="http://schemas.microsoft.com/office/drawing/2014/main" val="231550655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en-ID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Kebutuhan</a:t>
                      </a:r>
                      <a:endParaRPr lang="en-ID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Jenis</a:t>
                      </a:r>
                      <a:r>
                        <a:rPr lang="en-US" dirty="0"/>
                        <a:t> APD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Keterangan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3068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Gown Non Coverall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Gown Coverall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Masker N95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Dst</a:t>
                      </a:r>
                      <a:r>
                        <a:rPr lang="en-US" dirty="0"/>
                        <a:t>….</a:t>
                      </a:r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04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Pelayanan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Kesehatan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Pasien</a:t>
                      </a:r>
                      <a:r>
                        <a:rPr lang="es-ES" dirty="0"/>
                        <a:t> Covid-19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Penghitungan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menggunakan</a:t>
                      </a:r>
                      <a:r>
                        <a:rPr lang="en-US" dirty="0"/>
                        <a:t> ESFT </a:t>
                      </a:r>
                      <a:r>
                        <a:rPr lang="en-US" dirty="0" err="1"/>
                        <a:t>versi</a:t>
                      </a:r>
                      <a:r>
                        <a:rPr lang="en-US" dirty="0"/>
                        <a:t> 2 (Rawat </a:t>
                      </a:r>
                      <a:r>
                        <a:rPr lang="en-US" dirty="0" err="1"/>
                        <a:t>inap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isolasi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skrining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triase</a:t>
                      </a:r>
                      <a:r>
                        <a:rPr lang="en-US" dirty="0"/>
                        <a:t>, lab)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72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Pelayanan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Epidemiologi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err="1"/>
                        <a:t>Penghitungan</a:t>
                      </a:r>
                      <a:r>
                        <a:rPr lang="en-US" dirty="0"/>
                        <a:t> manual </a:t>
                      </a:r>
                      <a:r>
                        <a:rPr lang="en-US" dirty="0" err="1"/>
                        <a:t>berdasarkan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estimasi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skenario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63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Penanganan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Jenazah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Covid</a:t>
                      </a:r>
                      <a:r>
                        <a:rPr lang="en-US" dirty="0"/>
                        <a:t> 19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42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Yankes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essensial</a:t>
                      </a:r>
                      <a:r>
                        <a:rPr lang="en-US" dirty="0"/>
                        <a:t> di masa Covid-19 (KIA, KB, Gigi,  </a:t>
                      </a:r>
                      <a:r>
                        <a:rPr lang="en-US" dirty="0" err="1"/>
                        <a:t>imunisasi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dll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Penghitungan</a:t>
                      </a:r>
                      <a:r>
                        <a:rPr lang="en-US" dirty="0"/>
                        <a:t> manual </a:t>
                      </a:r>
                      <a:r>
                        <a:rPr lang="en-US" dirty="0" err="1"/>
                        <a:t>berdasarkan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jumlah</a:t>
                      </a:r>
                      <a:r>
                        <a:rPr lang="en-US" dirty="0"/>
                        <a:t> SDM yang </a:t>
                      </a:r>
                      <a:r>
                        <a:rPr lang="en-US" dirty="0" err="1"/>
                        <a:t>membutuhkan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pelayanan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rutin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355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527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Cadangan 10%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76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5907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28E164FE-9D66-4A34-9506-106E6E7CCFC0}"/>
              </a:ext>
            </a:extLst>
          </p:cNvPr>
          <p:cNvSpPr/>
          <p:nvPr/>
        </p:nvSpPr>
        <p:spPr>
          <a:xfrm>
            <a:off x="7520940" y="2263140"/>
            <a:ext cx="4306032" cy="116586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DF3A655-52DA-4916-BE56-A303C6536AC0}"/>
              </a:ext>
            </a:extLst>
          </p:cNvPr>
          <p:cNvSpPr/>
          <p:nvPr/>
        </p:nvSpPr>
        <p:spPr>
          <a:xfrm rot="2014938">
            <a:off x="7155180" y="3086100"/>
            <a:ext cx="502920" cy="1049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32A8B00-98C8-42AD-B1A5-659BCF15C022}"/>
              </a:ext>
            </a:extLst>
          </p:cNvPr>
          <p:cNvSpPr/>
          <p:nvPr/>
        </p:nvSpPr>
        <p:spPr>
          <a:xfrm>
            <a:off x="5314950" y="4000500"/>
            <a:ext cx="1691640" cy="100374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MATERI HARI INI</a:t>
            </a:r>
            <a:endParaRPr lang="en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76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AF05-7E1B-4A99-BA06-979B4489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57" y="804915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COVERALL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D9806-3011-476B-8CDC-8A7358A0F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1" y="0"/>
            <a:ext cx="1377916" cy="12304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EBE6D-7E1C-4858-B71A-01BAD002F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44" y="1"/>
            <a:ext cx="1740669" cy="12304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816D44-720C-4EA2-90AD-E9660204AD8E}"/>
              </a:ext>
            </a:extLst>
          </p:cNvPr>
          <p:cNvSpPr/>
          <p:nvPr/>
        </p:nvSpPr>
        <p:spPr>
          <a:xfrm>
            <a:off x="1043068" y="3074670"/>
            <a:ext cx="1474470" cy="78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COVERALL</a:t>
            </a:r>
            <a:endParaRPr lang="en-ID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2A7774-5D85-4830-8F52-480F4D5C4C59}"/>
              </a:ext>
            </a:extLst>
          </p:cNvPr>
          <p:cNvSpPr/>
          <p:nvPr/>
        </p:nvSpPr>
        <p:spPr>
          <a:xfrm>
            <a:off x="3193978" y="1854150"/>
            <a:ext cx="2174040" cy="6772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Ruang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ODP, PDP, (+)</a:t>
            </a:r>
            <a:endParaRPr lang="en-ID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A95429-90CF-4CD1-98E9-9CC82D89042E}"/>
              </a:ext>
            </a:extLst>
          </p:cNvPr>
          <p:cNvSpPr/>
          <p:nvPr/>
        </p:nvSpPr>
        <p:spPr>
          <a:xfrm>
            <a:off x="3193978" y="2611745"/>
            <a:ext cx="2244960" cy="5845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menimbulkan</a:t>
            </a:r>
            <a:r>
              <a:rPr lang="en-US" dirty="0"/>
              <a:t> aerosol</a:t>
            </a:r>
            <a:endParaRPr lang="en-ID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56EDE4-9342-45A1-8C61-750585243FEB}"/>
              </a:ext>
            </a:extLst>
          </p:cNvPr>
          <p:cNvSpPr/>
          <p:nvPr/>
        </p:nvSpPr>
        <p:spPr>
          <a:xfrm>
            <a:off x="3095322" y="4785083"/>
            <a:ext cx="2244960" cy="5845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Pemeriksaan</a:t>
            </a:r>
            <a:r>
              <a:rPr lang="en-US" dirty="0"/>
              <a:t> Gigi, </a:t>
            </a:r>
            <a:r>
              <a:rPr lang="en-US" dirty="0" err="1"/>
              <a:t>mulut</a:t>
            </a:r>
            <a:r>
              <a:rPr lang="en-US" dirty="0"/>
              <a:t>, </a:t>
            </a:r>
            <a:r>
              <a:rPr lang="en-US" dirty="0" err="1"/>
              <a:t>mata</a:t>
            </a:r>
            <a:r>
              <a:rPr lang="en-US" dirty="0"/>
              <a:t>, THT</a:t>
            </a:r>
            <a:endParaRPr lang="en-ID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37615C-3627-4868-8301-78F877B58282}"/>
              </a:ext>
            </a:extLst>
          </p:cNvPr>
          <p:cNvSpPr/>
          <p:nvPr/>
        </p:nvSpPr>
        <p:spPr>
          <a:xfrm>
            <a:off x="3123058" y="4098450"/>
            <a:ext cx="2244960" cy="5845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Ruang </a:t>
            </a:r>
            <a:r>
              <a:rPr lang="en-US" dirty="0" err="1"/>
              <a:t>otopsi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ODP, PDP, (+)</a:t>
            </a:r>
            <a:endParaRPr lang="en-ID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C0A3C6-AD4E-4DA1-81B3-6B8DA82AA388}"/>
              </a:ext>
            </a:extLst>
          </p:cNvPr>
          <p:cNvSpPr/>
          <p:nvPr/>
        </p:nvSpPr>
        <p:spPr>
          <a:xfrm>
            <a:off x="3193978" y="3305807"/>
            <a:ext cx="2244960" cy="6674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Pengambilan</a:t>
            </a:r>
            <a:r>
              <a:rPr lang="en-US" dirty="0"/>
              <a:t> sample </a:t>
            </a:r>
            <a:r>
              <a:rPr lang="en-US" dirty="0" err="1"/>
              <a:t>nafas</a:t>
            </a:r>
            <a:r>
              <a:rPr lang="en-US" dirty="0"/>
              <a:t>/</a:t>
            </a:r>
            <a:r>
              <a:rPr lang="en-US" dirty="0" err="1"/>
              <a:t>orofaring</a:t>
            </a:r>
            <a:endParaRPr lang="en-ID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4684FB-6CE6-4169-9641-625BBFAF250C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517538" y="2192781"/>
            <a:ext cx="640980" cy="127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3350F1-29FC-4C2D-8619-697C9B80728C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552998" y="2904042"/>
            <a:ext cx="640980" cy="524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362ACC-FBAB-4976-9DBA-10521545FCBE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2517538" y="3469005"/>
            <a:ext cx="577784" cy="1608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C09ED6-F65D-4006-A62D-6463D081120B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2517538" y="3469005"/>
            <a:ext cx="605520" cy="921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F1E86F6-9468-4A35-A5EF-B67F26439AC9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2517538" y="3469005"/>
            <a:ext cx="676440" cy="170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9B2CE22-1040-44CA-9438-8AB3BCE4D64E}"/>
              </a:ext>
            </a:extLst>
          </p:cNvPr>
          <p:cNvCxnSpPr>
            <a:cxnSpLocks/>
            <a:stCxn id="9" idx="3"/>
            <a:endCxn id="42" idx="1"/>
          </p:cNvCxnSpPr>
          <p:nvPr/>
        </p:nvCxnSpPr>
        <p:spPr>
          <a:xfrm>
            <a:off x="5340282" y="5077380"/>
            <a:ext cx="12205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7C05B12-C8A7-4050-9205-C330ABC745E0}"/>
              </a:ext>
            </a:extLst>
          </p:cNvPr>
          <p:cNvSpPr/>
          <p:nvPr/>
        </p:nvSpPr>
        <p:spPr>
          <a:xfrm>
            <a:off x="6560821" y="4896569"/>
            <a:ext cx="4563907" cy="3616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HITUNG MANUAL UNTUK YANKES RUTIN</a:t>
            </a:r>
            <a:endParaRPr lang="en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11E19E-960C-4E60-8AFF-AA4E49994AB9}"/>
              </a:ext>
            </a:extLst>
          </p:cNvPr>
          <p:cNvCxnSpPr>
            <a:stCxn id="8" idx="3"/>
          </p:cNvCxnSpPr>
          <p:nvPr/>
        </p:nvCxnSpPr>
        <p:spPr>
          <a:xfrm>
            <a:off x="5438938" y="2904042"/>
            <a:ext cx="11218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23B6BEC-CA6D-4405-ADD3-6A440FC99639}"/>
              </a:ext>
            </a:extLst>
          </p:cNvPr>
          <p:cNvSpPr/>
          <p:nvPr/>
        </p:nvSpPr>
        <p:spPr>
          <a:xfrm>
            <a:off x="6560821" y="2713047"/>
            <a:ext cx="2663190" cy="5243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Pasien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Kritis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5% dan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Pasien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Berat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3%</a:t>
            </a:r>
            <a:endParaRPr lang="en-ID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76DB0E1-E461-4430-B007-2E5B7288A44F}"/>
              </a:ext>
            </a:extLst>
          </p:cNvPr>
          <p:cNvSpPr/>
          <p:nvPr/>
        </p:nvSpPr>
        <p:spPr>
          <a:xfrm>
            <a:off x="6506610" y="1854150"/>
            <a:ext cx="2663190" cy="5916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Pasien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dioperasi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17,5%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97CA42D-8381-43FE-B5C9-21062F93E26C}"/>
              </a:ext>
            </a:extLst>
          </p:cNvPr>
          <p:cNvCxnSpPr/>
          <p:nvPr/>
        </p:nvCxnSpPr>
        <p:spPr>
          <a:xfrm>
            <a:off x="5384727" y="2192781"/>
            <a:ext cx="11218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790A73E-BFEB-4894-9525-49C643E6FD6D}"/>
              </a:ext>
            </a:extLst>
          </p:cNvPr>
          <p:cNvSpPr/>
          <p:nvPr/>
        </p:nvSpPr>
        <p:spPr>
          <a:xfrm>
            <a:off x="6560821" y="3353929"/>
            <a:ext cx="2608979" cy="5575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ESFT </a:t>
            </a:r>
            <a:r>
              <a:rPr lang="en-US" dirty="0" err="1">
                <a:solidFill>
                  <a:schemeClr val="tx1"/>
                </a:solidFill>
              </a:rPr>
              <a:t>versi</a:t>
            </a:r>
            <a:r>
              <a:rPr lang="en-US" dirty="0">
                <a:solidFill>
                  <a:schemeClr val="tx1"/>
                </a:solidFill>
              </a:rPr>
              <a:t> 2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nasional</a:t>
            </a:r>
            <a:r>
              <a:rPr lang="en-US" dirty="0">
                <a:solidFill>
                  <a:schemeClr val="tx1"/>
                </a:solidFill>
              </a:rPr>
              <a:t> : 0,82%</a:t>
            </a:r>
            <a:endParaRPr lang="en-ID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CFDE66-1B8B-4331-A19A-07E91CE971A8}"/>
              </a:ext>
            </a:extLst>
          </p:cNvPr>
          <p:cNvCxnSpPr/>
          <p:nvPr/>
        </p:nvCxnSpPr>
        <p:spPr>
          <a:xfrm>
            <a:off x="5438938" y="3644167"/>
            <a:ext cx="11218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725705-0860-4EFC-A49E-AAA8CCE5C785}"/>
              </a:ext>
            </a:extLst>
          </p:cNvPr>
          <p:cNvSpPr/>
          <p:nvPr/>
        </p:nvSpPr>
        <p:spPr>
          <a:xfrm>
            <a:off x="6720840" y="4210422"/>
            <a:ext cx="2160270" cy="3309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Kira-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kira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2,5%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D2FBA2A-0067-43F7-81D1-13F5187C95FF}"/>
              </a:ext>
            </a:extLst>
          </p:cNvPr>
          <p:cNvCxnSpPr>
            <a:cxnSpLocks/>
          </p:cNvCxnSpPr>
          <p:nvPr/>
        </p:nvCxnSpPr>
        <p:spPr>
          <a:xfrm>
            <a:off x="5384727" y="4390748"/>
            <a:ext cx="1336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e 32">
            <a:extLst>
              <a:ext uri="{FF2B5EF4-FFF2-40B4-BE49-F238E27FC236}">
                <a16:creationId xmlns:a16="http://schemas.microsoft.com/office/drawing/2014/main" id="{0A926D1A-5D15-40F2-848D-931A479230F0}"/>
              </a:ext>
            </a:extLst>
          </p:cNvPr>
          <p:cNvSpPr/>
          <p:nvPr/>
        </p:nvSpPr>
        <p:spPr>
          <a:xfrm>
            <a:off x="10604569" y="1961431"/>
            <a:ext cx="295110" cy="262845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B1B8282-0935-4EE3-8E77-4F575AB224ED}"/>
              </a:ext>
            </a:extLst>
          </p:cNvPr>
          <p:cNvSpPr/>
          <p:nvPr/>
        </p:nvSpPr>
        <p:spPr>
          <a:xfrm>
            <a:off x="10984230" y="2713048"/>
            <a:ext cx="1085850" cy="75595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29%</a:t>
            </a:r>
            <a:endParaRPr lang="en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364B9F-2C63-4AAF-9167-BE70358D89A5}"/>
              </a:ext>
            </a:extLst>
          </p:cNvPr>
          <p:cNvSpPr/>
          <p:nvPr/>
        </p:nvSpPr>
        <p:spPr>
          <a:xfrm>
            <a:off x="120178" y="6190254"/>
            <a:ext cx="3844188" cy="584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i="1" dirty="0" err="1"/>
              <a:t>Sumber</a:t>
            </a:r>
            <a:r>
              <a:rPr lang="en-US" sz="1000" i="1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 err="1"/>
              <a:t>Juknis</a:t>
            </a:r>
            <a:r>
              <a:rPr lang="en-US" sz="1000" i="1" dirty="0"/>
              <a:t> APD </a:t>
            </a:r>
            <a:r>
              <a:rPr lang="en-US" sz="1000" i="1" dirty="0" err="1"/>
              <a:t>dalam</a:t>
            </a:r>
            <a:r>
              <a:rPr lang="en-US" sz="1000" i="1" dirty="0"/>
              <a:t> </a:t>
            </a:r>
            <a:r>
              <a:rPr lang="en-US" sz="1000" i="1" dirty="0" err="1"/>
              <a:t>Menghadapi</a:t>
            </a:r>
            <a:r>
              <a:rPr lang="en-US" sz="1000" i="1" dirty="0"/>
              <a:t> </a:t>
            </a:r>
            <a:r>
              <a:rPr lang="en-US" sz="1000" i="1" dirty="0" err="1"/>
              <a:t>Wabah</a:t>
            </a:r>
            <a:r>
              <a:rPr lang="en-US" sz="1000" i="1" dirty="0"/>
              <a:t> </a:t>
            </a:r>
            <a:r>
              <a:rPr lang="en-US" sz="1000" i="1" dirty="0" err="1"/>
              <a:t>Covid</a:t>
            </a:r>
            <a:r>
              <a:rPr lang="en-US" sz="1000" i="1" dirty="0"/>
              <a:t> (</a:t>
            </a:r>
            <a:r>
              <a:rPr lang="en-US" sz="1000" i="1" dirty="0" err="1"/>
              <a:t>Kemenkes</a:t>
            </a:r>
            <a:r>
              <a:rPr lang="en-US" sz="1000" i="1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/>
              <a:t>Standard APD </a:t>
            </a:r>
            <a:r>
              <a:rPr lang="en-US" sz="1000" i="1" dirty="0" err="1"/>
              <a:t>untuk</a:t>
            </a:r>
            <a:r>
              <a:rPr lang="en-US" sz="1000" i="1" dirty="0"/>
              <a:t> </a:t>
            </a:r>
            <a:r>
              <a:rPr lang="en-US" sz="1000" i="1" dirty="0" err="1"/>
              <a:t>Penanganan</a:t>
            </a:r>
            <a:r>
              <a:rPr lang="en-US" sz="1000" i="1" dirty="0"/>
              <a:t> Covid-19 (</a:t>
            </a:r>
            <a:r>
              <a:rPr lang="en-US" sz="1000" i="1" dirty="0" err="1"/>
              <a:t>Gugus</a:t>
            </a:r>
            <a:r>
              <a:rPr lang="en-US" sz="1000" i="1" dirty="0"/>
              <a:t> </a:t>
            </a:r>
            <a:r>
              <a:rPr lang="en-US" sz="1000" i="1" dirty="0" err="1"/>
              <a:t>Tugas</a:t>
            </a:r>
            <a:r>
              <a:rPr lang="en-US" sz="1000" i="1" dirty="0"/>
              <a:t>)</a:t>
            </a:r>
            <a:endParaRPr lang="en-ID" sz="10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F87A46-E2AD-4897-841E-3EA9187BD821}"/>
              </a:ext>
            </a:extLst>
          </p:cNvPr>
          <p:cNvSpPr/>
          <p:nvPr/>
        </p:nvSpPr>
        <p:spPr>
          <a:xfrm>
            <a:off x="5974080" y="6128608"/>
            <a:ext cx="6096000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000" i="1" dirty="0" err="1"/>
              <a:t>Sumber</a:t>
            </a:r>
            <a:r>
              <a:rPr lang="en-US" sz="1000" i="1" dirty="0"/>
              <a:t> </a:t>
            </a:r>
            <a:r>
              <a:rPr lang="en-US" sz="1000" i="1" dirty="0" err="1"/>
              <a:t>perhitungan</a:t>
            </a:r>
            <a:r>
              <a:rPr lang="en-US" sz="1000" i="1" dirty="0"/>
              <a:t> </a:t>
            </a:r>
            <a:r>
              <a:rPr lang="en-US" sz="1000" i="1" dirty="0" err="1"/>
              <a:t>estimasi</a:t>
            </a:r>
            <a:r>
              <a:rPr lang="en-US" sz="1000" i="1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 err="1"/>
              <a:t>jurnal</a:t>
            </a:r>
            <a:r>
              <a:rPr lang="en-US" sz="1000" i="1" dirty="0"/>
              <a:t> Population-based Incidence Rate of Inpatient and Outpatient Surgical Procedures in a High-Income 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https://gateway.euro.who.int/en/indicators/hfa_545-6410-autopsy-rate-for-all-deaths/visualizations/#id=19640</a:t>
            </a:r>
            <a:endParaRPr lang="en-ID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1000" dirty="0">
                <a:hlinkClick r:id="rId5"/>
              </a:rPr>
              <a:t>https://emedicine.medscape.com/article/1705948-overview#a1</a:t>
            </a:r>
            <a:endParaRPr lang="en-ID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145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8E05C-5B8A-4041-A948-E253EF1F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Attack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68EA0-32A3-4C26-AAC2-28F65E072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Definisi</a:t>
            </a:r>
            <a:r>
              <a:rPr lang="en-US" dirty="0"/>
              <a:t> :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id-ID" dirty="0"/>
              <a:t>populasi terinfeksi </a:t>
            </a:r>
            <a:r>
              <a:rPr lang="en-US" dirty="0"/>
              <a:t>yang</a:t>
            </a:r>
            <a:r>
              <a:rPr lang="id-ID" dirty="0"/>
              <a:t> sim</a:t>
            </a:r>
            <a:r>
              <a:rPr lang="en-US" dirty="0"/>
              <a:t>p</a:t>
            </a:r>
            <a:r>
              <a:rPr lang="id-ID" dirty="0"/>
              <a:t>tomatik (WHO)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ODP, PDP dan </a:t>
            </a:r>
            <a:r>
              <a:rPr lang="en-US" dirty="0" err="1">
                <a:sym typeface="Wingdings" panose="05000000000000000000" pitchFamily="2" charset="2"/>
              </a:rPr>
              <a:t>Konfirmasi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positif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r>
              <a:rPr lang="en-US" dirty="0" err="1">
                <a:sym typeface="Wingdings" panose="05000000000000000000" pitchFamily="2" charset="2"/>
              </a:rPr>
              <a:t>Klasifikasi</a:t>
            </a:r>
            <a:r>
              <a:rPr lang="en-US" dirty="0">
                <a:sym typeface="Wingdings" panose="05000000000000000000" pitchFamily="2" charset="2"/>
              </a:rPr>
              <a:t> di Indonesia :</a:t>
            </a:r>
          </a:p>
          <a:p>
            <a:pPr marL="574675">
              <a:buFont typeface="Wingdings" panose="05000000000000000000" pitchFamily="2" charset="2"/>
              <a:buChar char="Ø"/>
            </a:pPr>
            <a:r>
              <a:rPr lang="en-US" dirty="0" err="1">
                <a:sym typeface="Wingdings" panose="05000000000000000000" pitchFamily="2" charset="2"/>
              </a:rPr>
              <a:t>Risiko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rendah</a:t>
            </a:r>
            <a:r>
              <a:rPr lang="en-US" dirty="0">
                <a:sym typeface="Wingdings" panose="05000000000000000000" pitchFamily="2" charset="2"/>
              </a:rPr>
              <a:t> : 2%</a:t>
            </a:r>
          </a:p>
          <a:p>
            <a:pPr marL="574675">
              <a:buFont typeface="Wingdings" panose="05000000000000000000" pitchFamily="2" charset="2"/>
              <a:buChar char="Ø"/>
            </a:pPr>
            <a:r>
              <a:rPr lang="en-US" dirty="0" err="1">
                <a:sym typeface="Wingdings" panose="05000000000000000000" pitchFamily="2" charset="2"/>
              </a:rPr>
              <a:t>Risiko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sedang</a:t>
            </a:r>
            <a:r>
              <a:rPr lang="en-US" dirty="0">
                <a:sym typeface="Wingdings" panose="05000000000000000000" pitchFamily="2" charset="2"/>
              </a:rPr>
              <a:t> : 3%</a:t>
            </a:r>
          </a:p>
          <a:p>
            <a:pPr marL="574675">
              <a:buFont typeface="Wingdings" panose="05000000000000000000" pitchFamily="2" charset="2"/>
              <a:buChar char="Ø"/>
            </a:pPr>
            <a:r>
              <a:rPr lang="en-US" dirty="0" err="1">
                <a:sym typeface="Wingdings" panose="05000000000000000000" pitchFamily="2" charset="2"/>
              </a:rPr>
              <a:t>Risiko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tinggi</a:t>
            </a:r>
            <a:r>
              <a:rPr lang="en-US" dirty="0">
                <a:sym typeface="Wingdings" panose="05000000000000000000" pitchFamily="2" charset="2"/>
              </a:rPr>
              <a:t> : 5%</a:t>
            </a:r>
          </a:p>
          <a:p>
            <a:pPr marL="574675">
              <a:buFont typeface="Wingdings" panose="05000000000000000000" pitchFamily="2" charset="2"/>
              <a:buChar char="Ø"/>
            </a:pPr>
            <a:r>
              <a:rPr lang="en-US" dirty="0" err="1">
                <a:sym typeface="Wingdings" panose="05000000000000000000" pitchFamily="2" charset="2"/>
              </a:rPr>
              <a:t>Risiko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sangat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tinggi</a:t>
            </a:r>
            <a:r>
              <a:rPr lang="en-US" dirty="0">
                <a:sym typeface="Wingdings" panose="05000000000000000000" pitchFamily="2" charset="2"/>
              </a:rPr>
              <a:t> : 10%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3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5D84F-01E7-40FF-9F60-AC500177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765" y="362837"/>
            <a:ext cx="9698822" cy="515466"/>
          </a:xfrm>
        </p:spPr>
        <p:txBody>
          <a:bodyPr/>
          <a:lstStyle/>
          <a:p>
            <a:pPr algn="ctr"/>
            <a:r>
              <a:rPr lang="en-US" sz="272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Assessment </a:t>
            </a:r>
            <a:r>
              <a:rPr lang="en-US" sz="27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 WHO pada </a:t>
            </a:r>
            <a:r>
              <a:rPr lang="en-US" sz="272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</a:t>
            </a:r>
            <a:r>
              <a:rPr lang="en-US" sz="27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06459-6754-4BFB-948C-C8250CFF7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20905-63FC-4F6B-89F4-A3CE5D2C7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41" y="1309126"/>
            <a:ext cx="5024029" cy="5091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F4341D-A856-4216-96E3-FB612721C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506" y="1183428"/>
            <a:ext cx="5441576" cy="53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5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D760-378D-4E36-B1B5-A16DA59F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753" y="84991"/>
            <a:ext cx="8770571" cy="1560716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Indikator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1AC0A-ADD9-4AD7-9500-102E736DE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980" y="1380816"/>
            <a:ext cx="2551322" cy="46118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46E648-F6F0-4878-82D0-11AD53440901}"/>
              </a:ext>
            </a:extLst>
          </p:cNvPr>
          <p:cNvSpPr txBox="1">
            <a:spLocks/>
          </p:cNvSpPr>
          <p:nvPr/>
        </p:nvSpPr>
        <p:spPr bwMode="auto">
          <a:xfrm>
            <a:off x="953103" y="1492769"/>
            <a:ext cx="3892239" cy="4734281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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40" kern="0" dirty="0">
                <a:solidFill>
                  <a:schemeClr val="bg1"/>
                </a:solidFill>
              </a:rPr>
              <a:t>  Hazard (</a:t>
            </a:r>
            <a:r>
              <a:rPr lang="en-US" sz="2540" kern="0" dirty="0" err="1">
                <a:solidFill>
                  <a:schemeClr val="bg1"/>
                </a:solidFill>
              </a:rPr>
              <a:t>Bahaya</a:t>
            </a:r>
            <a:r>
              <a:rPr lang="en-US" sz="2540" kern="0" dirty="0">
                <a:solidFill>
                  <a:schemeClr val="bg1"/>
                </a:solidFill>
              </a:rPr>
              <a:t>)</a:t>
            </a:r>
          </a:p>
          <a:p>
            <a:pPr marL="97911" indent="-97911"/>
            <a:r>
              <a:rPr lang="en-US" sz="1633" kern="0" dirty="0">
                <a:solidFill>
                  <a:schemeClr val="bg1"/>
                </a:solidFill>
              </a:rPr>
              <a:t># </a:t>
            </a:r>
            <a:r>
              <a:rPr lang="en-US" sz="1633" kern="0" dirty="0" err="1">
                <a:solidFill>
                  <a:schemeClr val="bg1"/>
                </a:solidFill>
              </a:rPr>
              <a:t>kedatangan</a:t>
            </a:r>
            <a:r>
              <a:rPr lang="en-US" sz="1633" kern="0" dirty="0">
                <a:solidFill>
                  <a:schemeClr val="bg1"/>
                </a:solidFill>
              </a:rPr>
              <a:t> di </a:t>
            </a:r>
            <a:r>
              <a:rPr lang="en-US" sz="1633" kern="0" dirty="0" err="1">
                <a:solidFill>
                  <a:schemeClr val="bg1"/>
                </a:solidFill>
              </a:rPr>
              <a:t>bandara</a:t>
            </a:r>
            <a:r>
              <a:rPr lang="en-US" sz="1633" kern="0" dirty="0">
                <a:solidFill>
                  <a:schemeClr val="bg1"/>
                </a:solidFill>
              </a:rPr>
              <a:t> </a:t>
            </a:r>
            <a:r>
              <a:rPr lang="en-US" sz="1633" kern="0" dirty="0" err="1">
                <a:solidFill>
                  <a:schemeClr val="bg1"/>
                </a:solidFill>
              </a:rPr>
              <a:t>internasional</a:t>
            </a:r>
            <a:r>
              <a:rPr lang="en-US" sz="1633" kern="0" dirty="0">
                <a:solidFill>
                  <a:schemeClr val="bg1"/>
                </a:solidFill>
              </a:rPr>
              <a:t> (per 1,000)</a:t>
            </a:r>
          </a:p>
          <a:p>
            <a:pPr marL="97911" indent="-97911"/>
            <a:r>
              <a:rPr lang="en-US" sz="1633" kern="0" dirty="0">
                <a:solidFill>
                  <a:schemeClr val="bg1"/>
                </a:solidFill>
              </a:rPr>
              <a:t># </a:t>
            </a:r>
            <a:r>
              <a:rPr lang="en-US" sz="1633" kern="0" dirty="0" err="1">
                <a:solidFill>
                  <a:schemeClr val="bg1"/>
                </a:solidFill>
              </a:rPr>
              <a:t>kedatangan</a:t>
            </a:r>
            <a:r>
              <a:rPr lang="en-US" sz="1633" kern="0" dirty="0">
                <a:solidFill>
                  <a:schemeClr val="bg1"/>
                </a:solidFill>
              </a:rPr>
              <a:t> </a:t>
            </a:r>
            <a:r>
              <a:rPr lang="en-US" sz="1633" kern="0" dirty="0" err="1">
                <a:solidFill>
                  <a:schemeClr val="bg1"/>
                </a:solidFill>
              </a:rPr>
              <a:t>kapal</a:t>
            </a:r>
            <a:r>
              <a:rPr lang="en-US" sz="1633" kern="0" dirty="0">
                <a:solidFill>
                  <a:schemeClr val="bg1"/>
                </a:solidFill>
              </a:rPr>
              <a:t> [</a:t>
            </a:r>
            <a:r>
              <a:rPr lang="en-US" sz="1633" kern="0" dirty="0" err="1">
                <a:solidFill>
                  <a:schemeClr val="bg1"/>
                </a:solidFill>
              </a:rPr>
              <a:t>domestik</a:t>
            </a:r>
            <a:r>
              <a:rPr lang="en-US" sz="1633" kern="0" dirty="0">
                <a:solidFill>
                  <a:schemeClr val="bg1"/>
                </a:solidFill>
              </a:rPr>
              <a:t> dan </a:t>
            </a:r>
            <a:r>
              <a:rPr lang="en-US" sz="1633" kern="0" dirty="0" err="1">
                <a:solidFill>
                  <a:schemeClr val="bg1"/>
                </a:solidFill>
              </a:rPr>
              <a:t>internasional</a:t>
            </a:r>
            <a:r>
              <a:rPr lang="en-US" sz="1633" kern="0" dirty="0">
                <a:solidFill>
                  <a:schemeClr val="bg1"/>
                </a:solidFill>
              </a:rPr>
              <a:t>])(per 1,000)</a:t>
            </a:r>
          </a:p>
          <a:p>
            <a:pPr marL="97911" indent="-97911"/>
            <a:r>
              <a:rPr lang="en-US" sz="1633" kern="0" dirty="0" err="1">
                <a:solidFill>
                  <a:schemeClr val="bg1"/>
                </a:solidFill>
              </a:rPr>
              <a:t>Insidensi</a:t>
            </a:r>
            <a:r>
              <a:rPr lang="en-US" sz="1633" kern="0" dirty="0">
                <a:solidFill>
                  <a:schemeClr val="bg1"/>
                </a:solidFill>
              </a:rPr>
              <a:t> ILI / 1000</a:t>
            </a:r>
          </a:p>
          <a:p>
            <a:pPr marL="97911" indent="-97911"/>
            <a:r>
              <a:rPr lang="en-US" sz="1633" kern="0" dirty="0" err="1">
                <a:solidFill>
                  <a:schemeClr val="bg1"/>
                </a:solidFill>
              </a:rPr>
              <a:t>Insidensi</a:t>
            </a:r>
            <a:r>
              <a:rPr lang="en-US" sz="1633" kern="0" dirty="0">
                <a:solidFill>
                  <a:schemeClr val="bg1"/>
                </a:solidFill>
              </a:rPr>
              <a:t> suspect pneumonia / 1000</a:t>
            </a:r>
          </a:p>
          <a:p>
            <a:pPr marL="97911" indent="-97911"/>
            <a:r>
              <a:rPr lang="en-US" sz="1633" kern="0" dirty="0" err="1">
                <a:solidFill>
                  <a:schemeClr val="bg1"/>
                </a:solidFill>
              </a:rPr>
              <a:t>Kasus</a:t>
            </a:r>
            <a:r>
              <a:rPr lang="en-US" sz="1633" kern="0" dirty="0">
                <a:solidFill>
                  <a:schemeClr val="bg1"/>
                </a:solidFill>
              </a:rPr>
              <a:t> </a:t>
            </a:r>
            <a:r>
              <a:rPr lang="en-US" sz="1633" kern="0" dirty="0" err="1">
                <a:solidFill>
                  <a:schemeClr val="bg1"/>
                </a:solidFill>
              </a:rPr>
              <a:t>konfirmasi</a:t>
            </a:r>
            <a:r>
              <a:rPr lang="en-US" sz="1633" kern="0" dirty="0">
                <a:solidFill>
                  <a:schemeClr val="bg1"/>
                </a:solidFill>
              </a:rPr>
              <a:t> </a:t>
            </a:r>
            <a:r>
              <a:rPr lang="en-US" sz="1633" kern="0" dirty="0" err="1">
                <a:solidFill>
                  <a:schemeClr val="bg1"/>
                </a:solidFill>
              </a:rPr>
              <a:t>positif</a:t>
            </a:r>
            <a:r>
              <a:rPr lang="en-US" sz="1633" kern="0" dirty="0">
                <a:solidFill>
                  <a:schemeClr val="bg1"/>
                </a:solidFill>
              </a:rPr>
              <a:t>  COVID-19</a:t>
            </a:r>
          </a:p>
          <a:p>
            <a:pPr marL="97911" indent="-97911"/>
            <a:r>
              <a:rPr lang="en-US" sz="1633" kern="0" dirty="0">
                <a:solidFill>
                  <a:schemeClr val="bg1"/>
                </a:solidFill>
              </a:rPr>
              <a:t># </a:t>
            </a:r>
            <a:r>
              <a:rPr lang="en-US" sz="1633" kern="0" dirty="0" err="1">
                <a:solidFill>
                  <a:schemeClr val="bg1"/>
                </a:solidFill>
              </a:rPr>
              <a:t>Kasus</a:t>
            </a:r>
            <a:r>
              <a:rPr lang="en-US" sz="1633" kern="0" dirty="0">
                <a:solidFill>
                  <a:schemeClr val="bg1"/>
                </a:solidFill>
              </a:rPr>
              <a:t> suspect COVID-19</a:t>
            </a:r>
          </a:p>
          <a:p>
            <a:pPr marL="97911" indent="-97911"/>
            <a:r>
              <a:rPr lang="en-US" sz="1633" kern="0" dirty="0">
                <a:solidFill>
                  <a:schemeClr val="bg1"/>
                </a:solidFill>
              </a:rPr>
              <a:t># Angka </a:t>
            </a:r>
            <a:r>
              <a:rPr lang="en-US" sz="1633" kern="0" dirty="0" err="1">
                <a:solidFill>
                  <a:schemeClr val="bg1"/>
                </a:solidFill>
              </a:rPr>
              <a:t>kematian</a:t>
            </a:r>
            <a:r>
              <a:rPr lang="en-US" sz="1633" kern="0" dirty="0">
                <a:solidFill>
                  <a:schemeClr val="bg1"/>
                </a:solidFill>
              </a:rPr>
              <a:t> COVID-19</a:t>
            </a:r>
          </a:p>
          <a:p>
            <a:pPr marL="97911" indent="-97911"/>
            <a:r>
              <a:rPr lang="en-US" sz="1633" kern="0" dirty="0" err="1">
                <a:solidFill>
                  <a:schemeClr val="bg1"/>
                </a:solidFill>
              </a:rPr>
              <a:t>Mobilitas</a:t>
            </a:r>
            <a:endParaRPr lang="en-US" sz="1633" kern="0" dirty="0">
              <a:solidFill>
                <a:schemeClr val="bg1"/>
              </a:solidFill>
            </a:endParaRPr>
          </a:p>
          <a:p>
            <a:pPr marL="97911" indent="-97911"/>
            <a:r>
              <a:rPr lang="en-US" sz="1633" kern="0" dirty="0">
                <a:solidFill>
                  <a:schemeClr val="bg1"/>
                </a:solidFill>
              </a:rPr>
              <a:t>Doubling  time of confirmed cases</a:t>
            </a:r>
          </a:p>
          <a:p>
            <a:pPr marL="0" indent="0">
              <a:buNone/>
            </a:pPr>
            <a:endParaRPr lang="en-US" sz="1451" kern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451" kern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451" kern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540" kern="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3AE24B-13DD-47FC-9AC9-719E68F24D52}"/>
              </a:ext>
            </a:extLst>
          </p:cNvPr>
          <p:cNvSpPr txBox="1">
            <a:spLocks/>
          </p:cNvSpPr>
          <p:nvPr/>
        </p:nvSpPr>
        <p:spPr bwMode="auto">
          <a:xfrm>
            <a:off x="5173716" y="1455060"/>
            <a:ext cx="2551322" cy="4728239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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40" kern="0" dirty="0">
                <a:solidFill>
                  <a:schemeClr val="bg1"/>
                </a:solidFill>
              </a:rPr>
              <a:t>  </a:t>
            </a:r>
            <a:r>
              <a:rPr lang="en-US" sz="2540" kern="0" dirty="0" err="1">
                <a:solidFill>
                  <a:schemeClr val="bg1"/>
                </a:solidFill>
              </a:rPr>
              <a:t>Kerentanan</a:t>
            </a:r>
            <a:endParaRPr lang="en-US" sz="2540" kern="0" dirty="0">
              <a:solidFill>
                <a:schemeClr val="bg1"/>
              </a:solidFill>
            </a:endParaRPr>
          </a:p>
          <a:p>
            <a:pPr marL="154066" indent="-154066"/>
            <a:r>
              <a:rPr lang="en-US" sz="1633" kern="0" dirty="0">
                <a:solidFill>
                  <a:schemeClr val="bg1"/>
                </a:solidFill>
              </a:rPr>
              <a:t>% </a:t>
            </a:r>
            <a:r>
              <a:rPr lang="en-US" sz="1633" kern="0" dirty="0" err="1">
                <a:solidFill>
                  <a:schemeClr val="bg1"/>
                </a:solidFill>
              </a:rPr>
              <a:t>populasi</a:t>
            </a:r>
            <a:r>
              <a:rPr lang="en-US" sz="1633" kern="0" dirty="0">
                <a:solidFill>
                  <a:schemeClr val="bg1"/>
                </a:solidFill>
              </a:rPr>
              <a:t> </a:t>
            </a:r>
            <a:r>
              <a:rPr lang="en-US" sz="1633" kern="0" dirty="0" err="1">
                <a:solidFill>
                  <a:schemeClr val="bg1"/>
                </a:solidFill>
              </a:rPr>
              <a:t>usia</a:t>
            </a:r>
            <a:r>
              <a:rPr lang="en-US" sz="1633" kern="0" dirty="0">
                <a:solidFill>
                  <a:schemeClr val="bg1"/>
                </a:solidFill>
              </a:rPr>
              <a:t> &gt; 65</a:t>
            </a:r>
          </a:p>
          <a:p>
            <a:pPr marL="154066" indent="-154066"/>
            <a:r>
              <a:rPr lang="en-US" sz="1633" kern="0" dirty="0">
                <a:solidFill>
                  <a:schemeClr val="bg1"/>
                </a:solidFill>
              </a:rPr>
              <a:t>% </a:t>
            </a:r>
            <a:r>
              <a:rPr lang="en-US" sz="1633" kern="0" dirty="0" err="1">
                <a:solidFill>
                  <a:schemeClr val="bg1"/>
                </a:solidFill>
              </a:rPr>
              <a:t>Prevalensi</a:t>
            </a:r>
            <a:r>
              <a:rPr lang="en-US" sz="1633" kern="0" dirty="0">
                <a:solidFill>
                  <a:schemeClr val="bg1"/>
                </a:solidFill>
              </a:rPr>
              <a:t> </a:t>
            </a:r>
            <a:r>
              <a:rPr lang="en-US" sz="1633" kern="0" dirty="0" err="1">
                <a:solidFill>
                  <a:schemeClr val="bg1"/>
                </a:solidFill>
              </a:rPr>
              <a:t>hipertensi</a:t>
            </a:r>
            <a:r>
              <a:rPr lang="en-US" sz="1633" kern="0" dirty="0">
                <a:solidFill>
                  <a:schemeClr val="bg1"/>
                </a:solidFill>
              </a:rPr>
              <a:t> </a:t>
            </a:r>
          </a:p>
          <a:p>
            <a:pPr marL="154066" indent="-154066"/>
            <a:r>
              <a:rPr lang="en-US" sz="1633" kern="0" dirty="0">
                <a:solidFill>
                  <a:schemeClr val="bg1"/>
                </a:solidFill>
              </a:rPr>
              <a:t>% </a:t>
            </a:r>
            <a:r>
              <a:rPr lang="en-US" sz="1633" kern="0" dirty="0" err="1">
                <a:solidFill>
                  <a:schemeClr val="bg1"/>
                </a:solidFill>
              </a:rPr>
              <a:t>Prevalensi</a:t>
            </a:r>
            <a:r>
              <a:rPr lang="en-US" sz="1633" kern="0" dirty="0">
                <a:solidFill>
                  <a:schemeClr val="bg1"/>
                </a:solidFill>
              </a:rPr>
              <a:t> TBC</a:t>
            </a:r>
          </a:p>
          <a:p>
            <a:pPr marL="154066" indent="-154066"/>
            <a:r>
              <a:rPr lang="en-US" sz="1633" kern="0" dirty="0">
                <a:solidFill>
                  <a:schemeClr val="bg1"/>
                </a:solidFill>
              </a:rPr>
              <a:t>% </a:t>
            </a:r>
            <a:r>
              <a:rPr lang="en-US" sz="1633" kern="0" dirty="0" err="1">
                <a:solidFill>
                  <a:schemeClr val="bg1"/>
                </a:solidFill>
              </a:rPr>
              <a:t>Prevalensi</a:t>
            </a:r>
            <a:r>
              <a:rPr lang="en-US" sz="1633" kern="0" dirty="0">
                <a:solidFill>
                  <a:schemeClr val="bg1"/>
                </a:solidFill>
              </a:rPr>
              <a:t> diabetes</a:t>
            </a:r>
          </a:p>
          <a:p>
            <a:pPr marL="154066" indent="-154066"/>
            <a:r>
              <a:rPr lang="en-US" sz="1633" kern="0" dirty="0">
                <a:solidFill>
                  <a:schemeClr val="bg1"/>
                </a:solidFill>
              </a:rPr>
              <a:t>% </a:t>
            </a:r>
            <a:r>
              <a:rPr lang="en-US" sz="1633" kern="0" dirty="0" err="1">
                <a:solidFill>
                  <a:schemeClr val="bg1"/>
                </a:solidFill>
              </a:rPr>
              <a:t>Prevalensi</a:t>
            </a:r>
            <a:r>
              <a:rPr lang="en-US" sz="1633" kern="0" dirty="0">
                <a:solidFill>
                  <a:schemeClr val="bg1"/>
                </a:solidFill>
              </a:rPr>
              <a:t> </a:t>
            </a:r>
            <a:r>
              <a:rPr lang="en-US" sz="1633" kern="0" dirty="0" err="1">
                <a:solidFill>
                  <a:schemeClr val="bg1"/>
                </a:solidFill>
              </a:rPr>
              <a:t>asma</a:t>
            </a:r>
            <a:endParaRPr lang="en-US" sz="1633" kern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540" kern="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06DDDA-052F-4946-9550-2170C97985EC}"/>
              </a:ext>
            </a:extLst>
          </p:cNvPr>
          <p:cNvSpPr txBox="1">
            <a:spLocks/>
          </p:cNvSpPr>
          <p:nvPr/>
        </p:nvSpPr>
        <p:spPr bwMode="auto">
          <a:xfrm>
            <a:off x="8085871" y="1269630"/>
            <a:ext cx="2686151" cy="4723021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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40" kern="0" dirty="0">
                <a:solidFill>
                  <a:schemeClr val="bg1"/>
                </a:solidFill>
              </a:rPr>
              <a:t>  </a:t>
            </a:r>
            <a:r>
              <a:rPr lang="en-US" sz="2540" kern="0" dirty="0" err="1">
                <a:solidFill>
                  <a:schemeClr val="bg1"/>
                </a:solidFill>
              </a:rPr>
              <a:t>Kapasitas</a:t>
            </a:r>
            <a:endParaRPr lang="en-US" sz="2540" kern="0" dirty="0">
              <a:solidFill>
                <a:schemeClr val="bg1"/>
              </a:solidFill>
            </a:endParaRPr>
          </a:p>
          <a:p>
            <a:pPr marL="210220" indent="-210220"/>
            <a:r>
              <a:rPr lang="en-US" sz="1633" kern="0" dirty="0">
                <a:solidFill>
                  <a:schemeClr val="bg1"/>
                </a:solidFill>
              </a:rPr>
              <a:t># RS </a:t>
            </a:r>
            <a:r>
              <a:rPr lang="en-US" sz="1633" kern="0" dirty="0" err="1">
                <a:solidFill>
                  <a:schemeClr val="bg1"/>
                </a:solidFill>
              </a:rPr>
              <a:t>rujukan</a:t>
            </a:r>
            <a:r>
              <a:rPr lang="en-US" sz="1633" kern="0" dirty="0">
                <a:solidFill>
                  <a:schemeClr val="bg1"/>
                </a:solidFill>
              </a:rPr>
              <a:t> (per 1,000,000)</a:t>
            </a:r>
          </a:p>
          <a:p>
            <a:pPr marL="210220" indent="-210220"/>
            <a:r>
              <a:rPr lang="en-US" sz="1633" kern="0" dirty="0">
                <a:solidFill>
                  <a:schemeClr val="bg1"/>
                </a:solidFill>
              </a:rPr>
              <a:t># </a:t>
            </a:r>
            <a:r>
              <a:rPr lang="en-US" sz="1633" kern="0" dirty="0" err="1">
                <a:solidFill>
                  <a:schemeClr val="bg1"/>
                </a:solidFill>
              </a:rPr>
              <a:t>fasilitas</a:t>
            </a:r>
            <a:r>
              <a:rPr lang="en-US" sz="1633" kern="0" dirty="0">
                <a:solidFill>
                  <a:schemeClr val="bg1"/>
                </a:solidFill>
              </a:rPr>
              <a:t> </a:t>
            </a:r>
            <a:r>
              <a:rPr lang="en-US" sz="1633" kern="0" dirty="0" err="1">
                <a:solidFill>
                  <a:schemeClr val="bg1"/>
                </a:solidFill>
              </a:rPr>
              <a:t>kesehatan</a:t>
            </a:r>
            <a:r>
              <a:rPr lang="en-US" sz="1633" kern="0" dirty="0">
                <a:solidFill>
                  <a:schemeClr val="bg1"/>
                </a:solidFill>
              </a:rPr>
              <a:t> (per 100,000)</a:t>
            </a:r>
          </a:p>
          <a:p>
            <a:pPr marL="210220" indent="-210220"/>
            <a:r>
              <a:rPr lang="en-US" sz="1633" kern="0" dirty="0" err="1">
                <a:solidFill>
                  <a:schemeClr val="bg1"/>
                </a:solidFill>
              </a:rPr>
              <a:t>Kapasitas</a:t>
            </a:r>
            <a:r>
              <a:rPr lang="en-US" sz="1633" kern="0" dirty="0">
                <a:solidFill>
                  <a:schemeClr val="bg1"/>
                </a:solidFill>
              </a:rPr>
              <a:t> </a:t>
            </a:r>
            <a:r>
              <a:rPr lang="en-US" sz="1633" kern="0" dirty="0" err="1">
                <a:solidFill>
                  <a:schemeClr val="bg1"/>
                </a:solidFill>
              </a:rPr>
              <a:t>Tes</a:t>
            </a:r>
            <a:endParaRPr lang="en-US" sz="1633" kern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54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1439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3081</TotalTime>
  <Words>976</Words>
  <Application>Microsoft Office PowerPoint</Application>
  <PresentationFormat>Widescreen</PresentationFormat>
  <Paragraphs>244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Bradley Hand ITC</vt:lpstr>
      <vt:lpstr>Calibri</vt:lpstr>
      <vt:lpstr>Cambria</vt:lpstr>
      <vt:lpstr>Gill Sans MT</vt:lpstr>
      <vt:lpstr>Segoe Condensed</vt:lpstr>
      <vt:lpstr>Wingdings</vt:lpstr>
      <vt:lpstr>Gallery</vt:lpstr>
      <vt:lpstr>KAJIAN KEBUTUHAN UNTUK PENANGANAN COVID 19 MENGGUNAKAN INSTRUMEN WHO ESFT (Essential Supplies Forecasting Tool) VERSI 2</vt:lpstr>
      <vt:lpstr>Latar Belakang</vt:lpstr>
      <vt:lpstr>KAJIAN KEBUTUHAN</vt:lpstr>
      <vt:lpstr>ESFT VERSI 2</vt:lpstr>
      <vt:lpstr>Penghitungan kebutuhan apd</vt:lpstr>
      <vt:lpstr>COVERALL</vt:lpstr>
      <vt:lpstr>Clinical Attack Rate</vt:lpstr>
      <vt:lpstr>Risk Assessment oleh WHO pada Juni 2020</vt:lpstr>
      <vt:lpstr>Indikator</vt:lpstr>
      <vt:lpstr>Keluaran Alat Pelindung Diri, peralatan medis dan kebutuhan medis habis pakai</vt:lpstr>
      <vt:lpstr>Keluaran (2) Alat Pelindung Diri, peralatan medis dan kebutuhan medis habis pakai</vt:lpstr>
      <vt:lpstr>CONTOH TABEL KESENJANGAN</vt:lpstr>
      <vt:lpstr>Hasil perhitungan pusat dibandingkan dengan perhitungan daerah</vt:lpstr>
      <vt:lpstr>Hasil perhitungan pusat dibandingkan dengan perhitungan daerah</vt:lpstr>
      <vt:lpstr>KESIMPULAN DAN SARAN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ppkk01</dc:creator>
  <cp:lastModifiedBy>Krisis Pusat</cp:lastModifiedBy>
  <cp:revision>287</cp:revision>
  <dcterms:created xsi:type="dcterms:W3CDTF">2020-03-16T06:38:30Z</dcterms:created>
  <dcterms:modified xsi:type="dcterms:W3CDTF">2020-07-10T04:10:34Z</dcterms:modified>
</cp:coreProperties>
</file>