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2" r:id="rId3"/>
    <p:sldId id="257" r:id="rId4"/>
    <p:sldId id="259" r:id="rId5"/>
    <p:sldId id="275" r:id="rId6"/>
    <p:sldId id="273" r:id="rId7"/>
    <p:sldId id="277" r:id="rId8"/>
    <p:sldId id="258" r:id="rId9"/>
    <p:sldId id="262" r:id="rId10"/>
    <p:sldId id="264" r:id="rId11"/>
    <p:sldId id="260" r:id="rId12"/>
    <p:sldId id="279" r:id="rId13"/>
    <p:sldId id="282" r:id="rId14"/>
    <p:sldId id="283" r:id="rId15"/>
    <p:sldId id="265" r:id="rId16"/>
    <p:sldId id="280" r:id="rId17"/>
    <p:sldId id="267" r:id="rId18"/>
    <p:sldId id="284" r:id="rId1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F3A0813-EE29-4C86-9CEF-A6F03B7818CD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36FE915-3B6A-4A0C-AF36-AAD41703AB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62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B694A84-6C2C-43D1-9D8D-DE40E0F7C812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4D6F163-00C1-4C8D-AB6A-BAADDC885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40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298D-B3DC-4687-8BEB-0C228A06777F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22C8-4B1A-4833-BBE4-C3D51C05E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3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298D-B3DC-4687-8BEB-0C228A06777F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22C8-4B1A-4833-BBE4-C3D51C05E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9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298D-B3DC-4687-8BEB-0C228A06777F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22C8-4B1A-4833-BBE4-C3D51C05E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5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298D-B3DC-4687-8BEB-0C228A06777F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22C8-4B1A-4833-BBE4-C3D51C05E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6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298D-B3DC-4687-8BEB-0C228A06777F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22C8-4B1A-4833-BBE4-C3D51C05E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9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298D-B3DC-4687-8BEB-0C228A06777F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22C8-4B1A-4833-BBE4-C3D51C05E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298D-B3DC-4687-8BEB-0C228A06777F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22C8-4B1A-4833-BBE4-C3D51C05E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7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298D-B3DC-4687-8BEB-0C228A06777F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22C8-4B1A-4833-BBE4-C3D51C05E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4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298D-B3DC-4687-8BEB-0C228A06777F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22C8-4B1A-4833-BBE4-C3D51C05E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4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298D-B3DC-4687-8BEB-0C228A06777F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22C8-4B1A-4833-BBE4-C3D51C05E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7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298D-B3DC-4687-8BEB-0C228A06777F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22C8-4B1A-4833-BBE4-C3D51C05E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7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A298D-B3DC-4687-8BEB-0C228A06777F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F22C8-4B1A-4833-BBE4-C3D51C05E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6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764704"/>
            <a:ext cx="8928992" cy="396043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Konsolidasi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Pemerintah</a:t>
            </a:r>
            <a:r>
              <a:rPr lang="en-US" sz="3600" dirty="0" smtClean="0"/>
              <a:t> </a:t>
            </a:r>
            <a:r>
              <a:rPr lang="en-US" sz="3600" dirty="0" err="1" smtClean="0"/>
              <a:t>Provinsi</a:t>
            </a:r>
            <a:r>
              <a:rPr lang="en-US" sz="3600" dirty="0" smtClean="0"/>
              <a:t> Riau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Pemerintah</a:t>
            </a:r>
            <a:r>
              <a:rPr lang="en-US" sz="3600" dirty="0" smtClean="0"/>
              <a:t> </a:t>
            </a:r>
            <a:r>
              <a:rPr lang="en-US" sz="3600" dirty="0" err="1" smtClean="0"/>
              <a:t>Kab</a:t>
            </a:r>
            <a:r>
              <a:rPr lang="en-US" sz="3600" dirty="0" smtClean="0"/>
              <a:t>/Kota</a:t>
            </a:r>
            <a:br>
              <a:rPr lang="en-US" sz="3600" dirty="0" smtClean="0"/>
            </a:br>
            <a:r>
              <a:rPr lang="en-US" sz="3600" dirty="0" err="1" smtClean="0"/>
              <a:t>Tentang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Kepesertaan</a:t>
            </a:r>
            <a:r>
              <a:rPr lang="en-US" sz="3600" dirty="0" smtClean="0"/>
              <a:t> PD </a:t>
            </a:r>
            <a:r>
              <a:rPr lang="en-US" sz="3600" dirty="0" err="1" smtClean="0"/>
              <a:t>Pemda</a:t>
            </a:r>
            <a:r>
              <a:rPr lang="en-US" sz="3600" dirty="0" smtClean="0"/>
              <a:t> &amp; </a:t>
            </a:r>
            <a:br>
              <a:rPr lang="en-US" sz="3600" dirty="0" smtClean="0"/>
            </a:br>
            <a:r>
              <a:rPr lang="en-US" sz="3600" dirty="0" err="1" smtClean="0"/>
              <a:t>Alokasi</a:t>
            </a:r>
            <a:r>
              <a:rPr lang="en-US" sz="3600" dirty="0" smtClean="0"/>
              <a:t> </a:t>
            </a:r>
            <a:r>
              <a:rPr lang="en-US" sz="3600" dirty="0" err="1" smtClean="0"/>
              <a:t>Anggaran</a:t>
            </a:r>
            <a:r>
              <a:rPr lang="en-US" sz="3600" dirty="0" smtClean="0"/>
              <a:t> Budget Sharing </a:t>
            </a:r>
            <a:br>
              <a:rPr lang="en-US" sz="3600" dirty="0" smtClean="0"/>
            </a:br>
            <a:r>
              <a:rPr lang="en-US" sz="3600" dirty="0" err="1" smtClean="0"/>
              <a:t>Tahun</a:t>
            </a:r>
            <a:r>
              <a:rPr lang="en-US" sz="3600" dirty="0" smtClean="0"/>
              <a:t> 2020 </a:t>
            </a:r>
            <a:r>
              <a:rPr lang="en-US" sz="3600" dirty="0" err="1" smtClean="0"/>
              <a:t>dan</a:t>
            </a:r>
            <a:r>
              <a:rPr lang="en-US" sz="3600" dirty="0" smtClean="0"/>
              <a:t> 2021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844752"/>
            <a:ext cx="7416824" cy="744488"/>
          </a:xfrm>
        </p:spPr>
        <p:txBody>
          <a:bodyPr/>
          <a:lstStyle/>
          <a:p>
            <a:r>
              <a:rPr lang="en-US" dirty="0" smtClean="0"/>
              <a:t>Video Conference, 25 </a:t>
            </a:r>
            <a:r>
              <a:rPr lang="en-US" dirty="0" err="1" smtClean="0"/>
              <a:t>Juni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1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948529"/>
              </p:ext>
            </p:extLst>
          </p:nvPr>
        </p:nvGraphicFramePr>
        <p:xfrm>
          <a:off x="107504" y="2209800"/>
          <a:ext cx="8928992" cy="29873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2048"/>
                <a:gridCol w="936104"/>
                <a:gridCol w="1512168"/>
                <a:gridCol w="1440160"/>
                <a:gridCol w="1512168"/>
                <a:gridCol w="1512168"/>
                <a:gridCol w="1584176"/>
              </a:tblGrid>
              <a:tr h="40098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PROVINSI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Anggaran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600" u="none" strike="noStrike" dirty="0" err="1" smtClean="0">
                          <a:effectLst/>
                        </a:rPr>
                        <a:t>Setelah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Refocusing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Realisasi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Asumsi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Iuran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Bagian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Provinsi</a:t>
                      </a:r>
                      <a:r>
                        <a:rPr lang="en-US" sz="1600" u="none" strike="noStrike" dirty="0">
                          <a:effectLst/>
                        </a:rPr>
                        <a:t> Riau (55 %)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2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Realisasi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Jan-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Juni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Asumsi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600" u="none" strike="noStrike" dirty="0" err="1" smtClean="0">
                          <a:effectLst/>
                        </a:rPr>
                        <a:t>Realisasi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Jul-Des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Total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 smtClean="0">
                          <a:effectLst/>
                        </a:rPr>
                        <a:t>Selisih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Kurang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0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42.000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25.500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814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effectLst/>
                        </a:rPr>
                        <a:t>RIAU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 135.867.062.100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 85.655.007.900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  57.890.992.500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 143.546.000.400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  (7.678.938.300)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07504" y="1124744"/>
            <a:ext cx="8928992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solidFill>
                  <a:srgbClr val="C00000"/>
                </a:solidFill>
              </a:rPr>
              <a:t>Asumsi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Realisasi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Iuran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Bagian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Provinsi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Tahun</a:t>
            </a:r>
            <a:r>
              <a:rPr lang="en-US" sz="2800" b="1" dirty="0" smtClean="0">
                <a:solidFill>
                  <a:srgbClr val="C00000"/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88700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58543"/>
              </p:ext>
            </p:extLst>
          </p:nvPr>
        </p:nvGraphicFramePr>
        <p:xfrm>
          <a:off x="251521" y="1219200"/>
          <a:ext cx="8712967" cy="523994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08371"/>
                <a:gridCol w="2266788"/>
                <a:gridCol w="1770928"/>
                <a:gridCol w="2093255"/>
                <a:gridCol w="1873625"/>
              </a:tblGrid>
              <a:tr h="8561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Kab/Kota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PD Pemda Yang Belum Dialihkan ke PBI-JK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</a:rPr>
                        <a:t>Potensi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Penghematan</a:t>
                      </a:r>
                      <a:r>
                        <a:rPr lang="en-US" sz="1800" u="none" strike="noStrike" dirty="0">
                          <a:effectLst/>
                        </a:rPr>
                        <a:t> APBD </a:t>
                      </a:r>
                      <a:r>
                        <a:rPr lang="en-US" sz="1800" u="none" strike="noStrike" dirty="0" err="1">
                          <a:effectLst/>
                        </a:rPr>
                        <a:t>Jika</a:t>
                      </a:r>
                      <a:r>
                        <a:rPr lang="en-US" sz="1800" u="none" strike="noStrike" dirty="0">
                          <a:effectLst/>
                        </a:rPr>
                        <a:t> PD </a:t>
                      </a:r>
                      <a:r>
                        <a:rPr lang="en-US" sz="1800" u="none" strike="noStrike" dirty="0" err="1">
                          <a:effectLst/>
                        </a:rPr>
                        <a:t>Pemda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Dialihkan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ke</a:t>
                      </a:r>
                      <a:r>
                        <a:rPr lang="en-US" sz="1800" u="none" strike="noStrike" dirty="0">
                          <a:effectLst/>
                        </a:rPr>
                        <a:t> PBI-JK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TMT </a:t>
                      </a:r>
                      <a:r>
                        <a:rPr lang="en-US" sz="1800" u="none" strike="noStrike" dirty="0" err="1">
                          <a:effectLst/>
                        </a:rPr>
                        <a:t>Agustus</a:t>
                      </a:r>
                      <a:r>
                        <a:rPr lang="en-US" sz="1800" u="none" strike="noStrike" dirty="0">
                          <a:effectLst/>
                        </a:rPr>
                        <a:t> 2020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Kab/Kota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Provinsi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956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9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BENGKALIS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            6.609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371.756.250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463.456.125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9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KEP. MERANTI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            4.514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253.912.500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316.544.250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9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ROKAN HILIR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            2.123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119.418.750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148.875.375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9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SIAK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            5.023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282.543.750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352.237.875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9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DUMAI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            6.294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354.037.500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441.366.750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9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KAMPAR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            4.287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241.143.750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300.625.875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9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PELALAWAN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            1.537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 86.456.250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107.782.125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9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ROKAN HULU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            1.494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 84.037.500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104.766.750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9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PEKAN BARU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            2.297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129.206.250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161.077.125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9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INDRAGIRI HILIR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            3.854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216.787.500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270.261.750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9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INDRAGIRI HULU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            4.642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    261.112.500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325.520.250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9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KUANSING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            1.486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      83.587.500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   104.205.750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9354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JUMLAH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          44.160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 2.484.000.000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  3.096.720.000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07504" y="476672"/>
            <a:ext cx="8928992" cy="6480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srgbClr val="C00000"/>
                </a:solidFill>
              </a:rPr>
              <a:t>Efisiensi</a:t>
            </a:r>
            <a:r>
              <a:rPr lang="en-US" sz="2000" b="1" dirty="0" smtClean="0">
                <a:solidFill>
                  <a:srgbClr val="C00000"/>
                </a:solidFill>
              </a:rPr>
              <a:t> APBD </a:t>
            </a:r>
            <a:r>
              <a:rPr lang="en-US" sz="2000" b="1" dirty="0" err="1" smtClean="0">
                <a:solidFill>
                  <a:srgbClr val="C00000"/>
                </a:solidFill>
              </a:rPr>
              <a:t>Kab</a:t>
            </a:r>
            <a:r>
              <a:rPr lang="en-US" sz="2000" b="1" dirty="0" smtClean="0">
                <a:solidFill>
                  <a:srgbClr val="C00000"/>
                </a:solidFill>
              </a:rPr>
              <a:t>/Kota </a:t>
            </a:r>
            <a:r>
              <a:rPr lang="en-US" sz="2000" b="1" dirty="0" err="1" smtClean="0">
                <a:solidFill>
                  <a:srgbClr val="C00000"/>
                </a:solidFill>
              </a:rPr>
              <a:t>Jika</a:t>
            </a:r>
            <a:r>
              <a:rPr lang="en-US" sz="2000" b="1" dirty="0" smtClean="0">
                <a:solidFill>
                  <a:srgbClr val="C00000"/>
                </a:solidFill>
              </a:rPr>
              <a:t> PD </a:t>
            </a:r>
            <a:r>
              <a:rPr lang="en-US" sz="2000" b="1" dirty="0" err="1" smtClean="0">
                <a:solidFill>
                  <a:srgbClr val="C00000"/>
                </a:solidFill>
              </a:rPr>
              <a:t>Pemda</a:t>
            </a:r>
            <a:r>
              <a:rPr lang="en-US" sz="2000" b="1" dirty="0" smtClean="0">
                <a:solidFill>
                  <a:srgbClr val="C00000"/>
                </a:solidFill>
              </a:rPr>
              <a:t> DTKS </a:t>
            </a:r>
            <a:r>
              <a:rPr lang="en-US" sz="2000" b="1" dirty="0" err="1" smtClean="0">
                <a:solidFill>
                  <a:srgbClr val="C00000"/>
                </a:solidFill>
              </a:rPr>
              <a:t>dialihkan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ke</a:t>
            </a:r>
            <a:r>
              <a:rPr lang="en-US" sz="2000" b="1" dirty="0" smtClean="0">
                <a:solidFill>
                  <a:srgbClr val="C00000"/>
                </a:solidFill>
              </a:rPr>
              <a:t> PBI JK 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TMT </a:t>
            </a:r>
            <a:r>
              <a:rPr lang="en-US" sz="2000" b="1" dirty="0" err="1" smtClean="0">
                <a:solidFill>
                  <a:srgbClr val="C00000"/>
                </a:solidFill>
              </a:rPr>
              <a:t>Agustus</a:t>
            </a:r>
            <a:r>
              <a:rPr lang="en-US" sz="2000" b="1" dirty="0" smtClean="0">
                <a:solidFill>
                  <a:srgbClr val="C00000"/>
                </a:solidFill>
              </a:rPr>
              <a:t> 2020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38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" y="1295399"/>
            <a:ext cx="8928992" cy="2667001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1371600" lvl="0" indent="-1371600" algn="just">
              <a:spcBef>
                <a:spcPct val="0"/>
              </a:spcBef>
              <a:buAutoNum type="romanUcPeriod" startAt="3"/>
              <a:defRPr/>
            </a:pPr>
            <a:r>
              <a:rPr lang="en-US" sz="11100" b="1" dirty="0" smtClean="0">
                <a:latin typeface="+mj-lt"/>
                <a:ea typeface="+mj-ea"/>
                <a:cs typeface="+mj-cs"/>
              </a:rPr>
              <a:t>ALOKASI </a:t>
            </a:r>
            <a:r>
              <a:rPr lang="en-US" sz="11100" b="1" dirty="0" smtClean="0">
                <a:latin typeface="+mj-lt"/>
                <a:ea typeface="+mj-ea"/>
                <a:cs typeface="+mj-cs"/>
              </a:rPr>
              <a:t>ANGGARAN </a:t>
            </a:r>
            <a:r>
              <a:rPr lang="en-US" sz="11100" b="1" dirty="0"/>
              <a:t>MINIMAL</a:t>
            </a:r>
            <a:endParaRPr lang="en-US" sz="11100" b="1" dirty="0" smtClean="0">
              <a:latin typeface="+mj-lt"/>
              <a:ea typeface="+mj-ea"/>
              <a:cs typeface="+mj-cs"/>
            </a:endParaRPr>
          </a:p>
          <a:p>
            <a:pPr marL="1371600" marR="0" lvl="0" indent="-13716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100" b="1" dirty="0" smtClean="0">
                <a:latin typeface="+mj-lt"/>
                <a:ea typeface="+mj-ea"/>
                <a:cs typeface="+mj-cs"/>
              </a:rPr>
              <a:t>	TAHUN 2021</a:t>
            </a:r>
            <a:endParaRPr kumimoji="0" lang="en-US" sz="1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1371600" marR="0" lvl="0" indent="-13716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857250" marR="0" lvl="0" indent="-8572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857250" marR="0" lvl="0" indent="-8572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200" b="1" dirty="0" smtClean="0">
                <a:latin typeface="+mj-lt"/>
                <a:ea typeface="+mj-ea"/>
                <a:cs typeface="+mj-cs"/>
              </a:rPr>
              <a:t>	UNTUK IURAN </a:t>
            </a:r>
            <a:r>
              <a:rPr kumimoji="0" lang="en-US" sz="6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PENDUDUK</a:t>
            </a:r>
            <a:r>
              <a:rPr kumimoji="0" lang="en-US" sz="6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YANG DIDAFTARKAN OLEH PEMERINTAH DAERAH KEDALAM PROGRAM JKN (</a:t>
            </a:r>
            <a:r>
              <a:rPr kumimoji="0" lang="en-US" sz="6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PD PEMDA</a:t>
            </a:r>
            <a:r>
              <a:rPr kumimoji="0" lang="en-US" sz="6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SECARA BUDGET SHARING DENGAN PENDEKATAN PAJAK ROKOK DAN OPTIMALISASI PESERTA</a:t>
            </a:r>
            <a:endParaRPr kumimoji="0" lang="en-US" sz="6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SE </a:t>
            </a:r>
            <a:r>
              <a:rPr lang="en-US" sz="2800" dirty="0" err="1" smtClean="0"/>
              <a:t>Gubernur</a:t>
            </a:r>
            <a:r>
              <a:rPr lang="en-US" sz="2800" dirty="0" smtClean="0"/>
              <a:t> Riau </a:t>
            </a:r>
            <a:r>
              <a:rPr lang="en-US" sz="2800" dirty="0" err="1" smtClean="0"/>
              <a:t>Nomor</a:t>
            </a:r>
            <a:r>
              <a:rPr lang="en-US" sz="2800" dirty="0" smtClean="0"/>
              <a:t> :440/DINKES/3387 </a:t>
            </a:r>
            <a:br>
              <a:rPr lang="en-US" sz="2800" dirty="0" smtClean="0"/>
            </a:br>
            <a:r>
              <a:rPr lang="en-US" sz="2800" dirty="0" err="1" smtClean="0"/>
              <a:t>Tanggal</a:t>
            </a:r>
            <a:r>
              <a:rPr lang="en-US" sz="2800" dirty="0" smtClean="0"/>
              <a:t> 31 </a:t>
            </a:r>
            <a:r>
              <a:rPr lang="en-US" sz="2800" dirty="0" err="1" smtClean="0"/>
              <a:t>Desember</a:t>
            </a:r>
            <a:r>
              <a:rPr lang="en-US" sz="2800" dirty="0" smtClean="0"/>
              <a:t> 2019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Proporsi</a:t>
            </a:r>
            <a:r>
              <a:rPr lang="en-US" sz="2800" dirty="0" smtClean="0"/>
              <a:t> </a:t>
            </a:r>
            <a:r>
              <a:rPr lang="en-US" sz="2800" dirty="0" err="1" smtClean="0"/>
              <a:t>Iuran</a:t>
            </a:r>
            <a:r>
              <a:rPr lang="en-US" sz="2800" dirty="0" smtClean="0"/>
              <a:t> Budget Sharing PD </a:t>
            </a:r>
            <a:r>
              <a:rPr lang="en-US" sz="2800" dirty="0" err="1" smtClean="0"/>
              <a:t>Pemda</a:t>
            </a:r>
            <a:endParaRPr lang="en-US" sz="2800" dirty="0"/>
          </a:p>
        </p:txBody>
      </p:sp>
      <p:pic>
        <p:nvPicPr>
          <p:cNvPr id="5" name="Content Placeholder 4" descr="WhatsApp Image 2020-06-25 at 06.31.31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91119" y="1524000"/>
            <a:ext cx="3976081" cy="5029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41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Terhitung</a:t>
            </a:r>
            <a:r>
              <a:rPr lang="en-US" dirty="0" smtClean="0"/>
              <a:t> </a:t>
            </a:r>
            <a:r>
              <a:rPr lang="en-US" dirty="0" err="1" smtClean="0"/>
              <a:t>Januari</a:t>
            </a:r>
            <a:r>
              <a:rPr lang="en-US" dirty="0" smtClean="0"/>
              <a:t> 2020,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Budget Sharing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/Kota </a:t>
            </a:r>
            <a:r>
              <a:rPr lang="en-US" dirty="0" err="1" smtClean="0"/>
              <a:t>Menjadi</a:t>
            </a:r>
            <a:r>
              <a:rPr lang="en-US" dirty="0" smtClean="0"/>
              <a:t> 45 %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55 %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/Kota </a:t>
            </a:r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Rokok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Tahunnya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WhatsApp Image 2020-06-25 at 06.49.23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67200" y="2667000"/>
            <a:ext cx="4724400" cy="3818661"/>
          </a:xfrm>
        </p:spPr>
      </p:pic>
      <p:pic>
        <p:nvPicPr>
          <p:cNvPr id="7" name="Content Placeholder 4" descr="WhatsApp Image 2020-06-25 at 06.44.46.jpe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14400" y="76200"/>
            <a:ext cx="6705600" cy="2362200"/>
          </a:xfrm>
        </p:spPr>
      </p:pic>
      <p:pic>
        <p:nvPicPr>
          <p:cNvPr id="9" name="Content Placeholder 8" descr="WhatsApp Image 2020-06-25 at 06.46.41.jpe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76200" y="2438400"/>
            <a:ext cx="4648200" cy="4419600"/>
          </a:xfrm>
        </p:spPr>
      </p:pic>
      <p:sp>
        <p:nvSpPr>
          <p:cNvPr id="13" name="Oval 12"/>
          <p:cNvSpPr/>
          <p:nvPr/>
        </p:nvSpPr>
        <p:spPr>
          <a:xfrm>
            <a:off x="5638800" y="3657600"/>
            <a:ext cx="3048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116632"/>
            <a:ext cx="8928992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srgbClr val="C00000"/>
                </a:solidFill>
              </a:rPr>
              <a:t>Alokasi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Anggaran</a:t>
            </a:r>
            <a:r>
              <a:rPr lang="en-US" sz="2000" b="1" dirty="0" smtClean="0">
                <a:solidFill>
                  <a:srgbClr val="C00000"/>
                </a:solidFill>
              </a:rPr>
              <a:t> Minimal </a:t>
            </a:r>
            <a:r>
              <a:rPr lang="en-US" sz="2000" b="1" dirty="0" err="1" smtClean="0">
                <a:solidFill>
                  <a:srgbClr val="C00000"/>
                </a:solidFill>
              </a:rPr>
              <a:t>Tahun</a:t>
            </a:r>
            <a:r>
              <a:rPr lang="en-US" sz="2000" b="1" dirty="0" smtClean="0">
                <a:solidFill>
                  <a:srgbClr val="C00000"/>
                </a:solidFill>
              </a:rPr>
              <a:t> 2021 </a:t>
            </a:r>
          </a:p>
          <a:p>
            <a:r>
              <a:rPr lang="en-US" sz="2000" b="1" dirty="0" err="1" smtClean="0">
                <a:solidFill>
                  <a:srgbClr val="C00000"/>
                </a:solidFill>
              </a:rPr>
              <a:t>Dengan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Jumlah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Peserta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Maksimal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Bulan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Juli</a:t>
            </a:r>
            <a:r>
              <a:rPr lang="en-US" sz="2000" b="1" dirty="0" smtClean="0">
                <a:solidFill>
                  <a:srgbClr val="C00000"/>
                </a:solidFill>
              </a:rPr>
              <a:t> 2020 </a:t>
            </a:r>
          </a:p>
          <a:p>
            <a:r>
              <a:rPr lang="en-US" sz="2000" b="1" dirty="0" err="1" smtClean="0">
                <a:solidFill>
                  <a:srgbClr val="C00000"/>
                </a:solidFill>
              </a:rPr>
              <a:t>serta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Iuran</a:t>
            </a:r>
            <a:r>
              <a:rPr lang="en-US" sz="2000" b="1" dirty="0" smtClean="0">
                <a:solidFill>
                  <a:srgbClr val="C00000"/>
                </a:solidFill>
              </a:rPr>
              <a:t> 35.000 </a:t>
            </a:r>
            <a:r>
              <a:rPr lang="en-US" sz="2000" b="1" dirty="0" err="1" smtClean="0">
                <a:solidFill>
                  <a:srgbClr val="C00000"/>
                </a:solidFill>
              </a:rPr>
              <a:t>dan</a:t>
            </a:r>
            <a:r>
              <a:rPr lang="en-US" sz="2000" b="1" dirty="0" smtClean="0">
                <a:solidFill>
                  <a:srgbClr val="C00000"/>
                </a:solidFill>
              </a:rPr>
              <a:t> 42.000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199" y="1216184"/>
          <a:ext cx="8991601" cy="5337016"/>
        </p:xfrm>
        <a:graphic>
          <a:graphicData uri="http://schemas.openxmlformats.org/drawingml/2006/table">
            <a:tbl>
              <a:tblPr/>
              <a:tblGrid>
                <a:gridCol w="636572"/>
                <a:gridCol w="1709064"/>
                <a:gridCol w="1798320"/>
                <a:gridCol w="1407381"/>
                <a:gridCol w="1763863"/>
                <a:gridCol w="1676401"/>
              </a:tblGrid>
              <a:tr h="2635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Kab/Kota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Rencana Penerimaan Pajak Rokok 2021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Peserta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Terdaftar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Juli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45 % : 55 %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2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35,000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42,000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PROVINSI RIAU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42,436,885,262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687,950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158,916,450,000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190,699,740,000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BENGKALIS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8,562,349,111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63,500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12,001,500,000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14,401,800,000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SIAK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7,569,883,519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40,000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7,560,000,000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9,072,000,000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DUMAI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6,546,172,924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85,000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16,065,000,000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19,278,000,000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INDRAGIRI HILIR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9,172,822,203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145,000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27,405,000,000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32,886,000,000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INDRAGIRI HULU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7,583,899,893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83,500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15,781,500,000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18,937,800,000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KUANSING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6,799,264,692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47,500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8,977,500,000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10,773,000,000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ROKAN HILIR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9,276,701,170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40,000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7,560,000,000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9,072,000,000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PEKAN BARU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11,809,237,055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60,000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11,340,000,000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13,608,000,000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KAMPAR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10,170,383,927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45,000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8,505,000,000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10,206,000,000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KEP. MERANTI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5,808,473,658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24,450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4,621,050,000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5,545,260,000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ROKAN HULU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8,612,738,823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35,000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6,615,000,000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7,938,000,000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PELALAWAN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7,107,471,969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19,000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3,591,000,000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4,309,200,000 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9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Alokasi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Anggaran</a:t>
            </a:r>
            <a:r>
              <a:rPr lang="en-US" b="1" dirty="0" smtClean="0">
                <a:solidFill>
                  <a:srgbClr val="C00000"/>
                </a:solidFill>
              </a:rPr>
              <a:t> Minimal </a:t>
            </a:r>
            <a:r>
              <a:rPr lang="en-US" b="1" dirty="0" err="1" smtClean="0">
                <a:solidFill>
                  <a:srgbClr val="C00000"/>
                </a:solidFill>
              </a:rPr>
              <a:t>Tahun</a:t>
            </a:r>
            <a:r>
              <a:rPr lang="en-US" b="1" dirty="0" smtClean="0">
                <a:solidFill>
                  <a:srgbClr val="C00000"/>
                </a:solidFill>
              </a:rPr>
              <a:t> 2021 </a:t>
            </a:r>
          </a:p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Dengan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Jumlah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Peserta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Maksimal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Bulan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Juli</a:t>
            </a:r>
            <a:r>
              <a:rPr lang="en-US" b="1" dirty="0" smtClean="0">
                <a:solidFill>
                  <a:srgbClr val="C00000"/>
                </a:solidFill>
              </a:rPr>
              <a:t> 2020 </a:t>
            </a:r>
            <a:r>
              <a:rPr lang="en-US" b="1" dirty="0" err="1" smtClean="0">
                <a:solidFill>
                  <a:srgbClr val="C00000"/>
                </a:solidFill>
              </a:rPr>
              <a:t>Secara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Proporsional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Iuran</a:t>
            </a:r>
            <a:r>
              <a:rPr lang="en-US" b="1" dirty="0" smtClean="0">
                <a:solidFill>
                  <a:srgbClr val="C00000"/>
                </a:solidFill>
              </a:rPr>
              <a:t> 35.000 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73649"/>
              </p:ext>
            </p:extLst>
          </p:nvPr>
        </p:nvGraphicFramePr>
        <p:xfrm>
          <a:off x="152400" y="914400"/>
          <a:ext cx="8762999" cy="5293755"/>
        </p:xfrm>
        <a:graphic>
          <a:graphicData uri="http://schemas.openxmlformats.org/drawingml/2006/table">
            <a:tbl>
              <a:tblPr/>
              <a:tblGrid>
                <a:gridCol w="640709"/>
                <a:gridCol w="1521684"/>
                <a:gridCol w="33339"/>
                <a:gridCol w="1635145"/>
                <a:gridCol w="925544"/>
                <a:gridCol w="1464418"/>
                <a:gridCol w="1271080"/>
                <a:gridCol w="1271080"/>
              </a:tblGrid>
              <a:tr h="2945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Kab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/Kota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Rencana Penerimaan Pajak Rokok 2021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Peserta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Terdaftar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Juli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Proporsional</a:t>
                      </a:r>
                      <a:r>
                        <a:rPr lang="en-US" sz="13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3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Penerimaan</a:t>
                      </a:r>
                      <a:r>
                        <a:rPr lang="en-US" sz="13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Pajak</a:t>
                      </a:r>
                      <a:r>
                        <a:rPr lang="en-US" sz="13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Rokok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4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45 % : 55 %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55 % ; 45 %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90 % : 10 %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96">
                <a:tc gridSpan="5"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Alokasi Provinsi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149,258,550,000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7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PROVINSI RIAU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42,436,885,262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687,950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121,159,500,000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27,301,050,000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798,000,000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BENGKALIS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8,562,349,111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63,500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12,001,500,000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SIAK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7,569,883,519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40,000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7,560,000,000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DUMAI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6,546,172,924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85,000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16,065,000,000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INDRAGIRI HILIR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9,172,822,203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145,000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27,405,000,000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INDRAGIRI HULU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7,583,899,893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83,500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15,781,500,000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KUANSING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6,799,264,692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47,500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8,977,500,000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ROKAN HILIR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9,276,701,170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40,000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9,240,000,000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PEKAN BARU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11,809,237,055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60,000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11,340,000,000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KAMPAR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10,170,383,927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45,000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10,395,000,000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KEP. MERANTI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5,808,473,658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24,450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5,647,950,000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ROKAN HULU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8,612,738,823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35,000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8,085,000,000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PELALAWAN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7,107,471,969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19,000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7,182,000,000 </a:t>
                      </a:r>
                    </a:p>
                  </a:txBody>
                  <a:tcPr marL="6320" marR="6320" marT="63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334397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rgbClr val="C00000"/>
                </a:solidFill>
              </a:rPr>
              <a:t>Alokasi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Anggaran</a:t>
            </a:r>
            <a:r>
              <a:rPr lang="en-US" b="1" dirty="0">
                <a:solidFill>
                  <a:srgbClr val="C00000"/>
                </a:solidFill>
              </a:rPr>
              <a:t> Minimal </a:t>
            </a:r>
            <a:r>
              <a:rPr lang="en-US" b="1" dirty="0" err="1">
                <a:solidFill>
                  <a:srgbClr val="C00000"/>
                </a:solidFill>
              </a:rPr>
              <a:t>Tahun</a:t>
            </a:r>
            <a:r>
              <a:rPr lang="en-US" b="1" dirty="0">
                <a:solidFill>
                  <a:srgbClr val="C00000"/>
                </a:solidFill>
              </a:rPr>
              <a:t> 2021 </a:t>
            </a:r>
          </a:p>
          <a:p>
            <a:pPr algn="ctr"/>
            <a:r>
              <a:rPr lang="en-US" b="1" dirty="0" err="1">
                <a:solidFill>
                  <a:srgbClr val="C00000"/>
                </a:solidFill>
              </a:rPr>
              <a:t>Dengan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Jumlah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Peserta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Maksimal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Bulan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Juli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2020 </a:t>
            </a:r>
            <a:r>
              <a:rPr lang="en-US" b="1" dirty="0" err="1" smtClean="0">
                <a:solidFill>
                  <a:srgbClr val="C00000"/>
                </a:solidFill>
              </a:rPr>
              <a:t>Secara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Proporsional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Iuran</a:t>
            </a:r>
            <a:r>
              <a:rPr lang="en-US" b="1" dirty="0" smtClean="0">
                <a:solidFill>
                  <a:srgbClr val="C00000"/>
                </a:solidFill>
              </a:rPr>
              <a:t> 42.000 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70597"/>
              </p:ext>
            </p:extLst>
          </p:nvPr>
        </p:nvGraphicFramePr>
        <p:xfrm>
          <a:off x="76199" y="1058236"/>
          <a:ext cx="8915401" cy="5418764"/>
        </p:xfrm>
        <a:graphic>
          <a:graphicData uri="http://schemas.openxmlformats.org/drawingml/2006/table">
            <a:tbl>
              <a:tblPr/>
              <a:tblGrid>
                <a:gridCol w="636814"/>
                <a:gridCol w="1443447"/>
                <a:gridCol w="1857375"/>
                <a:gridCol w="1634490"/>
                <a:gridCol w="1560195"/>
                <a:gridCol w="1783080"/>
              </a:tblGrid>
              <a:tr h="3005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Kab/Kota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Rencana Penerimaan </a:t>
                      </a:r>
                      <a:endParaRPr lang="fi-FI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Pajak 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Rokok 2021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Peserta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Terdaftar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Juli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Proporsional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Penerimaan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Pajak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Rokok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45 % : 55 %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70 % ; 30 %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67">
                <a:tc gridSpan="4"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Alokasi Provinsi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188,305,740,000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PROVINSI RIAU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42,436,885,262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687,950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185,432,940,000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2,872,800,000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BENGKALIS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8,562,349,111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63,500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14,401,800,000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SIAK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7,569,883,519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40,000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9,072,000,000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DUMAI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6,546,172,924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85,000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19,278,000,000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INDRAGIRI HILIR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9,172,822,203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145,000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32,886,000,000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INDRAGIRI HULU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7,583,899,893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83,500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18,937,800,000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KUANSING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6,799,264,692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47,500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10,773,000,000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ROKAN HILIR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9,276,701,170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40,000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9,072,000,000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PEKAN BARU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11,809,237,055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60,000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13,608,000,000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KAMPAR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10,170,383,927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45,000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10,206,000,000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KEP. MERANTI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5,808,473,658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24,450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5,545,260,000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ROKAN HULU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8,612,738,823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35,000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7,938,000,000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PELALAWAN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7,107,471,969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19,000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6,703,200,000 </a:t>
                      </a:r>
                    </a:p>
                  </a:txBody>
                  <a:tcPr marL="6449" marR="6449" marT="6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7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7504" y="764704"/>
            <a:ext cx="8928992" cy="396043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err="1" smtClean="0"/>
              <a:t>Terima</a:t>
            </a:r>
            <a:r>
              <a:rPr lang="en-US" sz="3600" dirty="0" smtClean="0"/>
              <a:t> </a:t>
            </a:r>
            <a:r>
              <a:rPr lang="en-US" sz="3600" dirty="0" err="1" smtClean="0"/>
              <a:t>Kasih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315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" y="1295399"/>
            <a:ext cx="8928992" cy="2057401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857250" marR="0" lvl="0" indent="-8572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7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KEPESERTAAN </a:t>
            </a:r>
          </a:p>
          <a:p>
            <a:pPr marL="857250" marR="0" lvl="0" indent="-8572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</a:p>
          <a:p>
            <a:pPr marL="857250" marR="0" lvl="0" indent="-8572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	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PENDUDUK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YANG DIDAFTARKAN OLEH PEMERINTAH DAERAH KEDALAM PROGRAM JKN (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PD PEMDA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110907"/>
              </p:ext>
            </p:extLst>
          </p:nvPr>
        </p:nvGraphicFramePr>
        <p:xfrm>
          <a:off x="107501" y="700302"/>
          <a:ext cx="8807898" cy="605174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05441"/>
                <a:gridCol w="1988365"/>
                <a:gridCol w="996920"/>
                <a:gridCol w="996920"/>
                <a:gridCol w="996920"/>
                <a:gridCol w="996920"/>
                <a:gridCol w="1060556"/>
                <a:gridCol w="1065856"/>
              </a:tblGrid>
              <a:tr h="2117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Kab/Kota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Jumlah Peserta Terdaftar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Jan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Feb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Maret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April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Mei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Jun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</a:tr>
              <a:tr h="2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/>
                </a:tc>
              </a:tr>
              <a:tr h="39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PROVINSI RIAU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684.395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697.057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566.603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561.948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599.003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</a:t>
                      </a:r>
                      <a:r>
                        <a:rPr lang="en-US" sz="1600" u="none" strike="noStrike" dirty="0" smtClean="0">
                          <a:effectLst/>
                        </a:rPr>
                        <a:t>640.080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</a:tr>
              <a:tr h="39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BENGKALIS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65.294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66.111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60.354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61.356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62.236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62.756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</a:tr>
              <a:tr h="39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PELALAWAN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22.504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22.552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18.811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18.770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18.671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18.684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</a:tr>
              <a:tr h="39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KEP. MERANTI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48.792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49.034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44.435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12.984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12.908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13.607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</a:tr>
              <a:tr h="39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ROKAN HILIR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35.230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35.763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32.946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33.181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35.263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36.623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</a:tr>
              <a:tr h="39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SIAK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45.360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45.714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31.817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32.216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35.281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38.036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</a:tr>
              <a:tr h="39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ROKAN HULU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29.278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29.347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26.550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26.497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29.881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30.707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</a:tr>
              <a:tr h="39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DUMAI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89.242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90.511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75.970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76.416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76.245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76.142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</a:tr>
              <a:tr h="39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KAMPAR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35.402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43.745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29.035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29.348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41.934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42.347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</a:tr>
              <a:tr h="39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PEKAN BARU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42.854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43.745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38.139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48.371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49.014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49.513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</a:tr>
              <a:tr h="39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INDRAGIRI HILIR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143.754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143.839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113.117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117.043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119.700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</a:t>
                      </a:r>
                      <a:r>
                        <a:rPr lang="en-US" sz="1600" u="none" strike="noStrike" dirty="0" smtClean="0">
                          <a:effectLst/>
                        </a:rPr>
                        <a:t>144.001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</a:tr>
              <a:tr h="39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INDRAGIRI HULU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81.967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81.978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59.003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64.248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73.135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82.919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</a:tr>
              <a:tr h="39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KUANSING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44.718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44.718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36.426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41.518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44.735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44.745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07504" y="44624"/>
            <a:ext cx="8928992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solidFill>
                  <a:srgbClr val="C00000"/>
                </a:solidFill>
              </a:rPr>
              <a:t>Cakupan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Penduduk</a:t>
            </a:r>
            <a:r>
              <a:rPr lang="en-US" sz="2800" b="1" dirty="0" smtClean="0">
                <a:solidFill>
                  <a:srgbClr val="C00000"/>
                </a:solidFill>
              </a:rPr>
              <a:t> Semester </a:t>
            </a:r>
            <a:r>
              <a:rPr lang="en-US" sz="2800" b="1" dirty="0" err="1" smtClean="0">
                <a:solidFill>
                  <a:srgbClr val="C00000"/>
                </a:solidFill>
              </a:rPr>
              <a:t>Pertama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Tahun</a:t>
            </a:r>
            <a:r>
              <a:rPr lang="en-US" sz="2800" b="1" dirty="0" smtClean="0">
                <a:solidFill>
                  <a:srgbClr val="C00000"/>
                </a:solidFill>
              </a:rPr>
              <a:t> 2020 </a:t>
            </a:r>
          </a:p>
        </p:txBody>
      </p:sp>
    </p:spTree>
    <p:extLst>
      <p:ext uri="{BB962C8B-B14F-4D97-AF65-F5344CB8AC3E}">
        <p14:creationId xmlns:p14="http://schemas.microsoft.com/office/powerpoint/2010/main" val="14625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213033"/>
              </p:ext>
            </p:extLst>
          </p:nvPr>
        </p:nvGraphicFramePr>
        <p:xfrm>
          <a:off x="76200" y="997167"/>
          <a:ext cx="5125686" cy="540363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77322"/>
                <a:gridCol w="1533025"/>
                <a:gridCol w="1392595"/>
                <a:gridCol w="1622744"/>
              </a:tblGrid>
              <a:tr h="988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Kab/Kota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PD PEMDA DTKS TMT MARET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PD PEMDA YANG TELAH DIALIHKAN TMT MARET 2020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BENGKALIS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</a:t>
                      </a:r>
                      <a:r>
                        <a:rPr lang="en-US" sz="1400" u="none" strike="noStrike" dirty="0">
                          <a:effectLst/>
                        </a:rPr>
                        <a:t>13.400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6.791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KEP. MERANTI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10.377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</a:t>
                      </a:r>
                      <a:r>
                        <a:rPr lang="en-US" sz="1400" u="none" strike="noStrike" dirty="0">
                          <a:effectLst/>
                        </a:rPr>
                        <a:t>5.863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ROKAN HILIR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</a:t>
                      </a:r>
                      <a:r>
                        <a:rPr lang="en-US" sz="1400" u="none" strike="noStrike" dirty="0">
                          <a:effectLst/>
                        </a:rPr>
                        <a:t>5.176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</a:t>
                      </a:r>
                      <a:r>
                        <a:rPr lang="en-US" sz="1400" u="none" strike="noStrike" dirty="0">
                          <a:effectLst/>
                        </a:rPr>
                        <a:t>3.053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SIAK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</a:t>
                      </a:r>
                      <a:r>
                        <a:rPr lang="en-US" sz="1400" u="none" strike="noStrike" dirty="0">
                          <a:effectLst/>
                        </a:rPr>
                        <a:t>19.608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</a:t>
                      </a:r>
                      <a:r>
                        <a:rPr lang="en-US" sz="1400" u="none" strike="noStrike" dirty="0">
                          <a:effectLst/>
                        </a:rPr>
                        <a:t>14.585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DUMAI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</a:t>
                      </a:r>
                      <a:r>
                        <a:rPr lang="en-US" sz="1400" u="none" strike="noStrike" dirty="0">
                          <a:effectLst/>
                        </a:rPr>
                        <a:t>21.805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</a:t>
                      </a:r>
                      <a:r>
                        <a:rPr lang="en-US" sz="1400" u="none" strike="noStrike" dirty="0">
                          <a:effectLst/>
                        </a:rPr>
                        <a:t>15.511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KAMPAR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</a:t>
                      </a:r>
                      <a:r>
                        <a:rPr lang="en-US" sz="1400" u="none" strike="noStrike" dirty="0">
                          <a:effectLst/>
                        </a:rPr>
                        <a:t>11.679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7.392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PELALAWAN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</a:t>
                      </a:r>
                      <a:r>
                        <a:rPr lang="en-US" sz="1400" u="none" strike="noStrike" dirty="0">
                          <a:effectLst/>
                        </a:rPr>
                        <a:t>5.314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</a:t>
                      </a:r>
                      <a:r>
                        <a:rPr lang="en-US" sz="1400" u="none" strike="noStrike" dirty="0">
                          <a:effectLst/>
                        </a:rPr>
                        <a:t>3.777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ROKAN HULU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</a:t>
                      </a:r>
                      <a:r>
                        <a:rPr lang="en-US" sz="1400" u="none" strike="noStrike" dirty="0">
                          <a:effectLst/>
                        </a:rPr>
                        <a:t>4.735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3.241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PEKAN BARU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</a:t>
                      </a:r>
                      <a:r>
                        <a:rPr lang="en-US" sz="1400" u="none" strike="noStrike" dirty="0">
                          <a:effectLst/>
                        </a:rPr>
                        <a:t>9.652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7.355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INDRAGIRI HILIR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</a:t>
                      </a:r>
                      <a:r>
                        <a:rPr lang="en-US" sz="1400" u="none" strike="noStrike" dirty="0">
                          <a:effectLst/>
                        </a:rPr>
                        <a:t>34.538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</a:t>
                      </a:r>
                      <a:r>
                        <a:rPr lang="en-US" sz="1400" u="none" strike="noStrike" dirty="0">
                          <a:effectLst/>
                        </a:rPr>
                        <a:t>30.684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INDRAGIRI HULU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</a:t>
                      </a:r>
                      <a:r>
                        <a:rPr lang="en-US" sz="1400" u="none" strike="noStrike" dirty="0">
                          <a:effectLst/>
                        </a:rPr>
                        <a:t>27.590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</a:t>
                      </a:r>
                      <a:r>
                        <a:rPr lang="en-US" sz="1400" u="none" strike="noStrike" dirty="0">
                          <a:effectLst/>
                        </a:rPr>
                        <a:t>22.948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KUANSING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</a:t>
                      </a:r>
                      <a:r>
                        <a:rPr lang="en-US" sz="1400" u="none" strike="noStrike" dirty="0">
                          <a:effectLst/>
                        </a:rPr>
                        <a:t>9.885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8.399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</a:tr>
              <a:tr h="33965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JUMLAH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</a:t>
                      </a:r>
                      <a:r>
                        <a:rPr lang="en-US" sz="1400" u="none" strike="noStrike" dirty="0">
                          <a:effectLst/>
                        </a:rPr>
                        <a:t>173.759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129.599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5257800" cy="1066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900" b="1" dirty="0" smtClean="0">
              <a:solidFill>
                <a:srgbClr val="C00000"/>
              </a:solidFill>
            </a:endParaRPr>
          </a:p>
          <a:p>
            <a:pPr algn="l"/>
            <a:r>
              <a:rPr lang="en-US" sz="2800" b="1" dirty="0" err="1" smtClean="0">
                <a:solidFill>
                  <a:srgbClr val="C00000"/>
                </a:solidFill>
              </a:rPr>
              <a:t>Peserta</a:t>
            </a:r>
            <a:r>
              <a:rPr lang="en-US" sz="2800" b="1" dirty="0" smtClean="0">
                <a:solidFill>
                  <a:srgbClr val="C00000"/>
                </a:solidFill>
              </a:rPr>
              <a:t> PD </a:t>
            </a:r>
            <a:r>
              <a:rPr lang="en-US" sz="2800" b="1" dirty="0" err="1">
                <a:solidFill>
                  <a:srgbClr val="C00000"/>
                </a:solidFill>
              </a:rPr>
              <a:t>P</a:t>
            </a:r>
            <a:r>
              <a:rPr lang="en-US" sz="2800" b="1" dirty="0" err="1" smtClean="0">
                <a:solidFill>
                  <a:srgbClr val="C00000"/>
                </a:solidFill>
              </a:rPr>
              <a:t>emda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</a:p>
          <a:p>
            <a:pPr algn="l"/>
            <a:r>
              <a:rPr lang="en-US" sz="2800" b="1" dirty="0" smtClean="0">
                <a:solidFill>
                  <a:srgbClr val="C00000"/>
                </a:solidFill>
              </a:rPr>
              <a:t>Yang </a:t>
            </a:r>
            <a:r>
              <a:rPr lang="en-US" sz="2800" b="1" dirty="0" err="1" smtClean="0">
                <a:solidFill>
                  <a:srgbClr val="C00000"/>
                </a:solidFill>
              </a:rPr>
              <a:t>Beririsan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Dengan</a:t>
            </a:r>
            <a:r>
              <a:rPr lang="en-US" sz="2800" b="1" dirty="0" smtClean="0">
                <a:solidFill>
                  <a:srgbClr val="C00000"/>
                </a:solidFill>
              </a:rPr>
              <a:t> DTKS </a:t>
            </a:r>
          </a:p>
          <a:p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76200"/>
            <a:ext cx="3609811" cy="3352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429000"/>
            <a:ext cx="35814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40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23041"/>
              </p:ext>
            </p:extLst>
          </p:nvPr>
        </p:nvGraphicFramePr>
        <p:xfrm>
          <a:off x="533401" y="1219200"/>
          <a:ext cx="8229600" cy="541666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03416"/>
                <a:gridCol w="2133400"/>
                <a:gridCol w="1780546"/>
                <a:gridCol w="1997687"/>
                <a:gridCol w="1514551"/>
              </a:tblGrid>
              <a:tr h="4219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Kab/Kota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nn-NO" sz="1400" u="none" strike="noStrike" dirty="0" smtClean="0">
                          <a:effectLst/>
                        </a:rPr>
                        <a:t>PD </a:t>
                      </a:r>
                      <a:r>
                        <a:rPr lang="nn-NO" sz="1400" u="none" strike="noStrike" dirty="0">
                          <a:effectLst/>
                        </a:rPr>
                        <a:t>PEMDA YANG BELUM DIALIHKAN </a:t>
                      </a:r>
                      <a:endParaRPr lang="nn-NO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nn-NO" sz="1400" u="none" strike="noStrike" dirty="0" smtClean="0">
                          <a:effectLst/>
                        </a:rPr>
                        <a:t>KE </a:t>
                      </a:r>
                      <a:r>
                        <a:rPr lang="nn-NO" sz="1400" u="none" strike="noStrike" dirty="0">
                          <a:effectLst/>
                        </a:rPr>
                        <a:t>PBI JAMINAN </a:t>
                      </a:r>
                      <a:r>
                        <a:rPr lang="nn-NO" sz="1400" u="none" strike="noStrike" dirty="0" smtClean="0">
                          <a:effectLst/>
                        </a:rPr>
                        <a:t>KESEHATAN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NIK VALID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NIK TIDAK VALID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JUMLAH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BENGKALIS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</a:t>
                      </a:r>
                      <a:r>
                        <a:rPr lang="en-US" sz="1400" u="none" strike="noStrike" dirty="0">
                          <a:effectLst/>
                        </a:rPr>
                        <a:t>881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5.728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            6.609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b"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KEP. MERANTI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</a:t>
                      </a:r>
                      <a:r>
                        <a:rPr lang="en-US" sz="1400" u="none" strike="noStrike" dirty="0">
                          <a:effectLst/>
                        </a:rPr>
                        <a:t>752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</a:t>
                      </a:r>
                      <a:r>
                        <a:rPr lang="en-US" sz="1400" u="none" strike="noStrike" dirty="0">
                          <a:effectLst/>
                        </a:rPr>
                        <a:t>3.762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effectLst/>
                        </a:rPr>
                        <a:t>4.514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b"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ROKAN HILIR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</a:t>
                      </a:r>
                      <a:r>
                        <a:rPr lang="en-US" sz="1400" u="none" strike="noStrike" dirty="0">
                          <a:effectLst/>
                        </a:rPr>
                        <a:t>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</a:t>
                      </a:r>
                      <a:r>
                        <a:rPr lang="en-US" sz="1400" u="none" strike="noStrike" dirty="0">
                          <a:effectLst/>
                        </a:rPr>
                        <a:t>2.074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            2.123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b"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SIAK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</a:t>
                      </a:r>
                      <a:r>
                        <a:rPr lang="en-US" sz="1400" u="none" strike="noStrike" dirty="0">
                          <a:effectLst/>
                        </a:rPr>
                        <a:t>940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4.083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            5.023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b"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DUMAI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</a:t>
                      </a:r>
                      <a:r>
                        <a:rPr lang="en-US" sz="1400" u="none" strike="noStrike" dirty="0">
                          <a:effectLst/>
                        </a:rPr>
                        <a:t>251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6.043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            6.294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b"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KAMPAR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</a:t>
                      </a:r>
                      <a:r>
                        <a:rPr lang="en-US" sz="1400" u="none" strike="noStrike" dirty="0">
                          <a:effectLst/>
                        </a:rPr>
                        <a:t>246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4.041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            4.287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b"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PELALAWAN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</a:t>
                      </a:r>
                      <a:r>
                        <a:rPr lang="en-US" sz="1400" u="none" strike="noStrike" dirty="0">
                          <a:effectLst/>
                        </a:rPr>
                        <a:t>228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1.309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            1.537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b"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ROKAN HULU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60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1.434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            1.494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b"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PEKAN BARU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103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</a:t>
                      </a:r>
                      <a:r>
                        <a:rPr lang="en-US" sz="1400" u="none" strike="noStrike" dirty="0">
                          <a:effectLst/>
                        </a:rPr>
                        <a:t>2.194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            2.297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b"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INDRAGIRI HILIR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smtClean="0">
                          <a:effectLst/>
                        </a:rPr>
                        <a:t> 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389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3.465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            3.854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b"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INDRAGIRI HULU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</a:t>
                      </a:r>
                      <a:r>
                        <a:rPr lang="en-US" sz="1400" u="none" strike="noStrike" dirty="0">
                          <a:effectLst/>
                        </a:rPr>
                        <a:t>1.600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smtClean="0">
                          <a:effectLst/>
                        </a:rPr>
                        <a:t>  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3.042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            4.642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b"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KUANSING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</a:t>
                      </a:r>
                      <a:r>
                        <a:rPr lang="en-US" sz="1400" u="none" strike="noStrike" dirty="0">
                          <a:effectLst/>
                        </a:rPr>
                        <a:t>101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1.385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            1.486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b">
                    <a:solidFill>
                      <a:srgbClr val="FFFF00"/>
                    </a:solidFill>
                  </a:tcPr>
                </a:tc>
              </a:tr>
              <a:tr h="33965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JUMLAH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</a:t>
                      </a:r>
                      <a:r>
                        <a:rPr lang="en-US" sz="1400" u="none" strike="noStrike" dirty="0">
                          <a:effectLst/>
                        </a:rPr>
                        <a:t>5.600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</a:t>
                      </a:r>
                      <a:r>
                        <a:rPr lang="en-US" sz="1400" u="none" strike="noStrike" dirty="0">
                          <a:effectLst/>
                        </a:rPr>
                        <a:t>38.560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          44.160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05" marR="8305" marT="830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07504" y="116632"/>
            <a:ext cx="8928992" cy="140736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900" b="1" dirty="0" smtClean="0">
              <a:solidFill>
                <a:srgbClr val="C00000"/>
              </a:solidFill>
            </a:endParaRPr>
          </a:p>
          <a:p>
            <a:r>
              <a:rPr lang="en-US" b="1" dirty="0" err="1" smtClean="0">
                <a:solidFill>
                  <a:srgbClr val="C00000"/>
                </a:solidFill>
              </a:rPr>
              <a:t>Sisa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Peserta</a:t>
            </a:r>
            <a:r>
              <a:rPr lang="en-US" b="1" dirty="0" smtClean="0">
                <a:solidFill>
                  <a:srgbClr val="C00000"/>
                </a:solidFill>
              </a:rPr>
              <a:t> PD </a:t>
            </a:r>
            <a:r>
              <a:rPr lang="en-US" b="1" dirty="0" err="1">
                <a:solidFill>
                  <a:srgbClr val="C00000"/>
                </a:solidFill>
              </a:rPr>
              <a:t>P</a:t>
            </a:r>
            <a:r>
              <a:rPr lang="en-US" b="1" dirty="0" err="1" smtClean="0">
                <a:solidFill>
                  <a:srgbClr val="C00000"/>
                </a:solidFill>
              </a:rPr>
              <a:t>emda</a:t>
            </a:r>
            <a:r>
              <a:rPr lang="en-US" b="1" dirty="0" smtClean="0">
                <a:solidFill>
                  <a:srgbClr val="C00000"/>
                </a:solidFill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</a:rPr>
              <a:t>Beririsan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Dengan</a:t>
            </a:r>
            <a:r>
              <a:rPr lang="en-US" b="1" dirty="0" smtClean="0">
                <a:solidFill>
                  <a:srgbClr val="C00000"/>
                </a:solidFill>
              </a:rPr>
              <a:t> DTKS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Yang </a:t>
            </a:r>
            <a:r>
              <a:rPr lang="en-US" b="1" dirty="0" err="1" smtClean="0">
                <a:solidFill>
                  <a:srgbClr val="C00000"/>
                </a:solidFill>
              </a:rPr>
              <a:t>Belum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Dialihkan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ke</a:t>
            </a:r>
            <a:r>
              <a:rPr lang="en-US" b="1" dirty="0" smtClean="0">
                <a:solidFill>
                  <a:srgbClr val="C00000"/>
                </a:solidFill>
              </a:rPr>
              <a:t> PBI JK </a:t>
            </a:r>
          </a:p>
          <a:p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0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371600"/>
          <a:ext cx="8839201" cy="5257804"/>
        </p:xfrm>
        <a:graphic>
          <a:graphicData uri="http://schemas.openxmlformats.org/drawingml/2006/table">
            <a:tbl>
              <a:tblPr/>
              <a:tblGrid>
                <a:gridCol w="609600"/>
                <a:gridCol w="2101090"/>
                <a:gridCol w="2042837"/>
                <a:gridCol w="2042837"/>
                <a:gridCol w="2042837"/>
              </a:tblGrid>
              <a:tr h="6492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6926" marR="6926" marT="6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Kab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/Kota</a:t>
                      </a:r>
                    </a:p>
                  </a:txBody>
                  <a:tcPr marL="6926" marR="6926" marT="6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Peserta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Terdaftar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Bulan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Juni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6" marR="6926" marT="6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Kuota Maksimal </a:t>
                      </a:r>
                      <a:endParaRPr lang="fi-FI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Juli </a:t>
                      </a:r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s.d Des</a:t>
                      </a:r>
                    </a:p>
                  </a:txBody>
                  <a:tcPr marL="6926" marR="6926" marT="6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Penambahan</a:t>
                      </a:r>
                    </a:p>
                  </a:txBody>
                  <a:tcPr marL="6926" marR="6926" marT="6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926" marR="6926" marT="6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926" marR="6926" marT="6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926" marR="6926" marT="6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926" marR="6926" marT="6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926" marR="6926" marT="6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PROVINSI RIAU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640,080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687,950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47,870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BENGKALIS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62,756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63,500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744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PELALAWAN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18,684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19,000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316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DUMAI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76,142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85,000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8,858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KEP. MERANTI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13,607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24,450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10,843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ROKAN HILIR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36,623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40,000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3,377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SIAK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38,036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40,000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1,964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ROKAN HULU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30,707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35,000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4,293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KAMPAR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42,347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45,000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2,653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PEKAN BARU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49,513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60,000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10,487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INDRAGIRI HILIR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144,001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145,000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999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INDRAGIRI HULU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82,919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83,500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581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KUANSING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44,745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47,500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2,755 </a:t>
                      </a:r>
                    </a:p>
                  </a:txBody>
                  <a:tcPr marL="6926" marR="6926" marT="6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07504" y="116632"/>
            <a:ext cx="8928992" cy="117876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00" b="1" dirty="0" smtClean="0">
              <a:solidFill>
                <a:srgbClr val="C00000"/>
              </a:solidFill>
            </a:endParaRPr>
          </a:p>
          <a:p>
            <a:r>
              <a:rPr lang="en-US" sz="2200" b="1" dirty="0" err="1" smtClean="0">
                <a:solidFill>
                  <a:srgbClr val="C00000"/>
                </a:solidFill>
              </a:rPr>
              <a:t>Jumlah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Maksimal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Penduduk</a:t>
            </a:r>
            <a:r>
              <a:rPr lang="en-US" sz="2200" b="1" dirty="0" smtClean="0">
                <a:solidFill>
                  <a:srgbClr val="C00000"/>
                </a:solidFill>
              </a:rPr>
              <a:t> yang </a:t>
            </a:r>
            <a:r>
              <a:rPr lang="en-US" sz="2200" b="1" dirty="0" err="1" smtClean="0">
                <a:solidFill>
                  <a:srgbClr val="C00000"/>
                </a:solidFill>
              </a:rPr>
              <a:t>Dapat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Didaftarkan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Oleh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Kab</a:t>
            </a:r>
            <a:r>
              <a:rPr lang="en-US" sz="2200" b="1" dirty="0" smtClean="0">
                <a:solidFill>
                  <a:srgbClr val="C00000"/>
                </a:solidFill>
              </a:rPr>
              <a:t>/Kota </a:t>
            </a:r>
            <a:r>
              <a:rPr lang="en-US" sz="2200" b="1" dirty="0" err="1" smtClean="0">
                <a:solidFill>
                  <a:srgbClr val="C00000"/>
                </a:solidFill>
              </a:rPr>
              <a:t>Periode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Bulan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Juli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s.d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Desember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Secara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i="1" dirty="0" smtClean="0">
                <a:solidFill>
                  <a:srgbClr val="C00000"/>
                </a:solidFill>
              </a:rPr>
              <a:t>Budget Sharing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200" b="1" dirty="0" err="1" smtClean="0">
                <a:solidFill>
                  <a:srgbClr val="C00000"/>
                </a:solidFill>
              </a:rPr>
              <a:t>Paska</a:t>
            </a:r>
            <a:r>
              <a:rPr lang="en-US" sz="2200" b="1" dirty="0" smtClean="0">
                <a:solidFill>
                  <a:srgbClr val="C00000"/>
                </a:solidFill>
              </a:rPr>
              <a:t> Refocusing </a:t>
            </a:r>
            <a:r>
              <a:rPr lang="en-US" sz="2200" b="1" dirty="0" err="1" smtClean="0">
                <a:solidFill>
                  <a:srgbClr val="C00000"/>
                </a:solidFill>
              </a:rPr>
              <a:t>Anggaran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Untuk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Penanganan</a:t>
            </a:r>
            <a:r>
              <a:rPr lang="en-US" sz="2200" b="1" dirty="0" smtClean="0">
                <a:solidFill>
                  <a:srgbClr val="C00000"/>
                </a:solidFill>
              </a:rPr>
              <a:t> COVID-19 </a:t>
            </a:r>
            <a:r>
              <a:rPr lang="en-US" sz="2200" b="1" dirty="0" err="1" smtClean="0">
                <a:solidFill>
                  <a:srgbClr val="C00000"/>
                </a:solidFill>
              </a:rPr>
              <a:t>di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Provinsi</a:t>
            </a:r>
            <a:r>
              <a:rPr lang="en-US" sz="2200" b="1" dirty="0" smtClean="0">
                <a:solidFill>
                  <a:srgbClr val="C00000"/>
                </a:solidFill>
              </a:rPr>
              <a:t> Riau</a:t>
            </a:r>
          </a:p>
          <a:p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" y="1295399"/>
            <a:ext cx="8928992" cy="2667001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1371600" marR="0" lvl="0" indent="-13716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100" b="1" dirty="0" smtClean="0">
                <a:latin typeface="+mj-lt"/>
                <a:ea typeface="+mj-ea"/>
                <a:cs typeface="+mj-cs"/>
              </a:rPr>
              <a:t>II.  ALOKASI DAN REALISASI KAB/KOTA</a:t>
            </a:r>
          </a:p>
          <a:p>
            <a:pPr marL="1371600" marR="0" lvl="0" indent="-13716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100" b="1" dirty="0" smtClean="0">
                <a:latin typeface="+mj-lt"/>
                <a:ea typeface="+mj-ea"/>
                <a:cs typeface="+mj-cs"/>
              </a:rPr>
              <a:t>     &amp; PROVINSI TAHUN 2020</a:t>
            </a:r>
            <a:r>
              <a:rPr kumimoji="0" lang="en-US" sz="1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1371600" marR="0" lvl="0" indent="-13716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857250" marR="0" lvl="0" indent="-8572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857250" marR="0" lvl="0" indent="-8572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200" b="1" dirty="0" smtClean="0">
                <a:latin typeface="+mj-lt"/>
                <a:ea typeface="+mj-ea"/>
                <a:cs typeface="+mj-cs"/>
              </a:rPr>
              <a:t>	UNTUK IURAN </a:t>
            </a:r>
            <a:r>
              <a:rPr kumimoji="0" lang="en-US" sz="6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PENDUDUK</a:t>
            </a:r>
            <a:r>
              <a:rPr kumimoji="0" lang="en-US" sz="6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YANG DIDAFTARKAN OLEH PEMERINTAH DAERAH KEDALAM PROGRAM JKN (</a:t>
            </a:r>
            <a:r>
              <a:rPr kumimoji="0" lang="en-US" sz="6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PD PEMDA</a:t>
            </a:r>
            <a:r>
              <a:rPr kumimoji="0" lang="en-US" sz="6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SECARA BUDGET SHARING</a:t>
            </a:r>
            <a:endParaRPr kumimoji="0" lang="en-US" sz="6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645761"/>
              </p:ext>
            </p:extLst>
          </p:nvPr>
        </p:nvGraphicFramePr>
        <p:xfrm>
          <a:off x="179511" y="789072"/>
          <a:ext cx="8928993" cy="58802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04057"/>
                <a:gridCol w="1440160"/>
                <a:gridCol w="2160240"/>
                <a:gridCol w="1656184"/>
                <a:gridCol w="1698116"/>
                <a:gridCol w="1470236"/>
              </a:tblGrid>
              <a:tr h="184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Kab</a:t>
                      </a:r>
                      <a:r>
                        <a:rPr lang="en-US" sz="1600" u="none" strike="noStrike" dirty="0">
                          <a:effectLst/>
                        </a:rPr>
                        <a:t>/Kota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 dirty="0">
                          <a:effectLst/>
                        </a:rPr>
                        <a:t>Jumlah Rencana Penerimaan Pajak Rokok 2020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Alokasi</a:t>
                      </a:r>
                      <a:r>
                        <a:rPr lang="en-US" sz="1600" u="none" strike="noStrike" dirty="0">
                          <a:effectLst/>
                        </a:rPr>
                        <a:t> APBD </a:t>
                      </a:r>
                      <a:r>
                        <a:rPr lang="en-US" sz="1600" u="none" strike="noStrike" dirty="0" err="1">
                          <a:effectLst/>
                        </a:rPr>
                        <a:t>Prov</a:t>
                      </a:r>
                      <a:r>
                        <a:rPr lang="en-US" sz="1600" u="none" strike="noStrike" dirty="0">
                          <a:effectLst/>
                        </a:rPr>
                        <a:t>/</a:t>
                      </a:r>
                      <a:r>
                        <a:rPr lang="en-US" sz="1600" u="none" strike="noStrike" dirty="0" err="1">
                          <a:effectLst/>
                        </a:rPr>
                        <a:t>Kab</a:t>
                      </a:r>
                      <a:r>
                        <a:rPr lang="en-US" sz="1600" u="none" strike="noStrike" dirty="0">
                          <a:effectLst/>
                        </a:rPr>
                        <a:t>/Kota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47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 smtClean="0">
                          <a:effectLst/>
                        </a:rPr>
                        <a:t>Semula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600" u="none" strike="noStrike" baseline="0" dirty="0" smtClean="0">
                          <a:effectLst/>
                        </a:rPr>
                        <a:t>(</a:t>
                      </a:r>
                      <a:r>
                        <a:rPr lang="en-US" sz="1600" u="none" strike="noStrike" baseline="0" dirty="0" err="1" smtClean="0">
                          <a:effectLst/>
                        </a:rPr>
                        <a:t>Kompilasi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PR 2020)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Berubah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Menjadi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Selisih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Kurang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 anchor="ctr"/>
                </a:tc>
              </a:tr>
              <a:tr h="1987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 anchor="ctr"/>
                </a:tc>
              </a:tr>
              <a:tr h="5347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PROVINSI RIAU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44,044,272,792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156.918.258.000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135.867.062.100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Berkurang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</a:tr>
              <a:tr h="3597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BENGKALIS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10,794,119,775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14.282.730.000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10.217.270.000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Berkurang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</a:tr>
              <a:tr h="3597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PELALAWAN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7,376,682,627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3.449.949.300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2.999.949.200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Berkurang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</a:tr>
              <a:tr h="3597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KEP. MERANTI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5,955,416,450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5.955.416.450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5.120.824.549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Berkurang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</a:tr>
              <a:tr h="3597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ROKAN HILIR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8,437,500,000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7.246.924.000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7.120.386.000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Berkurang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</a:tr>
              <a:tr h="3597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SIAK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6,214,442,850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11.340.000.000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9.340.000.000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Berkurang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</a:tr>
              <a:tr h="3597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ROKAN HULU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8,938,964,673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  7.532.481.600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7.532.481.600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Berkurang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</a:tr>
              <a:tr h="3597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DUMAI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6,794,123,184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10.479.656.000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10.479.656.000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Tetap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</a:tr>
              <a:tr h="3597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KAMPAR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10,555,608,908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11.056.500.000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11.056.500.000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Tetap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</a:tr>
              <a:tr h="3597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PEKAN BARU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12,256,537,093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    12.496.671.034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12.496.671.034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Tetap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</a:tr>
              <a:tr h="3597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INDRAGIRI HILIR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9,520,262,406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27.216.000.000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27.216.000.000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Tetap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</a:tr>
              <a:tr h="3597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INDRAGIRI HULU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7,871,156,276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18.849.978.000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18.849.978.000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Tetap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</a:tr>
              <a:tr h="3597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KUANSING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7,056,801,342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9.138.230.000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      9.138.230.000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Tetap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9" marR="7809" marT="7809" marB="0"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07504" y="116632"/>
            <a:ext cx="8928992" cy="64807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srgbClr val="C00000"/>
                </a:solidFill>
              </a:rPr>
              <a:t>Alokasi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Anggaran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Provinsi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dan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Kab</a:t>
            </a:r>
            <a:r>
              <a:rPr lang="en-US" sz="2000" b="1" dirty="0" smtClean="0">
                <a:solidFill>
                  <a:srgbClr val="C00000"/>
                </a:solidFill>
              </a:rPr>
              <a:t>/Kota </a:t>
            </a:r>
            <a:r>
              <a:rPr lang="en-US" sz="2000" b="1" dirty="0" err="1" smtClean="0">
                <a:solidFill>
                  <a:srgbClr val="C00000"/>
                </a:solidFill>
              </a:rPr>
              <a:t>Tahun</a:t>
            </a:r>
            <a:r>
              <a:rPr lang="en-US" sz="2000" b="1" dirty="0" smtClean="0">
                <a:solidFill>
                  <a:srgbClr val="C00000"/>
                </a:solidFill>
              </a:rPr>
              <a:t> 2020 </a:t>
            </a:r>
            <a:r>
              <a:rPr lang="en-US" sz="2000" b="1" dirty="0" err="1" smtClean="0">
                <a:solidFill>
                  <a:srgbClr val="C00000"/>
                </a:solidFill>
              </a:rPr>
              <a:t>Untuk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Iuran</a:t>
            </a:r>
            <a:r>
              <a:rPr lang="en-US" sz="2000" b="1" dirty="0" smtClean="0">
                <a:solidFill>
                  <a:srgbClr val="C00000"/>
                </a:solidFill>
              </a:rPr>
              <a:t> Budget Sharing</a:t>
            </a:r>
          </a:p>
          <a:p>
            <a:r>
              <a:rPr lang="en-US" sz="2000" b="1" dirty="0" err="1" smtClean="0">
                <a:solidFill>
                  <a:srgbClr val="C00000"/>
                </a:solidFill>
              </a:rPr>
              <a:t>Setelah</a:t>
            </a:r>
            <a:r>
              <a:rPr lang="en-US" sz="2000" b="1" dirty="0" smtClean="0">
                <a:solidFill>
                  <a:srgbClr val="C00000"/>
                </a:solidFill>
              </a:rPr>
              <a:t> Refocusing </a:t>
            </a:r>
            <a:r>
              <a:rPr lang="en-US" sz="2000" b="1" dirty="0" err="1" smtClean="0">
                <a:solidFill>
                  <a:srgbClr val="C00000"/>
                </a:solidFill>
              </a:rPr>
              <a:t>Anggaran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Untuk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Penanganan</a:t>
            </a:r>
            <a:r>
              <a:rPr lang="en-US" sz="2000" b="1" dirty="0" smtClean="0">
                <a:solidFill>
                  <a:srgbClr val="C00000"/>
                </a:solidFill>
              </a:rPr>
              <a:t> Covid-19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706118"/>
              </p:ext>
            </p:extLst>
          </p:nvPr>
        </p:nvGraphicFramePr>
        <p:xfrm>
          <a:off x="107504" y="908720"/>
          <a:ext cx="8928993" cy="54810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85506"/>
                <a:gridCol w="1463770"/>
                <a:gridCol w="1390581"/>
                <a:gridCol w="1463770"/>
                <a:gridCol w="1290214"/>
                <a:gridCol w="1367576"/>
                <a:gridCol w="1367576"/>
              </a:tblGrid>
              <a:tr h="13606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Kab/Kota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Anggaran Setelah Refocusing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>
                          <a:effectLst/>
                        </a:rPr>
                        <a:t>Realisasi dan Asumsi Iuran Bagian Kab/Kota (45 %)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81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Realisasi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Jan-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Juni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Asumsi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Realisasi</a:t>
                      </a:r>
                      <a:r>
                        <a:rPr lang="en-US" sz="1400" u="none" strike="noStrike" dirty="0">
                          <a:effectLst/>
                        </a:rPr>
                        <a:t> Jul-Des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Total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 smtClean="0">
                          <a:effectLst/>
                        </a:rPr>
                        <a:t>Selisih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Kurang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</a:tr>
              <a:tr h="136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42000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25500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ctr"/>
                </a:tc>
              </a:tr>
              <a:tr h="366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BENGKALIS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10.217.270.000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7.146.222.300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</a:rPr>
                        <a:t>.</a:t>
                      </a:r>
                      <a:r>
                        <a:rPr lang="en-US" sz="1400" u="none" strike="noStrike" dirty="0">
                          <a:effectLst/>
                        </a:rPr>
                        <a:t>371.975.000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11.518.197.300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</a:t>
                      </a:r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1.300.927.300)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</a:tr>
              <a:tr h="366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PELALAWAN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  2.999.949.200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2.267.848.800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</a:rPr>
                        <a:t>.</a:t>
                      </a:r>
                      <a:r>
                        <a:rPr lang="en-US" sz="1400" u="none" strike="noStrike" dirty="0">
                          <a:effectLst/>
                        </a:rPr>
                        <a:t>308.150.000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3.575.998.800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</a:t>
                      </a:r>
                      <a:r>
                        <a:rPr lang="en-US" sz="1400" u="none" strike="noStrike" dirty="0">
                          <a:effectLst/>
                        </a:rPr>
                        <a:t>(576.049.600)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</a:tr>
              <a:tr h="366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DUMAI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10.479.656.000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9.157.541.400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5.852.250.000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15.009.791.400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</a:rPr>
                        <a:t>  </a:t>
                      </a:r>
                      <a:r>
                        <a:rPr lang="en-US" sz="1400" u="none" strike="noStrike" dirty="0">
                          <a:effectLst/>
                        </a:rPr>
                        <a:t>(4.530.135.400)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</a:tr>
              <a:tr h="366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KEP. MERANTI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  5.120.824.549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3.435.264.000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</a:rPr>
                        <a:t>.</a:t>
                      </a:r>
                      <a:r>
                        <a:rPr lang="en-US" sz="1400" u="none" strike="noStrike" dirty="0">
                          <a:effectLst/>
                        </a:rPr>
                        <a:t>683.382.500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5.118.646.500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</a:t>
                      </a:r>
                      <a:r>
                        <a:rPr lang="en-US" sz="1400" u="none" strike="noStrike" dirty="0">
                          <a:effectLst/>
                        </a:rPr>
                        <a:t>2.178.049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</a:tr>
              <a:tr h="366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ROKAN HILIR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  7.120.386.000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3.950.213.400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2.754.000.000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6.704.213.400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</a:t>
                      </a:r>
                      <a:r>
                        <a:rPr lang="en-US" sz="1400" u="none" strike="noStrike" dirty="0">
                          <a:effectLst/>
                        </a:rPr>
                        <a:t>416.172.600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</a:tr>
              <a:tr h="366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SIAK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  9.340.000.000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4.317.213.600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2.754.000.000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7.071.213.600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 </a:t>
                      </a:r>
                      <a:r>
                        <a:rPr lang="en-US" sz="1400" u="none" strike="noStrike" dirty="0" smtClean="0">
                          <a:effectLst/>
                        </a:rPr>
                        <a:t>  </a:t>
                      </a:r>
                      <a:r>
                        <a:rPr lang="en-US" sz="1400" u="none" strike="noStrike" dirty="0">
                          <a:effectLst/>
                        </a:rPr>
                        <a:t>2.268.786.400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</a:tr>
              <a:tr h="366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ROKAN HULU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  7.532.481.600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3.255.714.000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2.409.750.000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5.665.464.000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      </a:t>
                      </a:r>
                      <a:r>
                        <a:rPr lang="en-US" sz="1400" u="none" strike="noStrike" dirty="0">
                          <a:effectLst/>
                        </a:rPr>
                        <a:t>1.867.017.600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</a:tr>
              <a:tr h="366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KAMPAR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11.056.500.000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4.192.227.900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3.098.250.000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7.290.477.900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   </a:t>
                      </a:r>
                      <a:r>
                        <a:rPr lang="en-US" sz="1400" u="none" strike="noStrike" dirty="0" smtClean="0">
                          <a:effectLst/>
                        </a:rPr>
                        <a:t>3.766.022.100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</a:tr>
              <a:tr h="366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PEKAN BARU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12.496.671.034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5.133.920.400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4.131.000.000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9.264.920.400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</a:t>
                      </a:r>
                      <a:r>
                        <a:rPr lang="en-US" sz="1400" u="none" strike="noStrike" dirty="0" smtClean="0">
                          <a:effectLst/>
                        </a:rPr>
                        <a:t>   </a:t>
                      </a:r>
                      <a:r>
                        <a:rPr lang="en-US" sz="1400" u="none" strike="noStrike" dirty="0">
                          <a:effectLst/>
                        </a:rPr>
                        <a:t>3.231.750.634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</a:tr>
              <a:tr h="366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INDRAGIRI HILIR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27.216.000.000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14.769.480.600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9.983.250.000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24.752.730.600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   </a:t>
                      </a:r>
                      <a:r>
                        <a:rPr lang="en-US" sz="1400" u="none" strike="noStrike" dirty="0" smtClean="0">
                          <a:effectLst/>
                        </a:rPr>
                        <a:t>2.463.269.400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</a:tr>
              <a:tr h="366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INDRAGIRI HULU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18.849.978.000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8.377.425.000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5.748.975.000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14.126.400.000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</a:t>
                      </a:r>
                      <a:r>
                        <a:rPr lang="en-US" sz="1400" u="none" strike="noStrike" dirty="0" smtClean="0">
                          <a:effectLst/>
                        </a:rPr>
                        <a:t>   </a:t>
                      </a:r>
                      <a:r>
                        <a:rPr lang="en-US" sz="1400" u="none" strike="noStrike" dirty="0">
                          <a:effectLst/>
                        </a:rPr>
                        <a:t>4.723.578.000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</a:tr>
              <a:tr h="366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KUANSING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  9.138.230.000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4.854.654.000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3.270.375.000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    8.125.029.000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   </a:t>
                      </a:r>
                      <a:r>
                        <a:rPr lang="en-US" sz="1400" u="none" strike="noStrike" dirty="0" smtClean="0">
                          <a:effectLst/>
                        </a:rPr>
                        <a:t>1.013.201.000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07504" y="116632"/>
            <a:ext cx="8928992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solidFill>
                  <a:srgbClr val="C00000"/>
                </a:solidFill>
              </a:rPr>
              <a:t>Asumsi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Realisasi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Iuran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Bagian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Kab</a:t>
            </a:r>
            <a:r>
              <a:rPr lang="en-US" sz="2800" b="1" dirty="0" smtClean="0">
                <a:solidFill>
                  <a:srgbClr val="C00000"/>
                </a:solidFill>
              </a:rPr>
              <a:t>/Kota </a:t>
            </a:r>
            <a:r>
              <a:rPr lang="en-US" sz="2800" b="1" dirty="0" err="1" smtClean="0">
                <a:solidFill>
                  <a:srgbClr val="C00000"/>
                </a:solidFill>
              </a:rPr>
              <a:t>Tahun</a:t>
            </a:r>
            <a:r>
              <a:rPr lang="en-US" sz="2800" b="1" dirty="0" smtClean="0">
                <a:solidFill>
                  <a:srgbClr val="C00000"/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83919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1847</Words>
  <Application>Microsoft Office PowerPoint</Application>
  <PresentationFormat>On-screen Show (4:3)</PresentationFormat>
  <Paragraphs>957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Konsolidasi Antara Pemerintah Provinsi Riau dengan Pemerintah Kab/Kota Tentang Kepesertaan PD Pemda &amp;  Alokasi Anggaran Budget Sharing  Tahun 2020 dan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 Gubernur Riau Nomor :440/DINKES/3387  Tanggal 31 Desember 2019 Tentang Perubahan Proporsi Iuran Budget Sharing PD Pemda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46</cp:revision>
  <cp:lastPrinted>2020-06-25T00:43:33Z</cp:lastPrinted>
  <dcterms:created xsi:type="dcterms:W3CDTF">2020-06-23T00:38:40Z</dcterms:created>
  <dcterms:modified xsi:type="dcterms:W3CDTF">2020-06-25T00:44:06Z</dcterms:modified>
</cp:coreProperties>
</file>