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1" r:id="rId2"/>
    <p:sldMasterId id="2147483694" r:id="rId3"/>
    <p:sldMasterId id="2147483732" r:id="rId4"/>
    <p:sldMasterId id="2147483752" r:id="rId5"/>
  </p:sldMasterIdLst>
  <p:notesMasterIdLst>
    <p:notesMasterId r:id="rId53"/>
  </p:notesMasterIdLst>
  <p:handoutMasterIdLst>
    <p:handoutMasterId r:id="rId54"/>
  </p:handoutMasterIdLst>
  <p:sldIdLst>
    <p:sldId id="340" r:id="rId6"/>
    <p:sldId id="352" r:id="rId7"/>
    <p:sldId id="347" r:id="rId8"/>
    <p:sldId id="342" r:id="rId9"/>
    <p:sldId id="343" r:id="rId10"/>
    <p:sldId id="355" r:id="rId11"/>
    <p:sldId id="356" r:id="rId12"/>
    <p:sldId id="357" r:id="rId13"/>
    <p:sldId id="353" r:id="rId14"/>
    <p:sldId id="322" r:id="rId15"/>
    <p:sldId id="331" r:id="rId16"/>
    <p:sldId id="319" r:id="rId17"/>
    <p:sldId id="320" r:id="rId18"/>
    <p:sldId id="321" r:id="rId19"/>
    <p:sldId id="35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6" r:id="rId29"/>
    <p:sldId id="314" r:id="rId30"/>
    <p:sldId id="315" r:id="rId31"/>
    <p:sldId id="317" r:id="rId32"/>
    <p:sldId id="326" r:id="rId33"/>
    <p:sldId id="333" r:id="rId34"/>
    <p:sldId id="335" r:id="rId35"/>
    <p:sldId id="259" r:id="rId36"/>
    <p:sldId id="351" r:id="rId37"/>
    <p:sldId id="350" r:id="rId38"/>
    <p:sldId id="257" r:id="rId39"/>
    <p:sldId id="295" r:id="rId40"/>
    <p:sldId id="296" r:id="rId41"/>
    <p:sldId id="297" r:id="rId42"/>
    <p:sldId id="298" r:id="rId43"/>
    <p:sldId id="299" r:id="rId44"/>
    <p:sldId id="300" r:id="rId45"/>
    <p:sldId id="261" r:id="rId46"/>
    <p:sldId id="301" r:id="rId47"/>
    <p:sldId id="302" r:id="rId48"/>
    <p:sldId id="303" r:id="rId49"/>
    <p:sldId id="304" r:id="rId50"/>
    <p:sldId id="348" r:id="rId51"/>
    <p:sldId id="334" r:id="rId52"/>
  </p:sldIdLst>
  <p:sldSz cx="9144000" cy="5143500" type="screen16x9"/>
  <p:notesSz cx="6858000" cy="9144000"/>
  <p:embeddedFontLst>
    <p:embeddedFont>
      <p:font typeface="Lexend" pitchFamily="2" charset="0"/>
      <p:bold r:id="rId55"/>
    </p:embeddedFont>
    <p:embeddedFont>
      <p:font typeface="Space Grotesk Light" panose="020B0604020202020204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Shruti" panose="020B0604020202020204" charset="0"/>
      <p:regular r:id="rId62"/>
      <p:bold r:id="rId63"/>
    </p:embeddedFont>
    <p:embeddedFont>
      <p:font typeface="Arial Black" panose="020B0A04020102020204" pitchFamily="34" charset="0"/>
      <p:bold r:id="rId64"/>
    </p:embeddedFont>
    <p:embeddedFont>
      <p:font typeface="Aharoni" panose="020B0604020202020204" charset="-79"/>
      <p:bold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Wingdings 3" panose="05040102010807070707" pitchFamily="18" charset="2"/>
      <p:regular r:id="rId72"/>
    </p:embeddedFont>
    <p:embeddedFont>
      <p:font typeface="Garamond" panose="02020404030301010803" pitchFamily="18" charset="0"/>
      <p:regular r:id="rId73"/>
      <p:bold r:id="rId74"/>
      <p: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2B6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7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3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font" Target="fonts/font1.fntdata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BAHAN%20PERTEMUAN%20PEMUTAHIRAN%20DATA%2021-23%20OKT%202021\GRAFIK%20SPM%20IJ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UMPAN%20BALIK%20LAPORAN\2021\REKAP%20data%20SPM%202019%20final%20sept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PM%202021\REKAP%20SPM%202020%20UPDATE%2027%20september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 spm kab 2019-tw 2 2021 '!$C$3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spm kab 2019-tw 2 2021 '!$B$5:$B$17</c:f>
              <c:strCache>
                <c:ptCount val="13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2">
                  <c:v>RIAU</c:v>
                </c:pt>
              </c:strCache>
            </c:strRef>
          </c:cat>
          <c:val>
            <c:numRef>
              <c:f>'cap spm kab 2019-tw 2 2021 '!$C$5:$C$17</c:f>
              <c:numCache>
                <c:formatCode>General</c:formatCode>
                <c:ptCount val="13"/>
                <c:pt idx="0">
                  <c:v>81</c:v>
                </c:pt>
                <c:pt idx="1">
                  <c:v>89</c:v>
                </c:pt>
                <c:pt idx="2">
                  <c:v>78</c:v>
                </c:pt>
                <c:pt idx="3">
                  <c:v>61</c:v>
                </c:pt>
                <c:pt idx="4">
                  <c:v>28</c:v>
                </c:pt>
                <c:pt idx="5">
                  <c:v>62</c:v>
                </c:pt>
                <c:pt idx="6">
                  <c:v>55</c:v>
                </c:pt>
                <c:pt idx="7">
                  <c:v>56</c:v>
                </c:pt>
                <c:pt idx="8">
                  <c:v>71</c:v>
                </c:pt>
                <c:pt idx="9">
                  <c:v>26</c:v>
                </c:pt>
                <c:pt idx="10">
                  <c:v>81</c:v>
                </c:pt>
                <c:pt idx="11">
                  <c:v>0</c:v>
                </c:pt>
                <c:pt idx="12">
                  <c:v>57</c:v>
                </c:pt>
              </c:numCache>
            </c:numRef>
          </c:val>
        </c:ser>
        <c:ser>
          <c:idx val="1"/>
          <c:order val="1"/>
          <c:tx>
            <c:strRef>
              <c:f>'cap spm kab 2019-tw 2 2021 '!$E$3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spm kab 2019-tw 2 2021 '!$B$5:$B$17</c:f>
              <c:strCache>
                <c:ptCount val="13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2">
                  <c:v>RIAU</c:v>
                </c:pt>
              </c:strCache>
            </c:strRef>
          </c:cat>
          <c:val>
            <c:numRef>
              <c:f>'cap spm kab 2019-tw 2 2021 '!$E$5:$E$17</c:f>
              <c:numCache>
                <c:formatCode>General</c:formatCode>
                <c:ptCount val="13"/>
                <c:pt idx="0">
                  <c:v>32</c:v>
                </c:pt>
                <c:pt idx="1">
                  <c:v>34</c:v>
                </c:pt>
                <c:pt idx="2">
                  <c:v>24</c:v>
                </c:pt>
                <c:pt idx="3">
                  <c:v>26</c:v>
                </c:pt>
                <c:pt idx="4">
                  <c:v>20</c:v>
                </c:pt>
                <c:pt idx="5">
                  <c:v>24</c:v>
                </c:pt>
                <c:pt idx="6">
                  <c:v>24</c:v>
                </c:pt>
                <c:pt idx="7">
                  <c:v>11</c:v>
                </c:pt>
                <c:pt idx="8">
                  <c:v>79</c:v>
                </c:pt>
                <c:pt idx="9">
                  <c:v>15</c:v>
                </c:pt>
                <c:pt idx="10">
                  <c:v>38</c:v>
                </c:pt>
                <c:pt idx="11">
                  <c:v>7</c:v>
                </c:pt>
                <c:pt idx="12" formatCode="0.0">
                  <c:v>28</c:v>
                </c:pt>
              </c:numCache>
            </c:numRef>
          </c:val>
        </c:ser>
        <c:ser>
          <c:idx val="2"/>
          <c:order val="2"/>
          <c:tx>
            <c:strRef>
              <c:f>'cap spm kab 2019-tw 2 2021 '!$G$3</c:f>
              <c:strCache>
                <c:ptCount val="1"/>
                <c:pt idx="0">
                  <c:v>tw 2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spm kab 2019-tw 2 2021 '!$B$5:$B$17</c:f>
              <c:strCache>
                <c:ptCount val="13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2">
                  <c:v>RIAU</c:v>
                </c:pt>
              </c:strCache>
            </c:strRef>
          </c:cat>
          <c:val>
            <c:numRef>
              <c:f>'cap spm kab 2019-tw 2 2021 '!$G$5:$G$17</c:f>
              <c:numCache>
                <c:formatCode>General</c:formatCode>
                <c:ptCount val="13"/>
                <c:pt idx="0">
                  <c:v>35</c:v>
                </c:pt>
                <c:pt idx="1">
                  <c:v>0</c:v>
                </c:pt>
                <c:pt idx="2">
                  <c:v>40</c:v>
                </c:pt>
                <c:pt idx="3">
                  <c:v>34</c:v>
                </c:pt>
                <c:pt idx="4">
                  <c:v>26</c:v>
                </c:pt>
                <c:pt idx="5">
                  <c:v>34</c:v>
                </c:pt>
                <c:pt idx="6">
                  <c:v>37</c:v>
                </c:pt>
                <c:pt idx="7">
                  <c:v>0</c:v>
                </c:pt>
                <c:pt idx="8">
                  <c:v>17</c:v>
                </c:pt>
                <c:pt idx="9">
                  <c:v>16</c:v>
                </c:pt>
                <c:pt idx="10">
                  <c:v>14</c:v>
                </c:pt>
                <c:pt idx="11">
                  <c:v>0</c:v>
                </c:pt>
                <c:pt idx="12" formatCode="0.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64496"/>
        <c:axId val="338665584"/>
      </c:barChart>
      <c:catAx>
        <c:axId val="33866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65584"/>
        <c:crosses val="autoZero"/>
        <c:auto val="1"/>
        <c:lblAlgn val="ctr"/>
        <c:lblOffset val="100"/>
        <c:noMultiLvlLbl val="0"/>
      </c:catAx>
      <c:valAx>
        <c:axId val="33866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644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satMod val="103000"/>
            <a:lumMod val="102000"/>
            <a:tint val="94000"/>
          </a:schemeClr>
        </a:gs>
        <a:gs pos="50000">
          <a:schemeClr val="accent6">
            <a:satMod val="110000"/>
            <a:lumMod val="100000"/>
            <a:shade val="100000"/>
          </a:schemeClr>
        </a:gs>
        <a:gs pos="100000">
          <a:schemeClr val="accent6">
            <a:lumMod val="99000"/>
            <a:satMod val="120000"/>
            <a:shade val="78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Sheet3!$C$2:$C$3</c:f>
              <c:strCache>
                <c:ptCount val="2"/>
                <c:pt idx="0">
                  <c:v> REALISASI KEGIATAN</c:v>
                </c:pt>
                <c:pt idx="1">
                  <c:v>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Sheet3!$B$4:$B$17</c:f>
              <c:strCache>
                <c:ptCount val="14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3">
                  <c:v>Riau</c:v>
                </c:pt>
              </c:strCache>
            </c:strRef>
          </c:cat>
          <c:val>
            <c:numRef>
              <c:f>Sheet3!$C$4:$C$17</c:f>
              <c:numCache>
                <c:formatCode>General</c:formatCode>
                <c:ptCount val="14"/>
                <c:pt idx="0">
                  <c:v>32</c:v>
                </c:pt>
                <c:pt idx="1">
                  <c:v>34</c:v>
                </c:pt>
                <c:pt idx="2">
                  <c:v>24</c:v>
                </c:pt>
                <c:pt idx="3">
                  <c:v>26</c:v>
                </c:pt>
                <c:pt idx="4">
                  <c:v>20</c:v>
                </c:pt>
                <c:pt idx="5">
                  <c:v>24</c:v>
                </c:pt>
                <c:pt idx="6">
                  <c:v>24</c:v>
                </c:pt>
                <c:pt idx="7">
                  <c:v>11</c:v>
                </c:pt>
                <c:pt idx="8">
                  <c:v>79</c:v>
                </c:pt>
                <c:pt idx="9">
                  <c:v>15</c:v>
                </c:pt>
                <c:pt idx="10">
                  <c:v>38</c:v>
                </c:pt>
                <c:pt idx="11">
                  <c:v>7</c:v>
                </c:pt>
                <c:pt idx="13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Sheet3!$D$2:$D$3</c:f>
              <c:strCache>
                <c:ptCount val="2"/>
                <c:pt idx="0">
                  <c:v>REALISASI KEUANGAN</c:v>
                </c:pt>
                <c:pt idx="1">
                  <c:v>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Sheet3!$B$4:$B$17</c:f>
              <c:strCache>
                <c:ptCount val="14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3">
                  <c:v>Riau</c:v>
                </c:pt>
              </c:strCache>
            </c:strRef>
          </c:cat>
          <c:val>
            <c:numRef>
              <c:f>Sheet3!$D$4:$D$17</c:f>
              <c:numCache>
                <c:formatCode>General</c:formatCode>
                <c:ptCount val="14"/>
                <c:pt idx="0">
                  <c:v>36</c:v>
                </c:pt>
                <c:pt idx="1">
                  <c:v>0</c:v>
                </c:pt>
                <c:pt idx="2">
                  <c:v>21</c:v>
                </c:pt>
                <c:pt idx="3">
                  <c:v>0</c:v>
                </c:pt>
                <c:pt idx="4">
                  <c:v>2</c:v>
                </c:pt>
                <c:pt idx="5">
                  <c:v>60</c:v>
                </c:pt>
                <c:pt idx="6">
                  <c:v>84</c:v>
                </c:pt>
                <c:pt idx="7">
                  <c:v>0</c:v>
                </c:pt>
                <c:pt idx="8">
                  <c:v>84</c:v>
                </c:pt>
                <c:pt idx="9">
                  <c:v>38</c:v>
                </c:pt>
                <c:pt idx="10">
                  <c:v>78</c:v>
                </c:pt>
                <c:pt idx="11">
                  <c:v>0</c:v>
                </c:pt>
                <c:pt idx="1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71024"/>
        <c:axId val="338674832"/>
      </c:barChart>
      <c:catAx>
        <c:axId val="3386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74832"/>
        <c:crosses val="autoZero"/>
        <c:auto val="1"/>
        <c:lblAlgn val="ctr"/>
        <c:lblOffset val="100"/>
        <c:noMultiLvlLbl val="0"/>
      </c:catAx>
      <c:valAx>
        <c:axId val="33867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710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satMod val="103000"/>
            <a:lumMod val="102000"/>
            <a:tint val="94000"/>
          </a:schemeClr>
        </a:gs>
        <a:gs pos="50000">
          <a:schemeClr val="accent6">
            <a:satMod val="110000"/>
            <a:lumMod val="100000"/>
            <a:shade val="100000"/>
          </a:schemeClr>
        </a:gs>
        <a:gs pos="100000">
          <a:schemeClr val="accent6">
            <a:lumMod val="99000"/>
            <a:satMod val="120000"/>
            <a:shade val="78000"/>
          </a:schemeClr>
        </a:gs>
      </a:gsLst>
      <a:lin ang="5400000" scaled="0"/>
    </a:gradFill>
    <a:ln>
      <a:noFill/>
    </a:ln>
    <a:effectLst>
      <a:outerShdw blurRad="57150" dist="19050" dir="5400000" algn="ctr" rotWithShape="0">
        <a:srgbClr val="000000">
          <a:alpha val="63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12866608506773E-2"/>
          <c:y val="1.6988267854242099E-2"/>
          <c:w val="0.95049972713837949"/>
          <c:h val="0.74624612125444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Sheet6!$C$21</c:f>
              <c:strCache>
                <c:ptCount val="1"/>
                <c:pt idx="0">
                  <c:v> CAPAIAN PROGRAM</c:v>
                </c:pt>
              </c:strCache>
            </c:strRef>
          </c:tx>
          <c:spPr>
            <a:gradFill>
              <a:gsLst>
                <a:gs pos="90000">
                  <a:schemeClr val="bg1"/>
                </a:gs>
                <a:gs pos="44000">
                  <a:srgbClr val="FFC000"/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>
              <a:outerShdw blurRad="50800" dist="50800" dir="5400000" sx="156000" sy="156000" algn="ctr" rotWithShape="0">
                <a:srgbClr val="000000">
                  <a:alpha val="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Sheet6!$B$22:$B$34</c:f>
              <c:strCache>
                <c:ptCount val="13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2">
                  <c:v>RIAU</c:v>
                </c:pt>
              </c:strCache>
            </c:strRef>
          </c:cat>
          <c:val>
            <c:numRef>
              <c:f>Sheet6!$C$22:$C$34</c:f>
              <c:numCache>
                <c:formatCode>_-* #,##0_-;\-* #,##0_-;_-* "-"_-;_-@_-</c:formatCode>
                <c:ptCount val="13"/>
                <c:pt idx="0">
                  <c:v>35</c:v>
                </c:pt>
                <c:pt idx="1">
                  <c:v>0</c:v>
                </c:pt>
                <c:pt idx="2">
                  <c:v>39.833333333333336</c:v>
                </c:pt>
                <c:pt idx="3">
                  <c:v>33.666666666666664</c:v>
                </c:pt>
                <c:pt idx="4">
                  <c:v>26.5</c:v>
                </c:pt>
                <c:pt idx="5">
                  <c:v>33.5</c:v>
                </c:pt>
                <c:pt idx="6">
                  <c:v>36.583333333333336</c:v>
                </c:pt>
                <c:pt idx="7">
                  <c:v>0</c:v>
                </c:pt>
                <c:pt idx="8">
                  <c:v>17</c:v>
                </c:pt>
                <c:pt idx="9">
                  <c:v>16.333333333333332</c:v>
                </c:pt>
                <c:pt idx="10">
                  <c:v>13.75</c:v>
                </c:pt>
                <c:pt idx="11">
                  <c:v>0</c:v>
                </c:pt>
                <c:pt idx="12">
                  <c:v>23.333333333333332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0F-4476-8039-88C4FA2087C4}"/>
            </c:ext>
          </c:extLst>
        </c:ser>
        <c:ser>
          <c:idx val="1"/>
          <c:order val="1"/>
          <c:tx>
            <c:strRef>
              <c:f>Sheet6!$D$21</c:f>
              <c:strCache>
                <c:ptCount val="1"/>
                <c:pt idx="0">
                  <c:v>CAPAIAN KEUANGAN</c:v>
                </c:pt>
              </c:strCache>
            </c:strRef>
          </c:tx>
          <c:spPr>
            <a:gradFill>
              <a:gsLst>
                <a:gs pos="74000">
                  <a:srgbClr val="FF0000"/>
                </a:gs>
                <a:gs pos="98000">
                  <a:schemeClr val="bg1"/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Sheet6!$B$22:$B$34</c:f>
              <c:strCache>
                <c:ptCount val="13"/>
                <c:pt idx="0">
                  <c:v>Dumai</c:v>
                </c:pt>
                <c:pt idx="1">
                  <c:v>Siak</c:v>
                </c:pt>
                <c:pt idx="2">
                  <c:v>Meranti</c:v>
                </c:pt>
                <c:pt idx="3">
                  <c:v>Pelalawan</c:v>
                </c:pt>
                <c:pt idx="4">
                  <c:v>Pekanbaru</c:v>
                </c:pt>
                <c:pt idx="5">
                  <c:v>Inhu</c:v>
                </c:pt>
                <c:pt idx="6">
                  <c:v>Kampar</c:v>
                </c:pt>
                <c:pt idx="7">
                  <c:v>Kuansing</c:v>
                </c:pt>
                <c:pt idx="8">
                  <c:v>Rohil</c:v>
                </c:pt>
                <c:pt idx="9">
                  <c:v>Rohul</c:v>
                </c:pt>
                <c:pt idx="10">
                  <c:v>Bengkalis</c:v>
                </c:pt>
                <c:pt idx="11">
                  <c:v>Inhil</c:v>
                </c:pt>
                <c:pt idx="12">
                  <c:v>RIAU</c:v>
                </c:pt>
              </c:strCache>
            </c:strRef>
          </c:cat>
          <c:val>
            <c:numRef>
              <c:f>Sheet6!$D$22:$D$34</c:f>
              <c:numCache>
                <c:formatCode>_-* #,##0_-;\-* #,##0_-;_-* "-"_-;_-@_-</c:formatCode>
                <c:ptCount val="13"/>
                <c:pt idx="0">
                  <c:v>18.083333333333332</c:v>
                </c:pt>
                <c:pt idx="1">
                  <c:v>0</c:v>
                </c:pt>
                <c:pt idx="2">
                  <c:v>0</c:v>
                </c:pt>
                <c:pt idx="3">
                  <c:v>12.5</c:v>
                </c:pt>
                <c:pt idx="4">
                  <c:v>0</c:v>
                </c:pt>
                <c:pt idx="5">
                  <c:v>30.916666666666668</c:v>
                </c:pt>
                <c:pt idx="6">
                  <c:v>12.5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11.5</c:v>
                </c:pt>
                <c:pt idx="11">
                  <c:v>0</c:v>
                </c:pt>
                <c:pt idx="12">
                  <c:v>10.25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0F-4476-8039-88C4FA208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69936"/>
        <c:axId val="338674288"/>
      </c:barChart>
      <c:catAx>
        <c:axId val="33866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74288"/>
        <c:crosses val="autoZero"/>
        <c:auto val="1"/>
        <c:lblAlgn val="ctr"/>
        <c:lblOffset val="100"/>
        <c:noMultiLvlLbl val="0"/>
      </c:catAx>
      <c:valAx>
        <c:axId val="3386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69936"/>
        <c:crosses val="autoZero"/>
        <c:crossBetween val="between"/>
      </c:valAx>
      <c:spPr>
        <a:gradFill>
          <a:gsLst>
            <a:gs pos="0">
              <a:schemeClr val="bg1"/>
            </a:gs>
            <a:gs pos="43000">
              <a:schemeClr val="accent2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2B75-6424-42B2-A256-2B5062D3D214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BA39-C231-4B84-AE3E-D4BB291049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798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246467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740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6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30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59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76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805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49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340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48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45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26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99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93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44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17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24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23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3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37690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72030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1511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7113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49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70254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19582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24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8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19084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6485303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8846099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357010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13695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131459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166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8735463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164795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334194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55215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306198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194640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101363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50611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391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" y="69575"/>
            <a:ext cx="447086" cy="5762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54047"/>
            <a:ext cx="9144000" cy="894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87229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857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16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368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17796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172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874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456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53036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064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4280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1265136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14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00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84328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13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7320815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62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5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600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344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433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9641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832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92326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9283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2892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774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98619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56589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07660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0763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2568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6880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6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DAAC-F204-4CE0-9349-DA7DE3AABF75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2DA-0D33-4A76-8844-06414CF4FF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126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75525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3633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3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1" r:id="rId4"/>
    <p:sldLayoutId id="2147483765" r:id="rId5"/>
  </p:sldLayoutIdLst>
  <p:transition>
    <p:fade thruBlk="1"/>
  </p:transition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179D-B724-4447-A586-210F531364B2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31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3109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77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0683-ADA6-4E5A-B2CC-85595F072670}" type="datetimeFigureOut">
              <a:rPr lang="id-ID" smtClean="0"/>
              <a:t>22/10/2021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52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74978" y="727556"/>
            <a:ext cx="7337831" cy="1103011"/>
          </a:xfrm>
        </p:spPr>
        <p:txBody>
          <a:bodyPr/>
          <a:lstStyle/>
          <a:p>
            <a:pPr algn="l"/>
            <a:r>
              <a:rPr lang="id-ID" sz="3700" b="1" dirty="0" smtClean="0">
                <a:solidFill>
                  <a:srgbClr val="002060"/>
                </a:solidFill>
              </a:rPr>
              <a:t>REVIEW LAPORAN  DATA RUTIN </a:t>
            </a:r>
          </a:p>
          <a:p>
            <a:pPr algn="l"/>
            <a:r>
              <a:rPr lang="id-ID" sz="3700" b="1" dirty="0" smtClean="0">
                <a:solidFill>
                  <a:srgbClr val="002060"/>
                </a:solidFill>
              </a:rPr>
              <a:t>TH 2020 -</a:t>
            </a:r>
            <a:r>
              <a:rPr lang="id-ID" sz="3700" b="1" smtClean="0">
                <a:solidFill>
                  <a:srgbClr val="002060"/>
                </a:solidFill>
              </a:rPr>
              <a:t>2021 </a:t>
            </a:r>
            <a:endParaRPr lang="id-ID" sz="37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74978" y="2093593"/>
            <a:ext cx="3254006" cy="49508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57175" lvl="0" indent="-257175" algn="ctr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200"/>
              <a:buFont typeface="Wingdings 3" charset="2"/>
              <a:buNone/>
              <a:defRPr sz="2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lvl="1" indent="-214313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lvl="2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lvl="3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lvl="4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lvl="5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lvl="6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lvl="7" indent="-171450" algn="ctr" defTabSz="3429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lvl="8" indent="-171450" algn="ctr" defTabSz="342900" rtl="0" eaLnBrk="1" latinLnBrk="0" hangingPunct="1">
              <a:spcBef>
                <a:spcPts val="800"/>
              </a:spcBef>
              <a:spcAft>
                <a:spcPts val="800"/>
              </a:spcAft>
              <a:buClr>
                <a:schemeClr val="bg2">
                  <a:lumMod val="40000"/>
                  <a:lumOff val="60000"/>
                </a:schemeClr>
              </a:buClr>
              <a:buSzPts val="2800"/>
              <a:buFont typeface="Wingdings 3" charset="2"/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500" b="1" smtClean="0">
                <a:solidFill>
                  <a:srgbClr val="2B6D39"/>
                </a:solidFill>
              </a:rPr>
              <a:t>PROVINSI RIAU</a:t>
            </a:r>
            <a:endParaRPr lang="id-ID" sz="3500" b="1" dirty="0" smtClean="0">
              <a:solidFill>
                <a:srgbClr val="2B6D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4" y="4794725"/>
            <a:ext cx="4998262" cy="34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443" y="2927525"/>
            <a:ext cx="2305049" cy="15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101" y="414359"/>
            <a:ext cx="8523798" cy="46455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ClrTx/>
              <a:buSzPct val="100000"/>
              <a:buAutoNum type="arabicPeriod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Upaya Sinergis  Indikator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SPM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esehatan Provinsi dan Kabupaten/kota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 Bappeda Provinsi Riau</a:t>
            </a:r>
          </a:p>
          <a:p>
            <a:pPr marL="0" indent="0" algn="just">
              <a:buClrTx/>
              <a:buSzPct val="100000"/>
              <a:buNone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okumen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Rencana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(RKP)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R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PJMD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Tahun 2019-2024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40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SzPct val="100000"/>
              <a:buNone/>
            </a:pP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2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Gubernur Riau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embentukan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Sekretaris Bersama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ngkat </a:t>
            </a:r>
            <a:r>
              <a:rPr lang="id-ID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 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       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 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Riau </a:t>
            </a:r>
            <a:r>
              <a:rPr lang="id-ID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2"/>
            </a:pP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3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Kadinkes Provinsi Riau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 Tim Penerapan 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Internal Dinas Kesehatan Provinsi Riau Th </a:t>
            </a: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en-US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SzPct val="100000"/>
              <a:buNone/>
            </a:pP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4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Penyusunan 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 Costing 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elah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ilakukan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5 (Lima) Kabupaten/Kota Kuantan Singingi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Pekanbaru, Pelalawan, Rokan hulu dan 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Rokan Hilir</a:t>
            </a:r>
            <a:endParaRPr lang="en-US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4"/>
            </a:pP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Font typeface="Space Grotesk Light"/>
              <a:buAutoNum type="arabicPeriod" startAt="4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 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Evaluasi  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capaian  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 Implementasi 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ilakukan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utin,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d-ID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erkelanjutan</a:t>
            </a:r>
            <a:r>
              <a:rPr lang="id-ID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Font typeface="Space Grotesk Light"/>
              <a:buAutoNum type="arabicPeriod" startAt="4"/>
            </a:pP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0000"/>
              <a:buAutoNum type="arabicPeriod" startAt="6"/>
            </a:pP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 Pelaksanaan Kegiatan dan mengidentifikasi hambatan / kendala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engan Rencana Tindak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anjut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ndikator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ecara terpadu LPLS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 terintegrasi didalam Dokumen Perencanaan Pembangunan Daerah (RENBANGDA) dengan BPBD, Dinas PMD-Dukcapil , BPS, Diskominfotik Provinsi Riau)</a:t>
            </a:r>
          </a:p>
          <a:p>
            <a:pPr marL="0" indent="0" algn="just">
              <a:buClrTx/>
              <a:buSzPct val="100000"/>
              <a:buNone/>
            </a:pPr>
            <a:endParaRPr lang="id-ID" sz="1050" dirty="0">
              <a:cs typeface="Shrut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F4FE19-A348-4EED-88AB-828E7C8C0CA5}"/>
              </a:ext>
            </a:extLst>
          </p:cNvPr>
          <p:cNvSpPr/>
          <p:nvPr/>
        </p:nvSpPr>
        <p:spPr>
          <a:xfrm>
            <a:off x="1403824" y="-111247"/>
            <a:ext cx="3195677" cy="6078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B6D3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DUKUNGAN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B6D3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3923"/>
          </a:xfrm>
        </p:spPr>
        <p:txBody>
          <a:bodyPr>
            <a:normAutofit/>
          </a:bodyPr>
          <a:lstStyle/>
          <a:p>
            <a:pPr algn="ctr"/>
            <a:r>
              <a:rPr lang="id-ID" sz="2000" b="1" dirty="0" smtClean="0">
                <a:solidFill>
                  <a:srgbClr val="2B6D39"/>
                </a:solidFill>
                <a:latin typeface="Lexend" pitchFamily="2" charset="0"/>
              </a:rPr>
              <a:t>REALISASI CAPAIAN SPM KABUPATEN/KOTA          </a:t>
            </a:r>
            <a:br>
              <a:rPr lang="id-ID" sz="2000" b="1" dirty="0" smtClean="0">
                <a:solidFill>
                  <a:srgbClr val="2B6D39"/>
                </a:solidFill>
                <a:latin typeface="Lexend" pitchFamily="2" charset="0"/>
              </a:rPr>
            </a:br>
            <a:r>
              <a:rPr lang="id-ID" sz="2000" b="1" dirty="0" smtClean="0">
                <a:solidFill>
                  <a:srgbClr val="2B6D39"/>
                </a:solidFill>
                <a:latin typeface="Lexend" pitchFamily="2" charset="0"/>
              </a:rPr>
              <a:t>TH 2019-TW 2 TH 2021</a:t>
            </a:r>
            <a:endParaRPr lang="id-ID" sz="2000" b="1" dirty="0">
              <a:solidFill>
                <a:srgbClr val="2B6D39"/>
              </a:solidFill>
              <a:latin typeface="Lexend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10220"/>
              </p:ext>
            </p:extLst>
          </p:nvPr>
        </p:nvGraphicFramePr>
        <p:xfrm>
          <a:off x="628650" y="982177"/>
          <a:ext cx="7886700" cy="355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913" y="4534021"/>
            <a:ext cx="3291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Sumber : Aplikasi Komdat.kemkes.go.id:8080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307435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4AC19F-CE36-4E87-B223-6B1792E32095}"/>
              </a:ext>
            </a:extLst>
          </p:cNvPr>
          <p:cNvSpPr/>
          <p:nvPr/>
        </p:nvSpPr>
        <p:spPr>
          <a:xfrm>
            <a:off x="1793503" y="371274"/>
            <a:ext cx="524212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RATA-RATA CAPAIAN REALISASI LAPORAN SPM KABUPATEN/KOTA SE-PROVINSI RIAU 2020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261345"/>
              </p:ext>
            </p:extLst>
          </p:nvPr>
        </p:nvGraphicFramePr>
        <p:xfrm>
          <a:off x="306126" y="1590260"/>
          <a:ext cx="8531748" cy="32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6"/>
          <p:cNvSpPr txBox="1"/>
          <p:nvPr/>
        </p:nvSpPr>
        <p:spPr>
          <a:xfrm>
            <a:off x="1272210" y="4805986"/>
            <a:ext cx="3291840" cy="245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 smtClean="0"/>
              <a:t>Sumber : Aplikasi Komdat.kemkes.go.id:8080</a:t>
            </a:r>
            <a:endParaRPr lang="id-ID" sz="1100" dirty="0"/>
          </a:p>
        </p:txBody>
      </p:sp>
      <p:sp>
        <p:nvSpPr>
          <p:cNvPr id="15" name="Pentagon 13">
            <a:extLst>
              <a:ext uri="{FF2B5EF4-FFF2-40B4-BE49-F238E27FC236}">
                <a16:creationId xmlns:a16="http://schemas.microsoft.com/office/drawing/2014/main" xmlns="" id="{86C46EC5-56E4-43D6-B8E3-5E023A242EF2}"/>
              </a:ext>
            </a:extLst>
          </p:cNvPr>
          <p:cNvSpPr/>
          <p:nvPr/>
        </p:nvSpPr>
        <p:spPr>
          <a:xfrm>
            <a:off x="4920008" y="930393"/>
            <a:ext cx="2026872" cy="613452"/>
          </a:xfrm>
          <a:prstGeom prst="homePlat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3">
            <a:extLst>
              <a:ext uri="{FF2B5EF4-FFF2-40B4-BE49-F238E27FC236}">
                <a16:creationId xmlns:a16="http://schemas.microsoft.com/office/drawing/2014/main" xmlns="" id="{86C46EC5-56E4-43D6-B8E3-5E023A242EF2}"/>
              </a:ext>
            </a:extLst>
          </p:cNvPr>
          <p:cNvSpPr/>
          <p:nvPr/>
        </p:nvSpPr>
        <p:spPr>
          <a:xfrm>
            <a:off x="1893800" y="917770"/>
            <a:ext cx="2026872" cy="613452"/>
          </a:xfrm>
          <a:prstGeom prst="homePlat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008754" y="1007881"/>
            <a:ext cx="2033728" cy="46753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>
                <a:solidFill>
                  <a:schemeClr val="bg1"/>
                </a:solidFill>
              </a:rPr>
              <a:t>REAL</a:t>
            </a:r>
            <a:r>
              <a:rPr lang="en-US" b="1" dirty="0">
                <a:solidFill>
                  <a:schemeClr val="bg1"/>
                </a:solidFill>
              </a:rPr>
              <a:t>ISASI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KEUANGAN </a:t>
            </a:r>
            <a:r>
              <a:rPr lang="id-ID" b="1" dirty="0">
                <a:solidFill>
                  <a:schemeClr val="bg1"/>
                </a:solidFill>
              </a:rPr>
              <a:t>8 KAB/KOTA (66,67%) </a:t>
            </a:r>
          </a:p>
        </p:txBody>
      </p:sp>
      <p:sp>
        <p:nvSpPr>
          <p:cNvPr id="9" name="Pentagon 8"/>
          <p:cNvSpPr/>
          <p:nvPr/>
        </p:nvSpPr>
        <p:spPr>
          <a:xfrm>
            <a:off x="1952709" y="1056796"/>
            <a:ext cx="2028026" cy="55585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smtClean="0">
                <a:solidFill>
                  <a:schemeClr val="bg1"/>
                </a:solidFill>
              </a:rPr>
              <a:t>REAL</a:t>
            </a:r>
            <a:r>
              <a:rPr lang="en-US" b="1" smtClean="0">
                <a:solidFill>
                  <a:schemeClr val="bg1"/>
                </a:solidFill>
              </a:rPr>
              <a:t>ISASI</a:t>
            </a:r>
            <a:r>
              <a:rPr lang="id-ID" b="1" smtClean="0">
                <a:solidFill>
                  <a:schemeClr val="bg1"/>
                </a:solidFill>
              </a:rPr>
              <a:t> PROGRAM  12 KAB/KOTA (100%)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18C9709-2A70-4C28-963C-B56D38AA9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61866"/>
              </p:ext>
            </p:extLst>
          </p:nvPr>
        </p:nvGraphicFramePr>
        <p:xfrm>
          <a:off x="407228" y="1695714"/>
          <a:ext cx="8502650" cy="328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ntagon 12">
            <a:extLst>
              <a:ext uri="{FF2B5EF4-FFF2-40B4-BE49-F238E27FC236}">
                <a16:creationId xmlns:a16="http://schemas.microsoft.com/office/drawing/2014/main" xmlns="" id="{06B246A9-E5CD-4849-94C1-D9FBB6440489}"/>
              </a:ext>
            </a:extLst>
          </p:cNvPr>
          <p:cNvSpPr/>
          <p:nvPr/>
        </p:nvSpPr>
        <p:spPr>
          <a:xfrm>
            <a:off x="2587190" y="1158593"/>
            <a:ext cx="2006582" cy="46917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ISASI</a:t>
            </a:r>
            <a:r>
              <a:rPr lang="id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10 KAB/KOTA (83%)</a:t>
            </a:r>
          </a:p>
        </p:txBody>
      </p:sp>
      <p:sp>
        <p:nvSpPr>
          <p:cNvPr id="6" name="Pentagon 13">
            <a:extLst>
              <a:ext uri="{FF2B5EF4-FFF2-40B4-BE49-F238E27FC236}">
                <a16:creationId xmlns:a16="http://schemas.microsoft.com/office/drawing/2014/main" xmlns="" id="{86C46EC5-56E4-43D6-B8E3-5E023A242EF2}"/>
              </a:ext>
            </a:extLst>
          </p:cNvPr>
          <p:cNvSpPr/>
          <p:nvPr/>
        </p:nvSpPr>
        <p:spPr>
          <a:xfrm>
            <a:off x="4765814" y="1158592"/>
            <a:ext cx="2026872" cy="61345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ISASI</a:t>
            </a:r>
            <a:r>
              <a:rPr lang="id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ANGGARAN 6 KAB/KOTA (50%)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BE8D76D-7CC7-409B-B80E-6CB91BD82AD3}"/>
              </a:ext>
            </a:extLst>
          </p:cNvPr>
          <p:cNvGrpSpPr/>
          <p:nvPr/>
        </p:nvGrpSpPr>
        <p:grpSpPr>
          <a:xfrm>
            <a:off x="2587191" y="763616"/>
            <a:ext cx="3952141" cy="333274"/>
            <a:chOff x="876601" y="1943653"/>
            <a:chExt cx="1403896" cy="4488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84017D7-0E73-4B39-903B-22FF23EEC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01" y="1943653"/>
              <a:ext cx="1388804" cy="448852"/>
            </a:xfrm>
            <a:prstGeom prst="rect">
              <a:avLst/>
            </a:prstGeom>
            <a:solidFill>
              <a:srgbClr val="053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en-US" sz="1350">
                <a:latin typeface="Montserrat Medium" panose="00000600000000000000" pitchFamily="2" charset="0"/>
                <a:cs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40C10AF-44CF-47D5-853F-8072EBA1C4EC}"/>
                </a:ext>
              </a:extLst>
            </p:cNvPr>
            <p:cNvSpPr/>
            <p:nvPr/>
          </p:nvSpPr>
          <p:spPr>
            <a:xfrm>
              <a:off x="891693" y="1994940"/>
              <a:ext cx="1388804" cy="3481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80000"/>
                </a:lnSpc>
                <a:defRPr/>
              </a:pPr>
              <a:r>
                <a:rPr lang="en-US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350" dirty="0" err="1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Menyampaikan</a:t>
              </a:r>
              <a:r>
                <a:rPr lang="en-US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350" dirty="0" err="1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id-ID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83%  </a:t>
              </a:r>
              <a:endParaRPr lang="en-US" sz="1350" dirty="0">
                <a:solidFill>
                  <a:srgbClr val="FFFFFF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D9165F-8657-4355-AD5C-998DC867D956}"/>
              </a:ext>
            </a:extLst>
          </p:cNvPr>
          <p:cNvSpPr/>
          <p:nvPr/>
        </p:nvSpPr>
        <p:spPr>
          <a:xfrm>
            <a:off x="212483" y="140368"/>
            <a:ext cx="710194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id-ID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RATA-RATA CAPAIAN SPM KABUPATEN/KOTA </a:t>
            </a:r>
            <a:endParaRPr lang="en-US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SE-PROVINSI RIAU </a:t>
            </a:r>
            <a:r>
              <a:rPr lang="id-ID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id-ID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II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d-ID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Th.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2021</a:t>
            </a:r>
            <a:r>
              <a:rPr lang="id-ID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(up date 14 Okt 2021)</a:t>
            </a:r>
            <a:endParaRPr lang="en-US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1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7994" y="77273"/>
            <a:ext cx="606120" cy="588003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9968"/>
          <a:stretch/>
        </p:blipFill>
        <p:spPr>
          <a:xfrm>
            <a:off x="7314427" y="94165"/>
            <a:ext cx="1064426" cy="5286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483" y="4881890"/>
            <a:ext cx="3028393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/>
              <a:t>Sumber : Aplikasi Komdat.kemkes.go.id:8080</a:t>
            </a:r>
          </a:p>
        </p:txBody>
      </p:sp>
    </p:spTree>
    <p:extLst>
      <p:ext uri="{BB962C8B-B14F-4D97-AF65-F5344CB8AC3E}">
        <p14:creationId xmlns:p14="http://schemas.microsoft.com/office/powerpoint/2010/main" val="10261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16D64D-63D3-4C81-9F40-DE9781DCB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/>
          <a:stretch/>
        </p:blipFill>
        <p:spPr>
          <a:xfrm>
            <a:off x="0" y="804331"/>
            <a:ext cx="9144000" cy="4339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1272B8-33EF-465F-9F6D-AD0AABA70CBC}"/>
              </a:ext>
            </a:extLst>
          </p:cNvPr>
          <p:cNvSpPr/>
          <p:nvPr/>
        </p:nvSpPr>
        <p:spPr>
          <a:xfrm>
            <a:off x="797520" y="159102"/>
            <a:ext cx="636583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PRESENTASE CAPAIAN KEGIATAN SPM </a:t>
            </a:r>
          </a:p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KABUPATEN/KOTA TW 1-2 PROVINSI RIAU TAHUN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6ADDCB2-9EB3-424C-9D90-2AD4623F2167}"/>
              </a:ext>
            </a:extLst>
          </p:cNvPr>
          <p:cNvGrpSpPr/>
          <p:nvPr/>
        </p:nvGrpSpPr>
        <p:grpSpPr>
          <a:xfrm>
            <a:off x="1800054" y="804331"/>
            <a:ext cx="4923690" cy="650231"/>
            <a:chOff x="876601" y="2406365"/>
            <a:chExt cx="1663311" cy="8757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709336-4387-4527-8477-0A76D290B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01" y="2406365"/>
              <a:ext cx="1663311" cy="683598"/>
            </a:xfrm>
            <a:prstGeom prst="rect">
              <a:avLst/>
            </a:prstGeom>
            <a:solidFill>
              <a:srgbClr val="053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en-US" sz="1350">
                <a:latin typeface="Montserrat Medium" panose="00000600000000000000" pitchFamily="2" charset="0"/>
                <a:cs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2104A15-2B9F-4989-B090-DE0903C866FD}"/>
                </a:ext>
              </a:extLst>
            </p:cNvPr>
            <p:cNvSpPr/>
            <p:nvPr/>
          </p:nvSpPr>
          <p:spPr>
            <a:xfrm>
              <a:off x="908816" y="2472241"/>
              <a:ext cx="1598881" cy="8098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80000"/>
                </a:lnSpc>
                <a:defRPr/>
              </a:pPr>
              <a:r>
                <a:rPr lang="en-US" sz="1350" dirty="0" err="1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Sudah</a:t>
              </a:r>
              <a:r>
                <a:rPr lang="en-US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350" dirty="0" err="1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Menyampaikan</a:t>
              </a:r>
              <a:r>
                <a:rPr lang="en-US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350" dirty="0" err="1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id-ID" sz="1350" dirty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Kab/kota (83</a:t>
              </a:r>
              <a:r>
                <a:rPr lang="id-ID" sz="1350" dirty="0" smtClean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%)</a:t>
              </a:r>
            </a:p>
            <a:p>
              <a:pPr algn="ctr" defTabSz="914378">
                <a:lnSpc>
                  <a:spcPct val="80000"/>
                </a:lnSpc>
                <a:defRPr/>
              </a:pPr>
              <a:r>
                <a:rPr lang="id-ID" sz="1350" dirty="0" smtClean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RATA-RATA CAPAIAN 23%</a:t>
              </a:r>
            </a:p>
            <a:p>
              <a:pPr algn="ctr" defTabSz="914378">
                <a:lnSpc>
                  <a:spcPct val="80000"/>
                </a:lnSpc>
                <a:defRPr/>
              </a:pPr>
              <a:r>
                <a:rPr lang="id-ID" sz="1350" dirty="0" smtClean="0">
                  <a:solidFill>
                    <a:srgbClr val="FFFFFF"/>
                  </a:solidFill>
                  <a:latin typeface="Montserrat Medium" panose="00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350" dirty="0">
                <a:solidFill>
                  <a:srgbClr val="FFFFFF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7994" y="77273"/>
            <a:ext cx="606120" cy="588003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9968"/>
          <a:stretch/>
        </p:blipFill>
        <p:spPr>
          <a:xfrm>
            <a:off x="7314427" y="94165"/>
            <a:ext cx="1064426" cy="5286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921" y="4822414"/>
            <a:ext cx="3028393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/>
              <a:t>Sumber : Aplikasi Komdat.kemkes.go.id:8080</a:t>
            </a:r>
          </a:p>
        </p:txBody>
      </p:sp>
    </p:spTree>
    <p:extLst>
      <p:ext uri="{BB962C8B-B14F-4D97-AF65-F5344CB8AC3E}">
        <p14:creationId xmlns:p14="http://schemas.microsoft.com/office/powerpoint/2010/main" val="2478454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9" y="643"/>
            <a:ext cx="8369364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43730" y="933811"/>
            <a:ext cx="7600270" cy="2290651"/>
          </a:xfrm>
        </p:spPr>
        <p:txBody>
          <a:bodyPr/>
          <a:lstStyle/>
          <a:p>
            <a:pPr algn="l"/>
            <a:r>
              <a:rPr lang="en-US" sz="4500" b="1" smtClean="0">
                <a:ln>
                  <a:solidFill>
                    <a:srgbClr val="002060"/>
                  </a:solidFill>
                </a:ln>
                <a:cs typeface="Calibri" panose="020F0502020204030204" pitchFamily="34" charset="0"/>
              </a:rPr>
              <a:t>CAPAIAN SPM KAB / KOTA</a:t>
            </a:r>
          </a:p>
          <a:p>
            <a:pPr algn="l"/>
            <a:r>
              <a:rPr lang="en-US" sz="4500" b="1" smtClean="0">
                <a:ln>
                  <a:solidFill>
                    <a:srgbClr val="002060"/>
                  </a:solidFill>
                </a:ln>
                <a:cs typeface="Calibri" panose="020F0502020204030204" pitchFamily="34" charset="0"/>
              </a:rPr>
              <a:t>TAHUN 2020</a:t>
            </a:r>
            <a:endParaRPr lang="id-ID" sz="4500" b="1" dirty="0" smtClean="0">
              <a:ln>
                <a:solidFill>
                  <a:srgbClr val="002060"/>
                </a:solidFill>
              </a:ln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4" y="4835975"/>
            <a:ext cx="4998262" cy="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7" y="509457"/>
            <a:ext cx="8619213" cy="4372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6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r="2304"/>
          <a:stretch/>
        </p:blipFill>
        <p:spPr>
          <a:xfrm>
            <a:off x="270345" y="441002"/>
            <a:ext cx="8627166" cy="4140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7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2216"/>
          <a:stretch/>
        </p:blipFill>
        <p:spPr>
          <a:xfrm>
            <a:off x="294198" y="313866"/>
            <a:ext cx="8579458" cy="4258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9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r="3686"/>
          <a:stretch/>
        </p:blipFill>
        <p:spPr>
          <a:xfrm>
            <a:off x="262394" y="436111"/>
            <a:ext cx="8651018" cy="425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9" y="643"/>
            <a:ext cx="8369364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43730" y="933812"/>
            <a:ext cx="6417738" cy="1582508"/>
          </a:xfrm>
        </p:spPr>
        <p:txBody>
          <a:bodyPr/>
          <a:lstStyle/>
          <a:p>
            <a:pPr algn="l"/>
            <a:r>
              <a:rPr lang="en-US" sz="5000" b="1" smtClean="0">
                <a:ln>
                  <a:solidFill>
                    <a:srgbClr val="002060"/>
                  </a:solidFill>
                </a:ln>
                <a:cs typeface="Calibri" panose="020F0502020204030204" pitchFamily="34" charset="0"/>
              </a:rPr>
              <a:t>1. DATA PRIORITAS</a:t>
            </a:r>
            <a:endParaRPr lang="id-ID" sz="5000" b="1" dirty="0" smtClean="0">
              <a:ln>
                <a:solidFill>
                  <a:srgbClr val="002060"/>
                </a:solidFill>
              </a:ln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4" y="4835975"/>
            <a:ext cx="4998262" cy="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-632" r="3401" b="632"/>
          <a:stretch/>
        </p:blipFill>
        <p:spPr>
          <a:xfrm>
            <a:off x="294198" y="370098"/>
            <a:ext cx="8515847" cy="425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9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r="3814"/>
          <a:stretch/>
        </p:blipFill>
        <p:spPr>
          <a:xfrm>
            <a:off x="278296" y="426333"/>
            <a:ext cx="8563554" cy="415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2882"/>
          <a:stretch/>
        </p:blipFill>
        <p:spPr>
          <a:xfrm>
            <a:off x="333955" y="330369"/>
            <a:ext cx="8603311" cy="4396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6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2976"/>
          <a:stretch/>
        </p:blipFill>
        <p:spPr>
          <a:xfrm>
            <a:off x="294199" y="430000"/>
            <a:ext cx="8579458" cy="4312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9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4408"/>
          <a:stretch/>
        </p:blipFill>
        <p:spPr>
          <a:xfrm>
            <a:off x="357810" y="489902"/>
            <a:ext cx="8460188" cy="4158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3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843"/>
          <a:stretch/>
        </p:blipFill>
        <p:spPr>
          <a:xfrm>
            <a:off x="665630" y="413496"/>
            <a:ext cx="8311393" cy="4389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6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4314"/>
          <a:stretch/>
        </p:blipFill>
        <p:spPr>
          <a:xfrm>
            <a:off x="685800" y="403410"/>
            <a:ext cx="8140148" cy="4399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4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2994"/>
          <a:stretch/>
        </p:blipFill>
        <p:spPr>
          <a:xfrm>
            <a:off x="571500" y="456283"/>
            <a:ext cx="8270350" cy="433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1" y="1287710"/>
            <a:ext cx="7773339" cy="2745093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spcAft>
                <a:spcPts val="750"/>
              </a:spcAft>
              <a:buAutoNum type="arabicPeriod"/>
            </a:pP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Pelaporan  S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Kabupaten / Kota  Per Triwulan 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ering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idak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epat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 , 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idak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engkap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ering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ilakukan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erifikasi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ntuk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erubahan 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elah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iinput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Aplikasi </a:t>
            </a:r>
            <a:r>
              <a:rPr lang="id-ID" sz="1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komdat.kemkes.go.</a:t>
            </a:r>
            <a:r>
              <a:rPr lang="id-ID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engan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onfirmasi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nline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Pus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Data dan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Pusdatin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Kemenkes R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I)</a:t>
            </a:r>
            <a:endParaRPr lang="id-ID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750"/>
              </a:spcAft>
              <a:buAutoNum type="arabicPeriod" startAt="2"/>
            </a:pP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Belum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emua Kabupaten/Kota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elakukan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egiatan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emetaan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embiayaan / 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osting S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endParaRPr lang="id-ID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750"/>
              </a:spcAft>
              <a:buAutoNum type="arabicPeriod" startAt="2"/>
            </a:pPr>
            <a:r>
              <a:rPr lang="id-ID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perlukan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Konsistensi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Rencana anggaran implementasi SPM melalui Costing yang telah disusun dan disepakati bersama, yang dikoordinasi oleh Sub Bagian  Perencanaan / Bina Program</a:t>
            </a:r>
          </a:p>
          <a:p>
            <a:pPr marL="342900" indent="-342900" algn="just">
              <a:spcAft>
                <a:spcPts val="750"/>
              </a:spcAft>
              <a:buFont typeface="Space Grotesk Light"/>
              <a:buAutoNum type="arabicPeriod" startAt="2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Alokasi anggaran untuk Implementasi SPM mayoritas masih menggunakan dana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(Dana Alokasi Khusus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750"/>
              </a:spcAft>
              <a:buAutoNum type="arabicPeriod" startAt="2"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Belum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da 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Penetapan Data Sasaran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tahunan 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Bidang Kesehatan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dari Pejabat daerah   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dirty="0"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74D454-9EE3-4F67-A456-8BAB0024D502}"/>
              </a:ext>
            </a:extLst>
          </p:cNvPr>
          <p:cNvSpPr/>
          <p:nvPr/>
        </p:nvSpPr>
        <p:spPr>
          <a:xfrm>
            <a:off x="894252" y="533617"/>
            <a:ext cx="3546484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id-ID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PERMASALAHAN</a:t>
            </a:r>
            <a:endParaRPr lang="en-US" sz="3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1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994" y="77273"/>
            <a:ext cx="606120" cy="588003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9968"/>
          <a:stretch/>
        </p:blipFill>
        <p:spPr>
          <a:xfrm>
            <a:off x="7314427" y="94165"/>
            <a:ext cx="1064426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2" y="613363"/>
            <a:ext cx="6240900" cy="396300"/>
          </a:xfrm>
        </p:spPr>
        <p:txBody>
          <a:bodyPr/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KESIMPULAN: </a:t>
            </a:r>
            <a:r>
              <a:rPr lang="id-ID" sz="1600" dirty="0" smtClean="0"/>
              <a:t>(SPM 2020)</a:t>
            </a:r>
            <a:endParaRPr lang="id-ID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225" y="1232300"/>
            <a:ext cx="8002453" cy="2834100"/>
          </a:xfrm>
        </p:spPr>
        <p:txBody>
          <a:bodyPr/>
          <a:lstStyle/>
          <a:p>
            <a:r>
              <a:rPr lang="id-ID" dirty="0" smtClean="0"/>
              <a:t>Terjadi penurunan capaian realisasi SPM kabupaten /kota pada tahun 2020 (28%) dibandingkan th 2019 57%</a:t>
            </a:r>
          </a:p>
          <a:p>
            <a:r>
              <a:rPr lang="id-ID" dirty="0" smtClean="0"/>
              <a:t>Realisasi Capaian Program (28%) lebih rendah dibandingkan realisasi keuangan (51%) </a:t>
            </a:r>
          </a:p>
          <a:p>
            <a:r>
              <a:rPr lang="id-ID" dirty="0" smtClean="0"/>
              <a:t>Kabupaten/kota yang tidak mengalokasikan anggaran SPM  yaitu Inhil, Kuansing, Pelalawan dan Siak</a:t>
            </a:r>
          </a:p>
        </p:txBody>
      </p:sp>
    </p:spTree>
    <p:extLst>
      <p:ext uri="{BB962C8B-B14F-4D97-AF65-F5344CB8AC3E}">
        <p14:creationId xmlns:p14="http://schemas.microsoft.com/office/powerpoint/2010/main" val="283509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38" y="211972"/>
            <a:ext cx="8705724" cy="47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1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99" y="659957"/>
            <a:ext cx="7962697" cy="3727967"/>
          </a:xfrm>
        </p:spPr>
        <p:txBody>
          <a:bodyPr/>
          <a:lstStyle/>
          <a:p>
            <a:r>
              <a:rPr lang="id-ID" sz="2400" dirty="0"/>
              <a:t>Indikator Capaian SPM yang </a:t>
            </a:r>
            <a:r>
              <a:rPr lang="id-ID" sz="2400" dirty="0" smtClean="0"/>
              <a:t>rendah pada pelayanan kesehatan :</a:t>
            </a:r>
            <a:endParaRPr lang="id-ID" sz="2400" dirty="0"/>
          </a:p>
          <a:p>
            <a:pPr marL="88900" indent="0">
              <a:buNone/>
            </a:pPr>
            <a:r>
              <a:rPr lang="id-ID" dirty="0"/>
              <a:t>     1. </a:t>
            </a:r>
            <a:r>
              <a:rPr lang="id-ID" dirty="0" smtClean="0"/>
              <a:t> Balita </a:t>
            </a:r>
            <a:r>
              <a:rPr lang="id-ID" dirty="0"/>
              <a:t>47%</a:t>
            </a:r>
          </a:p>
          <a:p>
            <a:pPr marL="88900" indent="0">
              <a:buNone/>
            </a:pPr>
            <a:r>
              <a:rPr lang="id-ID" dirty="0"/>
              <a:t>     2. </a:t>
            </a:r>
            <a:r>
              <a:rPr lang="id-ID" dirty="0" smtClean="0"/>
              <a:t> Usia </a:t>
            </a:r>
            <a:r>
              <a:rPr lang="id-ID" dirty="0"/>
              <a:t>Pendidikan 21</a:t>
            </a:r>
            <a:r>
              <a:rPr lang="id-ID" dirty="0" smtClean="0"/>
              <a:t>%</a:t>
            </a:r>
          </a:p>
          <a:p>
            <a:pPr marL="88900" indent="0">
              <a:buNone/>
            </a:pPr>
            <a:r>
              <a:rPr lang="id-ID" dirty="0"/>
              <a:t> </a:t>
            </a:r>
            <a:r>
              <a:rPr lang="id-ID" dirty="0" smtClean="0"/>
              <a:t>    3.  Usia produktif 22%</a:t>
            </a:r>
          </a:p>
          <a:p>
            <a:pPr marL="88900" indent="0">
              <a:buNone/>
            </a:pPr>
            <a:r>
              <a:rPr lang="id-ID" dirty="0"/>
              <a:t> </a:t>
            </a:r>
            <a:r>
              <a:rPr lang="id-ID" dirty="0" smtClean="0"/>
              <a:t>    4.  Usia lanjut 41%</a:t>
            </a:r>
          </a:p>
          <a:p>
            <a:pPr marL="88900" indent="0">
              <a:buNone/>
            </a:pPr>
            <a:r>
              <a:rPr lang="id-ID" dirty="0" smtClean="0"/>
              <a:t>     5.  Hipertensi 20%</a:t>
            </a:r>
          </a:p>
          <a:p>
            <a:pPr marL="88900" indent="0">
              <a:buNone/>
            </a:pPr>
            <a:r>
              <a:rPr lang="id-ID" dirty="0" smtClean="0"/>
              <a:t>     6.  TB 32%</a:t>
            </a:r>
          </a:p>
          <a:p>
            <a:pPr marL="88900" indent="0">
              <a:buNone/>
            </a:pPr>
            <a:r>
              <a:rPr lang="id-ID" dirty="0" smtClean="0"/>
              <a:t>     7.  HIV 24%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751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364" y="1066618"/>
            <a:ext cx="6106347" cy="396600"/>
          </a:xfrm>
        </p:spPr>
        <p:txBody>
          <a:bodyPr/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CAPAIAN SPM KABUPATEN/KOTA TAHUN 2021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45439"/>
              </p:ext>
            </p:extLst>
          </p:nvPr>
        </p:nvGraphicFramePr>
        <p:xfrm>
          <a:off x="254938" y="785613"/>
          <a:ext cx="8722084" cy="3770483"/>
        </p:xfrm>
        <a:graphic>
          <a:graphicData uri="http://schemas.openxmlformats.org/drawingml/2006/table">
            <a:tbl>
              <a:tblPr>
                <a:tableStyleId>{B71E8972-68E6-47C6-8168-9DFCAA21A1EE}</a:tableStyleId>
              </a:tblPr>
              <a:tblGrid>
                <a:gridCol w="395159"/>
                <a:gridCol w="1486108"/>
                <a:gridCol w="703482"/>
                <a:gridCol w="650722"/>
                <a:gridCol w="676328"/>
                <a:gridCol w="584863"/>
                <a:gridCol w="584863"/>
                <a:gridCol w="576387"/>
                <a:gridCol w="578505"/>
                <a:gridCol w="553076"/>
                <a:gridCol w="633835"/>
                <a:gridCol w="1298756"/>
              </a:tblGrid>
              <a:tr h="158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 dirty="0">
                          <a:effectLst/>
                        </a:rPr>
                        <a:t>NO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 dirty="0">
                          <a:effectLst/>
                        </a:rPr>
                        <a:t>KABUPATEN/KOTA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 dirty="0">
                          <a:effectLst/>
                        </a:rPr>
                        <a:t>SASARAN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TW 1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TW 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TW 3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TW 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KETERANGAN</a:t>
                      </a:r>
                      <a:endParaRPr lang="id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</a:tr>
              <a:tr h="3113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 dirty="0">
                          <a:effectLst/>
                        </a:rPr>
                        <a:t> Realisasi kegiatan 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Anggaran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kegiatan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Anggaran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kegiatan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Anggaran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>
                          <a:effectLst/>
                        </a:rPr>
                        <a:t> Realisasi kegiatan 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u="none" strike="noStrike" dirty="0">
                          <a:effectLst/>
                        </a:rPr>
                        <a:t> Realisasi Anggaran 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08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DUMAI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19-Mar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19-Mar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65637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SIAK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08-Feb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20-Sep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20-Sep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20-Sep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20-Sep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KEPULAUAN MERANTI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24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25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25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PELALAWAN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02-Jun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10-Jun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10-Jun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23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23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belum lengkap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PEKANBARU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03-Mei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02-Sep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INDRAGIRI HULU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29-Apr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05-Mei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05-Mei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15-Sep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15-Sep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KAMPAR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30-Jul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 Agst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08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KUANTAN SINGINGI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belum melakukan penginputan</a:t>
                      </a:r>
                      <a:endParaRPr lang="id-ID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08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ROKAN HILIR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20-Jun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08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ROKAN HULU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22-Apr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23-Apr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06-Okt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BENGKALIS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28-Mei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12-Jul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12-Jul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08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12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INDRAGIRI HILIR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belum melakukan penginputan</a:t>
                      </a:r>
                      <a:endParaRPr lang="id-ID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158724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b="1" u="none" strike="noStrike" dirty="0">
                          <a:effectLst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0822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>
                          <a:effectLst/>
                        </a:rPr>
                        <a:t> 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KABUPATEN/KOTA YG MELAPOR (%)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  92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83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58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 67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  58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    -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>
                          <a:effectLst/>
                        </a:rPr>
                        <a:t>                17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                  - </a:t>
                      </a:r>
                      <a:endParaRPr lang="id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>
                          <a:effectLst/>
                        </a:rPr>
                        <a:t>                 - </a:t>
                      </a:r>
                      <a:endParaRPr lang="id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>
                          <a:effectLst/>
                        </a:rPr>
                        <a:t> 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5" marR="5975" marT="597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0505" y="262393"/>
            <a:ext cx="626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ABSENSI LAPORAN SPM KABUPATEN/KOTA TW 1-3 TH 2021</a:t>
            </a:r>
          </a:p>
          <a:p>
            <a:pPr algn="ctr"/>
            <a:r>
              <a:rPr lang="id-ID" b="1" dirty="0" smtClean="0"/>
              <a:t>UP DATE 14 OKTOBER 2021</a:t>
            </a:r>
            <a:endParaRPr lang="id-ID" b="1" dirty="0"/>
          </a:p>
        </p:txBody>
      </p:sp>
      <p:sp>
        <p:nvSpPr>
          <p:cNvPr id="2" name="Rectangle 1"/>
          <p:cNvSpPr/>
          <p:nvPr/>
        </p:nvSpPr>
        <p:spPr>
          <a:xfrm>
            <a:off x="184324" y="4691935"/>
            <a:ext cx="30283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/>
              <a:t>Sumber : Aplikasi Komdat.kemkes.go.id:8080</a:t>
            </a:r>
          </a:p>
        </p:txBody>
      </p:sp>
    </p:spTree>
    <p:extLst>
      <p:ext uri="{BB962C8B-B14F-4D97-AF65-F5344CB8AC3E}">
        <p14:creationId xmlns:p14="http://schemas.microsoft.com/office/powerpoint/2010/main" val="2092223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176212"/>
            <a:ext cx="91535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03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r="3163"/>
          <a:stretch/>
        </p:blipFill>
        <p:spPr>
          <a:xfrm>
            <a:off x="349622" y="557438"/>
            <a:ext cx="8314798" cy="4398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2612"/>
          <a:stretch/>
        </p:blipFill>
        <p:spPr>
          <a:xfrm>
            <a:off x="248771" y="490817"/>
            <a:ext cx="8498776" cy="4209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12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2725"/>
          <a:stretch/>
        </p:blipFill>
        <p:spPr>
          <a:xfrm>
            <a:off x="376517" y="504264"/>
            <a:ext cx="8281507" cy="436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37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3724"/>
          <a:stretch/>
        </p:blipFill>
        <p:spPr>
          <a:xfrm>
            <a:off x="221877" y="450477"/>
            <a:ext cx="8372204" cy="445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37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66" r="3457" b="-166"/>
          <a:stretch/>
        </p:blipFill>
        <p:spPr>
          <a:xfrm>
            <a:off x="154642" y="349623"/>
            <a:ext cx="8560933" cy="441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6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3404"/>
          <a:stretch/>
        </p:blipFill>
        <p:spPr>
          <a:xfrm>
            <a:off x="208428" y="369793"/>
            <a:ext cx="8698979" cy="462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98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5152" y="180594"/>
            <a:ext cx="8213697" cy="478231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822713" y="914401"/>
            <a:ext cx="2289976" cy="659958"/>
          </a:xfrm>
          <a:prstGeom prst="wedgeRoundRectCallout">
            <a:avLst>
              <a:gd name="adj1" fmla="val -45210"/>
              <a:gd name="adj2" fmla="val 1297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981739" y="1007833"/>
            <a:ext cx="186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Belum diajukan permintaan utk verifikasi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92779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2722"/>
          <a:stretch/>
        </p:blipFill>
        <p:spPr>
          <a:xfrm>
            <a:off x="233757" y="302863"/>
            <a:ext cx="8520184" cy="4688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3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3323"/>
          <a:stretch/>
        </p:blipFill>
        <p:spPr>
          <a:xfrm>
            <a:off x="254381" y="260653"/>
            <a:ext cx="8589082" cy="4669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r="4034"/>
          <a:stretch/>
        </p:blipFill>
        <p:spPr>
          <a:xfrm>
            <a:off x="398761" y="228582"/>
            <a:ext cx="8438308" cy="4829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3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r="3822"/>
          <a:stretch/>
        </p:blipFill>
        <p:spPr>
          <a:xfrm>
            <a:off x="248771" y="275664"/>
            <a:ext cx="8588298" cy="4715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29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r="3893"/>
          <a:stretch/>
        </p:blipFill>
        <p:spPr>
          <a:xfrm>
            <a:off x="208428" y="262217"/>
            <a:ext cx="8667007" cy="4667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17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r="2754"/>
          <a:stretch/>
        </p:blipFill>
        <p:spPr>
          <a:xfrm>
            <a:off x="282387" y="242046"/>
            <a:ext cx="8561076" cy="4749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47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4" y="191945"/>
            <a:ext cx="6240900" cy="396300"/>
          </a:xfrm>
        </p:spPr>
        <p:txBody>
          <a:bodyPr/>
          <a:lstStyle/>
          <a:p>
            <a:r>
              <a:rPr lang="id-ID" dirty="0" smtClean="0"/>
              <a:t>Kesimpulan :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14" y="683660"/>
            <a:ext cx="8142136" cy="2834100"/>
          </a:xfrm>
        </p:spPr>
        <p:txBody>
          <a:bodyPr/>
          <a:lstStyle/>
          <a:p>
            <a:pPr marL="8890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1.   Semester 1 th 2021 rata-rata capaian 12 indikator SPM</a:t>
            </a:r>
          </a:p>
          <a:p>
            <a:pPr marL="88900" indent="0">
              <a:buNone/>
            </a:pP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     Kabupaten/kota 23% </a:t>
            </a:r>
          </a:p>
          <a:p>
            <a:pPr marL="546100" indent="-457200">
              <a:buAutoNum type="arabicPeriod" startAt="2"/>
            </a:pPr>
            <a:r>
              <a:rPr lang="id-ID" dirty="0" smtClean="0">
                <a:solidFill>
                  <a:schemeClr val="tx1"/>
                </a:solidFill>
              </a:rPr>
              <a:t>Kabupaten Kuantan Singingi dan Siak belum membuat </a:t>
            </a:r>
          </a:p>
          <a:p>
            <a:pPr marL="8890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       laporan dari bulan Jan – September 2021</a:t>
            </a:r>
          </a:p>
          <a:p>
            <a:pPr marL="546100" indent="-457200">
              <a:buAutoNum type="arabicPeriod" startAt="3"/>
            </a:pPr>
            <a:r>
              <a:rPr lang="id-ID" sz="2400" dirty="0" smtClean="0">
                <a:solidFill>
                  <a:schemeClr val="tx1"/>
                </a:solidFill>
              </a:rPr>
              <a:t>Indikator </a:t>
            </a:r>
            <a:r>
              <a:rPr lang="id-ID" sz="2400" dirty="0">
                <a:solidFill>
                  <a:schemeClr val="tx1"/>
                </a:solidFill>
              </a:rPr>
              <a:t>Capaian SPM yang rendah pada 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8890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     pelayanan  </a:t>
            </a:r>
            <a:r>
              <a:rPr lang="id-ID" sz="2400" dirty="0">
                <a:solidFill>
                  <a:schemeClr val="tx1"/>
                </a:solidFill>
              </a:rPr>
              <a:t>kesehatan :</a:t>
            </a:r>
          </a:p>
          <a:p>
            <a:pPr marL="88900" indent="0">
              <a:buNone/>
            </a:pPr>
            <a:r>
              <a:rPr lang="id-ID" dirty="0">
                <a:solidFill>
                  <a:schemeClr val="tx1"/>
                </a:solidFill>
              </a:rPr>
              <a:t>     </a:t>
            </a:r>
            <a:r>
              <a:rPr lang="id-ID" dirty="0" smtClean="0">
                <a:solidFill>
                  <a:schemeClr val="tx1"/>
                </a:solidFill>
              </a:rPr>
              <a:t>  -  </a:t>
            </a:r>
            <a:r>
              <a:rPr lang="id-ID" dirty="0">
                <a:solidFill>
                  <a:schemeClr val="tx1"/>
                </a:solidFill>
              </a:rPr>
              <a:t>Usia Pendidikan 3%</a:t>
            </a:r>
          </a:p>
          <a:p>
            <a:pPr marL="88900" indent="0">
              <a:buNone/>
            </a:pPr>
            <a:r>
              <a:rPr lang="id-ID" dirty="0">
                <a:solidFill>
                  <a:schemeClr val="tx1"/>
                </a:solidFill>
              </a:rPr>
              <a:t>     </a:t>
            </a:r>
            <a:r>
              <a:rPr lang="id-ID" dirty="0" smtClean="0">
                <a:solidFill>
                  <a:schemeClr val="tx1"/>
                </a:solidFill>
              </a:rPr>
              <a:t>  -  </a:t>
            </a:r>
            <a:r>
              <a:rPr lang="id-ID" dirty="0">
                <a:solidFill>
                  <a:schemeClr val="tx1"/>
                </a:solidFill>
              </a:rPr>
              <a:t>Usia produktif 9%</a:t>
            </a:r>
          </a:p>
          <a:p>
            <a:pPr marL="88900" indent="0">
              <a:buNone/>
            </a:pPr>
            <a:r>
              <a:rPr lang="id-ID" dirty="0">
                <a:solidFill>
                  <a:schemeClr val="tx1"/>
                </a:solidFill>
              </a:rPr>
              <a:t>     </a:t>
            </a:r>
            <a:r>
              <a:rPr lang="id-ID" dirty="0" smtClean="0">
                <a:solidFill>
                  <a:schemeClr val="tx1"/>
                </a:solidFill>
              </a:rPr>
              <a:t>  -  </a:t>
            </a:r>
            <a:r>
              <a:rPr lang="id-ID" dirty="0">
                <a:solidFill>
                  <a:schemeClr val="tx1"/>
                </a:solidFill>
              </a:rPr>
              <a:t>Hipertensi 7%</a:t>
            </a:r>
          </a:p>
          <a:p>
            <a:pPr marL="88900" indent="0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 marL="889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2915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3" r="65302" b="46297"/>
          <a:stretch>
            <a:fillRect/>
          </a:stretch>
        </p:blipFill>
        <p:spPr bwMode="auto">
          <a:xfrm>
            <a:off x="1915795" y="928178"/>
            <a:ext cx="5930845" cy="38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7994" y="77273"/>
            <a:ext cx="606120" cy="588003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9968"/>
          <a:stretch/>
        </p:blipFill>
        <p:spPr>
          <a:xfrm>
            <a:off x="7314427" y="94165"/>
            <a:ext cx="1064426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56" y="180594"/>
            <a:ext cx="8501888" cy="478231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8205746" y="1240404"/>
            <a:ext cx="461176" cy="4850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1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3. PROFIL KESEHATAN </a:t>
            </a:r>
            <a:r>
              <a:rPr lang="id-ID" dirty="0"/>
              <a:t>2020</a:t>
            </a:r>
            <a:endParaRPr lang="en-S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62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421556"/>
          </a:xfrm>
        </p:spPr>
        <p:txBody>
          <a:bodyPr>
            <a:normAutofit/>
          </a:bodyPr>
          <a:lstStyle/>
          <a:p>
            <a:r>
              <a:rPr lang="id-ID" sz="1800" dirty="0"/>
              <a:t>REKAP ABSENSI   PROFIL  KABUPATEN/KOTA TH.2020 </a:t>
            </a:r>
            <a:r>
              <a:rPr lang="id-ID" sz="1800" dirty="0">
                <a:solidFill>
                  <a:srgbClr val="FF0000"/>
                </a:solidFill>
              </a:rPr>
              <a:t>ok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85899" y="843557"/>
          <a:ext cx="6172202" cy="3720371"/>
        </p:xfrm>
        <a:graphic>
          <a:graphicData uri="http://schemas.openxmlformats.org/drawingml/2006/table">
            <a:tbl>
              <a:tblPr/>
              <a:tblGrid>
                <a:gridCol w="547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39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KABUPATEN/KOTA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id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ABSENSI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KETERANGAN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80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SOFTCOPY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HARDCOPY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Kuansing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Draf</a:t>
                      </a:r>
                      <a:r>
                        <a:rPr lang="id-ID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id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Belum</a:t>
                      </a:r>
                      <a:r>
                        <a:rPr lang="id-ID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selesai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Indragiri Hulu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Indragiri Hilir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Draf / Belum</a:t>
                      </a:r>
                      <a:r>
                        <a:rPr lang="id-ID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selesai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Pelalawan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Lengkap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Siak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Belum</a:t>
                      </a:r>
                      <a:r>
                        <a:rPr lang="id-ID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selesai/draf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Kampar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lengkap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Rokan Hulu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Bengkalis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Rokan Hilir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Pekanbaru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Dumai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lengkap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58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Kep.Meranti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hardcopy belum diterima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58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 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5" marR="5485" marT="5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5809">
                <a:tc gridSpan="2"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58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 :</a:t>
                      </a: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58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 = Belum diterima</a:t>
                      </a: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58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 = Sudah diterima</a:t>
                      </a: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5" marR="5485" marT="5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3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Komponen Profil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/>
              <a:t>Narasi</a:t>
            </a:r>
          </a:p>
          <a:p>
            <a:r>
              <a:rPr lang="en-SG"/>
              <a:t>Lampiran </a:t>
            </a:r>
          </a:p>
          <a:p>
            <a:pPr>
              <a:buNone/>
            </a:pPr>
            <a:r>
              <a:rPr lang="en-SG"/>
              <a:t>    tabel ( 76 tabel )</a:t>
            </a:r>
          </a:p>
          <a:p>
            <a:pPr>
              <a:buNone/>
            </a:pPr>
            <a:r>
              <a:rPr lang="en-SG"/>
              <a:t>    tabel tambahan</a:t>
            </a:r>
          </a:p>
        </p:txBody>
      </p:sp>
    </p:spTree>
    <p:extLst>
      <p:ext uri="{BB962C8B-B14F-4D97-AF65-F5344CB8AC3E}">
        <p14:creationId xmlns:p14="http://schemas.microsoft.com/office/powerpoint/2010/main" val="11623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9" y="643"/>
            <a:ext cx="8369364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43730" y="933812"/>
            <a:ext cx="7242760" cy="1582508"/>
          </a:xfrm>
        </p:spPr>
        <p:txBody>
          <a:bodyPr/>
          <a:lstStyle/>
          <a:p>
            <a:pPr algn="l"/>
            <a:r>
              <a:rPr lang="en-US" sz="5000" b="1" smtClean="0">
                <a:ln>
                  <a:solidFill>
                    <a:srgbClr val="002060"/>
                  </a:solidFill>
                </a:ln>
                <a:cs typeface="Calibri" panose="020F0502020204030204" pitchFamily="34" charset="0"/>
              </a:rPr>
              <a:t>2. STANDAR</a:t>
            </a:r>
          </a:p>
          <a:p>
            <a:pPr algn="l"/>
            <a:r>
              <a:rPr lang="en-US" sz="5000" b="1" smtClean="0">
                <a:ln>
                  <a:solidFill>
                    <a:srgbClr val="002060"/>
                  </a:solidFill>
                </a:ln>
                <a:cs typeface="Calibri" panose="020F0502020204030204" pitchFamily="34" charset="0"/>
              </a:rPr>
              <a:t>PELAYANAN MINIMAL</a:t>
            </a:r>
            <a:endParaRPr lang="id-ID" sz="5000" b="1" dirty="0" smtClean="0">
              <a:ln>
                <a:solidFill>
                  <a:srgbClr val="002060"/>
                </a:solidFill>
              </a:ln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6" y="76685"/>
            <a:ext cx="546481" cy="38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53" y="-117434"/>
            <a:ext cx="726913" cy="72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4" y="4835975"/>
            <a:ext cx="4998262" cy="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539</TotalTime>
  <Words>986</Words>
  <Application>Microsoft Office PowerPoint</Application>
  <PresentationFormat>On-screen Show (16:9)</PresentationFormat>
  <Paragraphs>367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Arial</vt:lpstr>
      <vt:lpstr>Lexend</vt:lpstr>
      <vt:lpstr>Space Grotesk Light</vt:lpstr>
      <vt:lpstr>Calibri</vt:lpstr>
      <vt:lpstr>Shruti</vt:lpstr>
      <vt:lpstr>Arial Black</vt:lpstr>
      <vt:lpstr>Aharoni</vt:lpstr>
      <vt:lpstr>Times New Roman</vt:lpstr>
      <vt:lpstr>Calibri Light</vt:lpstr>
      <vt:lpstr>Century Gothic</vt:lpstr>
      <vt:lpstr>Adobe Gothic Std B</vt:lpstr>
      <vt:lpstr>Wingdings 3</vt:lpstr>
      <vt:lpstr>Montserrat Medium</vt:lpstr>
      <vt:lpstr>Garamond</vt:lpstr>
      <vt:lpstr>Bianca template</vt:lpstr>
      <vt:lpstr>Office Theme</vt:lpstr>
      <vt:lpstr>Ion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PROFIL KESEHATAN 2020</vt:lpstr>
      <vt:lpstr>REKAP ABSENSI   PROFIL  KABUPATEN/KOTA TH.2020 ok </vt:lpstr>
      <vt:lpstr>Komponen Profil</vt:lpstr>
      <vt:lpstr>PowerPoint Presentation</vt:lpstr>
      <vt:lpstr>PowerPoint Presentation</vt:lpstr>
      <vt:lpstr>REALISASI CAPAIAN SPM KABUPATEN/KOTA           TH 2019-TW 2 TH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KESIMPULAN: (SPM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 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DATIN</dc:creator>
  <cp:lastModifiedBy>ACER</cp:lastModifiedBy>
  <cp:revision>55</cp:revision>
  <dcterms:modified xsi:type="dcterms:W3CDTF">2021-10-22T01:31:30Z</dcterms:modified>
</cp:coreProperties>
</file>