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30" r:id="rId3"/>
    <p:sldId id="467" r:id="rId4"/>
    <p:sldId id="450" r:id="rId5"/>
    <p:sldId id="460" r:id="rId6"/>
    <p:sldId id="257" r:id="rId7"/>
    <p:sldId id="258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468" r:id="rId18"/>
    <p:sldId id="461" r:id="rId19"/>
    <p:sldId id="462" r:id="rId20"/>
    <p:sldId id="463" r:id="rId21"/>
    <p:sldId id="464" r:id="rId22"/>
    <p:sldId id="272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Riau!$B$22</c:f>
              <c:strCache>
                <c:ptCount val="1"/>
                <c:pt idx="0">
                  <c:v>INDEKS PEMBANGUNAN MANUSIA (Poin)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9-4E5C-B4B3-98282EC46EE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9-4E5C-B4B3-98282EC46EE6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Riau!$C$12:$H$12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Riau!$C$22:$H$22</c:f>
              <c:numCache>
                <c:formatCode>General</c:formatCode>
                <c:ptCount val="6"/>
                <c:pt idx="0">
                  <c:v>70.33</c:v>
                </c:pt>
                <c:pt idx="1">
                  <c:v>70.84</c:v>
                </c:pt>
                <c:pt idx="2">
                  <c:v>71.2</c:v>
                </c:pt>
                <c:pt idx="3">
                  <c:v>71.790000000000006</c:v>
                </c:pt>
                <c:pt idx="4">
                  <c:v>72.44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9-4E5C-B4B3-98282EC46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91372176"/>
        <c:axId val="-591375984"/>
      </c:barChart>
      <c:catAx>
        <c:axId val="-59137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-591375984"/>
        <c:crosses val="autoZero"/>
        <c:auto val="1"/>
        <c:lblAlgn val="ctr"/>
        <c:lblOffset val="100"/>
        <c:noMultiLvlLbl val="1"/>
      </c:catAx>
      <c:valAx>
        <c:axId val="-59137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1372176"/>
        <c:crosses val="autoZero"/>
        <c:crossBetween val="between"/>
      </c:valAx>
      <c:spPr>
        <a:ln>
          <a:noFill/>
          <a:prstDash val="sysDot"/>
        </a:ln>
      </c:spPr>
    </c:plotArea>
    <c:plotVisOnly val="1"/>
    <c:dispBlanksAs val="gap"/>
    <c:showDLblsOverMax val="0"/>
  </c:chart>
  <c:spPr>
    <a:solidFill>
      <a:sysClr val="window" lastClr="FFFFFF"/>
    </a:solidFill>
    <a:ln w="3175">
      <a:noFill/>
    </a:ln>
    <a:effectLst/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79242879730091E-3"/>
          <c:w val="0.94476322124128898"/>
          <c:h val="0.72323067362677496"/>
        </c:manualLayout>
      </c:layout>
      <c:lineChart>
        <c:grouping val="standar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C-4190-B31B-E462C59146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C-4190-B31B-E462C59146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0C-4190-B31B-E462C5914645}"/>
                </c:ext>
              </c:extLst>
            </c:dLbl>
            <c:dLbl>
              <c:idx val="3"/>
              <c:layout>
                <c:manualLayout>
                  <c:x val="1.00430506834018E-2"/>
                  <c:y val="6.865547001581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C-4190-B31B-E462C5914645}"/>
                </c:ext>
              </c:extLst>
            </c:dLbl>
            <c:dLbl>
              <c:idx val="4"/>
              <c:layout>
                <c:manualLayout>
                  <c:x val="0"/>
                  <c:y val="6.865547001581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0C-4190-B31B-E462C5914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Sheet1!$C$3:$G$3</c:f>
              <c:numCache>
                <c:formatCode>0.00</c:formatCode>
                <c:ptCount val="5"/>
                <c:pt idx="0">
                  <c:v>2.66237746630273</c:v>
                </c:pt>
                <c:pt idx="1">
                  <c:v>2.3726676195143299</c:v>
                </c:pt>
                <c:pt idx="2">
                  <c:v>2.8388019149642401</c:v>
                </c:pt>
                <c:pt idx="3">
                  <c:v>1.4299999999999899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0C-4190-B31B-E462C5914645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Moderate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0C-4190-B31B-E462C59146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0C-4190-B31B-E462C59146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0C-4190-B31B-E462C5914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Sheet1!$C$4:$G$4</c:f>
              <c:numCache>
                <c:formatCode>0.00</c:formatCode>
                <c:ptCount val="5"/>
                <c:pt idx="0">
                  <c:v>2.66237746630273</c:v>
                </c:pt>
                <c:pt idx="1">
                  <c:v>2.3726676195143299</c:v>
                </c:pt>
                <c:pt idx="2">
                  <c:v>2.8388019149642401</c:v>
                </c:pt>
                <c:pt idx="3">
                  <c:v>1.79</c:v>
                </c:pt>
                <c:pt idx="4">
                  <c:v>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20C-4190-B31B-E462C5914645}"/>
            </c:ext>
          </c:extLst>
        </c:ser>
        <c:ser>
          <c:idx val="2"/>
          <c:order val="2"/>
          <c:tx>
            <c:strRef>
              <c:f>Sheet1!$H$5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0C-4190-B31B-E462C5914645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0C-4190-B31B-E462C5914645}"/>
              </c:ext>
            </c:extLst>
          </c:dPt>
          <c:dLbls>
            <c:dLbl>
              <c:idx val="0"/>
              <c:layout>
                <c:manualLayout>
                  <c:x val="-4.7704490746159102E-2"/>
                  <c:y val="-3.2693080959910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0C-4190-B31B-E462C5914645}"/>
                </c:ext>
              </c:extLst>
            </c:dLbl>
            <c:dLbl>
              <c:idx val="1"/>
              <c:layout>
                <c:manualLayout>
                  <c:x val="-6.7790592112962997E-2"/>
                  <c:y val="6.2116853823829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0C-4190-B31B-E462C5914645}"/>
                </c:ext>
              </c:extLst>
            </c:dLbl>
            <c:dLbl>
              <c:idx val="2"/>
              <c:layout>
                <c:manualLayout>
                  <c:x val="-7.5321891636273902E-3"/>
                  <c:y val="-3.269308095990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69929682829402E-2"/>
                      <c:h val="8.165109841029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20C-4190-B31B-E462C5914645}"/>
                </c:ext>
              </c:extLst>
            </c:dLbl>
            <c:dLbl>
              <c:idx val="3"/>
              <c:layout>
                <c:manualLayout>
                  <c:x val="-1.0043050683401999E-2"/>
                  <c:y val="-9.4809934783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0C-4190-B31B-E462C5914645}"/>
                </c:ext>
              </c:extLst>
            </c:dLbl>
            <c:dLbl>
              <c:idx val="4"/>
              <c:layout>
                <c:manualLayout>
                  <c:x val="7.5322880125512602E-3"/>
                  <c:y val="-4.5770313343874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0C-4190-B31B-E462C5914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Sheet1!$C$5:$G$5</c:f>
              <c:numCache>
                <c:formatCode>0.00</c:formatCode>
                <c:ptCount val="5"/>
                <c:pt idx="0">
                  <c:v>2.66237746630273</c:v>
                </c:pt>
                <c:pt idx="1">
                  <c:v>2.3726676195143299</c:v>
                </c:pt>
                <c:pt idx="2">
                  <c:v>2.8388019149642401</c:v>
                </c:pt>
                <c:pt idx="3">
                  <c:v>2.1400000000000099</c:v>
                </c:pt>
                <c:pt idx="4">
                  <c:v>2.48999999999999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20C-4190-B31B-E462C5914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14856"/>
        <c:axId val="234015248"/>
      </c:lineChart>
      <c:catAx>
        <c:axId val="2340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5248"/>
        <c:crosses val="autoZero"/>
        <c:auto val="1"/>
        <c:lblAlgn val="ctr"/>
        <c:lblOffset val="100"/>
        <c:noMultiLvlLbl val="0"/>
      </c:catAx>
      <c:valAx>
        <c:axId val="234015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40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lang="en-US"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Sheet1!$Q$3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73-4E0E-A800-19C46173A9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73-4E0E-A800-19C46173A9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73-4E0E-A800-19C46173A9F9}"/>
                </c:ext>
              </c:extLst>
            </c:dLbl>
            <c:dLbl>
              <c:idx val="3"/>
              <c:layout>
                <c:manualLayout>
                  <c:x val="2.5107626708503901E-3"/>
                  <c:y val="7.51940862077930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73.08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73-4E0E-A800-19C46173A9F9}"/>
                </c:ext>
              </c:extLst>
            </c:dLbl>
            <c:dLbl>
              <c:idx val="4"/>
              <c:layout>
                <c:manualLayout>
                  <c:x val="-2.5107626708504799E-3"/>
                  <c:y val="8.5002010495766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73.45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73-4E0E-A800-19C46173A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C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Sheet1!$L$2:$P$2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Sheet1!$L$3:$P$3</c:f>
              <c:numCache>
                <c:formatCode>0.00</c:formatCode>
                <c:ptCount val="5"/>
                <c:pt idx="0">
                  <c:v>71.794611012882598</c:v>
                </c:pt>
                <c:pt idx="1">
                  <c:v>72.437126728360397</c:v>
                </c:pt>
                <c:pt idx="2">
                  <c:v>72.999223389964101</c:v>
                </c:pt>
                <c:pt idx="3">
                  <c:v>73.094684048858198</c:v>
                </c:pt>
                <c:pt idx="4">
                  <c:v>73.471493227478803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73-4E0E-A800-19C46173A9F9}"/>
            </c:ext>
          </c:extLst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Moderate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73-4E0E-A800-19C46173A9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73-4E0E-A800-19C46173A9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73-4E0E-A800-19C46173A9F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73.25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73-4E0E-A800-19C46173A9F9}"/>
                </c:ext>
              </c:extLst>
            </c:dLbl>
            <c:dLbl>
              <c:idx val="4"/>
              <c:layout>
                <c:manualLayout>
                  <c:x val="0"/>
                  <c:y val="4.41356592958786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73.62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73-4E0E-A800-19C46173A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Sheet1!$L$2:$P$2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Sheet1!$L$4:$P$4</c:f>
              <c:numCache>
                <c:formatCode>0.00</c:formatCode>
                <c:ptCount val="5"/>
                <c:pt idx="0">
                  <c:v>71.794611012882598</c:v>
                </c:pt>
                <c:pt idx="1">
                  <c:v>72.437126728360397</c:v>
                </c:pt>
                <c:pt idx="2">
                  <c:v>72.999223389964101</c:v>
                </c:pt>
                <c:pt idx="3">
                  <c:v>73.291884633755501</c:v>
                </c:pt>
                <c:pt idx="4">
                  <c:v>73.668378176851505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73-4E0E-A800-19C46173A9F9}"/>
            </c:ext>
          </c:extLst>
        </c:ser>
        <c:ser>
          <c:idx val="2"/>
          <c:order val="2"/>
          <c:tx>
            <c:strRef>
              <c:f>Sheet1!$Q$5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073-4E0E-A800-19C46173A9F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073-4E0E-A800-19C46173A9F9}"/>
              </c:ext>
            </c:extLst>
          </c:dPt>
          <c:dLbls>
            <c:dLbl>
              <c:idx val="0"/>
              <c:layout>
                <c:manualLayout>
                  <c:x val="-3.26399147210562E-2"/>
                  <c:y val="2.942377286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73-4E0E-A800-19C46173A9F9}"/>
                </c:ext>
              </c:extLst>
            </c:dLbl>
            <c:dLbl>
              <c:idx val="1"/>
              <c:layout>
                <c:manualLayout>
                  <c:x val="-3.0129152050205801E-2"/>
                  <c:y val="4.5770313343874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73-4E0E-A800-19C46173A9F9}"/>
                </c:ext>
              </c:extLst>
            </c:dLbl>
            <c:dLbl>
              <c:idx val="2"/>
              <c:layout>
                <c:manualLayout>
                  <c:x val="-3.7661440062757297E-2"/>
                  <c:y val="5.8847545727837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73-4E0E-A800-19C46173A9F9}"/>
                </c:ext>
              </c:extLst>
            </c:dLbl>
            <c:dLbl>
              <c:idx val="3"/>
              <c:layout>
                <c:manualLayout>
                  <c:x val="2.5107626708503901E-3"/>
                  <c:y val="-9.8079242879730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73.41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73-4E0E-A800-19C46173A9F9}"/>
                </c:ext>
              </c:extLst>
            </c:dLbl>
            <c:dLbl>
              <c:idx val="4"/>
              <c:layout>
                <c:manualLayout>
                  <c:x val="-2.5107626708504799E-3"/>
                  <c:y val="-6.5386161919820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73.79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73-4E0E-A800-19C46173A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Sheet1!$L$2:$P$2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Sheet1!$L$5:$P$5</c:f>
              <c:numCache>
                <c:formatCode>0.00</c:formatCode>
                <c:ptCount val="5"/>
                <c:pt idx="0">
                  <c:v>71.794611012882598</c:v>
                </c:pt>
                <c:pt idx="1">
                  <c:v>72.437126728360397</c:v>
                </c:pt>
                <c:pt idx="2">
                  <c:v>72.999223389964101</c:v>
                </c:pt>
                <c:pt idx="3">
                  <c:v>73.487760006702999</c:v>
                </c:pt>
                <c:pt idx="4">
                  <c:v>73.8726015601612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073-4E0E-A800-19C46173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16032"/>
        <c:axId val="234016424"/>
      </c:lineChart>
      <c:catAx>
        <c:axId val="2340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6424"/>
        <c:crosses val="autoZero"/>
        <c:auto val="1"/>
        <c:lblAlgn val="ctr"/>
        <c:lblOffset val="100"/>
        <c:noMultiLvlLbl val="0"/>
      </c:catAx>
      <c:valAx>
        <c:axId val="234016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40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lang="en-US"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AAB-4C58-B9CB-94978DA91E9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AAB-4C58-B9CB-94978DA91E9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AB-4C58-B9CB-94978DA91E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AB-4C58-B9CB-94978DA91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AB-4C58-B9CB-94978DA91E90}"/>
                </c:ext>
              </c:extLst>
            </c:dLbl>
            <c:dLbl>
              <c:idx val="3"/>
              <c:layout>
                <c:manualLayout>
                  <c:x val="-8.3484160052590096E-17"/>
                  <c:y val="-6.0497235629838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B-4C58-B9CB-94978DA91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Sheet1!$B$28:$F$28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Sheet1!$B$29:$F$29</c:f>
              <c:numCache>
                <c:formatCode>0.00</c:formatCode>
                <c:ptCount val="5"/>
                <c:pt idx="0">
                  <c:v>6.2235275670736101</c:v>
                </c:pt>
                <c:pt idx="1">
                  <c:v>6.2025479346287504</c:v>
                </c:pt>
                <c:pt idx="2">
                  <c:v>5.9675728606310896</c:v>
                </c:pt>
                <c:pt idx="3">
                  <c:v>6.91788284297232</c:v>
                </c:pt>
                <c:pt idx="4">
                  <c:v>6.8395955060995304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AB-4C58-B9CB-94978DA91E90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Moderate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AB-4C58-B9CB-94978DA91E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AB-4C58-B9CB-94978DA91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AB-4C58-B9CB-94978DA91E90}"/>
                </c:ext>
              </c:extLst>
            </c:dLbl>
            <c:dLbl>
              <c:idx val="3"/>
              <c:layout>
                <c:manualLayout>
                  <c:x val="-8.3484160052590096E-17"/>
                  <c:y val="-2.547252026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AB-4C58-B9CB-94978DA91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Sheet1!$B$28:$F$28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Sheet1!$B$30:$F$30</c:f>
              <c:numCache>
                <c:formatCode>0.00</c:formatCode>
                <c:ptCount val="5"/>
                <c:pt idx="0">
                  <c:v>6.2235275670736101</c:v>
                </c:pt>
                <c:pt idx="1">
                  <c:v>6.2025479346287504</c:v>
                </c:pt>
                <c:pt idx="2">
                  <c:v>5.9675728606310896</c:v>
                </c:pt>
                <c:pt idx="3">
                  <c:v>6.5556177714728596</c:v>
                </c:pt>
                <c:pt idx="4">
                  <c:v>6.4883801900825899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AAB-4C58-B9CB-94978DA91E90}"/>
            </c:ext>
          </c:extLst>
        </c:ser>
        <c:ser>
          <c:idx val="2"/>
          <c:order val="2"/>
          <c:tx>
            <c:strRef>
              <c:f>Sheet1!$H$5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AAB-4C58-B9CB-94978DA91E9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AAB-4C58-B9CB-94978DA91E90}"/>
              </c:ext>
            </c:extLst>
          </c:dPt>
          <c:dLbls>
            <c:dLbl>
              <c:idx val="0"/>
              <c:layout>
                <c:manualLayout>
                  <c:x val="-2.2768670309653901E-2"/>
                  <c:y val="-3.820878039779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AB-4C58-B9CB-94978DA91E90}"/>
                </c:ext>
              </c:extLst>
            </c:dLbl>
            <c:dLbl>
              <c:idx val="1"/>
              <c:layout>
                <c:manualLayout>
                  <c:x val="-1.5938069216757701E-2"/>
                  <c:y val="-5.094504053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AB-4C58-B9CB-94978DA91E90}"/>
                </c:ext>
              </c:extLst>
            </c:dLbl>
            <c:dLbl>
              <c:idx val="2"/>
              <c:layout>
                <c:manualLayout>
                  <c:x val="-1.1384335154827001E-2"/>
                  <c:y val="2.86565852983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AB-4C58-B9CB-94978DA91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Sheet1!$B$28:$F$28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Sheet1!$B$31:$F$31</c:f>
              <c:numCache>
                <c:formatCode>0.00</c:formatCode>
                <c:ptCount val="5"/>
                <c:pt idx="0">
                  <c:v>6.2235275670736101</c:v>
                </c:pt>
                <c:pt idx="1">
                  <c:v>6.2025479346287504</c:v>
                </c:pt>
                <c:pt idx="2">
                  <c:v>5.9675728606310896</c:v>
                </c:pt>
                <c:pt idx="3">
                  <c:v>6.2032972427855002</c:v>
                </c:pt>
                <c:pt idx="4">
                  <c:v>5.7818236337444802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AAB-4C58-B9CB-94978DA91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56440"/>
        <c:axId val="234656832"/>
      </c:lineChart>
      <c:catAx>
        <c:axId val="23465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56832"/>
        <c:crosses val="autoZero"/>
        <c:auto val="1"/>
        <c:lblAlgn val="ctr"/>
        <c:lblOffset val="100"/>
        <c:noMultiLvlLbl val="0"/>
      </c:catAx>
      <c:valAx>
        <c:axId val="23465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465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lang="en-US" sz="11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Sheet1!$P$29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0-443E-A65D-9EAD9AEE599A}"/>
                </c:ext>
              </c:extLst>
            </c:dLbl>
            <c:dLbl>
              <c:idx val="3"/>
              <c:layout>
                <c:manualLayout>
                  <c:x val="-4.0181798910661898E-2"/>
                  <c:y val="-8.278571161740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0-443E-A65D-9EAD9AEE599A}"/>
                </c:ext>
              </c:extLst>
            </c:dLbl>
            <c:dLbl>
              <c:idx val="4"/>
              <c:layout>
                <c:manualLayout>
                  <c:x val="-1.5626255131924099E-2"/>
                  <c:y val="-7.960164578596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A0-443E-A65D-9EAD9AEE5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C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Sheet1!$K$28:$O$28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Sheet1!$K$29:$O$29</c:f>
              <c:numCache>
                <c:formatCode>0.00</c:formatCode>
                <c:ptCount val="5"/>
                <c:pt idx="0">
                  <c:v>7.41</c:v>
                </c:pt>
                <c:pt idx="1">
                  <c:v>7.21</c:v>
                </c:pt>
                <c:pt idx="2">
                  <c:v>6.9</c:v>
                </c:pt>
                <c:pt idx="3">
                  <c:v>6.9531936494988704</c:v>
                </c:pt>
                <c:pt idx="4">
                  <c:v>6.7874792828945996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A0-443E-A65D-9EAD9AEE599A}"/>
            </c:ext>
          </c:extLst>
        </c:ser>
        <c:ser>
          <c:idx val="1"/>
          <c:order val="1"/>
          <c:tx>
            <c:strRef>
              <c:f>Sheet1!$P$30</c:f>
              <c:strCache>
                <c:ptCount val="1"/>
                <c:pt idx="0">
                  <c:v>Moderate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A0-443E-A65D-9EAD9AEE5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Sheet1!$K$28:$O$28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Sheet1!$K$30:$O$30</c:f>
              <c:numCache>
                <c:formatCode>0.00</c:formatCode>
                <c:ptCount val="5"/>
                <c:pt idx="0">
                  <c:v>7.41</c:v>
                </c:pt>
                <c:pt idx="1">
                  <c:v>7.21</c:v>
                </c:pt>
                <c:pt idx="2">
                  <c:v>6.9</c:v>
                </c:pt>
                <c:pt idx="3">
                  <c:v>6.94301862436203</c:v>
                </c:pt>
                <c:pt idx="4">
                  <c:v>6.7777685049213598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A0-443E-A65D-9EAD9AEE599A}"/>
            </c:ext>
          </c:extLst>
        </c:ser>
        <c:ser>
          <c:idx val="2"/>
          <c:order val="2"/>
          <c:tx>
            <c:strRef>
              <c:f>Sheet1!$P$31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A0-443E-A65D-9EAD9AEE599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A0-443E-A65D-9EAD9AEE599A}"/>
              </c:ext>
            </c:extLst>
          </c:dPt>
          <c:dLbls>
            <c:dLbl>
              <c:idx val="2"/>
              <c:layout>
                <c:manualLayout>
                  <c:x val="-5.1343409719179098E-2"/>
                  <c:y val="6.6865382460209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A0-443E-A65D-9EAD9AEE599A}"/>
                </c:ext>
              </c:extLst>
            </c:dLbl>
            <c:dLbl>
              <c:idx val="3"/>
              <c:layout>
                <c:manualLayout>
                  <c:x val="-5.1343409719179098E-2"/>
                  <c:y val="7.00494482916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A0-443E-A65D-9EAD9AEE599A}"/>
                </c:ext>
              </c:extLst>
            </c:dLbl>
            <c:dLbl>
              <c:idx val="4"/>
              <c:layout>
                <c:manualLayout>
                  <c:x val="-4.68787653957723E-2"/>
                  <c:y val="5.7313184965894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A0-443E-A65D-9EAD9AEE5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Sheet1!$K$28:$O$28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Sheet1!$K$31:$O$31</c:f>
              <c:numCache>
                <c:formatCode>0.00</c:formatCode>
                <c:ptCount val="5"/>
                <c:pt idx="0">
                  <c:v>7.41</c:v>
                </c:pt>
                <c:pt idx="1">
                  <c:v>7.21</c:v>
                </c:pt>
                <c:pt idx="2">
                  <c:v>6.9</c:v>
                </c:pt>
                <c:pt idx="3">
                  <c:v>6.9423222126917397</c:v>
                </c:pt>
                <c:pt idx="4">
                  <c:v>6.7661563531790501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4A0-443E-A65D-9EAD9AEE5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57616"/>
        <c:axId val="234658008"/>
      </c:lineChart>
      <c:catAx>
        <c:axId val="2346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58008"/>
        <c:crosses val="autoZero"/>
        <c:auto val="1"/>
        <c:lblAlgn val="ctr"/>
        <c:lblOffset val="100"/>
        <c:noMultiLvlLbl val="0"/>
      </c:catAx>
      <c:valAx>
        <c:axId val="234658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346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lang="en-US"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3395-1BB3-4146-A367-0C0821127BB6}" type="datetimeFigureOut">
              <a:rPr lang="en-ID" smtClean="0"/>
              <a:t>22/07/2020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E5A9-BB93-4994-A460-0DB571368F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43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C5066-FD86-41B4-B87E-19B7F11EC579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0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1920"/>
            <a:ext cx="10363200" cy="818044"/>
          </a:xfrm>
        </p:spPr>
        <p:txBody>
          <a:bodyPr anchor="b"/>
          <a:lstStyle>
            <a:lvl1pPr algn="ctr">
              <a:defRPr sz="53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327141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79" indent="0" algn="ctr">
              <a:buNone/>
              <a:defRPr sz="1772"/>
            </a:lvl2pPr>
            <a:lvl3pPr marL="809596" indent="0" algn="ctr">
              <a:buNone/>
              <a:defRPr sz="1595"/>
            </a:lvl3pPr>
            <a:lvl4pPr marL="1214675" indent="0" algn="ctr">
              <a:buNone/>
              <a:defRPr sz="1418"/>
            </a:lvl4pPr>
            <a:lvl5pPr marL="1619754" indent="0" algn="ctr">
              <a:buNone/>
              <a:defRPr sz="1418"/>
            </a:lvl5pPr>
            <a:lvl6pPr marL="2024833" indent="0" algn="ctr">
              <a:buNone/>
              <a:defRPr sz="1418"/>
            </a:lvl6pPr>
            <a:lvl7pPr marL="2429350" indent="0" algn="ctr">
              <a:buNone/>
              <a:defRPr sz="1418"/>
            </a:lvl7pPr>
            <a:lvl8pPr marL="2834429" indent="0" algn="ctr">
              <a:buNone/>
              <a:defRPr sz="1418"/>
            </a:lvl8pPr>
            <a:lvl9pPr marL="3239508" indent="0" algn="ctr">
              <a:buNone/>
              <a:defRPr sz="141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5B11DF82-4970-417C-A15A-7C15EF67D2C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1813CCF4-DDB0-44FC-8D70-235A127F0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24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7"/>
            <a:ext cx="10515600" cy="649234"/>
          </a:xfrm>
          <a:prstGeom prst="rect">
            <a:avLst/>
          </a:prstGeom>
        </p:spPr>
        <p:txBody>
          <a:bodyPr lIns="102824" tIns="51412" rIns="102824" bIns="51412"/>
          <a:lstStyle>
            <a:lvl1pPr algn="r">
              <a:defRPr sz="3544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4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76427" y="6411360"/>
            <a:ext cx="2743200" cy="308371"/>
          </a:xfrm>
          <a:prstGeom prst="rect">
            <a:avLst/>
          </a:prstGeom>
        </p:spPr>
        <p:txBody>
          <a:bodyPr vert="horz" lIns="102824" tIns="51412" rIns="102824" bIns="51412" rtlCol="0" anchor="ctr"/>
          <a:lstStyle>
            <a:lvl1pPr algn="r">
              <a:defRPr sz="1329">
                <a:solidFill>
                  <a:schemeClr val="tx1"/>
                </a:solidFill>
              </a:defRPr>
            </a:lvl1pPr>
          </a:lstStyle>
          <a:p>
            <a:fld id="{7F2CED03-0FDB-4422-AE89-8EEC59C11FBE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79" y="773429"/>
            <a:ext cx="2258695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756" y="1313052"/>
            <a:ext cx="11508486" cy="390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63" Type="http://schemas.openxmlformats.org/officeDocument/2006/relationships/image" Target="../media/image110.png"/><Relationship Id="rId7" Type="http://schemas.openxmlformats.org/officeDocument/2006/relationships/image" Target="../media/image54.png"/><Relationship Id="rId2" Type="http://schemas.openxmlformats.org/officeDocument/2006/relationships/image" Target="../media/image50.emf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66" Type="http://schemas.openxmlformats.org/officeDocument/2006/relationships/image" Target="../media/image113.png"/><Relationship Id="rId5" Type="http://schemas.openxmlformats.org/officeDocument/2006/relationships/image" Target="../media/image52.png"/><Relationship Id="rId61" Type="http://schemas.openxmlformats.org/officeDocument/2006/relationships/image" Target="../media/image108.png"/><Relationship Id="rId19" Type="http://schemas.openxmlformats.org/officeDocument/2006/relationships/image" Target="../media/image6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8" Type="http://schemas.openxmlformats.org/officeDocument/2006/relationships/image" Target="../media/image55.png"/><Relationship Id="rId51" Type="http://schemas.openxmlformats.org/officeDocument/2006/relationships/image" Target="../media/image98.png"/><Relationship Id="rId3" Type="http://schemas.openxmlformats.org/officeDocument/2006/relationships/image" Target="../media/image49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10" Type="http://schemas.openxmlformats.org/officeDocument/2006/relationships/image" Target="../media/image57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8.emf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50.emf"/><Relationship Id="rId10" Type="http://schemas.openxmlformats.org/officeDocument/2006/relationships/chart" Target="../charts/chart5.xml"/><Relationship Id="rId4" Type="http://schemas.openxmlformats.org/officeDocument/2006/relationships/image" Target="../media/image49.png"/><Relationship Id="rId9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789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2459" y="480059"/>
            <a:ext cx="739139" cy="1026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3579" y="553719"/>
            <a:ext cx="596900" cy="878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1320" y="2095500"/>
            <a:ext cx="72517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92676" y="2179256"/>
            <a:ext cx="68662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 Narrow"/>
                <a:cs typeface="Arial Narrow"/>
              </a:rPr>
              <a:t>REFOCUSING ANGGARAN DAERAH </a:t>
            </a:r>
            <a:r>
              <a:rPr sz="2400" b="1" spc="-5" dirty="0">
                <a:solidFill>
                  <a:srgbClr val="0000FF"/>
                </a:solidFill>
                <a:latin typeface="Arial Narrow"/>
                <a:cs typeface="Arial Narrow"/>
              </a:rPr>
              <a:t>DALAM</a:t>
            </a:r>
            <a:r>
              <a:rPr sz="2400" b="1" spc="-30" dirty="0">
                <a:solidFill>
                  <a:srgbClr val="0000FF"/>
                </a:solidFill>
                <a:latin typeface="Arial Narrow"/>
                <a:cs typeface="Arial Narrow"/>
              </a:rPr>
              <a:t> MENJAWAB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28419" y="2413000"/>
            <a:ext cx="10236200" cy="101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0" y="2994660"/>
            <a:ext cx="3403600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00453" y="2537777"/>
            <a:ext cx="965898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solidFill>
                  <a:srgbClr val="990000"/>
                </a:solidFill>
                <a:latin typeface="Cambria"/>
                <a:cs typeface="Cambria"/>
              </a:rPr>
              <a:t>TANTANGAN </a:t>
            </a:r>
            <a:r>
              <a:rPr sz="3600" dirty="0">
                <a:solidFill>
                  <a:srgbClr val="990000"/>
                </a:solidFill>
                <a:latin typeface="Cambria"/>
                <a:cs typeface="Cambria"/>
              </a:rPr>
              <a:t>ERA </a:t>
            </a:r>
            <a:r>
              <a:rPr sz="3600" spc="-80" dirty="0">
                <a:solidFill>
                  <a:srgbClr val="990000"/>
                </a:solidFill>
                <a:latin typeface="Cambria"/>
                <a:cs typeface="Cambria"/>
              </a:rPr>
              <a:t>ADAPTASI </a:t>
            </a:r>
            <a:r>
              <a:rPr sz="3600" spc="-15" dirty="0">
                <a:solidFill>
                  <a:srgbClr val="990000"/>
                </a:solidFill>
                <a:latin typeface="Cambria"/>
                <a:cs typeface="Cambria"/>
              </a:rPr>
              <a:t>KEBIASAAN</a:t>
            </a:r>
            <a:r>
              <a:rPr sz="3600" spc="23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3600" spc="-40" dirty="0">
                <a:solidFill>
                  <a:srgbClr val="990000"/>
                </a:solidFill>
                <a:latin typeface="Cambria"/>
                <a:cs typeface="Cambria"/>
              </a:rPr>
              <a:t>BARU</a:t>
            </a:r>
            <a:endParaRPr sz="36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2800" dirty="0">
                <a:solidFill>
                  <a:srgbClr val="006600"/>
                </a:solidFill>
                <a:latin typeface="Cambria"/>
                <a:cs typeface="Cambria"/>
              </a:rPr>
              <a:t>DI </a:t>
            </a:r>
            <a:r>
              <a:rPr sz="2800" spc="-20" dirty="0">
                <a:solidFill>
                  <a:srgbClr val="006600"/>
                </a:solidFill>
                <a:latin typeface="Cambria"/>
                <a:cs typeface="Cambria"/>
              </a:rPr>
              <a:t>PROVINSI</a:t>
            </a:r>
            <a:r>
              <a:rPr sz="2800" spc="-12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006600"/>
                </a:solidFill>
                <a:latin typeface="Cambria"/>
                <a:cs typeface="Cambria"/>
              </a:rPr>
              <a:t>RIAU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2905" y="4558283"/>
            <a:ext cx="19869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mbria"/>
                <a:cs typeface="Cambria"/>
              </a:rPr>
              <a:t>Pekanbaru, </a:t>
            </a:r>
            <a:r>
              <a:rPr sz="1400" b="1" spc="-5" dirty="0">
                <a:latin typeface="Cambria"/>
                <a:cs typeface="Cambria"/>
              </a:rPr>
              <a:t>23 </a:t>
            </a:r>
            <a:r>
              <a:rPr sz="1400" b="1" dirty="0">
                <a:latin typeface="Cambria"/>
                <a:cs typeface="Cambria"/>
              </a:rPr>
              <a:t>Juli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2020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5339" y="0"/>
            <a:ext cx="8102600" cy="866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851" y="35178"/>
            <a:ext cx="74460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  <a:latin typeface="Cambria"/>
                <a:cs typeface="Cambria"/>
              </a:rPr>
              <a:t>MANDAT </a:t>
            </a:r>
            <a:r>
              <a:rPr spc="-40" dirty="0">
                <a:solidFill>
                  <a:srgbClr val="FFFFFF"/>
                </a:solidFill>
                <a:latin typeface="Cambria"/>
                <a:cs typeface="Cambria"/>
              </a:rPr>
              <a:t>YANG </a:t>
            </a:r>
            <a:r>
              <a:rPr spc="20" dirty="0">
                <a:solidFill>
                  <a:srgbClr val="FFFFFF"/>
                </a:solidFill>
                <a:latin typeface="Cambria"/>
                <a:cs typeface="Cambria"/>
              </a:rPr>
              <a:t>HARUS</a:t>
            </a:r>
            <a:r>
              <a:rPr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35" dirty="0">
                <a:solidFill>
                  <a:srgbClr val="FFFFFF"/>
                </a:solidFill>
                <a:latin typeface="Cambria"/>
                <a:cs typeface="Cambria"/>
              </a:rPr>
              <a:t>DILAKSANAKAN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030" y="2310129"/>
            <a:ext cx="3322320" cy="4175760"/>
          </a:xfrm>
          <a:custGeom>
            <a:avLst/>
            <a:gdLst/>
            <a:ahLst/>
            <a:cxnLst/>
            <a:rect l="l" t="t" r="r" b="b"/>
            <a:pathLst>
              <a:path w="3322320" h="4175760">
                <a:moveTo>
                  <a:pt x="0" y="4175760"/>
                </a:moveTo>
                <a:lnTo>
                  <a:pt x="3322320" y="4175760"/>
                </a:lnTo>
                <a:lnTo>
                  <a:pt x="3322320" y="0"/>
                </a:lnTo>
                <a:lnTo>
                  <a:pt x="0" y="0"/>
                </a:lnTo>
                <a:lnTo>
                  <a:pt x="0" y="4175760"/>
                </a:lnTo>
                <a:close/>
              </a:path>
            </a:pathLst>
          </a:custGeom>
          <a:ln w="1270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59" y="1884679"/>
            <a:ext cx="3327400" cy="538480"/>
          </a:xfrm>
          <a:custGeom>
            <a:avLst/>
            <a:gdLst/>
            <a:ahLst/>
            <a:cxnLst/>
            <a:rect l="l" t="t" r="r" b="b"/>
            <a:pathLst>
              <a:path w="3327400" h="538480">
                <a:moveTo>
                  <a:pt x="3237611" y="0"/>
                </a:moveTo>
                <a:lnTo>
                  <a:pt x="89750" y="0"/>
                </a:lnTo>
                <a:lnTo>
                  <a:pt x="54815" y="7046"/>
                </a:lnTo>
                <a:lnTo>
                  <a:pt x="26287" y="26273"/>
                </a:lnTo>
                <a:lnTo>
                  <a:pt x="7053" y="54810"/>
                </a:lnTo>
                <a:lnTo>
                  <a:pt x="0" y="89789"/>
                </a:lnTo>
                <a:lnTo>
                  <a:pt x="0" y="448691"/>
                </a:lnTo>
                <a:lnTo>
                  <a:pt x="7053" y="483669"/>
                </a:lnTo>
                <a:lnTo>
                  <a:pt x="26287" y="512206"/>
                </a:lnTo>
                <a:lnTo>
                  <a:pt x="54815" y="531433"/>
                </a:lnTo>
                <a:lnTo>
                  <a:pt x="89750" y="538480"/>
                </a:lnTo>
                <a:lnTo>
                  <a:pt x="3237611" y="538480"/>
                </a:lnTo>
                <a:lnTo>
                  <a:pt x="3272589" y="531433"/>
                </a:lnTo>
                <a:lnTo>
                  <a:pt x="3301126" y="512206"/>
                </a:lnTo>
                <a:lnTo>
                  <a:pt x="3320353" y="483669"/>
                </a:lnTo>
                <a:lnTo>
                  <a:pt x="3327400" y="448691"/>
                </a:lnTo>
                <a:lnTo>
                  <a:pt x="3327400" y="89789"/>
                </a:lnTo>
                <a:lnTo>
                  <a:pt x="3320353" y="54810"/>
                </a:lnTo>
                <a:lnTo>
                  <a:pt x="3301126" y="26273"/>
                </a:lnTo>
                <a:lnTo>
                  <a:pt x="3272589" y="7046"/>
                </a:lnTo>
                <a:lnTo>
                  <a:pt x="3237611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132" y="1999615"/>
            <a:ext cx="3157855" cy="437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PENANGANAN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KESEHATAN</a:t>
            </a:r>
            <a:endParaRPr sz="1800">
              <a:latin typeface="Cambria"/>
              <a:cs typeface="Cambria"/>
            </a:endParaRPr>
          </a:p>
          <a:p>
            <a:pPr marL="187960" marR="5080" indent="-175260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PENYEDIAAN SARANA PRASARANA  KESEHATAN (</a:t>
            </a:r>
            <a:r>
              <a:rPr sz="1100" spc="-5" dirty="0">
                <a:latin typeface="Cambria"/>
                <a:cs typeface="Cambria"/>
              </a:rPr>
              <a:t>Barang Pelindung Diri </a:t>
            </a:r>
            <a:r>
              <a:rPr sz="1100" dirty="0">
                <a:latin typeface="Cambria"/>
                <a:cs typeface="Cambria"/>
              </a:rPr>
              <a:t>warga,  Barang pelindung </a:t>
            </a:r>
            <a:r>
              <a:rPr sz="1100" spc="-5" dirty="0">
                <a:latin typeface="Cambria"/>
                <a:cs typeface="Cambria"/>
              </a:rPr>
              <a:t>komunitas masyarakat </a:t>
            </a:r>
            <a:r>
              <a:rPr sz="1100" dirty="0">
                <a:latin typeface="Cambria"/>
                <a:cs typeface="Cambria"/>
              </a:rPr>
              <a:t>dan</a:t>
            </a:r>
            <a:r>
              <a:rPr sz="1100" spc="-1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alat  pelindung </a:t>
            </a:r>
            <a:r>
              <a:rPr sz="1100" spc="-5" dirty="0">
                <a:latin typeface="Cambria"/>
                <a:cs typeface="Cambria"/>
              </a:rPr>
              <a:t>petugas </a:t>
            </a:r>
            <a:r>
              <a:rPr sz="1100" dirty="0">
                <a:latin typeface="Cambria"/>
                <a:cs typeface="Cambria"/>
              </a:rPr>
              <a:t>medis (masker, </a:t>
            </a:r>
            <a:r>
              <a:rPr sz="1100" i="1" spc="-5" dirty="0">
                <a:latin typeface="Cambria"/>
                <a:cs typeface="Cambria"/>
              </a:rPr>
              <a:t>handsanitizer,  </a:t>
            </a:r>
            <a:r>
              <a:rPr sz="1100" spc="-5" dirty="0">
                <a:latin typeface="Cambria"/>
                <a:cs typeface="Cambria"/>
              </a:rPr>
              <a:t>vitamin </a:t>
            </a:r>
            <a:r>
              <a:rPr sz="1100" dirty="0">
                <a:latin typeface="Cambria"/>
                <a:cs typeface="Cambria"/>
              </a:rPr>
              <a:t>C/E, </a:t>
            </a:r>
            <a:r>
              <a:rPr sz="1100" spc="-10" dirty="0">
                <a:latin typeface="Cambria"/>
                <a:cs typeface="Cambria"/>
              </a:rPr>
              <a:t>APD, </a:t>
            </a:r>
            <a:r>
              <a:rPr sz="1100" spc="-5" dirty="0">
                <a:latin typeface="Cambria"/>
                <a:cs typeface="Cambria"/>
              </a:rPr>
              <a:t>Sarung tangan </a:t>
            </a:r>
            <a:r>
              <a:rPr sz="1100" dirty="0">
                <a:latin typeface="Cambria"/>
                <a:cs typeface="Cambria"/>
              </a:rPr>
              <a:t>karet,</a:t>
            </a:r>
            <a:r>
              <a:rPr sz="1100" spc="-6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dll)</a:t>
            </a:r>
            <a:endParaRPr sz="1100">
              <a:latin typeface="Cambria"/>
              <a:cs typeface="Cambria"/>
            </a:endParaRPr>
          </a:p>
          <a:p>
            <a:pPr marL="187960" marR="31115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PENYEDIAAN SARANA </a:t>
            </a:r>
            <a:r>
              <a:rPr sz="1100" b="1" spc="-10" dirty="0">
                <a:latin typeface="Cambria"/>
                <a:cs typeface="Cambria"/>
              </a:rPr>
              <a:t>FASILITAS </a:t>
            </a:r>
            <a:r>
              <a:rPr sz="1100" b="1" spc="-5" dirty="0">
                <a:latin typeface="Cambria"/>
                <a:cs typeface="Cambria"/>
              </a:rPr>
              <a:t>KESEHATAN  (</a:t>
            </a:r>
            <a:r>
              <a:rPr sz="1100" spc="-5" dirty="0">
                <a:latin typeface="Cambria"/>
                <a:cs typeface="Cambria"/>
              </a:rPr>
              <a:t>Kamar isolasi, </a:t>
            </a:r>
            <a:r>
              <a:rPr sz="1100" dirty="0">
                <a:latin typeface="Cambria"/>
                <a:cs typeface="Cambria"/>
              </a:rPr>
              <a:t>Tempat </a:t>
            </a:r>
            <a:r>
              <a:rPr sz="1100" spc="-5" dirty="0">
                <a:latin typeface="Cambria"/>
                <a:cs typeface="Cambria"/>
              </a:rPr>
              <a:t>tidur </a:t>
            </a:r>
            <a:r>
              <a:rPr sz="1100" dirty="0">
                <a:latin typeface="Cambria"/>
                <a:cs typeface="Cambria"/>
              </a:rPr>
              <a:t>pasien, </a:t>
            </a:r>
            <a:r>
              <a:rPr sz="1100" i="1" spc="-5" dirty="0">
                <a:latin typeface="Cambria"/>
                <a:cs typeface="Cambria"/>
              </a:rPr>
              <a:t>Rapid test  kit, </a:t>
            </a:r>
            <a:r>
              <a:rPr sz="1100" spc="-5" dirty="0">
                <a:latin typeface="Cambria"/>
                <a:cs typeface="Cambria"/>
              </a:rPr>
              <a:t>Ventilator, Alat uji </a:t>
            </a:r>
            <a:r>
              <a:rPr sz="1100" dirty="0">
                <a:latin typeface="Cambria"/>
                <a:cs typeface="Cambria"/>
              </a:rPr>
              <a:t>deteksi </a:t>
            </a:r>
            <a:r>
              <a:rPr sz="1100" spc="-5" dirty="0">
                <a:latin typeface="Cambria"/>
                <a:cs typeface="Cambria"/>
              </a:rPr>
              <a:t>Covid-19,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dll)</a:t>
            </a:r>
            <a:endParaRPr sz="1100">
              <a:latin typeface="Cambria"/>
              <a:cs typeface="Cambria"/>
            </a:endParaRPr>
          </a:p>
          <a:p>
            <a:pPr marL="187960" marR="335280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MEREKRUT TENAGA KESEHATAN/MEDIS  YANG</a:t>
            </a:r>
            <a:r>
              <a:rPr sz="1100" b="1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POTENSIAL</a:t>
            </a:r>
            <a:endParaRPr sz="1100">
              <a:latin typeface="Cambria"/>
              <a:cs typeface="Cambria"/>
            </a:endParaRPr>
          </a:p>
          <a:p>
            <a:pPr marL="187960" marR="45720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PEMBERIAN </a:t>
            </a:r>
            <a:r>
              <a:rPr sz="1100" b="1" spc="-10" dirty="0">
                <a:latin typeface="Cambria"/>
                <a:cs typeface="Cambria"/>
              </a:rPr>
              <a:t>INSENTIF </a:t>
            </a:r>
            <a:r>
              <a:rPr sz="1100" b="1" spc="-5" dirty="0">
                <a:latin typeface="Cambria"/>
                <a:cs typeface="Cambria"/>
              </a:rPr>
              <a:t>TENAGA  KESEHATAN/MEDIS, PENYIDIK  (INVESTIGATOR) KORBAN TERPAPAR </a:t>
            </a:r>
            <a:r>
              <a:rPr sz="1100" b="1" dirty="0">
                <a:latin typeface="Cambria"/>
                <a:cs typeface="Cambria"/>
              </a:rPr>
              <a:t>COVID-  19, </a:t>
            </a:r>
            <a:r>
              <a:rPr sz="1100" b="1" spc="-5" dirty="0">
                <a:latin typeface="Cambria"/>
                <a:cs typeface="Cambria"/>
              </a:rPr>
              <a:t>RELAWAN,</a:t>
            </a:r>
            <a:r>
              <a:rPr sz="1100" b="1" spc="-4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DLL</a:t>
            </a:r>
            <a:endParaRPr sz="1100">
              <a:latin typeface="Cambria"/>
              <a:cs typeface="Cambria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PENYEMPROTAN</a:t>
            </a:r>
            <a:r>
              <a:rPr sz="1100" b="1" spc="-1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DESINFEKTAN</a:t>
            </a:r>
            <a:endParaRPr sz="1100">
              <a:latin typeface="Cambria"/>
              <a:cs typeface="Cambria"/>
            </a:endParaRPr>
          </a:p>
          <a:p>
            <a:pPr marL="187960" marR="352425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SEWA RUMAH SINGGAH </a:t>
            </a:r>
            <a:r>
              <a:rPr sz="1100" b="1" dirty="0">
                <a:latin typeface="Cambria"/>
                <a:cs typeface="Cambria"/>
              </a:rPr>
              <a:t>SEBAGAI</a:t>
            </a:r>
            <a:r>
              <a:rPr sz="1100" b="1" spc="-7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RUANG  ISOLASI</a:t>
            </a:r>
            <a:r>
              <a:rPr sz="1100" b="1" dirty="0">
                <a:latin typeface="Cambria"/>
                <a:cs typeface="Cambria"/>
              </a:rPr>
              <a:t> PDP</a:t>
            </a:r>
            <a:endParaRPr sz="1100">
              <a:latin typeface="Cambria"/>
              <a:cs typeface="Cambria"/>
            </a:endParaRPr>
          </a:p>
          <a:p>
            <a:pPr marL="187960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PEMERIKSAAN</a:t>
            </a:r>
            <a:r>
              <a:rPr sz="1100" b="1" spc="-1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LABORATORIUM</a:t>
            </a:r>
            <a:endParaRPr sz="1100">
              <a:latin typeface="Cambria"/>
              <a:cs typeface="Cambria"/>
            </a:endParaRPr>
          </a:p>
          <a:p>
            <a:pPr marL="187960" marR="181610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dirty="0">
                <a:latin typeface="Cambria"/>
                <a:cs typeface="Cambria"/>
              </a:rPr>
              <a:t>PENGADAAN </a:t>
            </a:r>
            <a:r>
              <a:rPr sz="1100" b="1" spc="-5" dirty="0">
                <a:latin typeface="Cambria"/>
                <a:cs typeface="Cambria"/>
              </a:rPr>
              <a:t>ALAT </a:t>
            </a:r>
            <a:r>
              <a:rPr sz="1100" b="1" dirty="0">
                <a:latin typeface="Cambria"/>
                <a:cs typeface="Cambria"/>
              </a:rPr>
              <a:t>DAN </a:t>
            </a:r>
            <a:r>
              <a:rPr sz="1100" b="1" spc="-5" dirty="0">
                <a:latin typeface="Cambria"/>
                <a:cs typeface="Cambria"/>
              </a:rPr>
              <a:t>BAHAN EVAKUASI  KORBAN POSITIF </a:t>
            </a:r>
            <a:r>
              <a:rPr sz="1100" spc="-5" dirty="0">
                <a:latin typeface="Cambria"/>
                <a:cs typeface="Cambria"/>
              </a:rPr>
              <a:t>(Perlengkapan pasca </a:t>
            </a:r>
            <a:r>
              <a:rPr sz="1100" dirty="0">
                <a:latin typeface="Cambria"/>
                <a:cs typeface="Cambria"/>
              </a:rPr>
              <a:t>wafat,  Tandu, </a:t>
            </a:r>
            <a:r>
              <a:rPr sz="1100" spc="-5" dirty="0">
                <a:latin typeface="Cambria"/>
                <a:cs typeface="Cambria"/>
              </a:rPr>
              <a:t>Sarung </a:t>
            </a:r>
            <a:r>
              <a:rPr sz="1100" dirty="0">
                <a:latin typeface="Cambria"/>
                <a:cs typeface="Cambria"/>
              </a:rPr>
              <a:t>tangan, Sepatu </a:t>
            </a:r>
            <a:r>
              <a:rPr sz="1100" spc="-5" dirty="0">
                <a:latin typeface="Cambria"/>
                <a:cs typeface="Cambria"/>
              </a:rPr>
              <a:t>bot,</a:t>
            </a:r>
            <a:r>
              <a:rPr sz="1100" spc="-9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dll)</a:t>
            </a:r>
            <a:endParaRPr sz="1100">
              <a:latin typeface="Cambria"/>
              <a:cs typeface="Cambria"/>
            </a:endParaRPr>
          </a:p>
          <a:p>
            <a:pPr marL="187960" indent="-175260">
              <a:lnSpc>
                <a:spcPct val="100000"/>
              </a:lnSpc>
              <a:buAutoNum type="arabicPeriod"/>
              <a:tabLst>
                <a:tab pos="187960" algn="l"/>
              </a:tabLst>
            </a:pPr>
            <a:r>
              <a:rPr sz="1100" b="1" spc="-5" dirty="0">
                <a:latin typeface="Cambria"/>
                <a:cs typeface="Cambria"/>
              </a:rPr>
              <a:t>PENANGANAN</a:t>
            </a:r>
            <a:r>
              <a:rPr sz="1100" b="1" spc="-1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JENAZAH</a:t>
            </a:r>
            <a:endParaRPr sz="1100">
              <a:latin typeface="Cambria"/>
              <a:cs typeface="Cambria"/>
            </a:endParaRPr>
          </a:p>
          <a:p>
            <a:pPr marL="213360" indent="-201295">
              <a:lnSpc>
                <a:spcPct val="100000"/>
              </a:lnSpc>
              <a:buAutoNum type="arabicPeriod"/>
              <a:tabLst>
                <a:tab pos="213995" algn="l"/>
              </a:tabLst>
            </a:pPr>
            <a:r>
              <a:rPr sz="1100" b="1" spc="-5" dirty="0">
                <a:latin typeface="Cambria"/>
                <a:cs typeface="Cambria"/>
              </a:rPr>
              <a:t>PENANGANAN KESEHATAN</a:t>
            </a:r>
            <a:r>
              <a:rPr sz="1100" b="1" spc="-2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LAINNYA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7390" y="2241550"/>
            <a:ext cx="3322320" cy="4244340"/>
          </a:xfrm>
          <a:custGeom>
            <a:avLst/>
            <a:gdLst/>
            <a:ahLst/>
            <a:cxnLst/>
            <a:rect l="l" t="t" r="r" b="b"/>
            <a:pathLst>
              <a:path w="3322320" h="4244340">
                <a:moveTo>
                  <a:pt x="0" y="4244340"/>
                </a:moveTo>
                <a:lnTo>
                  <a:pt x="3322319" y="4244340"/>
                </a:lnTo>
                <a:lnTo>
                  <a:pt x="3322319" y="0"/>
                </a:lnTo>
                <a:lnTo>
                  <a:pt x="0" y="0"/>
                </a:lnTo>
                <a:lnTo>
                  <a:pt x="0" y="4244340"/>
                </a:lnTo>
                <a:close/>
              </a:path>
            </a:pathLst>
          </a:custGeom>
          <a:ln w="12700">
            <a:solidFill>
              <a:srgbClr val="7E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6120" y="1884679"/>
            <a:ext cx="3337560" cy="538480"/>
          </a:xfrm>
          <a:custGeom>
            <a:avLst/>
            <a:gdLst/>
            <a:ahLst/>
            <a:cxnLst/>
            <a:rect l="l" t="t" r="r" b="b"/>
            <a:pathLst>
              <a:path w="3337559" h="538480">
                <a:moveTo>
                  <a:pt x="3247771" y="0"/>
                </a:moveTo>
                <a:lnTo>
                  <a:pt x="89788" y="0"/>
                </a:lnTo>
                <a:lnTo>
                  <a:pt x="54810" y="7046"/>
                </a:lnTo>
                <a:lnTo>
                  <a:pt x="26273" y="26273"/>
                </a:lnTo>
                <a:lnTo>
                  <a:pt x="7046" y="54810"/>
                </a:lnTo>
                <a:lnTo>
                  <a:pt x="0" y="89789"/>
                </a:lnTo>
                <a:lnTo>
                  <a:pt x="0" y="448691"/>
                </a:lnTo>
                <a:lnTo>
                  <a:pt x="7046" y="483669"/>
                </a:lnTo>
                <a:lnTo>
                  <a:pt x="26273" y="512206"/>
                </a:lnTo>
                <a:lnTo>
                  <a:pt x="54810" y="531433"/>
                </a:lnTo>
                <a:lnTo>
                  <a:pt x="89788" y="538480"/>
                </a:lnTo>
                <a:lnTo>
                  <a:pt x="3247771" y="538480"/>
                </a:lnTo>
                <a:lnTo>
                  <a:pt x="3282749" y="531433"/>
                </a:lnTo>
                <a:lnTo>
                  <a:pt x="3311286" y="512206"/>
                </a:lnTo>
                <a:lnTo>
                  <a:pt x="3330513" y="483669"/>
                </a:lnTo>
                <a:lnTo>
                  <a:pt x="3337559" y="448691"/>
                </a:lnTo>
                <a:lnTo>
                  <a:pt x="3337559" y="89789"/>
                </a:lnTo>
                <a:lnTo>
                  <a:pt x="3330513" y="54810"/>
                </a:lnTo>
                <a:lnTo>
                  <a:pt x="3311286" y="26273"/>
                </a:lnTo>
                <a:lnTo>
                  <a:pt x="3282749" y="7046"/>
                </a:lnTo>
                <a:lnTo>
                  <a:pt x="32477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96510" y="1861756"/>
            <a:ext cx="3111500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mbria"/>
                <a:cs typeface="Cambria"/>
              </a:rPr>
              <a:t>PENANGANAN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DAMPAK</a:t>
            </a:r>
            <a:endParaRPr sz="1800">
              <a:latin typeface="Cambria"/>
              <a:cs typeface="Cambria"/>
            </a:endParaRPr>
          </a:p>
          <a:p>
            <a:pPr marL="6667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latin typeface="Cambria"/>
                <a:cs typeface="Cambria"/>
              </a:rPr>
              <a:t>EKONOMI</a:t>
            </a:r>
            <a:endParaRPr sz="1800">
              <a:latin typeface="Cambria"/>
              <a:cs typeface="Cambria"/>
            </a:endParaRPr>
          </a:p>
          <a:p>
            <a:pPr marL="187960" indent="-17526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187960" algn="l"/>
              </a:tabLst>
            </a:pPr>
            <a:r>
              <a:rPr sz="1100" b="1" dirty="0">
                <a:latin typeface="Cambria"/>
                <a:cs typeface="Cambria"/>
              </a:rPr>
              <a:t>PENGADAAN BAHAN PANGAN</a:t>
            </a:r>
            <a:r>
              <a:rPr sz="1100" b="1" spc="-75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DAN</a:t>
            </a:r>
            <a:endParaRPr sz="1100">
              <a:latin typeface="Cambria"/>
              <a:cs typeface="Cambria"/>
            </a:endParaRPr>
          </a:p>
          <a:p>
            <a:pPr marL="187960">
              <a:lnSpc>
                <a:spcPct val="100000"/>
              </a:lnSpc>
            </a:pPr>
            <a:r>
              <a:rPr sz="1100" b="1" spc="-5" dirty="0">
                <a:latin typeface="Cambria"/>
                <a:cs typeface="Cambria"/>
              </a:rPr>
              <a:t>KEBUTUHAN</a:t>
            </a:r>
            <a:r>
              <a:rPr sz="1100" b="1" spc="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POKOK</a:t>
            </a:r>
            <a:endParaRPr sz="1100">
              <a:latin typeface="Cambria"/>
              <a:cs typeface="Cambria"/>
            </a:endParaRPr>
          </a:p>
          <a:p>
            <a:pPr marL="187960" marR="318135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100" b="1" dirty="0">
                <a:latin typeface="Cambria"/>
                <a:cs typeface="Cambria"/>
              </a:rPr>
              <a:t>PEMBERIAN </a:t>
            </a:r>
            <a:r>
              <a:rPr sz="1100" b="1" spc="-5" dirty="0">
                <a:latin typeface="Cambria"/>
                <a:cs typeface="Cambria"/>
              </a:rPr>
              <a:t>INSENTIF  (</a:t>
            </a:r>
            <a:r>
              <a:rPr sz="1100" spc="-5" dirty="0">
                <a:latin typeface="Cambria"/>
                <a:cs typeface="Cambria"/>
              </a:rPr>
              <a:t>pengurangan/pembebeasan </a:t>
            </a:r>
            <a:r>
              <a:rPr sz="1100" dirty="0">
                <a:latin typeface="Cambria"/>
                <a:cs typeface="Cambria"/>
              </a:rPr>
              <a:t>pajak </a:t>
            </a:r>
            <a:r>
              <a:rPr sz="1100" spc="-5" dirty="0">
                <a:latin typeface="Cambria"/>
                <a:cs typeface="Cambria"/>
              </a:rPr>
              <a:t>daerah,  </a:t>
            </a:r>
            <a:r>
              <a:rPr sz="1100" dirty="0">
                <a:latin typeface="Cambria"/>
                <a:cs typeface="Cambria"/>
              </a:rPr>
              <a:t>perpanjangan waktu pelaksanaan </a:t>
            </a:r>
            <a:r>
              <a:rPr sz="1100" spc="-5" dirty="0">
                <a:latin typeface="Cambria"/>
                <a:cs typeface="Cambria"/>
              </a:rPr>
              <a:t>hak dan  </a:t>
            </a:r>
            <a:r>
              <a:rPr sz="1100" dirty="0">
                <a:latin typeface="Cambria"/>
                <a:cs typeface="Cambria"/>
              </a:rPr>
              <a:t>pemenuhan </a:t>
            </a:r>
            <a:r>
              <a:rPr sz="1100" spc="-5" dirty="0">
                <a:latin typeface="Cambria"/>
                <a:cs typeface="Cambria"/>
              </a:rPr>
              <a:t>kewajiban </a:t>
            </a:r>
            <a:r>
              <a:rPr sz="1100" dirty="0">
                <a:latin typeface="Cambria"/>
                <a:cs typeface="Cambria"/>
              </a:rPr>
              <a:t>pajak, </a:t>
            </a:r>
            <a:r>
              <a:rPr sz="1100" spc="-5" dirty="0">
                <a:latin typeface="Cambria"/>
                <a:cs typeface="Cambria"/>
              </a:rPr>
              <a:t>perpanjangan  </a:t>
            </a:r>
            <a:r>
              <a:rPr sz="1100" dirty="0">
                <a:latin typeface="Cambria"/>
                <a:cs typeface="Cambria"/>
              </a:rPr>
              <a:t>kewajiban </a:t>
            </a:r>
            <a:r>
              <a:rPr sz="1100" spc="-5" dirty="0">
                <a:latin typeface="Cambria"/>
                <a:cs typeface="Cambria"/>
              </a:rPr>
              <a:t>pembayaran </a:t>
            </a:r>
            <a:r>
              <a:rPr sz="1100" dirty="0">
                <a:latin typeface="Cambria"/>
                <a:cs typeface="Cambria"/>
              </a:rPr>
              <a:t>dana</a:t>
            </a:r>
            <a:r>
              <a:rPr sz="1100" spc="-12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bergulir)</a:t>
            </a:r>
            <a:endParaRPr sz="1100">
              <a:latin typeface="Cambria"/>
              <a:cs typeface="Cambria"/>
            </a:endParaRPr>
          </a:p>
          <a:p>
            <a:pPr marL="187960" marR="5080" indent="-17526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87960" algn="l"/>
              </a:tabLst>
            </a:pPr>
            <a:r>
              <a:rPr sz="1100" b="1" dirty="0">
                <a:latin typeface="Cambria"/>
                <a:cs typeface="Cambria"/>
              </a:rPr>
              <a:t>PEMBERIAN </a:t>
            </a:r>
            <a:r>
              <a:rPr sz="1100" b="1" spc="-5" dirty="0">
                <a:latin typeface="Cambria"/>
                <a:cs typeface="Cambria"/>
              </a:rPr>
              <a:t>STIMULUS </a:t>
            </a:r>
            <a:r>
              <a:rPr sz="1100" dirty="0">
                <a:latin typeface="Cambria"/>
                <a:cs typeface="Cambria"/>
              </a:rPr>
              <a:t>(pengutan </a:t>
            </a:r>
            <a:r>
              <a:rPr sz="1100" spc="-5" dirty="0">
                <a:latin typeface="Cambria"/>
                <a:cs typeface="Cambria"/>
              </a:rPr>
              <a:t>modal</a:t>
            </a:r>
            <a:r>
              <a:rPr sz="1100" spc="-12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usaha  </a:t>
            </a:r>
            <a:r>
              <a:rPr sz="1100" dirty="0">
                <a:latin typeface="Cambria"/>
                <a:cs typeface="Cambria"/>
              </a:rPr>
              <a:t>kepada pelaku UMKM dan</a:t>
            </a:r>
            <a:r>
              <a:rPr sz="1100" spc="-9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mikro)</a:t>
            </a:r>
            <a:endParaRPr sz="1100">
              <a:latin typeface="Cambria"/>
              <a:cs typeface="Cambria"/>
            </a:endParaRPr>
          </a:p>
          <a:p>
            <a:pPr marL="187960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100" b="1" dirty="0">
                <a:latin typeface="Cambria"/>
                <a:cs typeface="Cambria"/>
              </a:rPr>
              <a:t>PENANGANAN DAMPAK </a:t>
            </a:r>
            <a:r>
              <a:rPr sz="1100" b="1" spc="-5" dirty="0">
                <a:latin typeface="Cambria"/>
                <a:cs typeface="Cambria"/>
              </a:rPr>
              <a:t>EKONOMI</a:t>
            </a:r>
            <a:r>
              <a:rPr sz="1100" b="1" spc="-7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LAINNYA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17230" y="2241550"/>
            <a:ext cx="3322320" cy="4244340"/>
          </a:xfrm>
          <a:custGeom>
            <a:avLst/>
            <a:gdLst/>
            <a:ahLst/>
            <a:cxnLst/>
            <a:rect l="l" t="t" r="r" b="b"/>
            <a:pathLst>
              <a:path w="3322320" h="4244340">
                <a:moveTo>
                  <a:pt x="0" y="4244340"/>
                </a:moveTo>
                <a:lnTo>
                  <a:pt x="3322320" y="4244340"/>
                </a:lnTo>
                <a:lnTo>
                  <a:pt x="3322320" y="0"/>
                </a:lnTo>
                <a:lnTo>
                  <a:pt x="0" y="0"/>
                </a:lnTo>
                <a:lnTo>
                  <a:pt x="0" y="4244340"/>
                </a:lnTo>
                <a:close/>
              </a:path>
            </a:pathLst>
          </a:custGeom>
          <a:ln w="12700">
            <a:solidFill>
              <a:srgbClr val="843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89264" y="2772790"/>
            <a:ext cx="293052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Char char="-"/>
              <a:tabLst>
                <a:tab pos="183515" algn="l"/>
              </a:tabLst>
            </a:pPr>
            <a:r>
              <a:rPr sz="1100" spc="-5" dirty="0">
                <a:latin typeface="Cambria"/>
                <a:cs typeface="Cambria"/>
              </a:rPr>
              <a:t>Individu/masyarakat </a:t>
            </a:r>
            <a:r>
              <a:rPr sz="1100" dirty="0">
                <a:latin typeface="Cambria"/>
                <a:cs typeface="Cambria"/>
              </a:rPr>
              <a:t>yang</a:t>
            </a:r>
            <a:r>
              <a:rPr sz="1100" spc="-9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terdampak</a:t>
            </a:r>
            <a:endParaRPr sz="1100">
              <a:latin typeface="Cambria"/>
              <a:cs typeface="Cambria"/>
            </a:endParaRPr>
          </a:p>
          <a:p>
            <a:pPr marL="182880" marR="51435">
              <a:lnSpc>
                <a:spcPct val="100000"/>
              </a:lnSpc>
            </a:pPr>
            <a:r>
              <a:rPr sz="1100" spc="-5" dirty="0">
                <a:latin typeface="Cambria"/>
                <a:cs typeface="Cambria"/>
              </a:rPr>
              <a:t>/memiliki resiko sosial </a:t>
            </a:r>
            <a:r>
              <a:rPr sz="1100" dirty="0">
                <a:latin typeface="Cambria"/>
                <a:cs typeface="Cambria"/>
              </a:rPr>
              <a:t>seperti </a:t>
            </a:r>
            <a:r>
              <a:rPr sz="1100" spc="-5" dirty="0">
                <a:latin typeface="Cambria"/>
                <a:cs typeface="Cambria"/>
              </a:rPr>
              <a:t>keluarga  miskin, </a:t>
            </a:r>
            <a:r>
              <a:rPr sz="1100" dirty="0">
                <a:latin typeface="Cambria"/>
                <a:cs typeface="Cambria"/>
              </a:rPr>
              <a:t>pekerja sektor </a:t>
            </a:r>
            <a:r>
              <a:rPr sz="1100" spc="-5" dirty="0">
                <a:latin typeface="Cambria"/>
                <a:cs typeface="Cambria"/>
              </a:rPr>
              <a:t>informal,harian dan  individu/masyarakat lainnya memiliki resiko  sosial</a:t>
            </a:r>
            <a:endParaRPr sz="1100">
              <a:latin typeface="Cambria"/>
              <a:cs typeface="Cambria"/>
            </a:endParaRPr>
          </a:p>
          <a:p>
            <a:pPr marL="182880" marR="57150" indent="-170815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1100" spc="-5" dirty="0">
                <a:latin typeface="Cambria"/>
                <a:cs typeface="Cambria"/>
              </a:rPr>
              <a:t>Fasilitas kesehatan milik </a:t>
            </a:r>
            <a:r>
              <a:rPr sz="1100" dirty="0">
                <a:latin typeface="Cambria"/>
                <a:cs typeface="Cambria"/>
              </a:rPr>
              <a:t>masyarakat/swasta  yang </a:t>
            </a:r>
            <a:r>
              <a:rPr sz="1100" spc="-5" dirty="0">
                <a:latin typeface="Cambria"/>
                <a:cs typeface="Cambria"/>
              </a:rPr>
              <a:t>ikut </a:t>
            </a:r>
            <a:r>
              <a:rPr sz="1100" dirty="0">
                <a:latin typeface="Cambria"/>
                <a:cs typeface="Cambria"/>
              </a:rPr>
              <a:t>serta </a:t>
            </a:r>
            <a:r>
              <a:rPr sz="1100" spc="-5" dirty="0">
                <a:latin typeface="Cambria"/>
                <a:cs typeface="Cambria"/>
              </a:rPr>
              <a:t>melakukan penanganan  </a:t>
            </a:r>
            <a:r>
              <a:rPr sz="1100" dirty="0">
                <a:latin typeface="Cambria"/>
                <a:cs typeface="Cambria"/>
              </a:rPr>
              <a:t>pandemic</a:t>
            </a:r>
            <a:endParaRPr sz="1100">
              <a:latin typeface="Cambria"/>
              <a:cs typeface="Cambria"/>
            </a:endParaRPr>
          </a:p>
          <a:p>
            <a:pPr marL="182880" marR="5080" indent="-170815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1100" dirty="0">
                <a:latin typeface="Cambria"/>
                <a:cs typeface="Cambria"/>
              </a:rPr>
              <a:t>Instansi </a:t>
            </a:r>
            <a:r>
              <a:rPr sz="1100" spc="-5" dirty="0">
                <a:latin typeface="Cambria"/>
                <a:cs typeface="Cambria"/>
              </a:rPr>
              <a:t>vertikal </a:t>
            </a:r>
            <a:r>
              <a:rPr sz="1100" dirty="0">
                <a:latin typeface="Cambria"/>
                <a:cs typeface="Cambria"/>
              </a:rPr>
              <a:t>yang </a:t>
            </a:r>
            <a:r>
              <a:rPr sz="1100" spc="-5" dirty="0">
                <a:latin typeface="Cambria"/>
                <a:cs typeface="Cambria"/>
              </a:rPr>
              <a:t>wilayah </a:t>
            </a:r>
            <a:r>
              <a:rPr sz="1100" dirty="0">
                <a:latin typeface="Cambria"/>
                <a:cs typeface="Cambria"/>
              </a:rPr>
              <a:t>kerjanya  </a:t>
            </a:r>
            <a:r>
              <a:rPr sz="1100" spc="-5" dirty="0">
                <a:latin typeface="Cambria"/>
                <a:cs typeface="Cambria"/>
              </a:rPr>
              <a:t>berada </a:t>
            </a:r>
            <a:r>
              <a:rPr sz="1100" dirty="0">
                <a:latin typeface="Cambria"/>
                <a:cs typeface="Cambria"/>
              </a:rPr>
              <a:t>dalam daerah yang </a:t>
            </a:r>
            <a:r>
              <a:rPr sz="1100" spc="-5" dirty="0">
                <a:latin typeface="Cambria"/>
                <a:cs typeface="Cambria"/>
              </a:rPr>
              <a:t>bersangkutan  dalam rangka mendukung </a:t>
            </a:r>
            <a:r>
              <a:rPr sz="1100" dirty="0">
                <a:latin typeface="Cambria"/>
                <a:cs typeface="Cambria"/>
              </a:rPr>
              <a:t>penanganan </a:t>
            </a:r>
            <a:r>
              <a:rPr sz="1100" spc="-5" dirty="0">
                <a:latin typeface="Cambria"/>
                <a:cs typeface="Cambria"/>
              </a:rPr>
              <a:t>Covid-  </a:t>
            </a:r>
            <a:r>
              <a:rPr sz="1100" spc="-10" dirty="0">
                <a:latin typeface="Cambria"/>
                <a:cs typeface="Cambria"/>
              </a:rPr>
              <a:t>19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15959" y="1899920"/>
            <a:ext cx="3322320" cy="535940"/>
          </a:xfrm>
          <a:custGeom>
            <a:avLst/>
            <a:gdLst/>
            <a:ahLst/>
            <a:cxnLst/>
            <a:rect l="l" t="t" r="r" b="b"/>
            <a:pathLst>
              <a:path w="3322320" h="535939">
                <a:moveTo>
                  <a:pt x="3233039" y="0"/>
                </a:moveTo>
                <a:lnTo>
                  <a:pt x="89281" y="0"/>
                </a:lnTo>
                <a:lnTo>
                  <a:pt x="54542" y="7020"/>
                </a:lnTo>
                <a:lnTo>
                  <a:pt x="26161" y="26162"/>
                </a:lnTo>
                <a:lnTo>
                  <a:pt x="7020" y="54542"/>
                </a:lnTo>
                <a:lnTo>
                  <a:pt x="0" y="89280"/>
                </a:lnTo>
                <a:lnTo>
                  <a:pt x="0" y="446658"/>
                </a:lnTo>
                <a:lnTo>
                  <a:pt x="7020" y="481397"/>
                </a:lnTo>
                <a:lnTo>
                  <a:pt x="26162" y="509777"/>
                </a:lnTo>
                <a:lnTo>
                  <a:pt x="54542" y="528919"/>
                </a:lnTo>
                <a:lnTo>
                  <a:pt x="89281" y="535939"/>
                </a:lnTo>
                <a:lnTo>
                  <a:pt x="3233039" y="535939"/>
                </a:lnTo>
                <a:lnTo>
                  <a:pt x="3267777" y="528919"/>
                </a:lnTo>
                <a:lnTo>
                  <a:pt x="3296158" y="509777"/>
                </a:lnTo>
                <a:lnTo>
                  <a:pt x="3315299" y="481397"/>
                </a:lnTo>
                <a:lnTo>
                  <a:pt x="3322320" y="446658"/>
                </a:lnTo>
                <a:lnTo>
                  <a:pt x="3322320" y="89280"/>
                </a:lnTo>
                <a:lnTo>
                  <a:pt x="3315299" y="54542"/>
                </a:lnTo>
                <a:lnTo>
                  <a:pt x="3296157" y="26162"/>
                </a:lnTo>
                <a:lnTo>
                  <a:pt x="3267777" y="7020"/>
                </a:lnTo>
                <a:lnTo>
                  <a:pt x="3233039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96351" y="1876678"/>
            <a:ext cx="291211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PENYEDIAAN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JARING</a:t>
            </a:r>
            <a:endParaRPr sz="1800">
              <a:latin typeface="Cambria"/>
              <a:cs typeface="Cambria"/>
            </a:endParaRPr>
          </a:p>
          <a:p>
            <a:pPr marL="57023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PENGAMAN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SOSIAL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dirty="0">
                <a:latin typeface="Cambria"/>
                <a:cs typeface="Cambria"/>
              </a:rPr>
              <a:t>1. </a:t>
            </a:r>
            <a:r>
              <a:rPr sz="1100" b="1" spc="-5" dirty="0">
                <a:latin typeface="Cambria"/>
                <a:cs typeface="Cambria"/>
              </a:rPr>
              <a:t>PEMBERIAN HIBAH/BANSOS</a:t>
            </a:r>
            <a:r>
              <a:rPr sz="1100" b="1" spc="-4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(Uang/barang</a:t>
            </a:r>
            <a:endParaRPr sz="1100">
              <a:latin typeface="Cambria"/>
              <a:cs typeface="Cambria"/>
            </a:endParaRPr>
          </a:p>
          <a:p>
            <a:pPr marL="187325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dari </a:t>
            </a:r>
            <a:r>
              <a:rPr sz="1100" spc="-5" dirty="0">
                <a:latin typeface="Cambria"/>
                <a:cs typeface="Cambria"/>
              </a:rPr>
              <a:t>Pemerintah Daerah, </a:t>
            </a:r>
            <a:r>
              <a:rPr sz="1100" dirty="0">
                <a:latin typeface="Cambria"/>
                <a:cs typeface="Cambria"/>
              </a:rPr>
              <a:t>Kepada</a:t>
            </a:r>
            <a:r>
              <a:rPr sz="1100" spc="-9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: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682" y="946403"/>
            <a:ext cx="10844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Sesuai </a:t>
            </a:r>
            <a:r>
              <a:rPr sz="1600" b="1" spc="-10" dirty="0">
                <a:latin typeface="Cambria"/>
                <a:cs typeface="Cambria"/>
              </a:rPr>
              <a:t>Permendagri No. </a:t>
            </a:r>
            <a:r>
              <a:rPr sz="1600" b="1" spc="-5" dirty="0">
                <a:latin typeface="Cambria"/>
                <a:cs typeface="Cambria"/>
              </a:rPr>
              <a:t>20 </a:t>
            </a:r>
            <a:r>
              <a:rPr sz="1600" b="1" spc="-25" dirty="0">
                <a:latin typeface="Cambria"/>
                <a:cs typeface="Cambria"/>
              </a:rPr>
              <a:t>Tahun </a:t>
            </a:r>
            <a:r>
              <a:rPr sz="1600" b="1" spc="-10" dirty="0">
                <a:latin typeface="Cambria"/>
                <a:cs typeface="Cambria"/>
              </a:rPr>
              <a:t>2020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600" i="1" spc="-10" dirty="0">
                <a:solidFill>
                  <a:srgbClr val="0033CC"/>
                </a:solidFill>
                <a:latin typeface="Cambria"/>
                <a:cs typeface="Cambria"/>
              </a:rPr>
              <a:t>Percepatan </a:t>
            </a:r>
            <a:r>
              <a:rPr sz="1600" i="1" dirty="0">
                <a:solidFill>
                  <a:srgbClr val="0033CC"/>
                </a:solidFill>
                <a:latin typeface="Cambria"/>
                <a:cs typeface="Cambria"/>
              </a:rPr>
              <a:t>penanganan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Covid-19 </a:t>
            </a:r>
            <a:r>
              <a:rPr sz="1600" i="1" dirty="0">
                <a:solidFill>
                  <a:srgbClr val="0033CC"/>
                </a:solidFill>
                <a:latin typeface="Cambria"/>
                <a:cs typeface="Cambria"/>
              </a:rPr>
              <a:t>di </a:t>
            </a:r>
            <a:r>
              <a:rPr sz="1600" i="1" spc="-10" dirty="0">
                <a:solidFill>
                  <a:srgbClr val="0033CC"/>
                </a:solidFill>
                <a:latin typeface="Cambria"/>
                <a:cs typeface="Cambria"/>
              </a:rPr>
              <a:t>Lingkungan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Pemerintah Daerah, </a:t>
            </a:r>
            <a:r>
              <a:rPr sz="1600" spc="-10" dirty="0">
                <a:latin typeface="Cambria"/>
                <a:cs typeface="Cambria"/>
              </a:rPr>
              <a:t>dan  </a:t>
            </a:r>
            <a:r>
              <a:rPr sz="1600" b="1" spc="-5" dirty="0">
                <a:latin typeface="Cambria"/>
                <a:cs typeface="Cambria"/>
              </a:rPr>
              <a:t>Instruksi Mendagri </a:t>
            </a:r>
            <a:r>
              <a:rPr sz="1600" b="1" spc="-10" dirty="0">
                <a:latin typeface="Cambria"/>
                <a:cs typeface="Cambria"/>
              </a:rPr>
              <a:t>No. </a:t>
            </a:r>
            <a:r>
              <a:rPr sz="1600" b="1" dirty="0">
                <a:latin typeface="Cambria"/>
                <a:cs typeface="Cambria"/>
              </a:rPr>
              <a:t>1 </a:t>
            </a:r>
            <a:r>
              <a:rPr sz="1600" b="1" spc="-25" dirty="0">
                <a:latin typeface="Cambria"/>
                <a:cs typeface="Cambria"/>
              </a:rPr>
              <a:t>Tahun </a:t>
            </a:r>
            <a:r>
              <a:rPr sz="1600" b="1" spc="-10" dirty="0">
                <a:latin typeface="Cambria"/>
                <a:cs typeface="Cambria"/>
              </a:rPr>
              <a:t>2020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600" i="1" spc="-10" dirty="0">
                <a:solidFill>
                  <a:srgbClr val="0033CC"/>
                </a:solidFill>
                <a:latin typeface="Cambria"/>
                <a:cs typeface="Cambria"/>
              </a:rPr>
              <a:t>Pencegahan Penyebaran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danPercepatan penanganan Covid-19 </a:t>
            </a:r>
            <a:r>
              <a:rPr sz="1600" i="1" dirty="0">
                <a:solidFill>
                  <a:srgbClr val="0033CC"/>
                </a:solidFill>
                <a:latin typeface="Cambria"/>
                <a:cs typeface="Cambria"/>
              </a:rPr>
              <a:t>di </a:t>
            </a:r>
            <a:r>
              <a:rPr sz="1600" i="1" spc="-10" dirty="0">
                <a:solidFill>
                  <a:srgbClr val="0033CC"/>
                </a:solidFill>
                <a:latin typeface="Cambria"/>
                <a:cs typeface="Cambria"/>
              </a:rPr>
              <a:t>Lingkungan 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Pemerintah</a:t>
            </a:r>
            <a:r>
              <a:rPr sz="1600" i="1" spc="-3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0033CC"/>
                </a:solidFill>
                <a:latin typeface="Cambria"/>
                <a:cs typeface="Cambria"/>
              </a:rPr>
              <a:t>Daerah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7566" y="2884460"/>
            <a:ext cx="6288020" cy="3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4102" y="2869819"/>
            <a:ext cx="6274816" cy="356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1251" y="2879870"/>
            <a:ext cx="3186177" cy="371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0456" y="2869819"/>
            <a:ext cx="3170936" cy="356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2925" y="3489470"/>
            <a:ext cx="4266182" cy="371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9080" y="3479419"/>
            <a:ext cx="4253610" cy="356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6078" y="3674578"/>
            <a:ext cx="143163" cy="74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0190" y="369162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574" y="0"/>
                </a:lnTo>
              </a:path>
            </a:pathLst>
          </a:custGeom>
          <a:ln w="5209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0190" y="3665580"/>
            <a:ext cx="118110" cy="52705"/>
          </a:xfrm>
          <a:custGeom>
            <a:avLst/>
            <a:gdLst/>
            <a:ahLst/>
            <a:cxnLst/>
            <a:rect l="l" t="t" r="r" b="b"/>
            <a:pathLst>
              <a:path w="118109" h="52704">
                <a:moveTo>
                  <a:pt x="0" y="52090"/>
                </a:moveTo>
                <a:lnTo>
                  <a:pt x="117574" y="52090"/>
                </a:lnTo>
                <a:lnTo>
                  <a:pt x="117574" y="0"/>
                </a:lnTo>
                <a:lnTo>
                  <a:pt x="0" y="0"/>
                </a:lnTo>
                <a:lnTo>
                  <a:pt x="0" y="5209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60943" y="3489470"/>
            <a:ext cx="557783" cy="371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2816" y="3484498"/>
            <a:ext cx="534035" cy="346710"/>
          </a:xfrm>
          <a:custGeom>
            <a:avLst/>
            <a:gdLst/>
            <a:ahLst/>
            <a:cxnLst/>
            <a:rect l="l" t="t" r="r" b="b"/>
            <a:pathLst>
              <a:path w="534034" h="346710">
                <a:moveTo>
                  <a:pt x="530324" y="187578"/>
                </a:moveTo>
                <a:lnTo>
                  <a:pt x="455929" y="187578"/>
                </a:lnTo>
                <a:lnTo>
                  <a:pt x="458469" y="188468"/>
                </a:lnTo>
                <a:lnTo>
                  <a:pt x="457117" y="198485"/>
                </a:lnTo>
                <a:lnTo>
                  <a:pt x="446182" y="242839"/>
                </a:lnTo>
                <a:lnTo>
                  <a:pt x="424912" y="279217"/>
                </a:lnTo>
                <a:lnTo>
                  <a:pt x="390269" y="304593"/>
                </a:lnTo>
                <a:lnTo>
                  <a:pt x="349156" y="313755"/>
                </a:lnTo>
                <a:lnTo>
                  <a:pt x="341375" y="314070"/>
                </a:lnTo>
                <a:lnTo>
                  <a:pt x="341375" y="331850"/>
                </a:lnTo>
                <a:lnTo>
                  <a:pt x="354202" y="346582"/>
                </a:lnTo>
                <a:lnTo>
                  <a:pt x="381710" y="343124"/>
                </a:lnTo>
                <a:lnTo>
                  <a:pt x="407098" y="337105"/>
                </a:lnTo>
                <a:lnTo>
                  <a:pt x="451611" y="317245"/>
                </a:lnTo>
                <a:lnTo>
                  <a:pt x="487092" y="287337"/>
                </a:lnTo>
                <a:lnTo>
                  <a:pt x="512952" y="247523"/>
                </a:lnTo>
                <a:lnTo>
                  <a:pt x="528780" y="198485"/>
                </a:lnTo>
                <a:lnTo>
                  <a:pt x="530324" y="187578"/>
                </a:lnTo>
                <a:close/>
              </a:path>
              <a:path w="534034" h="346710">
                <a:moveTo>
                  <a:pt x="412241" y="0"/>
                </a:moveTo>
                <a:lnTo>
                  <a:pt x="358753" y="7768"/>
                </a:lnTo>
                <a:lnTo>
                  <a:pt x="317928" y="30781"/>
                </a:lnTo>
                <a:lnTo>
                  <a:pt x="292270" y="67125"/>
                </a:lnTo>
                <a:lnTo>
                  <a:pt x="283590" y="112649"/>
                </a:lnTo>
                <a:lnTo>
                  <a:pt x="284214" y="127148"/>
                </a:lnTo>
                <a:lnTo>
                  <a:pt x="293750" y="165100"/>
                </a:lnTo>
                <a:lnTo>
                  <a:pt x="324357" y="200025"/>
                </a:lnTo>
                <a:lnTo>
                  <a:pt x="374141" y="212598"/>
                </a:lnTo>
                <a:lnTo>
                  <a:pt x="386548" y="212218"/>
                </a:lnTo>
                <a:lnTo>
                  <a:pt x="427622" y="203223"/>
                </a:lnTo>
                <a:lnTo>
                  <a:pt x="455929" y="187578"/>
                </a:lnTo>
                <a:lnTo>
                  <a:pt x="530324" y="187578"/>
                </a:lnTo>
                <a:lnTo>
                  <a:pt x="531601" y="178562"/>
                </a:lnTo>
                <a:lnTo>
                  <a:pt x="402843" y="178562"/>
                </a:lnTo>
                <a:lnTo>
                  <a:pt x="382768" y="174059"/>
                </a:lnTo>
                <a:lnTo>
                  <a:pt x="368442" y="160543"/>
                </a:lnTo>
                <a:lnTo>
                  <a:pt x="359856" y="138003"/>
                </a:lnTo>
                <a:lnTo>
                  <a:pt x="356997" y="106425"/>
                </a:lnTo>
                <a:lnTo>
                  <a:pt x="357137" y="99266"/>
                </a:lnTo>
                <a:lnTo>
                  <a:pt x="363331" y="61055"/>
                </a:lnTo>
                <a:lnTo>
                  <a:pt x="390398" y="31027"/>
                </a:lnTo>
                <a:lnTo>
                  <a:pt x="409828" y="27812"/>
                </a:lnTo>
                <a:lnTo>
                  <a:pt x="494577" y="27812"/>
                </a:lnTo>
                <a:lnTo>
                  <a:pt x="492462" y="25707"/>
                </a:lnTo>
                <a:lnTo>
                  <a:pt x="479678" y="16510"/>
                </a:lnTo>
                <a:lnTo>
                  <a:pt x="465177" y="9269"/>
                </a:lnTo>
                <a:lnTo>
                  <a:pt x="449103" y="4111"/>
                </a:lnTo>
                <a:lnTo>
                  <a:pt x="431458" y="1025"/>
                </a:lnTo>
                <a:lnTo>
                  <a:pt x="412241" y="0"/>
                </a:lnTo>
                <a:close/>
              </a:path>
              <a:path w="534034" h="346710">
                <a:moveTo>
                  <a:pt x="494577" y="27812"/>
                </a:moveTo>
                <a:lnTo>
                  <a:pt x="409828" y="27812"/>
                </a:lnTo>
                <a:lnTo>
                  <a:pt x="421568" y="29432"/>
                </a:lnTo>
                <a:lnTo>
                  <a:pt x="431831" y="34290"/>
                </a:lnTo>
                <a:lnTo>
                  <a:pt x="453596" y="68101"/>
                </a:lnTo>
                <a:lnTo>
                  <a:pt x="460843" y="127148"/>
                </a:lnTo>
                <a:lnTo>
                  <a:pt x="460882" y="135381"/>
                </a:lnTo>
                <a:lnTo>
                  <a:pt x="460501" y="140969"/>
                </a:lnTo>
                <a:lnTo>
                  <a:pt x="459485" y="145161"/>
                </a:lnTo>
                <a:lnTo>
                  <a:pt x="458597" y="149225"/>
                </a:lnTo>
                <a:lnTo>
                  <a:pt x="425323" y="175768"/>
                </a:lnTo>
                <a:lnTo>
                  <a:pt x="408939" y="178562"/>
                </a:lnTo>
                <a:lnTo>
                  <a:pt x="531601" y="178562"/>
                </a:lnTo>
                <a:lnTo>
                  <a:pt x="532723" y="170638"/>
                </a:lnTo>
                <a:lnTo>
                  <a:pt x="534018" y="140969"/>
                </a:lnTo>
                <a:lnTo>
                  <a:pt x="533934" y="138003"/>
                </a:lnTo>
                <a:lnTo>
                  <a:pt x="530685" y="99266"/>
                </a:lnTo>
                <a:lnTo>
                  <a:pt x="512920" y="49656"/>
                </a:lnTo>
                <a:lnTo>
                  <a:pt x="503554" y="36750"/>
                </a:lnTo>
                <a:lnTo>
                  <a:pt x="494577" y="27812"/>
                </a:lnTo>
                <a:close/>
              </a:path>
              <a:path w="534034" h="346710">
                <a:moveTo>
                  <a:pt x="159638" y="74929"/>
                </a:moveTo>
                <a:lnTo>
                  <a:pt x="74167" y="74929"/>
                </a:lnTo>
                <a:lnTo>
                  <a:pt x="77597" y="76453"/>
                </a:lnTo>
                <a:lnTo>
                  <a:pt x="80136" y="79375"/>
                </a:lnTo>
                <a:lnTo>
                  <a:pt x="82803" y="82296"/>
                </a:lnTo>
                <a:lnTo>
                  <a:pt x="84074" y="87249"/>
                </a:lnTo>
                <a:lnTo>
                  <a:pt x="84074" y="284988"/>
                </a:lnTo>
                <a:lnTo>
                  <a:pt x="54101" y="316611"/>
                </a:lnTo>
                <a:lnTo>
                  <a:pt x="14858" y="320039"/>
                </a:lnTo>
                <a:lnTo>
                  <a:pt x="14858" y="342519"/>
                </a:lnTo>
                <a:lnTo>
                  <a:pt x="228853" y="342519"/>
                </a:lnTo>
                <a:lnTo>
                  <a:pt x="228853" y="320039"/>
                </a:lnTo>
                <a:lnTo>
                  <a:pt x="219783" y="319706"/>
                </a:lnTo>
                <a:lnTo>
                  <a:pt x="211629" y="319277"/>
                </a:lnTo>
                <a:lnTo>
                  <a:pt x="173608" y="312419"/>
                </a:lnTo>
                <a:lnTo>
                  <a:pt x="159638" y="282956"/>
                </a:lnTo>
                <a:lnTo>
                  <a:pt x="159638" y="74929"/>
                </a:lnTo>
                <a:close/>
              </a:path>
              <a:path w="534034" h="346710">
                <a:moveTo>
                  <a:pt x="161162" y="0"/>
                </a:moveTo>
                <a:lnTo>
                  <a:pt x="129412" y="0"/>
                </a:lnTo>
                <a:lnTo>
                  <a:pt x="0" y="77597"/>
                </a:lnTo>
                <a:lnTo>
                  <a:pt x="15112" y="103886"/>
                </a:lnTo>
                <a:lnTo>
                  <a:pt x="27068" y="95861"/>
                </a:lnTo>
                <a:lnTo>
                  <a:pt x="37226" y="89312"/>
                </a:lnTo>
                <a:lnTo>
                  <a:pt x="45598" y="84240"/>
                </a:lnTo>
                <a:lnTo>
                  <a:pt x="52197" y="80645"/>
                </a:lnTo>
                <a:lnTo>
                  <a:pt x="59689" y="76835"/>
                </a:lnTo>
                <a:lnTo>
                  <a:pt x="65531" y="74929"/>
                </a:lnTo>
                <a:lnTo>
                  <a:pt x="159638" y="74929"/>
                </a:lnTo>
                <a:lnTo>
                  <a:pt x="159734" y="46059"/>
                </a:lnTo>
                <a:lnTo>
                  <a:pt x="160019" y="28400"/>
                </a:lnTo>
                <a:lnTo>
                  <a:pt x="160496" y="13051"/>
                </a:lnTo>
                <a:lnTo>
                  <a:pt x="161162" y="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4732" y="3507232"/>
            <a:ext cx="114045" cy="160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6406" y="3484498"/>
            <a:ext cx="250825" cy="346710"/>
          </a:xfrm>
          <a:custGeom>
            <a:avLst/>
            <a:gdLst/>
            <a:ahLst/>
            <a:cxnLst/>
            <a:rect l="l" t="t" r="r" b="b"/>
            <a:pathLst>
              <a:path w="250825" h="346710">
                <a:moveTo>
                  <a:pt x="128650" y="0"/>
                </a:moveTo>
                <a:lnTo>
                  <a:pt x="181586" y="9269"/>
                </a:lnTo>
                <a:lnTo>
                  <a:pt x="219964" y="36750"/>
                </a:lnTo>
                <a:lnTo>
                  <a:pt x="242889" y="81063"/>
                </a:lnTo>
                <a:lnTo>
                  <a:pt x="249608" y="119112"/>
                </a:lnTo>
                <a:lnTo>
                  <a:pt x="250444" y="140588"/>
                </a:lnTo>
                <a:lnTo>
                  <a:pt x="249132" y="170638"/>
                </a:lnTo>
                <a:lnTo>
                  <a:pt x="238603" y="224117"/>
                </a:lnTo>
                <a:lnTo>
                  <a:pt x="217652" y="268668"/>
                </a:lnTo>
                <a:lnTo>
                  <a:pt x="186945" y="303530"/>
                </a:lnTo>
                <a:lnTo>
                  <a:pt x="146800" y="328491"/>
                </a:lnTo>
                <a:lnTo>
                  <a:pt x="98119" y="343124"/>
                </a:lnTo>
                <a:lnTo>
                  <a:pt x="70612" y="346582"/>
                </a:lnTo>
                <a:lnTo>
                  <a:pt x="57785" y="331850"/>
                </a:lnTo>
                <a:lnTo>
                  <a:pt x="57785" y="314070"/>
                </a:lnTo>
                <a:lnTo>
                  <a:pt x="65565" y="313755"/>
                </a:lnTo>
                <a:lnTo>
                  <a:pt x="72882" y="313166"/>
                </a:lnTo>
                <a:lnTo>
                  <a:pt x="113157" y="301498"/>
                </a:lnTo>
                <a:lnTo>
                  <a:pt x="146542" y="272764"/>
                </a:lnTo>
                <a:lnTo>
                  <a:pt x="165520" y="234443"/>
                </a:lnTo>
                <a:lnTo>
                  <a:pt x="174878" y="188468"/>
                </a:lnTo>
                <a:lnTo>
                  <a:pt x="172339" y="187578"/>
                </a:lnTo>
                <a:lnTo>
                  <a:pt x="162839" y="193698"/>
                </a:lnTo>
                <a:lnTo>
                  <a:pt x="153400" y="198913"/>
                </a:lnTo>
                <a:lnTo>
                  <a:pt x="114458" y="211089"/>
                </a:lnTo>
                <a:lnTo>
                  <a:pt x="90550" y="212598"/>
                </a:lnTo>
                <a:lnTo>
                  <a:pt x="76432" y="211812"/>
                </a:lnTo>
                <a:lnTo>
                  <a:pt x="31144" y="193139"/>
                </a:lnTo>
                <a:lnTo>
                  <a:pt x="5679" y="153386"/>
                </a:lnTo>
                <a:lnTo>
                  <a:pt x="0" y="112649"/>
                </a:lnTo>
                <a:lnTo>
                  <a:pt x="956" y="96601"/>
                </a:lnTo>
                <a:lnTo>
                  <a:pt x="15494" y="53721"/>
                </a:lnTo>
                <a:lnTo>
                  <a:pt x="46301" y="21556"/>
                </a:lnTo>
                <a:lnTo>
                  <a:pt x="91678" y="3444"/>
                </a:lnTo>
                <a:lnTo>
                  <a:pt x="109503" y="859"/>
                </a:lnTo>
                <a:lnTo>
                  <a:pt x="128650" y="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2816" y="3484498"/>
            <a:ext cx="229235" cy="342900"/>
          </a:xfrm>
          <a:custGeom>
            <a:avLst/>
            <a:gdLst/>
            <a:ahLst/>
            <a:cxnLst/>
            <a:rect l="l" t="t" r="r" b="b"/>
            <a:pathLst>
              <a:path w="229234" h="342900">
                <a:moveTo>
                  <a:pt x="129412" y="0"/>
                </a:moveTo>
                <a:lnTo>
                  <a:pt x="161162" y="0"/>
                </a:lnTo>
                <a:lnTo>
                  <a:pt x="160496" y="13051"/>
                </a:lnTo>
                <a:lnTo>
                  <a:pt x="160019" y="28400"/>
                </a:lnTo>
                <a:lnTo>
                  <a:pt x="159734" y="46059"/>
                </a:lnTo>
                <a:lnTo>
                  <a:pt x="159638" y="66039"/>
                </a:lnTo>
                <a:lnTo>
                  <a:pt x="159638" y="273303"/>
                </a:lnTo>
                <a:lnTo>
                  <a:pt x="159638" y="282956"/>
                </a:lnTo>
                <a:lnTo>
                  <a:pt x="183895" y="315849"/>
                </a:lnTo>
                <a:lnTo>
                  <a:pt x="228853" y="320039"/>
                </a:lnTo>
                <a:lnTo>
                  <a:pt x="228853" y="342519"/>
                </a:lnTo>
                <a:lnTo>
                  <a:pt x="14858" y="342519"/>
                </a:lnTo>
                <a:lnTo>
                  <a:pt x="14858" y="320039"/>
                </a:lnTo>
                <a:lnTo>
                  <a:pt x="27598" y="319325"/>
                </a:lnTo>
                <a:lnTo>
                  <a:pt x="38385" y="318515"/>
                </a:lnTo>
                <a:lnTo>
                  <a:pt x="72135" y="310261"/>
                </a:lnTo>
                <a:lnTo>
                  <a:pt x="76200" y="307467"/>
                </a:lnTo>
                <a:lnTo>
                  <a:pt x="79248" y="303530"/>
                </a:lnTo>
                <a:lnTo>
                  <a:pt x="81152" y="298450"/>
                </a:lnTo>
                <a:lnTo>
                  <a:pt x="83057" y="293243"/>
                </a:lnTo>
                <a:lnTo>
                  <a:pt x="84074" y="284988"/>
                </a:lnTo>
                <a:lnTo>
                  <a:pt x="84074" y="273303"/>
                </a:lnTo>
                <a:lnTo>
                  <a:pt x="84074" y="93979"/>
                </a:lnTo>
                <a:lnTo>
                  <a:pt x="84074" y="87249"/>
                </a:lnTo>
                <a:lnTo>
                  <a:pt x="82803" y="82296"/>
                </a:lnTo>
                <a:lnTo>
                  <a:pt x="80136" y="79375"/>
                </a:lnTo>
                <a:lnTo>
                  <a:pt x="77597" y="76453"/>
                </a:lnTo>
                <a:lnTo>
                  <a:pt x="74167" y="74929"/>
                </a:lnTo>
                <a:lnTo>
                  <a:pt x="69595" y="74929"/>
                </a:lnTo>
                <a:lnTo>
                  <a:pt x="65531" y="74929"/>
                </a:lnTo>
                <a:lnTo>
                  <a:pt x="27068" y="95861"/>
                </a:lnTo>
                <a:lnTo>
                  <a:pt x="15112" y="103886"/>
                </a:lnTo>
                <a:lnTo>
                  <a:pt x="0" y="77597"/>
                </a:lnTo>
                <a:lnTo>
                  <a:pt x="129412" y="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35178"/>
            <a:ext cx="9057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  <a:latin typeface="Cambria"/>
                <a:cs typeface="Cambria"/>
              </a:rPr>
              <a:t>PERGESERAN </a:t>
            </a:r>
            <a:r>
              <a:rPr spc="-5" dirty="0">
                <a:solidFill>
                  <a:srgbClr val="FFFFFF"/>
                </a:solidFill>
                <a:latin typeface="Cambria"/>
                <a:cs typeface="Cambria"/>
              </a:rPr>
              <a:t>APBD </a:t>
            </a:r>
            <a:r>
              <a:rPr spc="-25" dirty="0">
                <a:solidFill>
                  <a:srgbClr val="FFFFFF"/>
                </a:solidFill>
                <a:latin typeface="Cambria"/>
                <a:cs typeface="Cambria"/>
              </a:rPr>
              <a:t>PROVINSI </a:t>
            </a:r>
            <a:r>
              <a:rPr spc="-35" dirty="0">
                <a:solidFill>
                  <a:srgbClr val="FFFFFF"/>
                </a:solidFill>
                <a:latin typeface="Cambria"/>
                <a:cs typeface="Cambria"/>
              </a:rPr>
              <a:t>RIAU </a:t>
            </a:r>
            <a:r>
              <a:rPr spc="-80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FFFFFF"/>
                </a:solidFill>
                <a:latin typeface="Cambria"/>
                <a:cs typeface="Cambria"/>
              </a:rPr>
              <a:t>2020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78989" y="882650"/>
            <a:ext cx="7820659" cy="662940"/>
          </a:xfrm>
          <a:prstGeom prst="rect">
            <a:avLst/>
          </a:prstGeom>
          <a:solidFill>
            <a:srgbClr val="800000"/>
          </a:solidFill>
          <a:ln w="3175">
            <a:solidFill>
              <a:srgbClr val="0000C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PERGESERAN APBD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PROVINSI </a:t>
            </a: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RIAU </a:t>
            </a:r>
            <a:r>
              <a:rPr sz="2000" b="1" spc="-50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2020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UNTUK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PENANGANAN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COVD-19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" y="2051050"/>
            <a:ext cx="3571240" cy="330200"/>
          </a:xfrm>
          <a:prstGeom prst="rect">
            <a:avLst/>
          </a:prstGeom>
          <a:solidFill>
            <a:srgbClr val="FAE4D5"/>
          </a:solidFill>
          <a:ln w="3175">
            <a:solidFill>
              <a:srgbClr val="1F3863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spc="-50" dirty="0">
                <a:solidFill>
                  <a:srgbClr val="0000FF"/>
                </a:solidFill>
                <a:latin typeface="Cambria"/>
                <a:cs typeface="Cambria"/>
              </a:rPr>
              <a:t>TAHAP</a:t>
            </a:r>
            <a:r>
              <a:rPr sz="20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90" y="2625089"/>
            <a:ext cx="3571240" cy="1567180"/>
          </a:xfrm>
          <a:prstGeom prst="rect">
            <a:avLst/>
          </a:prstGeom>
          <a:solidFill>
            <a:srgbClr val="FAE4D5"/>
          </a:solidFill>
          <a:ln w="3175">
            <a:solidFill>
              <a:srgbClr val="1F386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mbria"/>
                <a:cs typeface="Cambria"/>
              </a:rPr>
              <a:t>Dasar</a:t>
            </a:r>
            <a:r>
              <a:rPr sz="1200" b="1" spc="-25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Hukum</a:t>
            </a:r>
            <a:endParaRPr sz="12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Instruksi </a:t>
            </a:r>
            <a:r>
              <a:rPr sz="900" dirty="0">
                <a:latin typeface="Cambria"/>
                <a:cs typeface="Cambria"/>
              </a:rPr>
              <a:t>Presiden No. 4 Tahun</a:t>
            </a:r>
            <a:r>
              <a:rPr sz="900" spc="-30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2020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dirty="0">
                <a:latin typeface="Cambria"/>
                <a:cs typeface="Cambria"/>
              </a:rPr>
              <a:t>Peraturan Menteri </a:t>
            </a:r>
            <a:r>
              <a:rPr sz="900" spc="-5" dirty="0">
                <a:latin typeface="Cambria"/>
                <a:cs typeface="Cambria"/>
              </a:rPr>
              <a:t>Keuangan </a:t>
            </a:r>
            <a:r>
              <a:rPr sz="900" dirty="0">
                <a:latin typeface="Cambria"/>
                <a:cs typeface="Cambria"/>
              </a:rPr>
              <a:t>No.</a:t>
            </a:r>
            <a:r>
              <a:rPr sz="900" spc="-30" dirty="0">
                <a:latin typeface="Cambria"/>
                <a:cs typeface="Cambria"/>
              </a:rPr>
              <a:t> </a:t>
            </a:r>
            <a:r>
              <a:rPr sz="900" spc="-5" dirty="0">
                <a:latin typeface="Cambria"/>
                <a:cs typeface="Cambria"/>
              </a:rPr>
              <a:t>19/PMK.07/2020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Keputusan </a:t>
            </a:r>
            <a:r>
              <a:rPr sz="900" dirty="0">
                <a:latin typeface="Cambria"/>
                <a:cs typeface="Cambria"/>
              </a:rPr>
              <a:t>Menteri </a:t>
            </a:r>
            <a:r>
              <a:rPr sz="900" spc="-5" dirty="0">
                <a:latin typeface="Cambria"/>
                <a:cs typeface="Cambria"/>
              </a:rPr>
              <a:t>Keuangan </a:t>
            </a:r>
            <a:r>
              <a:rPr sz="900" dirty="0">
                <a:latin typeface="Cambria"/>
                <a:cs typeface="Cambria"/>
              </a:rPr>
              <a:t>No.</a:t>
            </a:r>
            <a:r>
              <a:rPr sz="900" spc="-5" dirty="0">
                <a:latin typeface="Cambria"/>
                <a:cs typeface="Cambria"/>
              </a:rPr>
              <a:t> 6/KM.7/2020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Surat Edaran </a:t>
            </a:r>
            <a:r>
              <a:rPr sz="900" dirty="0">
                <a:latin typeface="Cambria"/>
                <a:cs typeface="Cambria"/>
              </a:rPr>
              <a:t>Menteri </a:t>
            </a:r>
            <a:r>
              <a:rPr sz="900" spc="-5" dirty="0">
                <a:latin typeface="Cambria"/>
                <a:cs typeface="Cambria"/>
              </a:rPr>
              <a:t>Dalam </a:t>
            </a:r>
            <a:r>
              <a:rPr sz="900" dirty="0">
                <a:latin typeface="Cambria"/>
                <a:cs typeface="Cambria"/>
              </a:rPr>
              <a:t>Negeri No.</a:t>
            </a:r>
            <a:r>
              <a:rPr sz="900" spc="-20" dirty="0">
                <a:latin typeface="Cambria"/>
                <a:cs typeface="Cambria"/>
              </a:rPr>
              <a:t> </a:t>
            </a:r>
            <a:r>
              <a:rPr sz="900" spc="-5" dirty="0">
                <a:latin typeface="Cambria"/>
                <a:cs typeface="Cambria"/>
              </a:rPr>
              <a:t>440/2436/SJ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Keputusan </a:t>
            </a:r>
            <a:r>
              <a:rPr sz="900" dirty="0">
                <a:latin typeface="Cambria"/>
                <a:cs typeface="Cambria"/>
              </a:rPr>
              <a:t>Menteri </a:t>
            </a:r>
            <a:r>
              <a:rPr sz="900" spc="-5" dirty="0">
                <a:latin typeface="Cambria"/>
                <a:cs typeface="Cambria"/>
              </a:rPr>
              <a:t>Kesehatan</a:t>
            </a:r>
            <a:r>
              <a:rPr sz="900" spc="-10" dirty="0">
                <a:latin typeface="Cambria"/>
                <a:cs typeface="Cambria"/>
              </a:rPr>
              <a:t> </a:t>
            </a:r>
            <a:r>
              <a:rPr sz="900" spc="-5" dirty="0">
                <a:latin typeface="Cambria"/>
                <a:cs typeface="Cambria"/>
              </a:rPr>
              <a:t>HK.01.07/MENKES/215/2020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dirty="0">
                <a:latin typeface="Cambria"/>
                <a:cs typeface="Cambria"/>
              </a:rPr>
              <a:t>Peraturan </a:t>
            </a:r>
            <a:r>
              <a:rPr sz="900" spc="-5" dirty="0">
                <a:latin typeface="Cambria"/>
                <a:cs typeface="Cambria"/>
              </a:rPr>
              <a:t>LKPP </a:t>
            </a:r>
            <a:r>
              <a:rPr sz="900" dirty="0">
                <a:latin typeface="Cambria"/>
                <a:cs typeface="Cambria"/>
              </a:rPr>
              <a:t>No 13 Tahun</a:t>
            </a:r>
            <a:r>
              <a:rPr sz="900" spc="-30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2018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ts val="1080"/>
              </a:lnSpc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Surat Edaran LKPP </a:t>
            </a:r>
            <a:r>
              <a:rPr sz="900" dirty="0">
                <a:latin typeface="Cambria"/>
                <a:cs typeface="Cambria"/>
              </a:rPr>
              <a:t>No. 3 Tahun 2020</a:t>
            </a:r>
            <a:endParaRPr sz="900">
              <a:latin typeface="Cambria"/>
              <a:cs typeface="Cambria"/>
            </a:endParaRPr>
          </a:p>
          <a:p>
            <a:pPr marL="267970" indent="-178435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900" spc="-5" dirty="0">
                <a:latin typeface="Cambria"/>
                <a:cs typeface="Cambria"/>
              </a:rPr>
              <a:t>Keputusan Gubernur Riau </a:t>
            </a:r>
            <a:r>
              <a:rPr sz="900" dirty="0">
                <a:latin typeface="Cambria"/>
                <a:cs typeface="Cambria"/>
              </a:rPr>
              <a:t>No.</a:t>
            </a:r>
            <a:r>
              <a:rPr sz="900" spc="10" dirty="0">
                <a:latin typeface="Cambria"/>
                <a:cs typeface="Cambria"/>
              </a:rPr>
              <a:t> </a:t>
            </a:r>
            <a:r>
              <a:rPr sz="900" spc="-5" dirty="0">
                <a:latin typeface="Cambria"/>
                <a:cs typeface="Cambria"/>
              </a:rPr>
              <a:t>Kpts.596/III/2020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590" y="4499609"/>
            <a:ext cx="3571240" cy="678180"/>
          </a:xfrm>
          <a:prstGeom prst="rect">
            <a:avLst/>
          </a:prstGeom>
          <a:solidFill>
            <a:srgbClr val="FAE4D5"/>
          </a:solidFill>
          <a:ln w="3175">
            <a:solidFill>
              <a:srgbClr val="1F3863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b="1" spc="-10" dirty="0">
                <a:latin typeface="Cambria"/>
                <a:cs typeface="Cambria"/>
              </a:rPr>
              <a:t>Rp.74.980.932.383,-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440"/>
              </a:lnSpc>
            </a:pPr>
            <a:r>
              <a:rPr sz="1200" dirty="0">
                <a:latin typeface="Cambria"/>
                <a:cs typeface="Cambria"/>
              </a:rPr>
              <a:t>4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OPD</a:t>
            </a:r>
            <a:r>
              <a:rPr sz="1200" spc="20" dirty="0">
                <a:latin typeface="Cambria"/>
                <a:cs typeface="Cambria"/>
              </a:rPr>
              <a:t> </a:t>
            </a:r>
            <a:r>
              <a:rPr sz="1050" spc="5" dirty="0">
                <a:latin typeface="Cambria"/>
                <a:cs typeface="Cambria"/>
              </a:rPr>
              <a:t>(Dinkes,</a:t>
            </a:r>
            <a:r>
              <a:rPr sz="1050" spc="-7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RSJ</a:t>
            </a:r>
            <a:r>
              <a:rPr sz="1050" spc="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Tampan,</a:t>
            </a:r>
            <a:r>
              <a:rPr sz="1050" spc="-3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RSUD</a:t>
            </a:r>
            <a:r>
              <a:rPr sz="1050" spc="-3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AA</a:t>
            </a:r>
            <a:r>
              <a:rPr sz="1050" spc="-15" dirty="0">
                <a:latin typeface="Cambria"/>
                <a:cs typeface="Cambria"/>
              </a:rPr>
              <a:t> </a:t>
            </a:r>
            <a:r>
              <a:rPr sz="1050" spc="5" dirty="0">
                <a:latin typeface="Cambria"/>
                <a:cs typeface="Cambria"/>
              </a:rPr>
              <a:t>&amp;</a:t>
            </a:r>
            <a:r>
              <a:rPr sz="1050" spc="-2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RS</a:t>
            </a:r>
            <a:r>
              <a:rPr sz="1050" spc="-20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Petala</a:t>
            </a:r>
            <a:r>
              <a:rPr sz="1050" spc="-30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Bumi)</a:t>
            </a:r>
            <a:endParaRPr sz="10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Cambria"/>
                <a:cs typeface="Cambria"/>
              </a:rPr>
              <a:t>5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KEGIATAN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" y="5447029"/>
            <a:ext cx="3571240" cy="833119"/>
          </a:xfrm>
          <a:prstGeom prst="rect">
            <a:avLst/>
          </a:prstGeom>
          <a:solidFill>
            <a:srgbClr val="FAE4D5"/>
          </a:solidFill>
          <a:ln w="3175">
            <a:solidFill>
              <a:srgbClr val="1F3863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76530" marR="171450" indent="635" algn="ctr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latin typeface="Cambria"/>
                <a:cs typeface="Cambria"/>
              </a:rPr>
              <a:t>Peraturan </a:t>
            </a:r>
            <a:r>
              <a:rPr sz="1200" b="1" spc="-5" dirty="0">
                <a:latin typeface="Cambria"/>
                <a:cs typeface="Cambria"/>
              </a:rPr>
              <a:t>Gubernur Riau </a:t>
            </a:r>
            <a:r>
              <a:rPr sz="1200" b="1" spc="-10" dirty="0">
                <a:latin typeface="Cambria"/>
                <a:cs typeface="Cambria"/>
              </a:rPr>
              <a:t>No. </a:t>
            </a:r>
            <a:r>
              <a:rPr sz="1200" b="1" dirty="0">
                <a:latin typeface="Cambria"/>
                <a:cs typeface="Cambria"/>
              </a:rPr>
              <a:t>8 </a:t>
            </a:r>
            <a:r>
              <a:rPr sz="1200" b="1" spc="-25" dirty="0">
                <a:latin typeface="Cambria"/>
                <a:cs typeface="Cambria"/>
              </a:rPr>
              <a:t>Tahun </a:t>
            </a:r>
            <a:r>
              <a:rPr sz="1200" b="1" spc="5" dirty="0">
                <a:latin typeface="Cambria"/>
                <a:cs typeface="Cambria"/>
              </a:rPr>
              <a:t>2020  </a:t>
            </a:r>
            <a:r>
              <a:rPr sz="1200" spc="-10" dirty="0">
                <a:latin typeface="Cambria"/>
                <a:cs typeface="Cambria"/>
              </a:rPr>
              <a:t>tanggal </a:t>
            </a:r>
            <a:r>
              <a:rPr sz="1200" spc="-5" dirty="0">
                <a:latin typeface="Cambria"/>
                <a:cs typeface="Cambria"/>
              </a:rPr>
              <a:t>20 </a:t>
            </a:r>
            <a:r>
              <a:rPr sz="1200" spc="-10" dirty="0">
                <a:latin typeface="Cambria"/>
                <a:cs typeface="Cambria"/>
              </a:rPr>
              <a:t>Maret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Perubahan Kedua  atas </a:t>
            </a:r>
            <a:r>
              <a:rPr sz="1200" spc="-15" dirty="0">
                <a:latin typeface="Cambria"/>
                <a:cs typeface="Cambria"/>
              </a:rPr>
              <a:t>Peraturan </a:t>
            </a:r>
            <a:r>
              <a:rPr sz="1200" spc="-5" dirty="0">
                <a:latin typeface="Cambria"/>
                <a:cs typeface="Cambria"/>
              </a:rPr>
              <a:t>Gubernur Riau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58 tahun 2019 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Penjabaran </a:t>
            </a:r>
            <a:r>
              <a:rPr sz="1200" spc="-5" dirty="0">
                <a:latin typeface="Cambria"/>
                <a:cs typeface="Cambria"/>
              </a:rPr>
              <a:t>APBD</a:t>
            </a:r>
            <a:r>
              <a:rPr sz="1200" spc="14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2020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1650" y="2051050"/>
            <a:ext cx="3342640" cy="330200"/>
          </a:xfrm>
          <a:prstGeom prst="rect">
            <a:avLst/>
          </a:prstGeom>
          <a:solidFill>
            <a:srgbClr val="FFF1CC"/>
          </a:solidFill>
          <a:ln w="3175">
            <a:solidFill>
              <a:srgbClr val="6633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spc="-50" dirty="0">
                <a:solidFill>
                  <a:srgbClr val="0000FF"/>
                </a:solidFill>
                <a:latin typeface="Cambria"/>
                <a:cs typeface="Cambria"/>
              </a:rPr>
              <a:t>TAHAP</a:t>
            </a:r>
            <a:r>
              <a:rPr sz="20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mbria"/>
                <a:cs typeface="Cambria"/>
              </a:rPr>
              <a:t>II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1650" y="2625089"/>
            <a:ext cx="3342640" cy="1567180"/>
          </a:xfrm>
          <a:prstGeom prst="rect">
            <a:avLst/>
          </a:prstGeom>
          <a:solidFill>
            <a:srgbClr val="FFF1CC"/>
          </a:solidFill>
          <a:ln w="3175">
            <a:solidFill>
              <a:srgbClr val="66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mbria"/>
                <a:cs typeface="Cambria"/>
              </a:rPr>
              <a:t>Dasar</a:t>
            </a:r>
            <a:r>
              <a:rPr sz="1200" b="1" spc="-110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Hukum</a:t>
            </a:r>
            <a:endParaRPr sz="12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Instruksi </a:t>
            </a:r>
            <a:r>
              <a:rPr sz="800" dirty="0">
                <a:latin typeface="Cambria"/>
                <a:cs typeface="Cambria"/>
              </a:rPr>
              <a:t>Presiden  </a:t>
            </a:r>
            <a:r>
              <a:rPr sz="800" spc="-5" dirty="0">
                <a:latin typeface="Cambria"/>
                <a:cs typeface="Cambria"/>
              </a:rPr>
              <a:t>No. </a:t>
            </a:r>
            <a:r>
              <a:rPr sz="800" dirty="0">
                <a:latin typeface="Cambria"/>
                <a:cs typeface="Cambria"/>
              </a:rPr>
              <a:t>4 Tahun</a:t>
            </a:r>
            <a:r>
              <a:rPr sz="800" spc="-8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dirty="0">
                <a:latin typeface="Cambria"/>
                <a:cs typeface="Cambria"/>
              </a:rPr>
              <a:t>Peraturan Menteri </a:t>
            </a:r>
            <a:r>
              <a:rPr sz="800" spc="-5" dirty="0">
                <a:latin typeface="Cambria"/>
                <a:cs typeface="Cambria"/>
              </a:rPr>
              <a:t>Keuangan No.</a:t>
            </a:r>
            <a:r>
              <a:rPr sz="800" spc="-10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19/PMK.07/2020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Keputusan </a:t>
            </a:r>
            <a:r>
              <a:rPr sz="800" dirty="0">
                <a:latin typeface="Cambria"/>
                <a:cs typeface="Cambria"/>
              </a:rPr>
              <a:t>Menteri </a:t>
            </a:r>
            <a:r>
              <a:rPr sz="800" spc="-5" dirty="0">
                <a:latin typeface="Cambria"/>
                <a:cs typeface="Cambria"/>
              </a:rPr>
              <a:t>Keuangan No.</a:t>
            </a:r>
            <a:r>
              <a:rPr sz="800" spc="-6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6/KM.7/2020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dirty="0">
                <a:latin typeface="Cambria"/>
                <a:cs typeface="Cambria"/>
              </a:rPr>
              <a:t>Surat Edaran Menteri Dalam Negeri </a:t>
            </a:r>
            <a:r>
              <a:rPr sz="800" spc="-5" dirty="0">
                <a:latin typeface="Cambria"/>
                <a:cs typeface="Cambria"/>
              </a:rPr>
              <a:t>No.</a:t>
            </a:r>
            <a:r>
              <a:rPr sz="800" spc="20" dirty="0">
                <a:latin typeface="Cambria"/>
                <a:cs typeface="Cambria"/>
              </a:rPr>
              <a:t> </a:t>
            </a:r>
            <a:r>
              <a:rPr sz="800" dirty="0">
                <a:latin typeface="Cambria"/>
                <a:cs typeface="Cambria"/>
              </a:rPr>
              <a:t>440/2436/SJ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Keputusan </a:t>
            </a:r>
            <a:r>
              <a:rPr sz="800" dirty="0">
                <a:latin typeface="Cambria"/>
                <a:cs typeface="Cambria"/>
              </a:rPr>
              <a:t>Menteri Kesehatan</a:t>
            </a:r>
            <a:r>
              <a:rPr sz="800" spc="-9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HK.01.07/MENKES/215/2020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dirty="0">
                <a:latin typeface="Cambria"/>
                <a:cs typeface="Cambria"/>
              </a:rPr>
              <a:t>Peraturan </a:t>
            </a:r>
            <a:r>
              <a:rPr sz="800" spc="-5" dirty="0">
                <a:latin typeface="Cambria"/>
                <a:cs typeface="Cambria"/>
              </a:rPr>
              <a:t>LKPP No 13 </a:t>
            </a:r>
            <a:r>
              <a:rPr sz="800" dirty="0">
                <a:latin typeface="Cambria"/>
                <a:cs typeface="Cambria"/>
              </a:rPr>
              <a:t>Tahun</a:t>
            </a:r>
            <a:r>
              <a:rPr sz="800" spc="-90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2018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dirty="0">
                <a:latin typeface="Cambria"/>
                <a:cs typeface="Cambria"/>
              </a:rPr>
              <a:t>Surat Edaran </a:t>
            </a:r>
            <a:r>
              <a:rPr sz="800" spc="-5" dirty="0">
                <a:latin typeface="Cambria"/>
                <a:cs typeface="Cambria"/>
              </a:rPr>
              <a:t>LKPP </a:t>
            </a:r>
            <a:r>
              <a:rPr sz="800" spc="-10" dirty="0">
                <a:latin typeface="Cambria"/>
                <a:cs typeface="Cambria"/>
              </a:rPr>
              <a:t>No. </a:t>
            </a:r>
            <a:r>
              <a:rPr sz="800" dirty="0">
                <a:latin typeface="Cambria"/>
                <a:cs typeface="Cambria"/>
              </a:rPr>
              <a:t>3 Tahun</a:t>
            </a:r>
            <a:r>
              <a:rPr sz="800" spc="-9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Permenkes No. </a:t>
            </a:r>
            <a:r>
              <a:rPr sz="800" dirty="0">
                <a:latin typeface="Cambria"/>
                <a:cs typeface="Cambria"/>
              </a:rPr>
              <a:t>9 Tahun</a:t>
            </a:r>
            <a:r>
              <a:rPr sz="800" spc="-60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Instruksi </a:t>
            </a:r>
            <a:r>
              <a:rPr sz="800" dirty="0">
                <a:latin typeface="Cambria"/>
                <a:cs typeface="Cambria"/>
              </a:rPr>
              <a:t>Mendagri </a:t>
            </a:r>
            <a:r>
              <a:rPr sz="800" spc="-5" dirty="0">
                <a:latin typeface="Cambria"/>
                <a:cs typeface="Cambria"/>
              </a:rPr>
              <a:t>No. </a:t>
            </a:r>
            <a:r>
              <a:rPr sz="800" dirty="0">
                <a:latin typeface="Cambria"/>
                <a:cs typeface="Cambria"/>
              </a:rPr>
              <a:t>1 Tahun</a:t>
            </a:r>
            <a:r>
              <a:rPr sz="800" spc="-40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2020</a:t>
            </a:r>
            <a:endParaRPr sz="800">
              <a:latin typeface="Cambria"/>
              <a:cs typeface="Cambria"/>
            </a:endParaRPr>
          </a:p>
          <a:p>
            <a:pPr marL="267970" indent="-17780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800" spc="-5" dirty="0">
                <a:latin typeface="Cambria"/>
                <a:cs typeface="Cambria"/>
              </a:rPr>
              <a:t>Keputusan Gubernur </a:t>
            </a:r>
            <a:r>
              <a:rPr sz="800" dirty="0">
                <a:latin typeface="Cambria"/>
                <a:cs typeface="Cambria"/>
              </a:rPr>
              <a:t>Riau </a:t>
            </a:r>
            <a:r>
              <a:rPr sz="800" spc="-5" dirty="0">
                <a:latin typeface="Cambria"/>
                <a:cs typeface="Cambria"/>
              </a:rPr>
              <a:t>No.</a:t>
            </a:r>
            <a:r>
              <a:rPr sz="800" spc="-25" dirty="0">
                <a:latin typeface="Cambria"/>
                <a:cs typeface="Cambria"/>
              </a:rPr>
              <a:t> </a:t>
            </a:r>
            <a:r>
              <a:rPr sz="800" spc="-5" dirty="0">
                <a:latin typeface="Cambria"/>
                <a:cs typeface="Cambria"/>
              </a:rPr>
              <a:t>Kpts.750/IV/2020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1650" y="4499609"/>
            <a:ext cx="3342640" cy="678180"/>
          </a:xfrm>
          <a:prstGeom prst="rect">
            <a:avLst/>
          </a:prstGeom>
          <a:solidFill>
            <a:srgbClr val="FFF1CC"/>
          </a:solidFill>
          <a:ln w="3175">
            <a:solidFill>
              <a:srgbClr val="6633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b="1" spc="-10" dirty="0">
                <a:latin typeface="Cambria"/>
                <a:cs typeface="Cambria"/>
              </a:rPr>
              <a:t>Rp.399.396.933.444,27</a:t>
            </a:r>
            <a:endParaRPr sz="1400">
              <a:latin typeface="Cambria"/>
              <a:cs typeface="Cambria"/>
            </a:endParaRPr>
          </a:p>
          <a:p>
            <a:pPr marL="184150" marR="179705" algn="ctr">
              <a:lnSpc>
                <a:spcPct val="100000"/>
              </a:lnSpc>
            </a:pPr>
            <a:r>
              <a:rPr sz="1200" spc="-5" dirty="0">
                <a:latin typeface="Cambria"/>
                <a:cs typeface="Cambria"/>
              </a:rPr>
              <a:t>Rp 26,8 </a:t>
            </a:r>
            <a:r>
              <a:rPr sz="1200" dirty="0">
                <a:latin typeface="Cambria"/>
                <a:cs typeface="Cambria"/>
              </a:rPr>
              <a:t>M </a:t>
            </a:r>
            <a:r>
              <a:rPr sz="1200" spc="-10" dirty="0">
                <a:latin typeface="Cambria"/>
                <a:cs typeface="Cambria"/>
              </a:rPr>
              <a:t>Bankeu </a:t>
            </a:r>
            <a:r>
              <a:rPr sz="1200" spc="-5" dirty="0">
                <a:latin typeface="Cambria"/>
                <a:cs typeface="Cambria"/>
              </a:rPr>
              <a:t>Kab/Kota </a:t>
            </a:r>
            <a:r>
              <a:rPr sz="1200" spc="-10" dirty="0">
                <a:latin typeface="Cambria"/>
                <a:cs typeface="Cambria"/>
              </a:rPr>
              <a:t>untuk </a:t>
            </a:r>
            <a:r>
              <a:rPr sz="1200" spc="-15" dirty="0">
                <a:latin typeface="Cambria"/>
                <a:cs typeface="Cambria"/>
              </a:rPr>
              <a:t>kelurahan,  </a:t>
            </a:r>
            <a:r>
              <a:rPr sz="1200" dirty="0">
                <a:latin typeface="Cambria"/>
                <a:cs typeface="Cambria"/>
              </a:rPr>
              <a:t>BTT</a:t>
            </a:r>
            <a:r>
              <a:rPr sz="1200" spc="2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Rp.372.596.933.444,27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1650" y="5447029"/>
            <a:ext cx="3342640" cy="833119"/>
          </a:xfrm>
          <a:prstGeom prst="rect">
            <a:avLst/>
          </a:prstGeom>
          <a:solidFill>
            <a:srgbClr val="FFF1CC"/>
          </a:solidFill>
          <a:ln w="3175">
            <a:solidFill>
              <a:srgbClr val="6633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00330" marR="95885" indent="1905" algn="ctr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latin typeface="Cambria"/>
                <a:cs typeface="Cambria"/>
              </a:rPr>
              <a:t>Peraturan </a:t>
            </a:r>
            <a:r>
              <a:rPr sz="1200" b="1" spc="-5" dirty="0">
                <a:latin typeface="Cambria"/>
                <a:cs typeface="Cambria"/>
              </a:rPr>
              <a:t>Gubernur Riau </a:t>
            </a:r>
            <a:r>
              <a:rPr sz="1200" b="1" spc="-10" dirty="0">
                <a:latin typeface="Cambria"/>
                <a:cs typeface="Cambria"/>
              </a:rPr>
              <a:t>No. </a:t>
            </a:r>
            <a:r>
              <a:rPr sz="1200" b="1" dirty="0">
                <a:latin typeface="Cambria"/>
                <a:cs typeface="Cambria"/>
              </a:rPr>
              <a:t>20 </a:t>
            </a:r>
            <a:r>
              <a:rPr sz="1200" b="1" spc="-25" dirty="0">
                <a:latin typeface="Cambria"/>
                <a:cs typeface="Cambria"/>
              </a:rPr>
              <a:t>Tahun </a:t>
            </a:r>
            <a:r>
              <a:rPr sz="1200" b="1" spc="5" dirty="0">
                <a:latin typeface="Cambria"/>
                <a:cs typeface="Cambria"/>
              </a:rPr>
              <a:t>2020  </a:t>
            </a:r>
            <a:r>
              <a:rPr sz="1200" spc="-10" dirty="0">
                <a:latin typeface="Cambria"/>
                <a:cs typeface="Cambria"/>
              </a:rPr>
              <a:t>tanggal </a:t>
            </a:r>
            <a:r>
              <a:rPr sz="1200" spc="-5" dirty="0">
                <a:latin typeface="Cambria"/>
                <a:cs typeface="Cambria"/>
              </a:rPr>
              <a:t>13 April 2020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Perubahan ketiga  atas </a:t>
            </a:r>
            <a:r>
              <a:rPr sz="1200" spc="-15" dirty="0">
                <a:latin typeface="Cambria"/>
                <a:cs typeface="Cambria"/>
              </a:rPr>
              <a:t>Peraturan </a:t>
            </a:r>
            <a:r>
              <a:rPr sz="1200" spc="-5" dirty="0">
                <a:latin typeface="Cambria"/>
                <a:cs typeface="Cambria"/>
              </a:rPr>
              <a:t>Gubernur Riau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58 tahun  2019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Penjabaran </a:t>
            </a:r>
            <a:r>
              <a:rPr sz="1200" spc="-5" dirty="0">
                <a:latin typeface="Cambria"/>
                <a:cs typeface="Cambria"/>
              </a:rPr>
              <a:t>APBD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2020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9409" y="2051050"/>
            <a:ext cx="4058920" cy="330200"/>
          </a:xfrm>
          <a:prstGeom prst="rect">
            <a:avLst/>
          </a:prstGeom>
          <a:solidFill>
            <a:srgbClr val="E1EFD9"/>
          </a:solidFill>
          <a:ln w="3175">
            <a:solidFill>
              <a:srgbClr val="385622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spc="-50" dirty="0">
                <a:solidFill>
                  <a:srgbClr val="0000FF"/>
                </a:solidFill>
                <a:latin typeface="Cambria"/>
                <a:cs typeface="Cambria"/>
              </a:rPr>
              <a:t>TAHAP</a:t>
            </a:r>
            <a:r>
              <a:rPr sz="20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mbria"/>
                <a:cs typeface="Cambria"/>
              </a:rPr>
              <a:t>III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9409" y="2625089"/>
            <a:ext cx="4058920" cy="1567180"/>
          </a:xfrm>
          <a:prstGeom prst="rect">
            <a:avLst/>
          </a:prstGeom>
          <a:solidFill>
            <a:srgbClr val="E1EFD9"/>
          </a:solidFill>
          <a:ln w="3175">
            <a:solidFill>
              <a:srgbClr val="38562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mbria"/>
                <a:cs typeface="Cambria"/>
              </a:rPr>
              <a:t>Dasar</a:t>
            </a:r>
            <a:r>
              <a:rPr sz="1200" b="1" spc="-25" dirty="0">
                <a:latin typeface="Cambria"/>
                <a:cs typeface="Cambria"/>
              </a:rPr>
              <a:t> </a:t>
            </a:r>
            <a:r>
              <a:rPr sz="1200" b="1" spc="-5" dirty="0">
                <a:latin typeface="Cambria"/>
                <a:cs typeface="Cambria"/>
              </a:rPr>
              <a:t>Hukum</a:t>
            </a:r>
            <a:endParaRPr sz="12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9875" algn="l"/>
              </a:tabLst>
            </a:pPr>
            <a:r>
              <a:rPr sz="700" spc="-5" dirty="0">
                <a:latin typeface="Cambria"/>
                <a:cs typeface="Cambria"/>
              </a:rPr>
              <a:t>Instruksi Presiden </a:t>
            </a:r>
            <a:r>
              <a:rPr sz="700" dirty="0">
                <a:latin typeface="Cambria"/>
                <a:cs typeface="Cambria"/>
              </a:rPr>
              <a:t>No. 4 </a:t>
            </a:r>
            <a:r>
              <a:rPr sz="700" spc="-5" dirty="0">
                <a:latin typeface="Cambria"/>
                <a:cs typeface="Cambria"/>
              </a:rPr>
              <a:t>Tahun</a:t>
            </a:r>
            <a:r>
              <a:rPr sz="700" spc="-10" dirty="0">
                <a:latin typeface="Cambria"/>
                <a:cs typeface="Cambria"/>
              </a:rPr>
              <a:t> 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Peraturan </a:t>
            </a:r>
            <a:r>
              <a:rPr sz="700" spc="-5" dirty="0">
                <a:latin typeface="Cambria"/>
                <a:cs typeface="Cambria"/>
              </a:rPr>
              <a:t>Menteri Keuangan </a:t>
            </a:r>
            <a:r>
              <a:rPr sz="700" dirty="0">
                <a:latin typeface="Cambria"/>
                <a:cs typeface="Cambria"/>
              </a:rPr>
              <a:t>No.</a:t>
            </a:r>
            <a:r>
              <a:rPr sz="700" spc="-30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19/PMK.07/2020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Keputusan </a:t>
            </a:r>
            <a:r>
              <a:rPr sz="700" dirty="0">
                <a:latin typeface="Cambria"/>
                <a:cs typeface="Cambria"/>
              </a:rPr>
              <a:t>Menteri </a:t>
            </a:r>
            <a:r>
              <a:rPr sz="700" spc="-5" dirty="0">
                <a:latin typeface="Cambria"/>
                <a:cs typeface="Cambria"/>
              </a:rPr>
              <a:t>Keuangan </a:t>
            </a:r>
            <a:r>
              <a:rPr sz="700" dirty="0">
                <a:latin typeface="Cambria"/>
                <a:cs typeface="Cambria"/>
              </a:rPr>
              <a:t>No.</a:t>
            </a:r>
            <a:r>
              <a:rPr sz="700" spc="-40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6/KM.7/2020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Surat Edaran </a:t>
            </a:r>
            <a:r>
              <a:rPr sz="700" spc="-5" dirty="0">
                <a:latin typeface="Cambria"/>
                <a:cs typeface="Cambria"/>
              </a:rPr>
              <a:t>Menteri Dalam Negeri </a:t>
            </a:r>
            <a:r>
              <a:rPr sz="700" dirty="0">
                <a:latin typeface="Cambria"/>
                <a:cs typeface="Cambria"/>
              </a:rPr>
              <a:t>No.</a:t>
            </a:r>
            <a:r>
              <a:rPr sz="700" spc="5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440/2436/SJ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Keputusan </a:t>
            </a:r>
            <a:r>
              <a:rPr sz="700" dirty="0">
                <a:latin typeface="Cambria"/>
                <a:cs typeface="Cambria"/>
              </a:rPr>
              <a:t>Menteri </a:t>
            </a:r>
            <a:r>
              <a:rPr sz="700" spc="-5" dirty="0">
                <a:latin typeface="Cambria"/>
                <a:cs typeface="Cambria"/>
              </a:rPr>
              <a:t>Kesehatan</a:t>
            </a:r>
            <a:r>
              <a:rPr sz="700" spc="-10" dirty="0">
                <a:latin typeface="Cambria"/>
                <a:cs typeface="Cambria"/>
              </a:rPr>
              <a:t> HK.01.07/MENKES/215/2020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Peraturan </a:t>
            </a:r>
            <a:r>
              <a:rPr sz="700" spc="-5" dirty="0">
                <a:latin typeface="Cambria"/>
                <a:cs typeface="Cambria"/>
              </a:rPr>
              <a:t>LKPP </a:t>
            </a:r>
            <a:r>
              <a:rPr sz="700" dirty="0">
                <a:latin typeface="Cambria"/>
                <a:cs typeface="Cambria"/>
              </a:rPr>
              <a:t>No </a:t>
            </a:r>
            <a:r>
              <a:rPr sz="700" spc="-5" dirty="0">
                <a:latin typeface="Cambria"/>
                <a:cs typeface="Cambria"/>
              </a:rPr>
              <a:t>13 Tahun</a:t>
            </a:r>
            <a:r>
              <a:rPr sz="700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2018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Surat Edaran </a:t>
            </a:r>
            <a:r>
              <a:rPr sz="700" spc="-5" dirty="0">
                <a:latin typeface="Cambria"/>
                <a:cs typeface="Cambria"/>
              </a:rPr>
              <a:t>LKPP </a:t>
            </a:r>
            <a:r>
              <a:rPr sz="700" dirty="0">
                <a:latin typeface="Cambria"/>
                <a:cs typeface="Cambria"/>
              </a:rPr>
              <a:t>No. 3 </a:t>
            </a:r>
            <a:r>
              <a:rPr sz="700" spc="-5" dirty="0">
                <a:latin typeface="Cambria"/>
                <a:cs typeface="Cambria"/>
              </a:rPr>
              <a:t>Tahun</a:t>
            </a:r>
            <a:r>
              <a:rPr sz="700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5" dirty="0">
                <a:latin typeface="Cambria"/>
                <a:cs typeface="Cambria"/>
              </a:rPr>
              <a:t>Permenkes </a:t>
            </a:r>
            <a:r>
              <a:rPr sz="700" dirty="0">
                <a:latin typeface="Cambria"/>
                <a:cs typeface="Cambria"/>
              </a:rPr>
              <a:t>No. 9 </a:t>
            </a:r>
            <a:r>
              <a:rPr sz="700" spc="-5" dirty="0">
                <a:latin typeface="Cambria"/>
                <a:cs typeface="Cambria"/>
              </a:rPr>
              <a:t>Tahun 2020Instruksi Mendagri </a:t>
            </a:r>
            <a:r>
              <a:rPr sz="700" dirty="0">
                <a:latin typeface="Cambria"/>
                <a:cs typeface="Cambria"/>
              </a:rPr>
              <a:t>No. 1 </a:t>
            </a:r>
            <a:r>
              <a:rPr sz="700" spc="-5" dirty="0">
                <a:latin typeface="Cambria"/>
                <a:cs typeface="Cambria"/>
              </a:rPr>
              <a:t>Tahun</a:t>
            </a:r>
            <a:r>
              <a:rPr sz="700" spc="-20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2020</a:t>
            </a:r>
            <a:endParaRPr sz="700">
              <a:latin typeface="Cambria"/>
              <a:cs typeface="Cambria"/>
            </a:endParaRPr>
          </a:p>
          <a:p>
            <a:pPr marL="269240" indent="-178435">
              <a:lnSpc>
                <a:spcPts val="840"/>
              </a:lnSpc>
              <a:buAutoNum type="arabicPeriod"/>
              <a:tabLst>
                <a:tab pos="269875" algn="l"/>
              </a:tabLst>
            </a:pPr>
            <a:r>
              <a:rPr sz="700" spc="-10" dirty="0">
                <a:latin typeface="Cambria"/>
                <a:cs typeface="Cambria"/>
              </a:rPr>
              <a:t>Keputusan </a:t>
            </a:r>
            <a:r>
              <a:rPr sz="700" spc="-5" dirty="0">
                <a:latin typeface="Cambria"/>
                <a:cs typeface="Cambria"/>
              </a:rPr>
              <a:t>Gubernur </a:t>
            </a:r>
            <a:r>
              <a:rPr sz="700" dirty="0">
                <a:latin typeface="Cambria"/>
                <a:cs typeface="Cambria"/>
              </a:rPr>
              <a:t>Riau No.</a:t>
            </a:r>
            <a:r>
              <a:rPr sz="700" spc="-5" dirty="0">
                <a:latin typeface="Cambria"/>
                <a:cs typeface="Cambria"/>
              </a:rPr>
              <a:t> </a:t>
            </a:r>
            <a:r>
              <a:rPr sz="700" spc="-10" dirty="0">
                <a:latin typeface="Cambria"/>
                <a:cs typeface="Cambria"/>
              </a:rPr>
              <a:t>Kpts.750/IV/2020</a:t>
            </a:r>
            <a:endParaRPr sz="700">
              <a:latin typeface="Cambria"/>
              <a:cs typeface="Cambria"/>
            </a:endParaRPr>
          </a:p>
          <a:p>
            <a:pPr marL="269240" marR="454659" indent="-177800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700" spc="-5" dirty="0">
                <a:latin typeface="Cambria"/>
                <a:cs typeface="Cambria"/>
              </a:rPr>
              <a:t>SKB Mendagri dan </a:t>
            </a:r>
            <a:r>
              <a:rPr sz="700" dirty="0">
                <a:latin typeface="Cambria"/>
                <a:cs typeface="Cambria"/>
              </a:rPr>
              <a:t>Menkeu No. </a:t>
            </a:r>
            <a:r>
              <a:rPr sz="700" spc="-10" dirty="0">
                <a:latin typeface="Cambria"/>
                <a:cs typeface="Cambria"/>
              </a:rPr>
              <a:t>119/2813/SJ </a:t>
            </a:r>
            <a:r>
              <a:rPr sz="700" spc="-5" dirty="0">
                <a:latin typeface="Cambria"/>
                <a:cs typeface="Cambria"/>
              </a:rPr>
              <a:t>dan </a:t>
            </a:r>
            <a:r>
              <a:rPr sz="700" dirty="0">
                <a:latin typeface="Cambria"/>
                <a:cs typeface="Cambria"/>
              </a:rPr>
              <a:t>No. </a:t>
            </a:r>
            <a:r>
              <a:rPr sz="700" spc="-5" dirty="0">
                <a:latin typeface="Cambria"/>
                <a:cs typeface="Cambria"/>
              </a:rPr>
              <a:t>177/KMK.07 </a:t>
            </a:r>
            <a:r>
              <a:rPr sz="700" spc="-10" dirty="0">
                <a:latin typeface="Cambria"/>
                <a:cs typeface="Cambria"/>
              </a:rPr>
              <a:t>2020 </a:t>
            </a:r>
            <a:r>
              <a:rPr sz="700" spc="-5" dirty="0">
                <a:latin typeface="Cambria"/>
                <a:cs typeface="Cambria"/>
              </a:rPr>
              <a:t>tanggal </a:t>
            </a:r>
            <a:r>
              <a:rPr sz="700" dirty="0">
                <a:latin typeface="Cambria"/>
                <a:cs typeface="Cambria"/>
              </a:rPr>
              <a:t>9 </a:t>
            </a:r>
            <a:r>
              <a:rPr sz="700" spc="-5" dirty="0">
                <a:latin typeface="Cambria"/>
                <a:cs typeface="Cambria"/>
              </a:rPr>
              <a:t>April  </a:t>
            </a:r>
            <a:r>
              <a:rPr sz="700" spc="-10" dirty="0">
                <a:latin typeface="Cambria"/>
                <a:cs typeface="Cambria"/>
              </a:rPr>
              <a:t>2020Percepatan </a:t>
            </a:r>
            <a:r>
              <a:rPr sz="700" spc="-5" dirty="0">
                <a:latin typeface="Cambria"/>
                <a:cs typeface="Cambria"/>
              </a:rPr>
              <a:t>Penyesuaian APBD Tahun </a:t>
            </a:r>
            <a:r>
              <a:rPr sz="700" spc="-10" dirty="0">
                <a:latin typeface="Cambria"/>
                <a:cs typeface="Cambria"/>
              </a:rPr>
              <a:t>2020 </a:t>
            </a:r>
            <a:r>
              <a:rPr sz="700" spc="-5" dirty="0">
                <a:latin typeface="Cambria"/>
                <a:cs typeface="Cambria"/>
              </a:rPr>
              <a:t>dalam Rangka Penanganan</a:t>
            </a:r>
            <a:r>
              <a:rPr sz="700" spc="-110" dirty="0">
                <a:latin typeface="Cambria"/>
                <a:cs typeface="Cambria"/>
              </a:rPr>
              <a:t> </a:t>
            </a:r>
            <a:r>
              <a:rPr sz="700" spc="-5" dirty="0">
                <a:latin typeface="Cambria"/>
                <a:cs typeface="Cambria"/>
              </a:rPr>
              <a:t>COVID-19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9409" y="4499609"/>
            <a:ext cx="4058920" cy="678180"/>
          </a:xfrm>
          <a:prstGeom prst="rect">
            <a:avLst/>
          </a:prstGeom>
          <a:solidFill>
            <a:srgbClr val="E1EFD9"/>
          </a:solidFill>
          <a:ln w="3175">
            <a:solidFill>
              <a:srgbClr val="385622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45"/>
              </a:spcBef>
            </a:pPr>
            <a:r>
              <a:rPr sz="1400" b="1" spc="-10" dirty="0">
                <a:latin typeface="Cambria"/>
                <a:cs typeface="Cambria"/>
              </a:rPr>
              <a:t>Rp.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1.795.867.219.155,23</a:t>
            </a:r>
            <a:endParaRPr sz="1400">
              <a:latin typeface="Cambria"/>
              <a:cs typeface="Cambria"/>
            </a:endParaRPr>
          </a:p>
          <a:p>
            <a:pPr marL="144780" marR="137795" algn="ctr">
              <a:lnSpc>
                <a:spcPct val="100000"/>
              </a:lnSpc>
            </a:pPr>
            <a:r>
              <a:rPr sz="1200" spc="-10" dirty="0">
                <a:latin typeface="Cambria"/>
                <a:cs typeface="Cambria"/>
              </a:rPr>
              <a:t>Pengurangan </a:t>
            </a:r>
            <a:r>
              <a:rPr sz="1200" spc="-35" dirty="0">
                <a:latin typeface="Cambria"/>
                <a:cs typeface="Cambria"/>
              </a:rPr>
              <a:t>PAD </a:t>
            </a:r>
            <a:r>
              <a:rPr sz="1200" spc="-5" dirty="0">
                <a:latin typeface="Cambria"/>
                <a:cs typeface="Cambria"/>
              </a:rPr>
              <a:t>21,67% menjadi </a:t>
            </a:r>
            <a:r>
              <a:rPr sz="1200" spc="-10" dirty="0">
                <a:latin typeface="Cambria"/>
                <a:cs typeface="Cambria"/>
              </a:rPr>
              <a:t>Rp. </a:t>
            </a:r>
            <a:r>
              <a:rPr sz="1200" spc="-5" dirty="0">
                <a:latin typeface="Cambria"/>
                <a:cs typeface="Cambria"/>
              </a:rPr>
              <a:t>3,1 </a:t>
            </a:r>
            <a:r>
              <a:rPr sz="1200" spc="-70" dirty="0">
                <a:latin typeface="Cambria"/>
                <a:cs typeface="Cambria"/>
              </a:rPr>
              <a:t>T, </a:t>
            </a:r>
            <a:r>
              <a:rPr sz="1200" spc="-10" dirty="0">
                <a:latin typeface="Cambria"/>
                <a:cs typeface="Cambria"/>
              </a:rPr>
              <a:t>Pengurangan  </a:t>
            </a:r>
            <a:r>
              <a:rPr sz="1200" spc="-5" dirty="0">
                <a:latin typeface="Cambria"/>
                <a:cs typeface="Cambria"/>
              </a:rPr>
              <a:t>Dana </a:t>
            </a:r>
            <a:r>
              <a:rPr sz="1200" spc="-10" dirty="0">
                <a:latin typeface="Cambria"/>
                <a:cs typeface="Cambria"/>
              </a:rPr>
              <a:t>perimbangan </a:t>
            </a:r>
            <a:r>
              <a:rPr sz="1200" spc="-5" dirty="0">
                <a:latin typeface="Cambria"/>
                <a:cs typeface="Cambria"/>
              </a:rPr>
              <a:t>15% menjadi </a:t>
            </a:r>
            <a:r>
              <a:rPr sz="1200" spc="-10" dirty="0">
                <a:latin typeface="Cambria"/>
                <a:cs typeface="Cambria"/>
              </a:rPr>
              <a:t>Rp. </a:t>
            </a:r>
            <a:r>
              <a:rPr sz="1200" spc="-5" dirty="0">
                <a:latin typeface="Cambria"/>
                <a:cs typeface="Cambria"/>
              </a:rPr>
              <a:t>5,3</a:t>
            </a:r>
            <a:r>
              <a:rPr sz="1200" spc="1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79409" y="5447029"/>
            <a:ext cx="4058920" cy="833119"/>
          </a:xfrm>
          <a:prstGeom prst="rect">
            <a:avLst/>
          </a:prstGeom>
          <a:solidFill>
            <a:srgbClr val="E1EFD9"/>
          </a:solidFill>
          <a:ln w="3175">
            <a:solidFill>
              <a:srgbClr val="385622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16839" marR="109855" algn="ctr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latin typeface="Cambria"/>
                <a:cs typeface="Cambria"/>
              </a:rPr>
              <a:t>Peraturan </a:t>
            </a:r>
            <a:r>
              <a:rPr sz="1200" b="1" spc="-5" dirty="0">
                <a:latin typeface="Cambria"/>
                <a:cs typeface="Cambria"/>
              </a:rPr>
              <a:t>Gubernur Riau </a:t>
            </a:r>
            <a:r>
              <a:rPr sz="1200" b="1" spc="-10" dirty="0">
                <a:latin typeface="Cambria"/>
                <a:cs typeface="Cambria"/>
              </a:rPr>
              <a:t>No. </a:t>
            </a:r>
            <a:r>
              <a:rPr sz="1200" b="1" dirty="0">
                <a:latin typeface="Cambria"/>
                <a:cs typeface="Cambria"/>
              </a:rPr>
              <a:t>28 </a:t>
            </a:r>
            <a:r>
              <a:rPr sz="1200" b="1" spc="-25" dirty="0">
                <a:latin typeface="Cambria"/>
                <a:cs typeface="Cambria"/>
              </a:rPr>
              <a:t>Tahun </a:t>
            </a:r>
            <a:r>
              <a:rPr sz="1200" b="1" dirty="0">
                <a:latin typeface="Cambria"/>
                <a:cs typeface="Cambria"/>
              </a:rPr>
              <a:t>2020 </a:t>
            </a:r>
            <a:r>
              <a:rPr sz="1200" spc="-10" dirty="0">
                <a:latin typeface="Cambria"/>
                <a:cs typeface="Cambria"/>
              </a:rPr>
              <a:t>tanggal </a:t>
            </a:r>
            <a:r>
              <a:rPr sz="1200" spc="-5" dirty="0">
                <a:latin typeface="Cambria"/>
                <a:cs typeface="Cambria"/>
              </a:rPr>
              <a:t>15  Mei 2020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Perubahan keempat atas </a:t>
            </a:r>
            <a:r>
              <a:rPr sz="1200" spc="-15" dirty="0">
                <a:latin typeface="Cambria"/>
                <a:cs typeface="Cambria"/>
              </a:rPr>
              <a:t>Peraturan  </a:t>
            </a:r>
            <a:r>
              <a:rPr sz="1200" spc="-5" dirty="0">
                <a:latin typeface="Cambria"/>
                <a:cs typeface="Cambria"/>
              </a:rPr>
              <a:t>Gubernur Riau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58 tahun 2019 </a:t>
            </a:r>
            <a:r>
              <a:rPr sz="1200" spc="-15" dirty="0">
                <a:latin typeface="Cambria"/>
                <a:cs typeface="Cambria"/>
              </a:rPr>
              <a:t>tentang </a:t>
            </a:r>
            <a:r>
              <a:rPr sz="1200" spc="-10" dirty="0">
                <a:latin typeface="Cambria"/>
                <a:cs typeface="Cambria"/>
              </a:rPr>
              <a:t>Penjabaran  </a:t>
            </a:r>
            <a:r>
              <a:rPr sz="1200" spc="-5" dirty="0">
                <a:latin typeface="Cambria"/>
                <a:cs typeface="Cambria"/>
              </a:rPr>
              <a:t>APBD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2020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32296" y="1545463"/>
            <a:ext cx="103505" cy="506095"/>
          </a:xfrm>
          <a:custGeom>
            <a:avLst/>
            <a:gdLst/>
            <a:ahLst/>
            <a:cxnLst/>
            <a:rect l="l" t="t" r="r" b="b"/>
            <a:pathLst>
              <a:path w="103504" h="506094">
                <a:moveTo>
                  <a:pt x="7112" y="408939"/>
                </a:moveTo>
                <a:lnTo>
                  <a:pt x="1015" y="412496"/>
                </a:lnTo>
                <a:lnTo>
                  <a:pt x="0" y="416306"/>
                </a:lnTo>
                <a:lnTo>
                  <a:pt x="1650" y="419353"/>
                </a:lnTo>
                <a:lnTo>
                  <a:pt x="50673" y="505587"/>
                </a:lnTo>
                <a:lnTo>
                  <a:pt x="58198" y="493013"/>
                </a:lnTo>
                <a:lnTo>
                  <a:pt x="44450" y="492887"/>
                </a:lnTo>
                <a:lnTo>
                  <a:pt x="44710" y="469336"/>
                </a:lnTo>
                <a:lnTo>
                  <a:pt x="12700" y="413131"/>
                </a:lnTo>
                <a:lnTo>
                  <a:pt x="11049" y="410083"/>
                </a:lnTo>
                <a:lnTo>
                  <a:pt x="7112" y="408939"/>
                </a:lnTo>
                <a:close/>
              </a:path>
              <a:path w="103504" h="506094">
                <a:moveTo>
                  <a:pt x="44710" y="469336"/>
                </a:moveTo>
                <a:lnTo>
                  <a:pt x="44450" y="492887"/>
                </a:lnTo>
                <a:lnTo>
                  <a:pt x="57150" y="493013"/>
                </a:lnTo>
                <a:lnTo>
                  <a:pt x="57185" y="489838"/>
                </a:lnTo>
                <a:lnTo>
                  <a:pt x="45338" y="489712"/>
                </a:lnTo>
                <a:lnTo>
                  <a:pt x="50965" y="480318"/>
                </a:lnTo>
                <a:lnTo>
                  <a:pt x="44710" y="469336"/>
                </a:lnTo>
                <a:close/>
              </a:path>
              <a:path w="103504" h="506094">
                <a:moveTo>
                  <a:pt x="96392" y="409956"/>
                </a:moveTo>
                <a:lnTo>
                  <a:pt x="92455" y="410972"/>
                </a:lnTo>
                <a:lnTo>
                  <a:pt x="90677" y="414020"/>
                </a:lnTo>
                <a:lnTo>
                  <a:pt x="57409" y="469559"/>
                </a:lnTo>
                <a:lnTo>
                  <a:pt x="57150" y="493013"/>
                </a:lnTo>
                <a:lnTo>
                  <a:pt x="58198" y="493013"/>
                </a:lnTo>
                <a:lnTo>
                  <a:pt x="101600" y="420497"/>
                </a:lnTo>
                <a:lnTo>
                  <a:pt x="103377" y="417449"/>
                </a:lnTo>
                <a:lnTo>
                  <a:pt x="102362" y="413512"/>
                </a:lnTo>
                <a:lnTo>
                  <a:pt x="99313" y="411734"/>
                </a:lnTo>
                <a:lnTo>
                  <a:pt x="96392" y="409956"/>
                </a:lnTo>
                <a:close/>
              </a:path>
              <a:path w="103504" h="506094">
                <a:moveTo>
                  <a:pt x="50965" y="480318"/>
                </a:moveTo>
                <a:lnTo>
                  <a:pt x="45338" y="489712"/>
                </a:lnTo>
                <a:lnTo>
                  <a:pt x="56387" y="489838"/>
                </a:lnTo>
                <a:lnTo>
                  <a:pt x="50965" y="480318"/>
                </a:lnTo>
                <a:close/>
              </a:path>
              <a:path w="103504" h="506094">
                <a:moveTo>
                  <a:pt x="57409" y="469559"/>
                </a:moveTo>
                <a:lnTo>
                  <a:pt x="50965" y="480318"/>
                </a:lnTo>
                <a:lnTo>
                  <a:pt x="56387" y="489838"/>
                </a:lnTo>
                <a:lnTo>
                  <a:pt x="57185" y="489838"/>
                </a:lnTo>
                <a:lnTo>
                  <a:pt x="57409" y="469559"/>
                </a:lnTo>
                <a:close/>
              </a:path>
              <a:path w="103504" h="506094">
                <a:moveTo>
                  <a:pt x="49911" y="0"/>
                </a:moveTo>
                <a:lnTo>
                  <a:pt x="44710" y="469336"/>
                </a:lnTo>
                <a:lnTo>
                  <a:pt x="50965" y="480318"/>
                </a:lnTo>
                <a:lnTo>
                  <a:pt x="57409" y="469559"/>
                </a:lnTo>
                <a:lnTo>
                  <a:pt x="62611" y="253"/>
                </a:lnTo>
                <a:lnTo>
                  <a:pt x="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1700" y="1545589"/>
            <a:ext cx="4079240" cy="505459"/>
          </a:xfrm>
          <a:custGeom>
            <a:avLst/>
            <a:gdLst/>
            <a:ahLst/>
            <a:cxnLst/>
            <a:rect l="l" t="t" r="r" b="b"/>
            <a:pathLst>
              <a:path w="4079240" h="505460">
                <a:moveTo>
                  <a:pt x="3982339" y="409321"/>
                </a:moveTo>
                <a:lnTo>
                  <a:pt x="3979291" y="411099"/>
                </a:lnTo>
                <a:lnTo>
                  <a:pt x="3976370" y="412876"/>
                </a:lnTo>
                <a:lnTo>
                  <a:pt x="3975354" y="416813"/>
                </a:lnTo>
                <a:lnTo>
                  <a:pt x="3977004" y="419862"/>
                </a:lnTo>
                <a:lnTo>
                  <a:pt x="4027043" y="505460"/>
                </a:lnTo>
                <a:lnTo>
                  <a:pt x="4034448" y="492760"/>
                </a:lnTo>
                <a:lnTo>
                  <a:pt x="4020693" y="492760"/>
                </a:lnTo>
                <a:lnTo>
                  <a:pt x="4020693" y="469337"/>
                </a:lnTo>
                <a:lnTo>
                  <a:pt x="3986276" y="410337"/>
                </a:lnTo>
                <a:lnTo>
                  <a:pt x="3982339" y="409321"/>
                </a:lnTo>
                <a:close/>
              </a:path>
              <a:path w="4079240" h="505460">
                <a:moveTo>
                  <a:pt x="4020693" y="469337"/>
                </a:moveTo>
                <a:lnTo>
                  <a:pt x="4020693" y="492760"/>
                </a:lnTo>
                <a:lnTo>
                  <a:pt x="4033393" y="492760"/>
                </a:lnTo>
                <a:lnTo>
                  <a:pt x="4033393" y="489585"/>
                </a:lnTo>
                <a:lnTo>
                  <a:pt x="4021454" y="489585"/>
                </a:lnTo>
                <a:lnTo>
                  <a:pt x="4026979" y="480114"/>
                </a:lnTo>
                <a:lnTo>
                  <a:pt x="4020693" y="469337"/>
                </a:lnTo>
                <a:close/>
              </a:path>
              <a:path w="4079240" h="505460">
                <a:moveTo>
                  <a:pt x="4071620" y="409321"/>
                </a:moveTo>
                <a:lnTo>
                  <a:pt x="4067682" y="410337"/>
                </a:lnTo>
                <a:lnTo>
                  <a:pt x="4033393" y="469119"/>
                </a:lnTo>
                <a:lnTo>
                  <a:pt x="4033393" y="492760"/>
                </a:lnTo>
                <a:lnTo>
                  <a:pt x="4034448" y="492760"/>
                </a:lnTo>
                <a:lnTo>
                  <a:pt x="4078731" y="416813"/>
                </a:lnTo>
                <a:lnTo>
                  <a:pt x="4077716" y="412876"/>
                </a:lnTo>
                <a:lnTo>
                  <a:pt x="4071620" y="409321"/>
                </a:lnTo>
                <a:close/>
              </a:path>
              <a:path w="4079240" h="505460">
                <a:moveTo>
                  <a:pt x="4026979" y="480114"/>
                </a:moveTo>
                <a:lnTo>
                  <a:pt x="4021454" y="489585"/>
                </a:lnTo>
                <a:lnTo>
                  <a:pt x="4032504" y="489585"/>
                </a:lnTo>
                <a:lnTo>
                  <a:pt x="4026979" y="480114"/>
                </a:lnTo>
                <a:close/>
              </a:path>
              <a:path w="4079240" h="505460">
                <a:moveTo>
                  <a:pt x="4033393" y="469119"/>
                </a:moveTo>
                <a:lnTo>
                  <a:pt x="4026979" y="480114"/>
                </a:lnTo>
                <a:lnTo>
                  <a:pt x="4032504" y="489585"/>
                </a:lnTo>
                <a:lnTo>
                  <a:pt x="4033393" y="489585"/>
                </a:lnTo>
                <a:lnTo>
                  <a:pt x="4033393" y="469119"/>
                </a:lnTo>
                <a:close/>
              </a:path>
              <a:path w="4079240" h="505460">
                <a:moveTo>
                  <a:pt x="4020693" y="252730"/>
                </a:moveTo>
                <a:lnTo>
                  <a:pt x="4020693" y="469337"/>
                </a:lnTo>
                <a:lnTo>
                  <a:pt x="4026979" y="480114"/>
                </a:lnTo>
                <a:lnTo>
                  <a:pt x="4033393" y="469119"/>
                </a:lnTo>
                <a:lnTo>
                  <a:pt x="4033393" y="259080"/>
                </a:lnTo>
                <a:lnTo>
                  <a:pt x="4027043" y="259080"/>
                </a:lnTo>
                <a:lnTo>
                  <a:pt x="4020693" y="252730"/>
                </a:lnTo>
                <a:close/>
              </a:path>
              <a:path w="4079240" h="505460">
                <a:moveTo>
                  <a:pt x="12700" y="0"/>
                </a:moveTo>
                <a:lnTo>
                  <a:pt x="0" y="0"/>
                </a:lnTo>
                <a:lnTo>
                  <a:pt x="0" y="259080"/>
                </a:lnTo>
                <a:lnTo>
                  <a:pt x="4020693" y="259080"/>
                </a:lnTo>
                <a:lnTo>
                  <a:pt x="4020693" y="252730"/>
                </a:lnTo>
                <a:lnTo>
                  <a:pt x="12700" y="252730"/>
                </a:lnTo>
                <a:lnTo>
                  <a:pt x="6350" y="246380"/>
                </a:lnTo>
                <a:lnTo>
                  <a:pt x="12700" y="246380"/>
                </a:lnTo>
                <a:lnTo>
                  <a:pt x="12700" y="0"/>
                </a:lnTo>
                <a:close/>
              </a:path>
              <a:path w="4079240" h="505460">
                <a:moveTo>
                  <a:pt x="4033393" y="246380"/>
                </a:moveTo>
                <a:lnTo>
                  <a:pt x="12700" y="246380"/>
                </a:lnTo>
                <a:lnTo>
                  <a:pt x="12700" y="252730"/>
                </a:lnTo>
                <a:lnTo>
                  <a:pt x="4020693" y="252730"/>
                </a:lnTo>
                <a:lnTo>
                  <a:pt x="4027043" y="259080"/>
                </a:lnTo>
                <a:lnTo>
                  <a:pt x="4033393" y="259080"/>
                </a:lnTo>
                <a:lnTo>
                  <a:pt x="4033393" y="246380"/>
                </a:lnTo>
                <a:close/>
              </a:path>
              <a:path w="4079240" h="505460">
                <a:moveTo>
                  <a:pt x="12700" y="246380"/>
                </a:moveTo>
                <a:lnTo>
                  <a:pt x="6350" y="246380"/>
                </a:lnTo>
                <a:lnTo>
                  <a:pt x="12700" y="252730"/>
                </a:lnTo>
                <a:lnTo>
                  <a:pt x="12700" y="2463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6520" y="1545589"/>
            <a:ext cx="3858895" cy="505459"/>
          </a:xfrm>
          <a:custGeom>
            <a:avLst/>
            <a:gdLst/>
            <a:ahLst/>
            <a:cxnLst/>
            <a:rect l="l" t="t" r="r" b="b"/>
            <a:pathLst>
              <a:path w="3858895" h="505460">
                <a:moveTo>
                  <a:pt x="7112" y="409321"/>
                </a:moveTo>
                <a:lnTo>
                  <a:pt x="1016" y="412876"/>
                </a:lnTo>
                <a:lnTo>
                  <a:pt x="0" y="416813"/>
                </a:lnTo>
                <a:lnTo>
                  <a:pt x="51689" y="505460"/>
                </a:lnTo>
                <a:lnTo>
                  <a:pt x="59094" y="492760"/>
                </a:lnTo>
                <a:lnTo>
                  <a:pt x="45339" y="492760"/>
                </a:lnTo>
                <a:lnTo>
                  <a:pt x="45339" y="469337"/>
                </a:lnTo>
                <a:lnTo>
                  <a:pt x="10922" y="410337"/>
                </a:lnTo>
                <a:lnTo>
                  <a:pt x="7112" y="409321"/>
                </a:lnTo>
                <a:close/>
              </a:path>
              <a:path w="3858895" h="505460">
                <a:moveTo>
                  <a:pt x="45339" y="469337"/>
                </a:moveTo>
                <a:lnTo>
                  <a:pt x="45339" y="492760"/>
                </a:lnTo>
                <a:lnTo>
                  <a:pt x="58039" y="492760"/>
                </a:lnTo>
                <a:lnTo>
                  <a:pt x="58039" y="489585"/>
                </a:lnTo>
                <a:lnTo>
                  <a:pt x="46228" y="489585"/>
                </a:lnTo>
                <a:lnTo>
                  <a:pt x="51688" y="480223"/>
                </a:lnTo>
                <a:lnTo>
                  <a:pt x="45339" y="469337"/>
                </a:lnTo>
                <a:close/>
              </a:path>
              <a:path w="3858895" h="505460">
                <a:moveTo>
                  <a:pt x="96266" y="409321"/>
                </a:moveTo>
                <a:lnTo>
                  <a:pt x="92456" y="410337"/>
                </a:lnTo>
                <a:lnTo>
                  <a:pt x="58039" y="469337"/>
                </a:lnTo>
                <a:lnTo>
                  <a:pt x="58039" y="492760"/>
                </a:lnTo>
                <a:lnTo>
                  <a:pt x="59094" y="492760"/>
                </a:lnTo>
                <a:lnTo>
                  <a:pt x="103378" y="416813"/>
                </a:lnTo>
                <a:lnTo>
                  <a:pt x="102362" y="412876"/>
                </a:lnTo>
                <a:lnTo>
                  <a:pt x="96266" y="409321"/>
                </a:lnTo>
                <a:close/>
              </a:path>
              <a:path w="3858895" h="505460">
                <a:moveTo>
                  <a:pt x="51689" y="480223"/>
                </a:moveTo>
                <a:lnTo>
                  <a:pt x="46228" y="489585"/>
                </a:lnTo>
                <a:lnTo>
                  <a:pt x="57150" y="489585"/>
                </a:lnTo>
                <a:lnTo>
                  <a:pt x="51689" y="480223"/>
                </a:lnTo>
                <a:close/>
              </a:path>
              <a:path w="3858895" h="505460">
                <a:moveTo>
                  <a:pt x="58039" y="469337"/>
                </a:moveTo>
                <a:lnTo>
                  <a:pt x="51689" y="480223"/>
                </a:lnTo>
                <a:lnTo>
                  <a:pt x="57150" y="489585"/>
                </a:lnTo>
                <a:lnTo>
                  <a:pt x="58039" y="489585"/>
                </a:lnTo>
                <a:lnTo>
                  <a:pt x="58039" y="469337"/>
                </a:lnTo>
                <a:close/>
              </a:path>
              <a:path w="3858895" h="505460">
                <a:moveTo>
                  <a:pt x="3845814" y="246380"/>
                </a:moveTo>
                <a:lnTo>
                  <a:pt x="45339" y="246380"/>
                </a:lnTo>
                <a:lnTo>
                  <a:pt x="45339" y="469337"/>
                </a:lnTo>
                <a:lnTo>
                  <a:pt x="51689" y="480223"/>
                </a:lnTo>
                <a:lnTo>
                  <a:pt x="58038" y="469337"/>
                </a:lnTo>
                <a:lnTo>
                  <a:pt x="58039" y="259080"/>
                </a:lnTo>
                <a:lnTo>
                  <a:pt x="51689" y="259080"/>
                </a:lnTo>
                <a:lnTo>
                  <a:pt x="58039" y="252730"/>
                </a:lnTo>
                <a:lnTo>
                  <a:pt x="3845814" y="252730"/>
                </a:lnTo>
                <a:lnTo>
                  <a:pt x="3845814" y="246380"/>
                </a:lnTo>
                <a:close/>
              </a:path>
              <a:path w="3858895" h="505460">
                <a:moveTo>
                  <a:pt x="58039" y="252730"/>
                </a:moveTo>
                <a:lnTo>
                  <a:pt x="51689" y="259080"/>
                </a:lnTo>
                <a:lnTo>
                  <a:pt x="58039" y="259080"/>
                </a:lnTo>
                <a:lnTo>
                  <a:pt x="58039" y="252730"/>
                </a:lnTo>
                <a:close/>
              </a:path>
              <a:path w="3858895" h="505460">
                <a:moveTo>
                  <a:pt x="3858514" y="246380"/>
                </a:moveTo>
                <a:lnTo>
                  <a:pt x="3852164" y="246380"/>
                </a:lnTo>
                <a:lnTo>
                  <a:pt x="3845814" y="252730"/>
                </a:lnTo>
                <a:lnTo>
                  <a:pt x="58039" y="252730"/>
                </a:lnTo>
                <a:lnTo>
                  <a:pt x="58039" y="259080"/>
                </a:lnTo>
                <a:lnTo>
                  <a:pt x="3858514" y="259080"/>
                </a:lnTo>
                <a:lnTo>
                  <a:pt x="3858514" y="246380"/>
                </a:lnTo>
                <a:close/>
              </a:path>
              <a:path w="3858895" h="505460">
                <a:moveTo>
                  <a:pt x="3858514" y="0"/>
                </a:moveTo>
                <a:lnTo>
                  <a:pt x="3845814" y="0"/>
                </a:lnTo>
                <a:lnTo>
                  <a:pt x="3845814" y="252730"/>
                </a:lnTo>
                <a:lnTo>
                  <a:pt x="3852164" y="246380"/>
                </a:lnTo>
                <a:lnTo>
                  <a:pt x="3858514" y="246380"/>
                </a:lnTo>
                <a:lnTo>
                  <a:pt x="385851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6520" y="2381250"/>
            <a:ext cx="103378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1280" y="2381250"/>
            <a:ext cx="103378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7181" y="2381250"/>
            <a:ext cx="103377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6520" y="4192270"/>
            <a:ext cx="103505" cy="306705"/>
          </a:xfrm>
          <a:custGeom>
            <a:avLst/>
            <a:gdLst/>
            <a:ahLst/>
            <a:cxnLst/>
            <a:rect l="l" t="t" r="r" b="b"/>
            <a:pathLst>
              <a:path w="103505" h="306704">
                <a:moveTo>
                  <a:pt x="7112" y="210565"/>
                </a:moveTo>
                <a:lnTo>
                  <a:pt x="4064" y="212343"/>
                </a:lnTo>
                <a:lnTo>
                  <a:pt x="1016" y="213994"/>
                </a:lnTo>
                <a:lnTo>
                  <a:pt x="0" y="217931"/>
                </a:lnTo>
                <a:lnTo>
                  <a:pt x="51689" y="306577"/>
                </a:lnTo>
                <a:lnTo>
                  <a:pt x="59020" y="294004"/>
                </a:lnTo>
                <a:lnTo>
                  <a:pt x="45339" y="294004"/>
                </a:lnTo>
                <a:lnTo>
                  <a:pt x="45339" y="270582"/>
                </a:lnTo>
                <a:lnTo>
                  <a:pt x="10922" y="211581"/>
                </a:lnTo>
                <a:lnTo>
                  <a:pt x="7112" y="210565"/>
                </a:lnTo>
                <a:close/>
              </a:path>
              <a:path w="103505" h="306704">
                <a:moveTo>
                  <a:pt x="45339" y="270582"/>
                </a:moveTo>
                <a:lnTo>
                  <a:pt x="45339" y="294004"/>
                </a:lnTo>
                <a:lnTo>
                  <a:pt x="58039" y="294004"/>
                </a:lnTo>
                <a:lnTo>
                  <a:pt x="58039" y="290829"/>
                </a:lnTo>
                <a:lnTo>
                  <a:pt x="46228" y="290829"/>
                </a:lnTo>
                <a:lnTo>
                  <a:pt x="51688" y="281468"/>
                </a:lnTo>
                <a:lnTo>
                  <a:pt x="45339" y="270582"/>
                </a:lnTo>
                <a:close/>
              </a:path>
              <a:path w="103505" h="306704">
                <a:moveTo>
                  <a:pt x="96266" y="210565"/>
                </a:moveTo>
                <a:lnTo>
                  <a:pt x="92456" y="211581"/>
                </a:lnTo>
                <a:lnTo>
                  <a:pt x="58039" y="270582"/>
                </a:lnTo>
                <a:lnTo>
                  <a:pt x="58039" y="294004"/>
                </a:lnTo>
                <a:lnTo>
                  <a:pt x="59020" y="294004"/>
                </a:lnTo>
                <a:lnTo>
                  <a:pt x="103378" y="217931"/>
                </a:lnTo>
                <a:lnTo>
                  <a:pt x="102362" y="213994"/>
                </a:lnTo>
                <a:lnTo>
                  <a:pt x="99314" y="212343"/>
                </a:lnTo>
                <a:lnTo>
                  <a:pt x="96266" y="210565"/>
                </a:lnTo>
                <a:close/>
              </a:path>
              <a:path w="103505" h="306704">
                <a:moveTo>
                  <a:pt x="51689" y="281468"/>
                </a:moveTo>
                <a:lnTo>
                  <a:pt x="46228" y="290829"/>
                </a:lnTo>
                <a:lnTo>
                  <a:pt x="57150" y="290829"/>
                </a:lnTo>
                <a:lnTo>
                  <a:pt x="51689" y="281468"/>
                </a:lnTo>
                <a:close/>
              </a:path>
              <a:path w="103505" h="306704">
                <a:moveTo>
                  <a:pt x="58039" y="270582"/>
                </a:moveTo>
                <a:lnTo>
                  <a:pt x="51689" y="281468"/>
                </a:lnTo>
                <a:lnTo>
                  <a:pt x="57150" y="290829"/>
                </a:lnTo>
                <a:lnTo>
                  <a:pt x="58039" y="290829"/>
                </a:lnTo>
                <a:lnTo>
                  <a:pt x="58039" y="270582"/>
                </a:lnTo>
                <a:close/>
              </a:path>
              <a:path w="103505" h="306704">
                <a:moveTo>
                  <a:pt x="58039" y="0"/>
                </a:moveTo>
                <a:lnTo>
                  <a:pt x="45339" y="0"/>
                </a:lnTo>
                <a:lnTo>
                  <a:pt x="45339" y="270582"/>
                </a:lnTo>
                <a:lnTo>
                  <a:pt x="51689" y="281468"/>
                </a:lnTo>
                <a:lnTo>
                  <a:pt x="58038" y="270582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1280" y="4192270"/>
            <a:ext cx="103505" cy="306705"/>
          </a:xfrm>
          <a:custGeom>
            <a:avLst/>
            <a:gdLst/>
            <a:ahLst/>
            <a:cxnLst/>
            <a:rect l="l" t="t" r="r" b="b"/>
            <a:pathLst>
              <a:path w="103504" h="306704">
                <a:moveTo>
                  <a:pt x="7112" y="210565"/>
                </a:moveTo>
                <a:lnTo>
                  <a:pt x="4064" y="212343"/>
                </a:lnTo>
                <a:lnTo>
                  <a:pt x="1016" y="213994"/>
                </a:lnTo>
                <a:lnTo>
                  <a:pt x="0" y="217931"/>
                </a:lnTo>
                <a:lnTo>
                  <a:pt x="51689" y="306577"/>
                </a:lnTo>
                <a:lnTo>
                  <a:pt x="59020" y="294004"/>
                </a:lnTo>
                <a:lnTo>
                  <a:pt x="45339" y="294004"/>
                </a:lnTo>
                <a:lnTo>
                  <a:pt x="45339" y="270582"/>
                </a:lnTo>
                <a:lnTo>
                  <a:pt x="10922" y="211581"/>
                </a:lnTo>
                <a:lnTo>
                  <a:pt x="7112" y="210565"/>
                </a:lnTo>
                <a:close/>
              </a:path>
              <a:path w="103504" h="306704">
                <a:moveTo>
                  <a:pt x="45339" y="270582"/>
                </a:moveTo>
                <a:lnTo>
                  <a:pt x="45339" y="294004"/>
                </a:lnTo>
                <a:lnTo>
                  <a:pt x="58039" y="294004"/>
                </a:lnTo>
                <a:lnTo>
                  <a:pt x="58039" y="290829"/>
                </a:lnTo>
                <a:lnTo>
                  <a:pt x="46228" y="290829"/>
                </a:lnTo>
                <a:lnTo>
                  <a:pt x="51688" y="281468"/>
                </a:lnTo>
                <a:lnTo>
                  <a:pt x="45339" y="270582"/>
                </a:lnTo>
                <a:close/>
              </a:path>
              <a:path w="103504" h="306704">
                <a:moveTo>
                  <a:pt x="96266" y="210565"/>
                </a:moveTo>
                <a:lnTo>
                  <a:pt x="92456" y="211581"/>
                </a:lnTo>
                <a:lnTo>
                  <a:pt x="58039" y="270582"/>
                </a:lnTo>
                <a:lnTo>
                  <a:pt x="58039" y="294004"/>
                </a:lnTo>
                <a:lnTo>
                  <a:pt x="59020" y="294004"/>
                </a:lnTo>
                <a:lnTo>
                  <a:pt x="103378" y="217931"/>
                </a:lnTo>
                <a:lnTo>
                  <a:pt x="102362" y="213994"/>
                </a:lnTo>
                <a:lnTo>
                  <a:pt x="99314" y="212343"/>
                </a:lnTo>
                <a:lnTo>
                  <a:pt x="96266" y="210565"/>
                </a:lnTo>
                <a:close/>
              </a:path>
              <a:path w="103504" h="306704">
                <a:moveTo>
                  <a:pt x="51689" y="281468"/>
                </a:moveTo>
                <a:lnTo>
                  <a:pt x="46228" y="290829"/>
                </a:lnTo>
                <a:lnTo>
                  <a:pt x="57150" y="290829"/>
                </a:lnTo>
                <a:lnTo>
                  <a:pt x="51689" y="281468"/>
                </a:lnTo>
                <a:close/>
              </a:path>
              <a:path w="103504" h="306704">
                <a:moveTo>
                  <a:pt x="58039" y="270582"/>
                </a:moveTo>
                <a:lnTo>
                  <a:pt x="51689" y="281468"/>
                </a:lnTo>
                <a:lnTo>
                  <a:pt x="57150" y="290829"/>
                </a:lnTo>
                <a:lnTo>
                  <a:pt x="58039" y="290829"/>
                </a:lnTo>
                <a:lnTo>
                  <a:pt x="58039" y="270582"/>
                </a:lnTo>
                <a:close/>
              </a:path>
              <a:path w="103504" h="306704">
                <a:moveTo>
                  <a:pt x="58039" y="0"/>
                </a:moveTo>
                <a:lnTo>
                  <a:pt x="45339" y="0"/>
                </a:lnTo>
                <a:lnTo>
                  <a:pt x="45339" y="270582"/>
                </a:lnTo>
                <a:lnTo>
                  <a:pt x="51689" y="281468"/>
                </a:lnTo>
                <a:lnTo>
                  <a:pt x="58038" y="270582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57181" y="4192270"/>
            <a:ext cx="103505" cy="306705"/>
          </a:xfrm>
          <a:custGeom>
            <a:avLst/>
            <a:gdLst/>
            <a:ahLst/>
            <a:cxnLst/>
            <a:rect l="l" t="t" r="r" b="b"/>
            <a:pathLst>
              <a:path w="103504" h="306704">
                <a:moveTo>
                  <a:pt x="7112" y="210565"/>
                </a:moveTo>
                <a:lnTo>
                  <a:pt x="4064" y="212343"/>
                </a:lnTo>
                <a:lnTo>
                  <a:pt x="1016" y="213994"/>
                </a:lnTo>
                <a:lnTo>
                  <a:pt x="0" y="217931"/>
                </a:lnTo>
                <a:lnTo>
                  <a:pt x="51689" y="306577"/>
                </a:lnTo>
                <a:lnTo>
                  <a:pt x="59020" y="294004"/>
                </a:lnTo>
                <a:lnTo>
                  <a:pt x="45339" y="294004"/>
                </a:lnTo>
                <a:lnTo>
                  <a:pt x="45339" y="270582"/>
                </a:lnTo>
                <a:lnTo>
                  <a:pt x="10922" y="211581"/>
                </a:lnTo>
                <a:lnTo>
                  <a:pt x="7112" y="210565"/>
                </a:lnTo>
                <a:close/>
              </a:path>
              <a:path w="103504" h="306704">
                <a:moveTo>
                  <a:pt x="45339" y="270582"/>
                </a:moveTo>
                <a:lnTo>
                  <a:pt x="45339" y="294004"/>
                </a:lnTo>
                <a:lnTo>
                  <a:pt x="58039" y="294004"/>
                </a:lnTo>
                <a:lnTo>
                  <a:pt x="58039" y="290829"/>
                </a:lnTo>
                <a:lnTo>
                  <a:pt x="46227" y="290829"/>
                </a:lnTo>
                <a:lnTo>
                  <a:pt x="51688" y="281468"/>
                </a:lnTo>
                <a:lnTo>
                  <a:pt x="45339" y="270582"/>
                </a:lnTo>
                <a:close/>
              </a:path>
              <a:path w="103504" h="306704">
                <a:moveTo>
                  <a:pt x="96266" y="210565"/>
                </a:moveTo>
                <a:lnTo>
                  <a:pt x="92455" y="211581"/>
                </a:lnTo>
                <a:lnTo>
                  <a:pt x="58039" y="270582"/>
                </a:lnTo>
                <a:lnTo>
                  <a:pt x="58039" y="294004"/>
                </a:lnTo>
                <a:lnTo>
                  <a:pt x="59020" y="294004"/>
                </a:lnTo>
                <a:lnTo>
                  <a:pt x="103377" y="217931"/>
                </a:lnTo>
                <a:lnTo>
                  <a:pt x="102362" y="213994"/>
                </a:lnTo>
                <a:lnTo>
                  <a:pt x="99314" y="212343"/>
                </a:lnTo>
                <a:lnTo>
                  <a:pt x="96266" y="210565"/>
                </a:lnTo>
                <a:close/>
              </a:path>
              <a:path w="103504" h="306704">
                <a:moveTo>
                  <a:pt x="51689" y="281468"/>
                </a:moveTo>
                <a:lnTo>
                  <a:pt x="46227" y="290829"/>
                </a:lnTo>
                <a:lnTo>
                  <a:pt x="57150" y="290829"/>
                </a:lnTo>
                <a:lnTo>
                  <a:pt x="51689" y="281468"/>
                </a:lnTo>
                <a:close/>
              </a:path>
              <a:path w="103504" h="306704">
                <a:moveTo>
                  <a:pt x="58039" y="270582"/>
                </a:moveTo>
                <a:lnTo>
                  <a:pt x="51689" y="281468"/>
                </a:lnTo>
                <a:lnTo>
                  <a:pt x="57150" y="290829"/>
                </a:lnTo>
                <a:lnTo>
                  <a:pt x="58039" y="290829"/>
                </a:lnTo>
                <a:lnTo>
                  <a:pt x="58039" y="270582"/>
                </a:lnTo>
                <a:close/>
              </a:path>
              <a:path w="103504" h="306704">
                <a:moveTo>
                  <a:pt x="58039" y="0"/>
                </a:moveTo>
                <a:lnTo>
                  <a:pt x="45339" y="0"/>
                </a:lnTo>
                <a:lnTo>
                  <a:pt x="45339" y="270582"/>
                </a:lnTo>
                <a:lnTo>
                  <a:pt x="51689" y="281468"/>
                </a:lnTo>
                <a:lnTo>
                  <a:pt x="58038" y="270582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6520" y="5177790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5" h="271145">
                <a:moveTo>
                  <a:pt x="7112" y="174879"/>
                </a:moveTo>
                <a:lnTo>
                  <a:pt x="1016" y="178435"/>
                </a:lnTo>
                <a:lnTo>
                  <a:pt x="0" y="182372"/>
                </a:lnTo>
                <a:lnTo>
                  <a:pt x="51689" y="271018"/>
                </a:lnTo>
                <a:lnTo>
                  <a:pt x="59094" y="258318"/>
                </a:lnTo>
                <a:lnTo>
                  <a:pt x="45339" y="258318"/>
                </a:lnTo>
                <a:lnTo>
                  <a:pt x="45339" y="234895"/>
                </a:lnTo>
                <a:lnTo>
                  <a:pt x="10922" y="175895"/>
                </a:lnTo>
                <a:lnTo>
                  <a:pt x="7112" y="174879"/>
                </a:lnTo>
                <a:close/>
              </a:path>
              <a:path w="103505" h="271145">
                <a:moveTo>
                  <a:pt x="45339" y="234895"/>
                </a:moveTo>
                <a:lnTo>
                  <a:pt x="45339" y="258318"/>
                </a:lnTo>
                <a:lnTo>
                  <a:pt x="58039" y="258318"/>
                </a:lnTo>
                <a:lnTo>
                  <a:pt x="58039" y="255143"/>
                </a:lnTo>
                <a:lnTo>
                  <a:pt x="46228" y="255143"/>
                </a:lnTo>
                <a:lnTo>
                  <a:pt x="51688" y="245781"/>
                </a:lnTo>
                <a:lnTo>
                  <a:pt x="45339" y="234895"/>
                </a:lnTo>
                <a:close/>
              </a:path>
              <a:path w="103505" h="271145">
                <a:moveTo>
                  <a:pt x="96266" y="174879"/>
                </a:moveTo>
                <a:lnTo>
                  <a:pt x="92456" y="175895"/>
                </a:lnTo>
                <a:lnTo>
                  <a:pt x="58039" y="234895"/>
                </a:lnTo>
                <a:lnTo>
                  <a:pt x="58039" y="258318"/>
                </a:lnTo>
                <a:lnTo>
                  <a:pt x="59094" y="258318"/>
                </a:lnTo>
                <a:lnTo>
                  <a:pt x="103378" y="182372"/>
                </a:lnTo>
                <a:lnTo>
                  <a:pt x="102362" y="178435"/>
                </a:lnTo>
                <a:lnTo>
                  <a:pt x="96266" y="174879"/>
                </a:lnTo>
                <a:close/>
              </a:path>
              <a:path w="103505" h="271145">
                <a:moveTo>
                  <a:pt x="51689" y="245781"/>
                </a:moveTo>
                <a:lnTo>
                  <a:pt x="46228" y="255143"/>
                </a:lnTo>
                <a:lnTo>
                  <a:pt x="57150" y="255143"/>
                </a:lnTo>
                <a:lnTo>
                  <a:pt x="51689" y="245781"/>
                </a:lnTo>
                <a:close/>
              </a:path>
              <a:path w="103505" h="271145">
                <a:moveTo>
                  <a:pt x="58039" y="234895"/>
                </a:moveTo>
                <a:lnTo>
                  <a:pt x="51689" y="245781"/>
                </a:lnTo>
                <a:lnTo>
                  <a:pt x="57150" y="255143"/>
                </a:lnTo>
                <a:lnTo>
                  <a:pt x="58039" y="255143"/>
                </a:lnTo>
                <a:lnTo>
                  <a:pt x="58039" y="234895"/>
                </a:lnTo>
                <a:close/>
              </a:path>
              <a:path w="103505" h="271145">
                <a:moveTo>
                  <a:pt x="58039" y="0"/>
                </a:moveTo>
                <a:lnTo>
                  <a:pt x="45339" y="0"/>
                </a:lnTo>
                <a:lnTo>
                  <a:pt x="45339" y="234895"/>
                </a:lnTo>
                <a:lnTo>
                  <a:pt x="51689" y="245781"/>
                </a:lnTo>
                <a:lnTo>
                  <a:pt x="58038" y="234895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31280" y="5177790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7112" y="174879"/>
                </a:moveTo>
                <a:lnTo>
                  <a:pt x="1016" y="178435"/>
                </a:lnTo>
                <a:lnTo>
                  <a:pt x="0" y="182372"/>
                </a:lnTo>
                <a:lnTo>
                  <a:pt x="51689" y="271018"/>
                </a:lnTo>
                <a:lnTo>
                  <a:pt x="59094" y="258318"/>
                </a:lnTo>
                <a:lnTo>
                  <a:pt x="45339" y="258318"/>
                </a:lnTo>
                <a:lnTo>
                  <a:pt x="45339" y="234895"/>
                </a:lnTo>
                <a:lnTo>
                  <a:pt x="10922" y="175895"/>
                </a:lnTo>
                <a:lnTo>
                  <a:pt x="7112" y="174879"/>
                </a:lnTo>
                <a:close/>
              </a:path>
              <a:path w="103504" h="271145">
                <a:moveTo>
                  <a:pt x="45339" y="234895"/>
                </a:moveTo>
                <a:lnTo>
                  <a:pt x="45339" y="258318"/>
                </a:lnTo>
                <a:lnTo>
                  <a:pt x="58039" y="258318"/>
                </a:lnTo>
                <a:lnTo>
                  <a:pt x="58039" y="255143"/>
                </a:lnTo>
                <a:lnTo>
                  <a:pt x="46228" y="255143"/>
                </a:lnTo>
                <a:lnTo>
                  <a:pt x="51688" y="245781"/>
                </a:lnTo>
                <a:lnTo>
                  <a:pt x="45339" y="234895"/>
                </a:lnTo>
                <a:close/>
              </a:path>
              <a:path w="103504" h="271145">
                <a:moveTo>
                  <a:pt x="96266" y="174879"/>
                </a:moveTo>
                <a:lnTo>
                  <a:pt x="92456" y="175895"/>
                </a:lnTo>
                <a:lnTo>
                  <a:pt x="58039" y="234895"/>
                </a:lnTo>
                <a:lnTo>
                  <a:pt x="58039" y="258318"/>
                </a:lnTo>
                <a:lnTo>
                  <a:pt x="59094" y="258318"/>
                </a:lnTo>
                <a:lnTo>
                  <a:pt x="103378" y="182372"/>
                </a:lnTo>
                <a:lnTo>
                  <a:pt x="102362" y="178435"/>
                </a:lnTo>
                <a:lnTo>
                  <a:pt x="96266" y="174879"/>
                </a:lnTo>
                <a:close/>
              </a:path>
              <a:path w="103504" h="271145">
                <a:moveTo>
                  <a:pt x="51689" y="245781"/>
                </a:moveTo>
                <a:lnTo>
                  <a:pt x="46228" y="255143"/>
                </a:lnTo>
                <a:lnTo>
                  <a:pt x="57150" y="255143"/>
                </a:lnTo>
                <a:lnTo>
                  <a:pt x="51689" y="245781"/>
                </a:lnTo>
                <a:close/>
              </a:path>
              <a:path w="103504" h="271145">
                <a:moveTo>
                  <a:pt x="58039" y="234895"/>
                </a:moveTo>
                <a:lnTo>
                  <a:pt x="51689" y="245781"/>
                </a:lnTo>
                <a:lnTo>
                  <a:pt x="57150" y="255143"/>
                </a:lnTo>
                <a:lnTo>
                  <a:pt x="58039" y="255143"/>
                </a:lnTo>
                <a:lnTo>
                  <a:pt x="58039" y="234895"/>
                </a:lnTo>
                <a:close/>
              </a:path>
              <a:path w="103504" h="271145">
                <a:moveTo>
                  <a:pt x="58039" y="0"/>
                </a:moveTo>
                <a:lnTo>
                  <a:pt x="45339" y="0"/>
                </a:lnTo>
                <a:lnTo>
                  <a:pt x="45339" y="234895"/>
                </a:lnTo>
                <a:lnTo>
                  <a:pt x="51689" y="245781"/>
                </a:lnTo>
                <a:lnTo>
                  <a:pt x="58038" y="234895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57181" y="5177790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7112" y="174879"/>
                </a:moveTo>
                <a:lnTo>
                  <a:pt x="1016" y="178435"/>
                </a:lnTo>
                <a:lnTo>
                  <a:pt x="0" y="182372"/>
                </a:lnTo>
                <a:lnTo>
                  <a:pt x="51689" y="271018"/>
                </a:lnTo>
                <a:lnTo>
                  <a:pt x="59094" y="258318"/>
                </a:lnTo>
                <a:lnTo>
                  <a:pt x="45339" y="258318"/>
                </a:lnTo>
                <a:lnTo>
                  <a:pt x="45339" y="234895"/>
                </a:lnTo>
                <a:lnTo>
                  <a:pt x="10922" y="175895"/>
                </a:lnTo>
                <a:lnTo>
                  <a:pt x="7112" y="174879"/>
                </a:lnTo>
                <a:close/>
              </a:path>
              <a:path w="103504" h="271145">
                <a:moveTo>
                  <a:pt x="45339" y="234895"/>
                </a:moveTo>
                <a:lnTo>
                  <a:pt x="45339" y="258318"/>
                </a:lnTo>
                <a:lnTo>
                  <a:pt x="58039" y="258318"/>
                </a:lnTo>
                <a:lnTo>
                  <a:pt x="58039" y="255143"/>
                </a:lnTo>
                <a:lnTo>
                  <a:pt x="46227" y="255143"/>
                </a:lnTo>
                <a:lnTo>
                  <a:pt x="51688" y="245781"/>
                </a:lnTo>
                <a:lnTo>
                  <a:pt x="45339" y="234895"/>
                </a:lnTo>
                <a:close/>
              </a:path>
              <a:path w="103504" h="271145">
                <a:moveTo>
                  <a:pt x="96266" y="174879"/>
                </a:moveTo>
                <a:lnTo>
                  <a:pt x="92455" y="175895"/>
                </a:lnTo>
                <a:lnTo>
                  <a:pt x="58039" y="234895"/>
                </a:lnTo>
                <a:lnTo>
                  <a:pt x="58039" y="258318"/>
                </a:lnTo>
                <a:lnTo>
                  <a:pt x="59094" y="258318"/>
                </a:lnTo>
                <a:lnTo>
                  <a:pt x="103377" y="182372"/>
                </a:lnTo>
                <a:lnTo>
                  <a:pt x="102362" y="178435"/>
                </a:lnTo>
                <a:lnTo>
                  <a:pt x="96266" y="174879"/>
                </a:lnTo>
                <a:close/>
              </a:path>
              <a:path w="103504" h="271145">
                <a:moveTo>
                  <a:pt x="51689" y="245781"/>
                </a:moveTo>
                <a:lnTo>
                  <a:pt x="46227" y="255143"/>
                </a:lnTo>
                <a:lnTo>
                  <a:pt x="57150" y="255143"/>
                </a:lnTo>
                <a:lnTo>
                  <a:pt x="51689" y="245781"/>
                </a:lnTo>
                <a:close/>
              </a:path>
              <a:path w="103504" h="271145">
                <a:moveTo>
                  <a:pt x="58039" y="234895"/>
                </a:moveTo>
                <a:lnTo>
                  <a:pt x="51689" y="245781"/>
                </a:lnTo>
                <a:lnTo>
                  <a:pt x="57150" y="255143"/>
                </a:lnTo>
                <a:lnTo>
                  <a:pt x="58039" y="255143"/>
                </a:lnTo>
                <a:lnTo>
                  <a:pt x="58039" y="234895"/>
                </a:lnTo>
                <a:close/>
              </a:path>
              <a:path w="103504" h="271145">
                <a:moveTo>
                  <a:pt x="58039" y="0"/>
                </a:moveTo>
                <a:lnTo>
                  <a:pt x="45339" y="0"/>
                </a:lnTo>
                <a:lnTo>
                  <a:pt x="45339" y="234895"/>
                </a:lnTo>
                <a:lnTo>
                  <a:pt x="51689" y="245781"/>
                </a:lnTo>
                <a:lnTo>
                  <a:pt x="58038" y="234895"/>
                </a:lnTo>
                <a:lnTo>
                  <a:pt x="58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270" y="35178"/>
            <a:ext cx="5822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mbria"/>
                <a:cs typeface="Cambria"/>
              </a:rPr>
              <a:t>RINCIAN </a:t>
            </a:r>
            <a:r>
              <a:rPr spc="-15" dirty="0">
                <a:solidFill>
                  <a:srgbClr val="FFFFFF"/>
                </a:solidFill>
                <a:latin typeface="Cambria"/>
                <a:cs typeface="Cambria"/>
              </a:rPr>
              <a:t>PERGESERAN </a:t>
            </a:r>
            <a:r>
              <a:rPr spc="-80" dirty="0">
                <a:solidFill>
                  <a:srgbClr val="FFFF00"/>
                </a:solidFill>
                <a:latin typeface="Cambria"/>
                <a:cs typeface="Cambria"/>
              </a:rPr>
              <a:t>TAHAP</a:t>
            </a:r>
            <a:r>
              <a:rPr dirty="0">
                <a:solidFill>
                  <a:srgbClr val="FFFF00"/>
                </a:solidFill>
                <a:latin typeface="Cambria"/>
                <a:cs typeface="Cambria"/>
              </a:rPr>
              <a:t> 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76466" y="1414144"/>
          <a:ext cx="5563869" cy="2065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396875" marR="255904" indent="-1276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AT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DAERAH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URAIAN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KEGIATAN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PAGU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(Rp.)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1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1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KESEHATAN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Penyediaaan biaya</a:t>
                      </a:r>
                      <a:r>
                        <a:rPr sz="11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pelayanan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10795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kesehatan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COVID-19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5,600,000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2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1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KESEHATAN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3695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Penanggulangan krisis kesehatan  COVID-19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41,132,3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1,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38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3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5219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RSUD</a:t>
                      </a:r>
                      <a:r>
                        <a:rPr sz="11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ARIFIN  ACHMAD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Penanganan</a:t>
                      </a:r>
                      <a:r>
                        <a:rPr sz="11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COVID-19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21,050,8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6,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4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RSUD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PETALA</a:t>
                      </a:r>
                      <a:r>
                        <a:rPr sz="11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BUMI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Penanganan</a:t>
                      </a:r>
                      <a:r>
                        <a:rPr sz="11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COVID-19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-10" dirty="0">
                          <a:latin typeface="Cambria"/>
                          <a:cs typeface="Cambria"/>
                        </a:rPr>
                        <a:t>4,872,245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13">
                <a:tc>
                  <a:txBody>
                    <a:bodyPr/>
                    <a:lstStyle/>
                    <a:p>
                      <a:pPr marL="3175" algn="ct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Cambria"/>
                          <a:cs typeface="Cambria"/>
                        </a:rPr>
                        <a:t>5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RSJ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TAMPAN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Penanganan</a:t>
                      </a:r>
                      <a:r>
                        <a:rPr sz="11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COVID-19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spc="-1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325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410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spc="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100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b="1" spc="-5" dirty="0">
                          <a:latin typeface="Cambria"/>
                          <a:cs typeface="Cambria"/>
                        </a:rPr>
                        <a:t>JUMLAH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00" b="1" spc="5" dirty="0">
                          <a:latin typeface="Cambria"/>
                          <a:cs typeface="Cambria"/>
                        </a:rPr>
                        <a:t>74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b="1" spc="5" dirty="0">
                          <a:latin typeface="Cambria"/>
                          <a:cs typeface="Cambria"/>
                        </a:rPr>
                        <a:t>980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1100" b="1" spc="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100" b="1" spc="5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1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100" b="1" dirty="0">
                          <a:latin typeface="Cambria"/>
                          <a:cs typeface="Cambria"/>
                        </a:rPr>
                        <a:t>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280150" y="3689350"/>
            <a:ext cx="5565140" cy="2600960"/>
          </a:xfrm>
          <a:prstGeom prst="rect">
            <a:avLst/>
          </a:prstGeom>
          <a:solidFill>
            <a:srgbClr val="0000CC">
              <a:alpha val="7843"/>
            </a:srgbClr>
          </a:solidFill>
          <a:ln w="3175">
            <a:solidFill>
              <a:srgbClr val="0000C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0000CC"/>
                </a:solidFill>
                <a:latin typeface="Cambria"/>
                <a:cs typeface="Cambria"/>
              </a:rPr>
              <a:t>RINCIAN PENGGUNAAN</a:t>
            </a:r>
            <a:r>
              <a:rPr sz="1400" b="1" dirty="0">
                <a:solidFill>
                  <a:srgbClr val="0000CC"/>
                </a:solidFill>
                <a:latin typeface="Cambria"/>
                <a:cs typeface="Cambria"/>
              </a:rPr>
              <a:t> :</a:t>
            </a:r>
            <a:endParaRPr sz="14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</a:t>
            </a:r>
            <a:r>
              <a:rPr sz="1200" spc="-5" dirty="0">
                <a:latin typeface="Cambria"/>
                <a:cs typeface="Cambria"/>
              </a:rPr>
              <a:t>bahan habis </a:t>
            </a:r>
            <a:r>
              <a:rPr sz="1200" spc="-10" dirty="0">
                <a:latin typeface="Cambria"/>
                <a:cs typeface="Cambria"/>
              </a:rPr>
              <a:t>pakai material kesehatan (Rp.18,1</a:t>
            </a:r>
            <a:r>
              <a:rPr sz="1200" spc="21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</a:t>
            </a:r>
            <a:r>
              <a:rPr sz="1200" spc="-5" dirty="0">
                <a:latin typeface="Cambria"/>
                <a:cs typeface="Cambria"/>
              </a:rPr>
              <a:t>bahan obat-obatan &amp;belanja bahan </a:t>
            </a:r>
            <a:r>
              <a:rPr sz="1200" dirty="0">
                <a:latin typeface="Cambria"/>
                <a:cs typeface="Cambria"/>
              </a:rPr>
              <a:t>kimia </a:t>
            </a:r>
            <a:r>
              <a:rPr sz="1200" spc="-5" dirty="0">
                <a:latin typeface="Cambria"/>
                <a:cs typeface="Cambria"/>
              </a:rPr>
              <a:t>(Rp.2</a:t>
            </a:r>
            <a:r>
              <a:rPr sz="1200" spc="18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ts val="1440"/>
              </a:lnSpc>
              <a:buAutoNum type="arabicPeriod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</a:t>
            </a:r>
            <a:r>
              <a:rPr sz="1200" spc="-15" dirty="0">
                <a:latin typeface="Cambria"/>
                <a:cs typeface="Cambria"/>
              </a:rPr>
              <a:t>spray </a:t>
            </a:r>
            <a:r>
              <a:rPr sz="1200" spc="-10" dirty="0">
                <a:latin typeface="Cambria"/>
                <a:cs typeface="Cambria"/>
              </a:rPr>
              <a:t>can dan </a:t>
            </a:r>
            <a:r>
              <a:rPr sz="1200" spc="-5" dirty="0">
                <a:latin typeface="Cambria"/>
                <a:cs typeface="Cambria"/>
              </a:rPr>
              <a:t>hand </a:t>
            </a:r>
            <a:r>
              <a:rPr sz="1200" spc="-15" dirty="0">
                <a:latin typeface="Cambria"/>
                <a:cs typeface="Cambria"/>
              </a:rPr>
              <a:t>sprayer(Alat penyemprot), </a:t>
            </a:r>
            <a:r>
              <a:rPr sz="1200" spc="-5" dirty="0">
                <a:latin typeface="Cambria"/>
                <a:cs typeface="Cambria"/>
              </a:rPr>
              <a:t>ac </a:t>
            </a:r>
            <a:r>
              <a:rPr sz="1200" dirty="0">
                <a:latin typeface="Cambria"/>
                <a:cs typeface="Cambria"/>
              </a:rPr>
              <a:t>&amp; </a:t>
            </a:r>
            <a:r>
              <a:rPr sz="1200" spc="-10" dirty="0">
                <a:latin typeface="Cambria"/>
                <a:cs typeface="Cambria"/>
              </a:rPr>
              <a:t>exhaust </a:t>
            </a:r>
            <a:r>
              <a:rPr sz="1200" spc="-15" dirty="0">
                <a:latin typeface="Cambria"/>
                <a:cs typeface="Cambria"/>
              </a:rPr>
              <a:t>fan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(Rp</a:t>
            </a:r>
            <a:endParaRPr sz="1200">
              <a:latin typeface="Cambria"/>
              <a:cs typeface="Cambria"/>
            </a:endParaRPr>
          </a:p>
          <a:p>
            <a:pPr marL="363855">
              <a:lnSpc>
                <a:spcPct val="100000"/>
              </a:lnSpc>
            </a:pPr>
            <a:r>
              <a:rPr sz="1200" spc="-10" dirty="0">
                <a:latin typeface="Cambria"/>
                <a:cs typeface="Cambria"/>
              </a:rPr>
              <a:t>146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Jt)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pengadaan alat-alat </a:t>
            </a:r>
            <a:r>
              <a:rPr sz="1200" spc="-15" dirty="0">
                <a:latin typeface="Cambria"/>
                <a:cs typeface="Cambria"/>
              </a:rPr>
              <a:t>Kedokteran </a:t>
            </a:r>
            <a:r>
              <a:rPr sz="1200" spc="-5" dirty="0">
                <a:latin typeface="Cambria"/>
                <a:cs typeface="Cambria"/>
              </a:rPr>
              <a:t>umum </a:t>
            </a:r>
            <a:r>
              <a:rPr sz="1200" spc="-10" dirty="0">
                <a:latin typeface="Cambria"/>
                <a:cs typeface="Cambria"/>
              </a:rPr>
              <a:t>(Rp.14,3</a:t>
            </a:r>
            <a:r>
              <a:rPr sz="1200" spc="204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marR="282575" indent="-272415">
              <a:lnSpc>
                <a:spcPct val="100000"/>
              </a:lnSpc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</a:t>
            </a:r>
            <a:r>
              <a:rPr sz="1200" spc="-5" dirty="0">
                <a:latin typeface="Cambria"/>
                <a:cs typeface="Cambria"/>
              </a:rPr>
              <a:t>jasa </a:t>
            </a:r>
            <a:r>
              <a:rPr sz="1200" spc="-15" dirty="0">
                <a:latin typeface="Cambria"/>
                <a:cs typeface="Cambria"/>
              </a:rPr>
              <a:t>perawatan </a:t>
            </a:r>
            <a:r>
              <a:rPr sz="1200" spc="-10" dirty="0">
                <a:latin typeface="Cambria"/>
                <a:cs typeface="Cambria"/>
              </a:rPr>
              <a:t>kesehatan </a:t>
            </a:r>
            <a:r>
              <a:rPr sz="1200" dirty="0">
                <a:latin typeface="Cambria"/>
                <a:cs typeface="Cambria"/>
              </a:rPr>
              <a:t>&amp; </a:t>
            </a:r>
            <a:r>
              <a:rPr sz="1200" spc="-10" dirty="0">
                <a:latin typeface="Cambria"/>
                <a:cs typeface="Cambria"/>
              </a:rPr>
              <a:t>belanja makanan dan </a:t>
            </a:r>
            <a:r>
              <a:rPr sz="1200" spc="-5" dirty="0">
                <a:latin typeface="Cambria"/>
                <a:cs typeface="Cambria"/>
              </a:rPr>
              <a:t>minuman </a:t>
            </a:r>
            <a:r>
              <a:rPr sz="1200" spc="-10" dirty="0">
                <a:latin typeface="Cambria"/>
                <a:cs typeface="Cambria"/>
              </a:rPr>
              <a:t>(Rp.6,6  </a:t>
            </a:r>
            <a:r>
              <a:rPr sz="1200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Insentif </a:t>
            </a:r>
            <a:r>
              <a:rPr sz="1200" spc="-25" dirty="0">
                <a:latin typeface="Cambria"/>
                <a:cs typeface="Cambria"/>
              </a:rPr>
              <a:t>Tenaga </a:t>
            </a:r>
            <a:r>
              <a:rPr sz="1200" spc="-5" dirty="0">
                <a:latin typeface="Cambria"/>
                <a:cs typeface="Cambria"/>
              </a:rPr>
              <a:t>Medis </a:t>
            </a:r>
            <a:r>
              <a:rPr sz="1200" spc="-10" dirty="0">
                <a:latin typeface="Cambria"/>
                <a:cs typeface="Cambria"/>
              </a:rPr>
              <a:t>(Rp.27,2</a:t>
            </a:r>
            <a:r>
              <a:rPr sz="1200" spc="114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pengadaan Alat-alat </a:t>
            </a:r>
            <a:r>
              <a:rPr sz="1200" spc="-20" dirty="0">
                <a:latin typeface="Cambria"/>
                <a:cs typeface="Cambria"/>
              </a:rPr>
              <a:t>keperawatan </a:t>
            </a:r>
            <a:r>
              <a:rPr sz="1200" spc="-5" dirty="0">
                <a:latin typeface="Cambria"/>
                <a:cs typeface="Cambria"/>
              </a:rPr>
              <a:t>(Rp.675</a:t>
            </a:r>
            <a:r>
              <a:rPr sz="1200" spc="23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Juta)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barang </a:t>
            </a:r>
            <a:r>
              <a:rPr sz="1200" dirty="0">
                <a:latin typeface="Cambria"/>
                <a:cs typeface="Cambria"/>
              </a:rPr>
              <a:t>&amp; </a:t>
            </a:r>
            <a:r>
              <a:rPr sz="1200" spc="-5" dirty="0">
                <a:latin typeface="Cambria"/>
                <a:cs typeface="Cambria"/>
              </a:rPr>
              <a:t>jasa </a:t>
            </a:r>
            <a:r>
              <a:rPr sz="1200" spc="-15" dirty="0">
                <a:latin typeface="Cambria"/>
                <a:cs typeface="Cambria"/>
              </a:rPr>
              <a:t>lainnya </a:t>
            </a:r>
            <a:r>
              <a:rPr sz="1200" spc="-10" dirty="0">
                <a:latin typeface="Cambria"/>
                <a:cs typeface="Cambria"/>
              </a:rPr>
              <a:t>(Rp.2,4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 startAt="4"/>
              <a:tabLst>
                <a:tab pos="363855" algn="l"/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pengadaan alat-alat kesehatan </a:t>
            </a:r>
            <a:r>
              <a:rPr sz="1200" spc="-5" dirty="0">
                <a:latin typeface="Cambria"/>
                <a:cs typeface="Cambria"/>
              </a:rPr>
              <a:t>non medis </a:t>
            </a:r>
            <a:r>
              <a:rPr sz="1200" spc="-10" dirty="0">
                <a:latin typeface="Cambria"/>
                <a:cs typeface="Cambria"/>
              </a:rPr>
              <a:t>(Rp.1,6</a:t>
            </a:r>
            <a:r>
              <a:rPr sz="1200" spc="229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  <a:p>
            <a:pPr marL="363855" indent="-272415">
              <a:lnSpc>
                <a:spcPct val="100000"/>
              </a:lnSpc>
              <a:buAutoNum type="arabicPeriod" startAt="4"/>
              <a:tabLst>
                <a:tab pos="364490" algn="l"/>
              </a:tabLst>
            </a:pPr>
            <a:r>
              <a:rPr sz="1200" spc="-10" dirty="0">
                <a:latin typeface="Cambria"/>
                <a:cs typeface="Cambria"/>
              </a:rPr>
              <a:t>Belanja pengadaan alat-alat Laboratorium kesehatan (Rp.2,1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2927" y="900396"/>
            <a:ext cx="2284656" cy="177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0791" y="812800"/>
            <a:ext cx="2308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43B0C"/>
                </a:solidFill>
                <a:latin typeface="Cambria"/>
                <a:cs typeface="Cambria"/>
              </a:rPr>
              <a:t>SUMBER</a:t>
            </a:r>
            <a:r>
              <a:rPr sz="1800" b="1" spc="-85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843B0C"/>
                </a:solidFill>
                <a:latin typeface="Cambria"/>
                <a:cs typeface="Cambria"/>
              </a:rPr>
              <a:t>PENDANAAN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mbria"/>
                <a:cs typeface="Cambria"/>
              </a:rPr>
              <a:t>(</a:t>
            </a:r>
            <a:r>
              <a:rPr sz="1400" b="1" i="1" spc="-5" dirty="0">
                <a:latin typeface="Cambria"/>
                <a:cs typeface="Cambria"/>
              </a:rPr>
              <a:t>Refocussing </a:t>
            </a:r>
            <a:r>
              <a:rPr sz="1400" b="1" spc="-5" dirty="0">
                <a:latin typeface="Cambria"/>
                <a:cs typeface="Cambria"/>
              </a:rPr>
              <a:t>dan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Realokasi)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9319" y="909319"/>
            <a:ext cx="3624579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1781" y="967803"/>
            <a:ext cx="33420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3300"/>
                </a:solidFill>
                <a:latin typeface="Cambria"/>
                <a:cs typeface="Cambria"/>
              </a:rPr>
              <a:t>KEGIATAN </a:t>
            </a:r>
            <a:r>
              <a:rPr sz="1800" b="1" spc="-10" dirty="0">
                <a:solidFill>
                  <a:srgbClr val="003300"/>
                </a:solidFill>
                <a:latin typeface="Cambria"/>
                <a:cs typeface="Cambria"/>
              </a:rPr>
              <a:t>PENANGANAN</a:t>
            </a:r>
            <a:r>
              <a:rPr sz="1800" b="1" spc="-5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3300"/>
                </a:solidFill>
                <a:latin typeface="Cambria"/>
                <a:cs typeface="Cambria"/>
              </a:rPr>
              <a:t>COVID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2979" y="1387475"/>
          <a:ext cx="6009005" cy="4894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NO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PERANGKAT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DAERAH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ALOKASI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KETERANGAN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PUPRPKPP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22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225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272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000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7960" indent="-1778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Pembangunan/Peningkatan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Drainase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Lingkungan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Permukiman</a:t>
                      </a:r>
                      <a:r>
                        <a:rPr sz="800" b="1" spc="-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Prov.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Riau (Rp.11,99</a:t>
                      </a:r>
                      <a:r>
                        <a:rPr sz="800" b="1" spc="-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474980" indent="-177800">
                        <a:lnSpc>
                          <a:spcPct val="100000"/>
                        </a:lnSpc>
                        <a:buAutoNum type="arabicPeriod" startAt="2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Pembangunan /Peningkatan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SPAM Permukiman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Prov. Riau  (Rp.10,23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30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PUPRPKPP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375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668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800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246379" indent="-1778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Pembangunan Bangunan Gedung Strategis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Daerah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Provinsi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Riau  (Rp.1,20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Operasi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dan Pemeliharaan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Wilayah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Sungai Kewenangan</a:t>
                      </a:r>
                      <a:r>
                        <a:rPr sz="800" b="1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Provinsi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(Rp.2,18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KESEHATAN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11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112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792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7960" indent="-177800">
                        <a:lnSpc>
                          <a:spcPct val="10000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Penyediaan Peralatan dan Perlengkapan Kantor (Rp.1,70</a:t>
                      </a:r>
                      <a:r>
                        <a:rPr sz="800" b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20955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Pemenuhan Peralatan Penanggulangan Krisis Kesehatan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Tingkat 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Provinsi Riau (Rp.912,8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24765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Pemenuhan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kebutuhan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bahan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habis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pakai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(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BMHP), alkes  buffer stock dan penunjang logistik program (Rp.7,50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110489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Pemenuhan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kebutuhan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obat buffer stok dan obat program Provinsi  Riau (Rp.1,00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RSUD ARIFIN</a:t>
                      </a:r>
                      <a:r>
                        <a:rPr sz="8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ACHMAD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12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203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575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582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7960" indent="-177800">
                        <a:lnSpc>
                          <a:spcPct val="10000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Pencermatan kegiatan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rutin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(Rp.4,60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220345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Pengelolaan Sim-RS dan Peningkatan Promosi Kesehatan Rumah 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Sakit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(Rp.160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peralatan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kesehatan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dan non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</a:t>
                      </a:r>
                      <a:r>
                        <a:rPr sz="8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pelayanan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Rawat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Jalan,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Rawat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Inap dan bedah sentral (Rp.5,49</a:t>
                      </a:r>
                      <a:r>
                        <a:rPr sz="800" b="1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91440" indent="-1778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4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Perlengkapan Rumah Tangga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Pelayanan Rawat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Jalan,  Pengadaan Peralatan Non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Pelayanan Farmasi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dan Pengadaan 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peralatan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kesehatan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dan non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pelayanan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Kanker  Terpadu (Rp.1,60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 startAt="4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meubeler RS (Rp.357</a:t>
                      </a:r>
                      <a:r>
                        <a:rPr sz="8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RSJ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TAMPAN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083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527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1.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Pengadaan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Alat-alat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Rumah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Sakit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(Rp.9,08</a:t>
                      </a:r>
                      <a:r>
                        <a:rPr sz="800" b="1" spc="-11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2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RSUD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PETALA</a:t>
                      </a:r>
                      <a:r>
                        <a:rPr sz="8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BUMI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872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245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000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87960" indent="-177800">
                        <a:lnSpc>
                          <a:spcPct val="100000"/>
                        </a:lnSpc>
                        <a:spcBef>
                          <a:spcPts val="70"/>
                        </a:spcBef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Perlengkapan Gedung Kantor (Rp.300</a:t>
                      </a:r>
                      <a:r>
                        <a:rPr sz="800" b="1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Perlengkapan Rumah Tangga RS (Rp.177</a:t>
                      </a:r>
                      <a:r>
                        <a:rPr sz="8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Peralatan Kesehatan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dan Non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Medis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(Rp.753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Juta)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Pengadaan Obat dan Perbekalan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Farmasi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(Rp.3,50</a:t>
                      </a:r>
                      <a:r>
                        <a:rPr sz="800" b="1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Juta)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187960" marR="301625" indent="-177800">
                        <a:lnSpc>
                          <a:spcPct val="100000"/>
                        </a:lnSpc>
                        <a:buAutoNum type="arabicPeriod"/>
                        <a:tabLst>
                          <a:tab pos="187960" algn="l"/>
                        </a:tabLst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Pemeliharaan Rutin/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Berkala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Alat-Alat Kesehatan Rumah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Sakit 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(Rp.142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Juta)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LHK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088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248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658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1447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Pengembangan Sarana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Prasarana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Pengendalian Kebakaran Hutan dan  Lahan (Rp.9,09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PPKD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019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602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343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900"/>
                        </a:lnSpc>
                        <a:spcBef>
                          <a:spcPts val="7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BTT 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(Rp.3,02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M)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90"/>
                        </a:spcBef>
                      </a:pPr>
                      <a:r>
                        <a:rPr sz="800" b="1" spc="-5" dirty="0">
                          <a:latin typeface="Cambria"/>
                          <a:cs typeface="Cambria"/>
                        </a:rPr>
                        <a:t>JUMLAH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880"/>
                        </a:lnSpc>
                        <a:spcBef>
                          <a:spcPts val="90"/>
                        </a:spcBef>
                      </a:pPr>
                      <a:r>
                        <a:rPr sz="800" b="1" spc="5" dirty="0">
                          <a:latin typeface="Cambria"/>
                          <a:cs typeface="Cambria"/>
                        </a:rPr>
                        <a:t>74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980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932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383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151" y="35178"/>
            <a:ext cx="5964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00"/>
                </a:solidFill>
                <a:latin typeface="Cambria"/>
                <a:cs typeface="Cambria"/>
              </a:rPr>
              <a:t>RINCIAN </a:t>
            </a:r>
            <a:r>
              <a:rPr spc="-15" dirty="0">
                <a:solidFill>
                  <a:srgbClr val="FFFF00"/>
                </a:solidFill>
                <a:latin typeface="Cambria"/>
                <a:cs typeface="Cambria"/>
              </a:rPr>
              <a:t>PERGESERAN </a:t>
            </a:r>
            <a:r>
              <a:rPr spc="-80" dirty="0">
                <a:solidFill>
                  <a:srgbClr val="FFFFFF"/>
                </a:solidFill>
                <a:latin typeface="Cambria"/>
                <a:cs typeface="Cambria"/>
              </a:rPr>
              <a:t>TAHAP</a:t>
            </a:r>
            <a:r>
              <a:rPr dirty="0">
                <a:solidFill>
                  <a:srgbClr val="FFFFFF"/>
                </a:solidFill>
                <a:latin typeface="Cambria"/>
                <a:cs typeface="Cambria"/>
              </a:rPr>
              <a:t> II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56528" y="1313052"/>
          <a:ext cx="5582282" cy="3912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434"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43B0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URAIAN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43B0C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ts val="124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KREDIT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43B0C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24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KETERANGAN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43B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1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40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BLT (3 bulan @Rp.300.000,-</a:t>
                      </a:r>
                      <a:r>
                        <a:rPr sz="105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untuk</a:t>
                      </a:r>
                      <a:endParaRPr sz="1050">
                        <a:latin typeface="Cambria"/>
                        <a:cs typeface="Cambria"/>
                      </a:endParaRPr>
                    </a:p>
                    <a:p>
                      <a:pPr marL="3810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282.385</a:t>
                      </a:r>
                      <a:r>
                        <a:rPr sz="10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KK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254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,1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46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,5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05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Sosial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40">
                <a:tc>
                  <a:txBody>
                    <a:bodyPr/>
                    <a:lstStyle/>
                    <a:p>
                      <a:pPr marL="1905" algn="ctr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2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Operasional</a:t>
                      </a:r>
                      <a:r>
                        <a:rPr sz="105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BLT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,7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0.0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05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Sosial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marL="1905" algn="ctr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3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Penambahan </a:t>
                      </a:r>
                      <a:r>
                        <a:rPr sz="1050" spc="5" dirty="0">
                          <a:latin typeface="Cambria"/>
                          <a:cs typeface="Cambria"/>
                        </a:rPr>
                        <a:t>Penanganan</a:t>
                      </a:r>
                      <a:r>
                        <a:rPr sz="1050" spc="-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Kesehatan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70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146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145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444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7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0"/>
                        </a:lnSpc>
                      </a:pPr>
                      <a:r>
                        <a:rPr sz="1050" spc="5" dirty="0">
                          <a:latin typeface="Cambria"/>
                          <a:cs typeface="Cambria"/>
                        </a:rPr>
                        <a:t>OPD</a:t>
                      </a:r>
                      <a:r>
                        <a:rPr sz="10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Kesehatan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4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Cambria"/>
                          <a:cs typeface="Cambria"/>
                        </a:rPr>
                        <a:t>Penanganan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Dampak</a:t>
                      </a:r>
                      <a:r>
                        <a:rPr sz="1050" spc="-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Ekonomi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25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309245">
                        <a:lnSpc>
                          <a:spcPts val="1260"/>
                        </a:lnSpc>
                        <a:spcBef>
                          <a:spcPts val="2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 Sosial, Dinas  Perindag,</a:t>
                      </a:r>
                      <a:r>
                        <a:rPr sz="1050" spc="-1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5" dirty="0">
                          <a:latin typeface="Cambria"/>
                          <a:cs typeface="Cambria"/>
                        </a:rPr>
                        <a:t>Disnaker, 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Dinas Kelautan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dan 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Perikanan,</a:t>
                      </a:r>
                      <a:r>
                        <a:rPr sz="105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Dll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5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Hotel Tim Tenaga</a:t>
                      </a:r>
                      <a:r>
                        <a:rPr sz="105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5" dirty="0">
                          <a:latin typeface="Cambria"/>
                          <a:cs typeface="Cambria"/>
                        </a:rPr>
                        <a:t>Kesehatan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,5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413384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Biro</a:t>
                      </a:r>
                      <a:r>
                        <a:rPr sz="1050" spc="-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Administrasi  pimpinan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0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6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317500">
                        <a:lnSpc>
                          <a:spcPts val="1260"/>
                        </a:lnSpc>
                        <a:spcBef>
                          <a:spcPts val="2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Honor Posko Perbatasan dan</a:t>
                      </a:r>
                      <a:r>
                        <a:rPr sz="1050" spc="-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Pintu  Masuk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500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05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Perhubungan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marL="1905" algn="ctr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7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Makanan dan Minuman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TKI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dan</a:t>
                      </a:r>
                      <a:r>
                        <a:rPr sz="1050" spc="-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Petugas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700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05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Perhubungan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96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8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Keamanan Dalam Penetapan</a:t>
                      </a:r>
                      <a:r>
                        <a:rPr sz="1050" spc="-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PSBB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64769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sz="1050" spc="5" dirty="0">
                          <a:latin typeface="Cambria"/>
                          <a:cs typeface="Cambria"/>
                        </a:rPr>
                        <a:t>3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Bulan, TNI, POLRI</a:t>
                      </a:r>
                      <a:r>
                        <a:rPr sz="1050" spc="-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dan 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Satpol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PP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9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Cambria"/>
                          <a:cs typeface="Cambria"/>
                        </a:rPr>
                        <a:t>Bankeu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Kab/Kota untuk</a:t>
                      </a:r>
                      <a:r>
                        <a:rPr sz="1050" spc="-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Kelurahan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26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800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358140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@268 Kelurahan</a:t>
                      </a:r>
                      <a:r>
                        <a:rPr sz="1050" spc="-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5" dirty="0">
                          <a:latin typeface="Cambria"/>
                          <a:cs typeface="Cambria"/>
                        </a:rPr>
                        <a:t>X 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Rp.100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Juta (Biro  Tapem)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687">
                <a:tc>
                  <a:txBody>
                    <a:bodyPr/>
                    <a:lstStyle/>
                    <a:p>
                      <a:pPr marL="3175" algn="ctr">
                        <a:lnSpc>
                          <a:spcPts val="1185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10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Sekretariat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Gugus</a:t>
                      </a:r>
                      <a:r>
                        <a:rPr sz="1050" spc="-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tugas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,5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Biro</a:t>
                      </a:r>
                      <a:r>
                        <a:rPr sz="10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Umum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marL="3175" algn="ctr">
                        <a:lnSpc>
                          <a:spcPts val="1180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11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Publikasi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0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,1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04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,2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88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0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Diskominfo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940">
                <a:tc>
                  <a:txBody>
                    <a:bodyPr/>
                    <a:lstStyle/>
                    <a:p>
                      <a:pPr marL="3175" algn="ctr">
                        <a:lnSpc>
                          <a:spcPts val="1185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12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Dapur</a:t>
                      </a:r>
                      <a:r>
                        <a:rPr sz="10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Umum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05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Sosial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41">
                <a:tc>
                  <a:txBody>
                    <a:bodyPr/>
                    <a:lstStyle/>
                    <a:p>
                      <a:pPr marL="3175" algn="ctr">
                        <a:lnSpc>
                          <a:spcPts val="1185"/>
                        </a:lnSpc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13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85"/>
                        </a:lnSpc>
                      </a:pPr>
                      <a:r>
                        <a:rPr sz="1050" spc="5" dirty="0">
                          <a:latin typeface="Cambria"/>
                          <a:cs typeface="Cambria"/>
                        </a:rPr>
                        <a:t>Insentif</a:t>
                      </a:r>
                      <a:r>
                        <a:rPr sz="1050" spc="-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Pendamping </a:t>
                      </a:r>
                      <a:r>
                        <a:rPr sz="1050" spc="5" dirty="0">
                          <a:latin typeface="Cambria"/>
                          <a:cs typeface="Cambria"/>
                        </a:rPr>
                        <a:t>APH 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dan APIP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Cambria"/>
                          <a:cs typeface="Cambria"/>
                        </a:rPr>
                        <a:t>300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,0</a:t>
                      </a:r>
                      <a:r>
                        <a:rPr sz="1050" spc="-10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.0</a:t>
                      </a:r>
                      <a:r>
                        <a:rPr sz="1050" dirty="0">
                          <a:latin typeface="Cambria"/>
                          <a:cs typeface="Cambria"/>
                        </a:rPr>
                        <a:t>0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85"/>
                        </a:lnSpc>
                      </a:pPr>
                      <a:r>
                        <a:rPr sz="1050" dirty="0">
                          <a:latin typeface="Cambria"/>
                          <a:cs typeface="Cambria"/>
                        </a:rPr>
                        <a:t>Inspektorat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>
                        <a:alpha val="1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61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225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JUMLAH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399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39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6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9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7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32740" y="5414962"/>
            <a:ext cx="1056513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mbria"/>
                <a:cs typeface="Cambria"/>
              </a:rPr>
              <a:t>Hasil </a:t>
            </a:r>
            <a:r>
              <a:rPr sz="1600" b="1" spc="-15" dirty="0">
                <a:latin typeface="Cambria"/>
                <a:cs typeface="Cambria"/>
              </a:rPr>
              <a:t>Pergeseran </a:t>
            </a:r>
            <a:r>
              <a:rPr sz="1600" b="1" spc="-5" dirty="0">
                <a:latin typeface="Cambria"/>
                <a:cs typeface="Cambria"/>
              </a:rPr>
              <a:t>APBD </a:t>
            </a:r>
            <a:r>
              <a:rPr sz="1600" b="1" spc="-30" dirty="0">
                <a:latin typeface="Cambria"/>
                <a:cs typeface="Cambria"/>
              </a:rPr>
              <a:t>Tahap </a:t>
            </a:r>
            <a:r>
              <a:rPr sz="1600" b="1" dirty="0">
                <a:latin typeface="Cambria"/>
                <a:cs typeface="Cambria"/>
              </a:rPr>
              <a:t>II</a:t>
            </a:r>
            <a:r>
              <a:rPr sz="1600" b="1" spc="50" dirty="0">
                <a:latin typeface="Cambria"/>
                <a:cs typeface="Cambria"/>
              </a:rPr>
              <a:t> </a:t>
            </a:r>
            <a:r>
              <a:rPr sz="1600" b="1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00FF"/>
                </a:solidFill>
                <a:latin typeface="Cambria"/>
                <a:cs typeface="Cambria"/>
              </a:rPr>
              <a:t>Rp.372.596.933.444,27 </a:t>
            </a:r>
            <a:r>
              <a:rPr sz="1400" spc="-5" dirty="0">
                <a:latin typeface="Cambria"/>
                <a:cs typeface="Cambria"/>
              </a:rPr>
              <a:t>dimasukkan </a:t>
            </a:r>
            <a:r>
              <a:rPr sz="1400" dirty="0">
                <a:latin typeface="Cambria"/>
                <a:cs typeface="Cambria"/>
              </a:rPr>
              <a:t>dalam </a:t>
            </a:r>
            <a:r>
              <a:rPr sz="1400" b="1" spc="-5" dirty="0">
                <a:latin typeface="Cambria"/>
                <a:cs typeface="Cambria"/>
              </a:rPr>
              <a:t>Belanja Tidak </a:t>
            </a:r>
            <a:r>
              <a:rPr sz="1400" b="1" spc="-25" dirty="0">
                <a:latin typeface="Cambria"/>
                <a:cs typeface="Cambria"/>
              </a:rPr>
              <a:t>Terduga </a:t>
            </a:r>
            <a:r>
              <a:rPr sz="1400" b="1" spc="-5" dirty="0">
                <a:latin typeface="Cambria"/>
                <a:cs typeface="Cambria"/>
              </a:rPr>
              <a:t>(BTT), </a:t>
            </a:r>
            <a:r>
              <a:rPr sz="1400" spc="-5" dirty="0">
                <a:latin typeface="Cambria"/>
                <a:cs typeface="Cambria"/>
              </a:rPr>
              <a:t>sesuai Instruksi Mendagri </a:t>
            </a:r>
            <a:r>
              <a:rPr sz="1400" dirty="0">
                <a:latin typeface="Cambria"/>
                <a:cs typeface="Cambria"/>
              </a:rPr>
              <a:t>No. 1 </a:t>
            </a:r>
            <a:r>
              <a:rPr sz="1400" spc="-20" dirty="0">
                <a:latin typeface="Cambria"/>
                <a:cs typeface="Cambria"/>
              </a:rPr>
              <a:t>Tahun </a:t>
            </a:r>
            <a:r>
              <a:rPr sz="1400" dirty="0">
                <a:latin typeface="Cambria"/>
                <a:cs typeface="Cambria"/>
              </a:rPr>
              <a:t>2020</a:t>
            </a:r>
            <a:r>
              <a:rPr sz="1400" spc="2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tentang</a:t>
            </a:r>
            <a:endParaRPr sz="14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Pencegahan </a:t>
            </a:r>
            <a:r>
              <a:rPr sz="1400" spc="-15" dirty="0">
                <a:latin typeface="Cambria"/>
                <a:cs typeface="Cambria"/>
              </a:rPr>
              <a:t>Penyebaran </a:t>
            </a:r>
            <a:r>
              <a:rPr sz="1400" dirty="0">
                <a:latin typeface="Cambria"/>
                <a:cs typeface="Cambria"/>
              </a:rPr>
              <a:t>dan </a:t>
            </a:r>
            <a:r>
              <a:rPr sz="1400" spc="-10" dirty="0">
                <a:latin typeface="Cambria"/>
                <a:cs typeface="Cambria"/>
              </a:rPr>
              <a:t>Percepatan </a:t>
            </a:r>
            <a:r>
              <a:rPr sz="1400" spc="-5" dirty="0">
                <a:latin typeface="Cambria"/>
                <a:cs typeface="Cambria"/>
              </a:rPr>
              <a:t>Penanganan </a:t>
            </a:r>
            <a:r>
              <a:rPr sz="1400" spc="-10" dirty="0">
                <a:latin typeface="Cambria"/>
                <a:cs typeface="Cambria"/>
              </a:rPr>
              <a:t>COVID-19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Lingkungan </a:t>
            </a:r>
            <a:r>
              <a:rPr sz="1400" spc="-10" dirty="0">
                <a:latin typeface="Cambria"/>
                <a:cs typeface="Cambria"/>
              </a:rPr>
              <a:t>Pemerintah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Daerah.</a:t>
            </a:r>
            <a:endParaRPr sz="1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0000FF"/>
                </a:solidFill>
                <a:latin typeface="Cambria"/>
                <a:cs typeface="Cambria"/>
              </a:rPr>
              <a:t>Rp </a:t>
            </a:r>
            <a:r>
              <a:rPr sz="1600" b="1" spc="-5" dirty="0">
                <a:solidFill>
                  <a:srgbClr val="0000FF"/>
                </a:solidFill>
                <a:latin typeface="Cambria"/>
                <a:cs typeface="Cambria"/>
              </a:rPr>
              <a:t>26.800.000.000,00 </a:t>
            </a:r>
            <a:r>
              <a:rPr sz="1400" spc="-5" dirty="0">
                <a:latin typeface="Cambria"/>
                <a:cs typeface="Cambria"/>
              </a:rPr>
              <a:t>merupakan Bankeu kepada </a:t>
            </a:r>
            <a:r>
              <a:rPr sz="1400" spc="-10" dirty="0">
                <a:latin typeface="Cambria"/>
                <a:cs typeface="Cambria"/>
              </a:rPr>
              <a:t>Kabupaten/Kota </a:t>
            </a:r>
            <a:r>
              <a:rPr sz="1400" dirty="0">
                <a:latin typeface="Cambria"/>
                <a:cs typeface="Cambria"/>
              </a:rPr>
              <a:t>untuk</a:t>
            </a:r>
            <a:r>
              <a:rPr sz="1400" spc="1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kelurahan</a:t>
            </a:r>
            <a:endParaRPr sz="140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7650" y="1314450"/>
          <a:ext cx="5735319" cy="3886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PERANGKAT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DAERAH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ALOKASI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1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KETERANGAN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76"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231775">
                        <a:lnSpc>
                          <a:spcPts val="144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Pekerjaan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Umum, 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Penataan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Ruang,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Perumahan,  Kawasan Permukiman</a:t>
                      </a:r>
                      <a:r>
                        <a:rPr sz="12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Dan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5715">
                        <a:lnSpc>
                          <a:spcPts val="1390"/>
                        </a:lnSpc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Pertanahan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43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166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631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8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Perhubungan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435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222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746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33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7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6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Energi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Dan Sumber</a:t>
                      </a:r>
                      <a:r>
                        <a:rPr sz="1200" b="1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Daya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Mineral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435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603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828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2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23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Kebudayaan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435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209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212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58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12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Pendidikan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18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332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642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10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5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6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Pariwisata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44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453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488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7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476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7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02005">
                        <a:lnSpc>
                          <a:spcPts val="144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Dinas</a:t>
                      </a:r>
                      <a:r>
                        <a:rPr sz="12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Pemberdayaan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Masyarakat</a:t>
                      </a:r>
                      <a:r>
                        <a:rPr sz="1200" b="1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Desa,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571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Kependudukan Dan</a:t>
                      </a:r>
                      <a:r>
                        <a:rPr sz="1200" b="1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Pencatatan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Sipil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551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066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78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2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Sekretariat</a:t>
                      </a:r>
                      <a:r>
                        <a:rPr sz="12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Dprd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24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673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265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Kegiatan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9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mbria"/>
                          <a:cs typeface="Cambria"/>
                        </a:rPr>
                        <a:t>Bankeu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Khusus</a:t>
                      </a:r>
                      <a:r>
                        <a:rPr sz="12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Desa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159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100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10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6350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Efisiensi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Perjalan</a:t>
                      </a:r>
                      <a:r>
                        <a:rPr sz="1200" b="1" spc="-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Dinas  Kegiatan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Rutin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mbria"/>
                          <a:cs typeface="Cambria"/>
                        </a:rPr>
                        <a:t>7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619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577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9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71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5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TOTAL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399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396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93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7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002447" y="831816"/>
            <a:ext cx="2289225" cy="177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2216" y="744537"/>
            <a:ext cx="2310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43B0C"/>
                </a:solidFill>
                <a:latin typeface="Cambria"/>
                <a:cs typeface="Cambria"/>
              </a:rPr>
              <a:t>SUMBER</a:t>
            </a:r>
            <a:r>
              <a:rPr sz="1800" b="1" spc="-65" dirty="0">
                <a:solidFill>
                  <a:srgbClr val="843B0C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843B0C"/>
                </a:solidFill>
                <a:latin typeface="Cambria"/>
                <a:cs typeface="Cambria"/>
              </a:rPr>
              <a:t>PENDANAAN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mbria"/>
                <a:cs typeface="Cambria"/>
              </a:rPr>
              <a:t>(</a:t>
            </a:r>
            <a:r>
              <a:rPr sz="1400" b="1" i="1" spc="-5" dirty="0">
                <a:latin typeface="Cambria"/>
                <a:cs typeface="Cambria"/>
              </a:rPr>
              <a:t>Refocussing </a:t>
            </a:r>
            <a:r>
              <a:rPr sz="1400" b="1" spc="-5" dirty="0">
                <a:latin typeface="Cambria"/>
                <a:cs typeface="Cambria"/>
              </a:rPr>
              <a:t>dan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Realokasi)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59319" y="858519"/>
            <a:ext cx="3624579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91781" y="917003"/>
            <a:ext cx="33420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990000"/>
                </a:solidFill>
                <a:latin typeface="Cambria"/>
                <a:cs typeface="Cambria"/>
              </a:rPr>
              <a:t>KEGIATAN </a:t>
            </a:r>
            <a:r>
              <a:rPr sz="1800" b="1" spc="-10" dirty="0">
                <a:solidFill>
                  <a:srgbClr val="990000"/>
                </a:solidFill>
                <a:latin typeface="Cambria"/>
                <a:cs typeface="Cambria"/>
              </a:rPr>
              <a:t>PENANGANAN</a:t>
            </a:r>
            <a:r>
              <a:rPr sz="1800" b="1" spc="-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990000"/>
                </a:solidFill>
                <a:latin typeface="Cambria"/>
                <a:cs typeface="Cambria"/>
              </a:rPr>
              <a:t>COVID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13" y="0"/>
            <a:ext cx="3387798" cy="3237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0120" y="669624"/>
            <a:ext cx="1829404" cy="1012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2900" y="561340"/>
            <a:ext cx="1905000" cy="1173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004" y="507746"/>
            <a:ext cx="2747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89" baseline="1157" dirty="0">
                <a:solidFill>
                  <a:srgbClr val="5B9BD4"/>
                </a:solidFill>
                <a:latin typeface="Cambria"/>
                <a:cs typeface="Cambria"/>
              </a:rPr>
              <a:t>P</a:t>
            </a:r>
            <a:r>
              <a:rPr sz="3200" spc="-60" dirty="0">
                <a:solidFill>
                  <a:srgbClr val="5B9BD4"/>
                </a:solidFill>
                <a:latin typeface="Cambria"/>
                <a:cs typeface="Cambria"/>
              </a:rPr>
              <a:t>ENYESUAIAN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004" y="1271841"/>
            <a:ext cx="3387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65" dirty="0">
                <a:solidFill>
                  <a:srgbClr val="5B9BD4"/>
                </a:solidFill>
                <a:latin typeface="Cambria"/>
                <a:cs typeface="Cambria"/>
              </a:rPr>
              <a:t>PE</a:t>
            </a:r>
            <a:r>
              <a:rPr sz="4400" b="1" spc="-75" dirty="0">
                <a:solidFill>
                  <a:srgbClr val="5B9BD4"/>
                </a:solidFill>
                <a:latin typeface="Cambria"/>
                <a:cs typeface="Cambria"/>
              </a:rPr>
              <a:t>N</a:t>
            </a:r>
            <a:r>
              <a:rPr sz="4400" b="1" spc="-225" dirty="0">
                <a:solidFill>
                  <a:srgbClr val="5B9BD4"/>
                </a:solidFill>
                <a:latin typeface="Cambria"/>
                <a:cs typeface="Cambria"/>
              </a:rPr>
              <a:t>D</a:t>
            </a:r>
            <a:r>
              <a:rPr sz="4400" b="1" spc="-70" dirty="0">
                <a:solidFill>
                  <a:srgbClr val="5B9BD4"/>
                </a:solidFill>
                <a:latin typeface="Cambria"/>
                <a:cs typeface="Cambria"/>
              </a:rPr>
              <a:t>A</a:t>
            </a:r>
            <a:r>
              <a:rPr sz="4400" b="1" spc="-465" dirty="0">
                <a:solidFill>
                  <a:srgbClr val="5B9BD4"/>
                </a:solidFill>
                <a:latin typeface="Cambria"/>
                <a:cs typeface="Cambria"/>
              </a:rPr>
              <a:t>P</a:t>
            </a:r>
            <a:r>
              <a:rPr sz="4400" b="1" spc="-434" dirty="0">
                <a:solidFill>
                  <a:srgbClr val="5B9BD4"/>
                </a:solidFill>
                <a:latin typeface="Cambria"/>
                <a:cs typeface="Cambria"/>
              </a:rPr>
              <a:t>A</a:t>
            </a:r>
            <a:r>
              <a:rPr sz="4400" b="1" spc="-560" dirty="0">
                <a:solidFill>
                  <a:srgbClr val="5B9BD4"/>
                </a:solidFill>
                <a:latin typeface="Cambria"/>
                <a:cs typeface="Cambria"/>
              </a:rPr>
              <a:t>T</a:t>
            </a:r>
            <a:r>
              <a:rPr sz="4400" b="1" spc="-50" dirty="0">
                <a:solidFill>
                  <a:srgbClr val="5B9BD4"/>
                </a:solidFill>
                <a:latin typeface="Cambria"/>
                <a:cs typeface="Cambria"/>
              </a:rPr>
              <a:t>A</a:t>
            </a:r>
            <a:r>
              <a:rPr sz="4400" b="1" dirty="0">
                <a:solidFill>
                  <a:srgbClr val="5B9BD4"/>
                </a:solidFill>
                <a:latin typeface="Cambria"/>
                <a:cs typeface="Cambria"/>
              </a:rPr>
              <a:t>N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9100" y="1549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100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200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100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00" y="1802765"/>
            <a:ext cx="3212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Berdasarkan </a:t>
            </a:r>
            <a:r>
              <a:rPr sz="1200" b="1" dirty="0">
                <a:solidFill>
                  <a:srgbClr val="333E50"/>
                </a:solidFill>
                <a:latin typeface="Cambria"/>
                <a:cs typeface="Cambria"/>
              </a:rPr>
              <a:t>PMK </a:t>
            </a:r>
            <a:r>
              <a:rPr sz="1200" b="1" spc="-5" dirty="0">
                <a:solidFill>
                  <a:srgbClr val="333E50"/>
                </a:solidFill>
                <a:latin typeface="Cambria"/>
                <a:cs typeface="Cambria"/>
              </a:rPr>
              <a:t>Nomor </a:t>
            </a: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35/PMK.07/2020  </a:t>
            </a:r>
            <a:r>
              <a:rPr sz="1200" spc="-10" dirty="0">
                <a:latin typeface="Cambria"/>
                <a:cs typeface="Cambria"/>
              </a:rPr>
              <a:t>Pengelolaan </a:t>
            </a:r>
            <a:r>
              <a:rPr sz="1200" spc="-15" dirty="0">
                <a:latin typeface="Cambria"/>
                <a:cs typeface="Cambria"/>
              </a:rPr>
              <a:t>Transfer ke </a:t>
            </a:r>
            <a:r>
              <a:rPr sz="1200" spc="-10" dirty="0">
                <a:latin typeface="Cambria"/>
                <a:cs typeface="Cambria"/>
              </a:rPr>
              <a:t>Daerah dan </a:t>
            </a:r>
            <a:r>
              <a:rPr sz="1200" spc="-5" dirty="0">
                <a:latin typeface="Cambria"/>
                <a:cs typeface="Cambria"/>
              </a:rPr>
              <a:t>Dana Desa  </a:t>
            </a:r>
            <a:r>
              <a:rPr sz="1200" spc="-25" dirty="0">
                <a:latin typeface="Cambria"/>
                <a:cs typeface="Cambria"/>
              </a:rPr>
              <a:t>Tahun</a:t>
            </a:r>
            <a:r>
              <a:rPr sz="1200" spc="-4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Anggaran</a:t>
            </a:r>
            <a:r>
              <a:rPr sz="1200" spc="-6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2020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Dalam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Rangka</a:t>
            </a:r>
            <a:r>
              <a:rPr sz="1200" spc="-7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Penanganan  </a:t>
            </a:r>
            <a:r>
              <a:rPr sz="1200" spc="-10" dirty="0">
                <a:latin typeface="Cambria"/>
                <a:cs typeface="Cambria"/>
              </a:rPr>
              <a:t>Pandemi </a:t>
            </a:r>
            <a:r>
              <a:rPr sz="1200" spc="-5" dirty="0">
                <a:latin typeface="Cambria"/>
                <a:cs typeface="Cambria"/>
              </a:rPr>
              <a:t>COVID-19 </a:t>
            </a:r>
            <a:r>
              <a:rPr sz="1200" spc="-10" dirty="0">
                <a:latin typeface="Cambria"/>
                <a:cs typeface="Cambria"/>
              </a:rPr>
              <a:t>dan/atau Menghadapi  Ancaman </a:t>
            </a:r>
            <a:r>
              <a:rPr sz="1200" spc="-15" dirty="0">
                <a:latin typeface="Cambria"/>
                <a:cs typeface="Cambria"/>
              </a:rPr>
              <a:t>yang Membahayakan </a:t>
            </a:r>
            <a:r>
              <a:rPr sz="1200" spc="-10" dirty="0">
                <a:latin typeface="Cambria"/>
                <a:cs typeface="Cambria"/>
              </a:rPr>
              <a:t>Perekonomian  </a:t>
            </a:r>
            <a:r>
              <a:rPr sz="1200" spc="-5" dirty="0">
                <a:latin typeface="Cambria"/>
                <a:cs typeface="Cambria"/>
              </a:rPr>
              <a:t>Nasional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3330" y="2152903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3,989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9100" y="371602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099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199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099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8559" y="3150870"/>
            <a:ext cx="83820" cy="567690"/>
          </a:xfrm>
          <a:custGeom>
            <a:avLst/>
            <a:gdLst/>
            <a:ahLst/>
            <a:cxnLst/>
            <a:rect l="l" t="t" r="r" b="b"/>
            <a:pathLst>
              <a:path w="83820" h="567689">
                <a:moveTo>
                  <a:pt x="55879" y="0"/>
                </a:moveTo>
                <a:lnTo>
                  <a:pt x="27939" y="0"/>
                </a:lnTo>
                <a:lnTo>
                  <a:pt x="27939" y="111759"/>
                </a:lnTo>
                <a:lnTo>
                  <a:pt x="55879" y="111759"/>
                </a:lnTo>
                <a:lnTo>
                  <a:pt x="55879" y="0"/>
                </a:lnTo>
                <a:close/>
              </a:path>
              <a:path w="83820" h="567689">
                <a:moveTo>
                  <a:pt x="55879" y="195579"/>
                </a:moveTo>
                <a:lnTo>
                  <a:pt x="27939" y="195579"/>
                </a:lnTo>
                <a:lnTo>
                  <a:pt x="27939" y="307339"/>
                </a:lnTo>
                <a:lnTo>
                  <a:pt x="55879" y="307339"/>
                </a:lnTo>
                <a:lnTo>
                  <a:pt x="55879" y="195579"/>
                </a:lnTo>
                <a:close/>
              </a:path>
              <a:path w="83820" h="567689">
                <a:moveTo>
                  <a:pt x="27939" y="483488"/>
                </a:moveTo>
                <a:lnTo>
                  <a:pt x="0" y="483488"/>
                </a:lnTo>
                <a:lnTo>
                  <a:pt x="41910" y="567308"/>
                </a:lnTo>
                <a:lnTo>
                  <a:pt x="76834" y="497458"/>
                </a:lnTo>
                <a:lnTo>
                  <a:pt x="27939" y="497458"/>
                </a:lnTo>
                <a:lnTo>
                  <a:pt x="27939" y="483488"/>
                </a:lnTo>
                <a:close/>
              </a:path>
              <a:path w="83820" h="567689">
                <a:moveTo>
                  <a:pt x="55879" y="391159"/>
                </a:moveTo>
                <a:lnTo>
                  <a:pt x="27939" y="391159"/>
                </a:lnTo>
                <a:lnTo>
                  <a:pt x="27939" y="497458"/>
                </a:lnTo>
                <a:lnTo>
                  <a:pt x="55879" y="497458"/>
                </a:lnTo>
                <a:lnTo>
                  <a:pt x="55879" y="391159"/>
                </a:lnTo>
                <a:close/>
              </a:path>
              <a:path w="83820" h="567689">
                <a:moveTo>
                  <a:pt x="83819" y="483488"/>
                </a:moveTo>
                <a:lnTo>
                  <a:pt x="55879" y="483488"/>
                </a:lnTo>
                <a:lnTo>
                  <a:pt x="55879" y="497458"/>
                </a:lnTo>
                <a:lnTo>
                  <a:pt x="76834" y="497458"/>
                </a:lnTo>
                <a:lnTo>
                  <a:pt x="83819" y="4834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7020" y="3660140"/>
            <a:ext cx="609600" cy="579120"/>
          </a:xfrm>
          <a:custGeom>
            <a:avLst/>
            <a:gdLst/>
            <a:ahLst/>
            <a:cxnLst/>
            <a:rect l="l" t="t" r="r" b="b"/>
            <a:pathLst>
              <a:path w="609600" h="579120">
                <a:moveTo>
                  <a:pt x="304800" y="0"/>
                </a:moveTo>
                <a:lnTo>
                  <a:pt x="255374" y="3790"/>
                </a:lnTo>
                <a:lnTo>
                  <a:pt x="208483" y="14764"/>
                </a:lnTo>
                <a:lnTo>
                  <a:pt x="164753" y="32325"/>
                </a:lnTo>
                <a:lnTo>
                  <a:pt x="124815" y="55875"/>
                </a:lnTo>
                <a:lnTo>
                  <a:pt x="89296" y="84820"/>
                </a:lnTo>
                <a:lnTo>
                  <a:pt x="58826" y="118561"/>
                </a:lnTo>
                <a:lnTo>
                  <a:pt x="34032" y="156502"/>
                </a:lnTo>
                <a:lnTo>
                  <a:pt x="15544" y="198046"/>
                </a:lnTo>
                <a:lnTo>
                  <a:pt x="3990" y="242598"/>
                </a:lnTo>
                <a:lnTo>
                  <a:pt x="0" y="289560"/>
                </a:lnTo>
                <a:lnTo>
                  <a:pt x="3990" y="336521"/>
                </a:lnTo>
                <a:lnTo>
                  <a:pt x="15544" y="381073"/>
                </a:lnTo>
                <a:lnTo>
                  <a:pt x="34032" y="422617"/>
                </a:lnTo>
                <a:lnTo>
                  <a:pt x="58826" y="460558"/>
                </a:lnTo>
                <a:lnTo>
                  <a:pt x="89296" y="494299"/>
                </a:lnTo>
                <a:lnTo>
                  <a:pt x="124815" y="523244"/>
                </a:lnTo>
                <a:lnTo>
                  <a:pt x="164753" y="546794"/>
                </a:lnTo>
                <a:lnTo>
                  <a:pt x="208483" y="564355"/>
                </a:lnTo>
                <a:lnTo>
                  <a:pt x="255374" y="575329"/>
                </a:lnTo>
                <a:lnTo>
                  <a:pt x="304800" y="579120"/>
                </a:lnTo>
                <a:lnTo>
                  <a:pt x="354225" y="575329"/>
                </a:lnTo>
                <a:lnTo>
                  <a:pt x="401116" y="564355"/>
                </a:lnTo>
                <a:lnTo>
                  <a:pt x="444846" y="546794"/>
                </a:lnTo>
                <a:lnTo>
                  <a:pt x="484784" y="523244"/>
                </a:lnTo>
                <a:lnTo>
                  <a:pt x="520303" y="494299"/>
                </a:lnTo>
                <a:lnTo>
                  <a:pt x="550773" y="460558"/>
                </a:lnTo>
                <a:lnTo>
                  <a:pt x="575567" y="422617"/>
                </a:lnTo>
                <a:lnTo>
                  <a:pt x="594055" y="381073"/>
                </a:lnTo>
                <a:lnTo>
                  <a:pt x="605609" y="336521"/>
                </a:lnTo>
                <a:lnTo>
                  <a:pt x="609600" y="289560"/>
                </a:lnTo>
                <a:lnTo>
                  <a:pt x="605609" y="242598"/>
                </a:lnTo>
                <a:lnTo>
                  <a:pt x="594055" y="198046"/>
                </a:lnTo>
                <a:lnTo>
                  <a:pt x="575567" y="156502"/>
                </a:lnTo>
                <a:lnTo>
                  <a:pt x="550773" y="118561"/>
                </a:lnTo>
                <a:lnTo>
                  <a:pt x="520303" y="84820"/>
                </a:lnTo>
                <a:lnTo>
                  <a:pt x="484784" y="55875"/>
                </a:lnTo>
                <a:lnTo>
                  <a:pt x="444846" y="32325"/>
                </a:lnTo>
                <a:lnTo>
                  <a:pt x="401116" y="14764"/>
                </a:lnTo>
                <a:lnTo>
                  <a:pt x="354225" y="3790"/>
                </a:lnTo>
                <a:lnTo>
                  <a:pt x="304800" y="0"/>
                </a:lnTo>
                <a:close/>
              </a:path>
            </a:pathLst>
          </a:custGeom>
          <a:solidFill>
            <a:srgbClr val="F4B083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66209" y="947801"/>
            <a:ext cx="97345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FFF00"/>
                </a:solidFill>
                <a:latin typeface="Cambria"/>
                <a:cs typeface="Cambria"/>
              </a:rPr>
              <a:t>PENDAPATAN  </a:t>
            </a:r>
            <a:r>
              <a:rPr sz="1200" b="1" spc="-10" dirty="0">
                <a:solidFill>
                  <a:srgbClr val="FFFF00"/>
                </a:solidFill>
                <a:latin typeface="Cambria"/>
                <a:cs typeface="Cambria"/>
              </a:rPr>
              <a:t>ASLI</a:t>
            </a:r>
            <a:r>
              <a:rPr sz="1200" b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FFFF00"/>
                </a:solidFill>
                <a:latin typeface="Cambria"/>
                <a:cs typeface="Cambria"/>
              </a:rPr>
              <a:t>DAERAH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40120" y="1549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100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200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100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39204" y="2152903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6,201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40120" y="371602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099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199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099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9580" y="3150870"/>
            <a:ext cx="83820" cy="567690"/>
          </a:xfrm>
          <a:custGeom>
            <a:avLst/>
            <a:gdLst/>
            <a:ahLst/>
            <a:cxnLst/>
            <a:rect l="l" t="t" r="r" b="b"/>
            <a:pathLst>
              <a:path w="83820" h="567689">
                <a:moveTo>
                  <a:pt x="55879" y="0"/>
                </a:moveTo>
                <a:lnTo>
                  <a:pt x="27940" y="0"/>
                </a:lnTo>
                <a:lnTo>
                  <a:pt x="27940" y="111759"/>
                </a:lnTo>
                <a:lnTo>
                  <a:pt x="55879" y="111759"/>
                </a:lnTo>
                <a:lnTo>
                  <a:pt x="55879" y="0"/>
                </a:lnTo>
                <a:close/>
              </a:path>
              <a:path w="83820" h="567689">
                <a:moveTo>
                  <a:pt x="55879" y="195579"/>
                </a:moveTo>
                <a:lnTo>
                  <a:pt x="27940" y="195579"/>
                </a:lnTo>
                <a:lnTo>
                  <a:pt x="27940" y="307339"/>
                </a:lnTo>
                <a:lnTo>
                  <a:pt x="55879" y="307339"/>
                </a:lnTo>
                <a:lnTo>
                  <a:pt x="55879" y="195579"/>
                </a:lnTo>
                <a:close/>
              </a:path>
              <a:path w="83820" h="567689">
                <a:moveTo>
                  <a:pt x="27940" y="483488"/>
                </a:moveTo>
                <a:lnTo>
                  <a:pt x="0" y="483488"/>
                </a:lnTo>
                <a:lnTo>
                  <a:pt x="41910" y="567308"/>
                </a:lnTo>
                <a:lnTo>
                  <a:pt x="76835" y="497458"/>
                </a:lnTo>
                <a:lnTo>
                  <a:pt x="27940" y="497458"/>
                </a:lnTo>
                <a:lnTo>
                  <a:pt x="27940" y="483488"/>
                </a:lnTo>
                <a:close/>
              </a:path>
              <a:path w="83820" h="567689">
                <a:moveTo>
                  <a:pt x="55879" y="391159"/>
                </a:moveTo>
                <a:lnTo>
                  <a:pt x="27940" y="391159"/>
                </a:lnTo>
                <a:lnTo>
                  <a:pt x="27940" y="497458"/>
                </a:lnTo>
                <a:lnTo>
                  <a:pt x="55879" y="497458"/>
                </a:lnTo>
                <a:lnTo>
                  <a:pt x="55879" y="391159"/>
                </a:lnTo>
                <a:close/>
              </a:path>
              <a:path w="83820" h="567689">
                <a:moveTo>
                  <a:pt x="83820" y="483488"/>
                </a:moveTo>
                <a:lnTo>
                  <a:pt x="55879" y="483488"/>
                </a:lnTo>
                <a:lnTo>
                  <a:pt x="55879" y="497458"/>
                </a:lnTo>
                <a:lnTo>
                  <a:pt x="76835" y="497458"/>
                </a:lnTo>
                <a:lnTo>
                  <a:pt x="83820" y="4834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5500" y="3660140"/>
            <a:ext cx="609600" cy="579120"/>
          </a:xfrm>
          <a:custGeom>
            <a:avLst/>
            <a:gdLst/>
            <a:ahLst/>
            <a:cxnLst/>
            <a:rect l="l" t="t" r="r" b="b"/>
            <a:pathLst>
              <a:path w="609600" h="579120">
                <a:moveTo>
                  <a:pt x="304800" y="0"/>
                </a:moveTo>
                <a:lnTo>
                  <a:pt x="255374" y="3790"/>
                </a:lnTo>
                <a:lnTo>
                  <a:pt x="208483" y="14764"/>
                </a:lnTo>
                <a:lnTo>
                  <a:pt x="164753" y="32325"/>
                </a:lnTo>
                <a:lnTo>
                  <a:pt x="124815" y="55875"/>
                </a:lnTo>
                <a:lnTo>
                  <a:pt x="89296" y="84820"/>
                </a:lnTo>
                <a:lnTo>
                  <a:pt x="58826" y="118561"/>
                </a:lnTo>
                <a:lnTo>
                  <a:pt x="34032" y="156502"/>
                </a:lnTo>
                <a:lnTo>
                  <a:pt x="15544" y="198046"/>
                </a:lnTo>
                <a:lnTo>
                  <a:pt x="3990" y="242598"/>
                </a:lnTo>
                <a:lnTo>
                  <a:pt x="0" y="289560"/>
                </a:lnTo>
                <a:lnTo>
                  <a:pt x="3990" y="336521"/>
                </a:lnTo>
                <a:lnTo>
                  <a:pt x="15544" y="381073"/>
                </a:lnTo>
                <a:lnTo>
                  <a:pt x="34032" y="422617"/>
                </a:lnTo>
                <a:lnTo>
                  <a:pt x="58826" y="460558"/>
                </a:lnTo>
                <a:lnTo>
                  <a:pt x="89296" y="494299"/>
                </a:lnTo>
                <a:lnTo>
                  <a:pt x="124815" y="523244"/>
                </a:lnTo>
                <a:lnTo>
                  <a:pt x="164753" y="546794"/>
                </a:lnTo>
                <a:lnTo>
                  <a:pt x="208483" y="564355"/>
                </a:lnTo>
                <a:lnTo>
                  <a:pt x="255374" y="575329"/>
                </a:lnTo>
                <a:lnTo>
                  <a:pt x="304800" y="579120"/>
                </a:lnTo>
                <a:lnTo>
                  <a:pt x="354225" y="575329"/>
                </a:lnTo>
                <a:lnTo>
                  <a:pt x="401116" y="564355"/>
                </a:lnTo>
                <a:lnTo>
                  <a:pt x="444846" y="546794"/>
                </a:lnTo>
                <a:lnTo>
                  <a:pt x="484784" y="523244"/>
                </a:lnTo>
                <a:lnTo>
                  <a:pt x="520303" y="494299"/>
                </a:lnTo>
                <a:lnTo>
                  <a:pt x="550773" y="460558"/>
                </a:lnTo>
                <a:lnTo>
                  <a:pt x="575567" y="422617"/>
                </a:lnTo>
                <a:lnTo>
                  <a:pt x="594055" y="381073"/>
                </a:lnTo>
                <a:lnTo>
                  <a:pt x="605609" y="336521"/>
                </a:lnTo>
                <a:lnTo>
                  <a:pt x="609600" y="289560"/>
                </a:lnTo>
                <a:lnTo>
                  <a:pt x="605609" y="242598"/>
                </a:lnTo>
                <a:lnTo>
                  <a:pt x="594055" y="198046"/>
                </a:lnTo>
                <a:lnTo>
                  <a:pt x="575567" y="156502"/>
                </a:lnTo>
                <a:lnTo>
                  <a:pt x="550773" y="118561"/>
                </a:lnTo>
                <a:lnTo>
                  <a:pt x="520303" y="84820"/>
                </a:lnTo>
                <a:lnTo>
                  <a:pt x="484784" y="55875"/>
                </a:lnTo>
                <a:lnTo>
                  <a:pt x="444846" y="32325"/>
                </a:lnTo>
                <a:lnTo>
                  <a:pt x="401116" y="14764"/>
                </a:lnTo>
                <a:lnTo>
                  <a:pt x="354225" y="3790"/>
                </a:lnTo>
                <a:lnTo>
                  <a:pt x="304800" y="0"/>
                </a:lnTo>
                <a:close/>
              </a:path>
            </a:pathLst>
          </a:custGeom>
          <a:solidFill>
            <a:srgbClr val="F4B083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58890" y="3816713"/>
            <a:ext cx="1414780" cy="11093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540"/>
              </a:spcBef>
            </a:pPr>
            <a:r>
              <a:rPr sz="1100" spc="5" dirty="0">
                <a:solidFill>
                  <a:srgbClr val="C55A11"/>
                </a:solidFill>
                <a:latin typeface="Arial Black"/>
                <a:cs typeface="Arial Black"/>
              </a:rPr>
              <a:t>15</a:t>
            </a:r>
            <a:r>
              <a:rPr sz="1100" spc="-10" dirty="0">
                <a:solidFill>
                  <a:srgbClr val="C55A11"/>
                </a:solidFill>
                <a:latin typeface="Arial Black"/>
                <a:cs typeface="Arial Black"/>
              </a:rPr>
              <a:t>,</a:t>
            </a:r>
            <a:r>
              <a:rPr sz="1100" spc="5" dirty="0">
                <a:solidFill>
                  <a:srgbClr val="C55A11"/>
                </a:solidFill>
                <a:latin typeface="Arial Black"/>
                <a:cs typeface="Arial Black"/>
              </a:rPr>
              <a:t>00</a:t>
            </a:r>
            <a:r>
              <a:rPr sz="1100" dirty="0">
                <a:solidFill>
                  <a:srgbClr val="C55A11"/>
                </a:solidFill>
                <a:latin typeface="Arial Black"/>
                <a:cs typeface="Arial Black"/>
              </a:rPr>
              <a:t>%</a:t>
            </a:r>
            <a:endParaRPr sz="1100">
              <a:latin typeface="Arial Black"/>
              <a:cs typeface="Arial Black"/>
            </a:endParaRPr>
          </a:p>
          <a:p>
            <a:pPr marL="17780">
              <a:lnSpc>
                <a:spcPct val="100000"/>
              </a:lnSpc>
              <a:spcBef>
                <a:spcPts val="730"/>
              </a:spcBef>
            </a:pPr>
            <a:r>
              <a:rPr sz="1800" spc="-5" dirty="0">
                <a:latin typeface="Arial Black"/>
                <a:cs typeface="Arial Black"/>
              </a:rPr>
              <a:t>5,271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1400" spc="-5" dirty="0">
                <a:solidFill>
                  <a:srgbClr val="C55A11"/>
                </a:solidFill>
                <a:latin typeface="Arial Black"/>
                <a:cs typeface="Arial Black"/>
              </a:rPr>
              <a:t>-929,96</a:t>
            </a:r>
            <a:r>
              <a:rPr sz="1400" spc="-8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C55A11"/>
                </a:solidFill>
                <a:latin typeface="Arial Black"/>
                <a:cs typeface="Arial Black"/>
              </a:rPr>
              <a:t>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7559" y="904297"/>
            <a:ext cx="1092200" cy="5080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b="1" spc="-20" dirty="0">
                <a:solidFill>
                  <a:srgbClr val="FFFF00"/>
                </a:solidFill>
                <a:latin typeface="Cambria"/>
                <a:cs typeface="Cambria"/>
              </a:rPr>
              <a:t>DANA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spc="-5" dirty="0">
                <a:solidFill>
                  <a:srgbClr val="FFFF00"/>
                </a:solidFill>
                <a:latin typeface="Cambria"/>
                <a:cs typeface="Cambria"/>
              </a:rPr>
              <a:t>PERIMBANGAN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19719" y="634331"/>
            <a:ext cx="1829404" cy="1015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21319" y="1549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100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200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100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95258" y="2152903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24,79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M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21319" y="371602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099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199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099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80780" y="3150870"/>
            <a:ext cx="83820" cy="567690"/>
          </a:xfrm>
          <a:custGeom>
            <a:avLst/>
            <a:gdLst/>
            <a:ahLst/>
            <a:cxnLst/>
            <a:rect l="l" t="t" r="r" b="b"/>
            <a:pathLst>
              <a:path w="83820" h="567689">
                <a:moveTo>
                  <a:pt x="55879" y="0"/>
                </a:moveTo>
                <a:lnTo>
                  <a:pt x="27940" y="0"/>
                </a:lnTo>
                <a:lnTo>
                  <a:pt x="27940" y="111759"/>
                </a:lnTo>
                <a:lnTo>
                  <a:pt x="55879" y="111759"/>
                </a:lnTo>
                <a:lnTo>
                  <a:pt x="55879" y="0"/>
                </a:lnTo>
                <a:close/>
              </a:path>
              <a:path w="83820" h="567689">
                <a:moveTo>
                  <a:pt x="55879" y="195579"/>
                </a:moveTo>
                <a:lnTo>
                  <a:pt x="27940" y="195579"/>
                </a:lnTo>
                <a:lnTo>
                  <a:pt x="27940" y="307339"/>
                </a:lnTo>
                <a:lnTo>
                  <a:pt x="55879" y="307339"/>
                </a:lnTo>
                <a:lnTo>
                  <a:pt x="55879" y="195579"/>
                </a:lnTo>
                <a:close/>
              </a:path>
              <a:path w="83820" h="567689">
                <a:moveTo>
                  <a:pt x="27940" y="483488"/>
                </a:moveTo>
                <a:lnTo>
                  <a:pt x="0" y="483488"/>
                </a:lnTo>
                <a:lnTo>
                  <a:pt x="41910" y="567308"/>
                </a:lnTo>
                <a:lnTo>
                  <a:pt x="76835" y="497458"/>
                </a:lnTo>
                <a:lnTo>
                  <a:pt x="27940" y="497458"/>
                </a:lnTo>
                <a:lnTo>
                  <a:pt x="27940" y="483488"/>
                </a:lnTo>
                <a:close/>
              </a:path>
              <a:path w="83820" h="567689">
                <a:moveTo>
                  <a:pt x="55879" y="391159"/>
                </a:moveTo>
                <a:lnTo>
                  <a:pt x="27940" y="391159"/>
                </a:lnTo>
                <a:lnTo>
                  <a:pt x="27940" y="497458"/>
                </a:lnTo>
                <a:lnTo>
                  <a:pt x="55879" y="497458"/>
                </a:lnTo>
                <a:lnTo>
                  <a:pt x="55879" y="391159"/>
                </a:lnTo>
                <a:close/>
              </a:path>
              <a:path w="83820" h="567689">
                <a:moveTo>
                  <a:pt x="83820" y="483488"/>
                </a:moveTo>
                <a:lnTo>
                  <a:pt x="55879" y="483488"/>
                </a:lnTo>
                <a:lnTo>
                  <a:pt x="55879" y="497458"/>
                </a:lnTo>
                <a:lnTo>
                  <a:pt x="76835" y="497458"/>
                </a:lnTo>
                <a:lnTo>
                  <a:pt x="83820" y="4834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6700" y="3660140"/>
            <a:ext cx="609600" cy="579120"/>
          </a:xfrm>
          <a:custGeom>
            <a:avLst/>
            <a:gdLst/>
            <a:ahLst/>
            <a:cxnLst/>
            <a:rect l="l" t="t" r="r" b="b"/>
            <a:pathLst>
              <a:path w="609600" h="579120">
                <a:moveTo>
                  <a:pt x="304800" y="0"/>
                </a:moveTo>
                <a:lnTo>
                  <a:pt x="255374" y="3790"/>
                </a:lnTo>
                <a:lnTo>
                  <a:pt x="208483" y="14764"/>
                </a:lnTo>
                <a:lnTo>
                  <a:pt x="164753" y="32325"/>
                </a:lnTo>
                <a:lnTo>
                  <a:pt x="124815" y="55875"/>
                </a:lnTo>
                <a:lnTo>
                  <a:pt x="89296" y="84820"/>
                </a:lnTo>
                <a:lnTo>
                  <a:pt x="58826" y="118561"/>
                </a:lnTo>
                <a:lnTo>
                  <a:pt x="34032" y="156502"/>
                </a:lnTo>
                <a:lnTo>
                  <a:pt x="15544" y="198046"/>
                </a:lnTo>
                <a:lnTo>
                  <a:pt x="3990" y="242598"/>
                </a:lnTo>
                <a:lnTo>
                  <a:pt x="0" y="289560"/>
                </a:lnTo>
                <a:lnTo>
                  <a:pt x="3990" y="336521"/>
                </a:lnTo>
                <a:lnTo>
                  <a:pt x="15544" y="381073"/>
                </a:lnTo>
                <a:lnTo>
                  <a:pt x="34032" y="422617"/>
                </a:lnTo>
                <a:lnTo>
                  <a:pt x="58826" y="460558"/>
                </a:lnTo>
                <a:lnTo>
                  <a:pt x="89296" y="494299"/>
                </a:lnTo>
                <a:lnTo>
                  <a:pt x="124815" y="523244"/>
                </a:lnTo>
                <a:lnTo>
                  <a:pt x="164753" y="546794"/>
                </a:lnTo>
                <a:lnTo>
                  <a:pt x="208483" y="564355"/>
                </a:lnTo>
                <a:lnTo>
                  <a:pt x="255374" y="575329"/>
                </a:lnTo>
                <a:lnTo>
                  <a:pt x="304800" y="579120"/>
                </a:lnTo>
                <a:lnTo>
                  <a:pt x="354225" y="575329"/>
                </a:lnTo>
                <a:lnTo>
                  <a:pt x="401116" y="564355"/>
                </a:lnTo>
                <a:lnTo>
                  <a:pt x="444846" y="546794"/>
                </a:lnTo>
                <a:lnTo>
                  <a:pt x="484784" y="523244"/>
                </a:lnTo>
                <a:lnTo>
                  <a:pt x="520303" y="494299"/>
                </a:lnTo>
                <a:lnTo>
                  <a:pt x="550773" y="460558"/>
                </a:lnTo>
                <a:lnTo>
                  <a:pt x="575567" y="422617"/>
                </a:lnTo>
                <a:lnTo>
                  <a:pt x="594055" y="381073"/>
                </a:lnTo>
                <a:lnTo>
                  <a:pt x="605609" y="336521"/>
                </a:lnTo>
                <a:lnTo>
                  <a:pt x="609600" y="289560"/>
                </a:lnTo>
                <a:lnTo>
                  <a:pt x="605609" y="242598"/>
                </a:lnTo>
                <a:lnTo>
                  <a:pt x="594055" y="198046"/>
                </a:lnTo>
                <a:lnTo>
                  <a:pt x="575567" y="156502"/>
                </a:lnTo>
                <a:lnTo>
                  <a:pt x="550773" y="118561"/>
                </a:lnTo>
                <a:lnTo>
                  <a:pt x="520303" y="84820"/>
                </a:lnTo>
                <a:lnTo>
                  <a:pt x="484784" y="55875"/>
                </a:lnTo>
                <a:lnTo>
                  <a:pt x="444846" y="32325"/>
                </a:lnTo>
                <a:lnTo>
                  <a:pt x="401116" y="14764"/>
                </a:lnTo>
                <a:lnTo>
                  <a:pt x="354225" y="3790"/>
                </a:lnTo>
                <a:lnTo>
                  <a:pt x="304800" y="0"/>
                </a:lnTo>
                <a:close/>
              </a:path>
            </a:pathLst>
          </a:custGeom>
          <a:solidFill>
            <a:srgbClr val="F4B083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20151" y="3800956"/>
            <a:ext cx="1423035" cy="11252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942975">
              <a:lnSpc>
                <a:spcPct val="100000"/>
              </a:lnSpc>
              <a:spcBef>
                <a:spcPts val="590"/>
              </a:spcBef>
            </a:pPr>
            <a:r>
              <a:rPr sz="1100" dirty="0">
                <a:solidFill>
                  <a:srgbClr val="C55A11"/>
                </a:solidFill>
                <a:latin typeface="Arial Black"/>
                <a:cs typeface="Arial Black"/>
              </a:rPr>
              <a:t>5</a:t>
            </a:r>
            <a:r>
              <a:rPr sz="1100" spc="-10" dirty="0">
                <a:solidFill>
                  <a:srgbClr val="C55A11"/>
                </a:solidFill>
                <a:latin typeface="Arial Black"/>
                <a:cs typeface="Arial Black"/>
              </a:rPr>
              <a:t>,</a:t>
            </a:r>
            <a:r>
              <a:rPr sz="1100" dirty="0">
                <a:solidFill>
                  <a:srgbClr val="C55A11"/>
                </a:solidFill>
                <a:latin typeface="Arial Black"/>
                <a:cs typeface="Arial Black"/>
              </a:rPr>
              <a:t>22%</a:t>
            </a:r>
            <a:endParaRPr sz="1100">
              <a:latin typeface="Arial Black"/>
              <a:cs typeface="Arial Black"/>
            </a:endParaRPr>
          </a:p>
          <a:p>
            <a:pPr marR="411480" algn="ctr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latin typeface="Arial Black"/>
                <a:cs typeface="Arial Black"/>
              </a:rPr>
              <a:t>23,49</a:t>
            </a:r>
            <a:r>
              <a:rPr sz="1800" spc="-7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M</a:t>
            </a:r>
            <a:endParaRPr sz="1800">
              <a:latin typeface="Arial Black"/>
              <a:cs typeface="Arial Black"/>
            </a:endParaRPr>
          </a:p>
          <a:p>
            <a:pPr marR="408940" algn="ctr">
              <a:lnSpc>
                <a:spcPct val="100000"/>
              </a:lnSpc>
              <a:spcBef>
                <a:spcPts val="2205"/>
              </a:spcBef>
            </a:pPr>
            <a:r>
              <a:rPr sz="1400" spc="-5" dirty="0">
                <a:solidFill>
                  <a:srgbClr val="C55A11"/>
                </a:solidFill>
                <a:latin typeface="Arial Black"/>
                <a:cs typeface="Arial Black"/>
              </a:rPr>
              <a:t>-1,29</a:t>
            </a:r>
            <a:r>
              <a:rPr sz="1400" spc="-3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C55A11"/>
                </a:solidFill>
                <a:latin typeface="Arial Black"/>
                <a:cs typeface="Arial Black"/>
              </a:rPr>
              <a:t>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1805" y="895984"/>
            <a:ext cx="1595755" cy="566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0"/>
              </a:spcBef>
            </a:pPr>
            <a:r>
              <a:rPr sz="1200" b="1" spc="-5" dirty="0">
                <a:solidFill>
                  <a:srgbClr val="FFFF00"/>
                </a:solidFill>
                <a:latin typeface="Cambria"/>
                <a:cs typeface="Cambria"/>
              </a:rPr>
              <a:t>LAIN-LAIN  </a:t>
            </a:r>
            <a:r>
              <a:rPr sz="1200" b="1" spc="-45" dirty="0">
                <a:solidFill>
                  <a:srgbClr val="FFFF00"/>
                </a:solidFill>
                <a:latin typeface="Cambria"/>
                <a:cs typeface="Cambria"/>
              </a:rPr>
              <a:t>PENDAPATAN </a:t>
            </a:r>
            <a:r>
              <a:rPr sz="1200" b="1" spc="-10" dirty="0">
                <a:solidFill>
                  <a:srgbClr val="FFFF00"/>
                </a:solidFill>
                <a:latin typeface="Cambria"/>
                <a:cs typeface="Cambria"/>
              </a:rPr>
              <a:t>DAERAH  </a:t>
            </a:r>
            <a:r>
              <a:rPr sz="1200" b="1" spc="-35" dirty="0">
                <a:solidFill>
                  <a:srgbClr val="FFFF00"/>
                </a:solidFill>
                <a:latin typeface="Cambria"/>
                <a:cs typeface="Cambria"/>
              </a:rPr>
              <a:t>YANG</a:t>
            </a:r>
            <a:r>
              <a:rPr sz="1200" b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FFFF00"/>
                </a:solidFill>
                <a:latin typeface="Cambria"/>
                <a:cs typeface="Cambria"/>
              </a:rPr>
              <a:t>SAH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06000" y="687404"/>
            <a:ext cx="1829404" cy="1012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35540" y="1549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100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200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100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40009" y="2120646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1800" dirty="0">
                <a:latin typeface="Arial Black"/>
                <a:cs typeface="Arial Black"/>
              </a:rPr>
              <a:t>10,216	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35540" y="371602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5" y="1460"/>
                </a:lnTo>
                <a:lnTo>
                  <a:pt x="703402" y="5785"/>
                </a:lnTo>
                <a:lnTo>
                  <a:pt x="656294" y="12892"/>
                </a:lnTo>
                <a:lnTo>
                  <a:pt x="610125" y="22696"/>
                </a:lnTo>
                <a:lnTo>
                  <a:pt x="564979" y="35114"/>
                </a:lnTo>
                <a:lnTo>
                  <a:pt x="520939" y="50062"/>
                </a:lnTo>
                <a:lnTo>
                  <a:pt x="478089" y="67456"/>
                </a:lnTo>
                <a:lnTo>
                  <a:pt x="436514" y="87212"/>
                </a:lnTo>
                <a:lnTo>
                  <a:pt x="396296" y="109248"/>
                </a:lnTo>
                <a:lnTo>
                  <a:pt x="357520" y="133478"/>
                </a:lnTo>
                <a:lnTo>
                  <a:pt x="320268" y="159820"/>
                </a:lnTo>
                <a:lnTo>
                  <a:pt x="284626" y="188189"/>
                </a:lnTo>
                <a:lnTo>
                  <a:pt x="250676" y="218503"/>
                </a:lnTo>
                <a:lnTo>
                  <a:pt x="218503" y="250676"/>
                </a:lnTo>
                <a:lnTo>
                  <a:pt x="188189" y="284626"/>
                </a:lnTo>
                <a:lnTo>
                  <a:pt x="159820" y="320268"/>
                </a:lnTo>
                <a:lnTo>
                  <a:pt x="133478" y="357520"/>
                </a:lnTo>
                <a:lnTo>
                  <a:pt x="109248" y="396296"/>
                </a:lnTo>
                <a:lnTo>
                  <a:pt x="87212" y="436514"/>
                </a:lnTo>
                <a:lnTo>
                  <a:pt x="67456" y="478089"/>
                </a:lnTo>
                <a:lnTo>
                  <a:pt x="50062" y="520939"/>
                </a:lnTo>
                <a:lnTo>
                  <a:pt x="35114" y="564979"/>
                </a:lnTo>
                <a:lnTo>
                  <a:pt x="22696" y="610125"/>
                </a:lnTo>
                <a:lnTo>
                  <a:pt x="12892" y="656294"/>
                </a:lnTo>
                <a:lnTo>
                  <a:pt x="5785" y="703402"/>
                </a:lnTo>
                <a:lnTo>
                  <a:pt x="1460" y="751365"/>
                </a:lnTo>
                <a:lnTo>
                  <a:pt x="0" y="800099"/>
                </a:lnTo>
                <a:lnTo>
                  <a:pt x="1460" y="848834"/>
                </a:lnTo>
                <a:lnTo>
                  <a:pt x="5785" y="896797"/>
                </a:lnTo>
                <a:lnTo>
                  <a:pt x="12892" y="943905"/>
                </a:lnTo>
                <a:lnTo>
                  <a:pt x="22696" y="990074"/>
                </a:lnTo>
                <a:lnTo>
                  <a:pt x="35114" y="1035220"/>
                </a:lnTo>
                <a:lnTo>
                  <a:pt x="50062" y="1079260"/>
                </a:lnTo>
                <a:lnTo>
                  <a:pt x="67456" y="1122110"/>
                </a:lnTo>
                <a:lnTo>
                  <a:pt x="87212" y="1163685"/>
                </a:lnTo>
                <a:lnTo>
                  <a:pt x="109248" y="1203903"/>
                </a:lnTo>
                <a:lnTo>
                  <a:pt x="133478" y="1242679"/>
                </a:lnTo>
                <a:lnTo>
                  <a:pt x="159820" y="1279931"/>
                </a:lnTo>
                <a:lnTo>
                  <a:pt x="188189" y="1315573"/>
                </a:lnTo>
                <a:lnTo>
                  <a:pt x="218503" y="1349523"/>
                </a:lnTo>
                <a:lnTo>
                  <a:pt x="250676" y="1381696"/>
                </a:lnTo>
                <a:lnTo>
                  <a:pt x="284626" y="1412010"/>
                </a:lnTo>
                <a:lnTo>
                  <a:pt x="320268" y="1440379"/>
                </a:lnTo>
                <a:lnTo>
                  <a:pt x="357520" y="1466721"/>
                </a:lnTo>
                <a:lnTo>
                  <a:pt x="396296" y="1490951"/>
                </a:lnTo>
                <a:lnTo>
                  <a:pt x="436514" y="1512987"/>
                </a:lnTo>
                <a:lnTo>
                  <a:pt x="478089" y="1532743"/>
                </a:lnTo>
                <a:lnTo>
                  <a:pt x="520939" y="1550137"/>
                </a:lnTo>
                <a:lnTo>
                  <a:pt x="564979" y="1565085"/>
                </a:lnTo>
                <a:lnTo>
                  <a:pt x="610125" y="1577503"/>
                </a:lnTo>
                <a:lnTo>
                  <a:pt x="656294" y="1587307"/>
                </a:lnTo>
                <a:lnTo>
                  <a:pt x="703402" y="1594414"/>
                </a:lnTo>
                <a:lnTo>
                  <a:pt x="751365" y="1598739"/>
                </a:lnTo>
                <a:lnTo>
                  <a:pt x="800100" y="1600199"/>
                </a:lnTo>
                <a:lnTo>
                  <a:pt x="848834" y="1598739"/>
                </a:lnTo>
                <a:lnTo>
                  <a:pt x="896797" y="1594414"/>
                </a:lnTo>
                <a:lnTo>
                  <a:pt x="943905" y="1587307"/>
                </a:lnTo>
                <a:lnTo>
                  <a:pt x="990074" y="1577503"/>
                </a:lnTo>
                <a:lnTo>
                  <a:pt x="1035220" y="1565085"/>
                </a:lnTo>
                <a:lnTo>
                  <a:pt x="1079260" y="1550137"/>
                </a:lnTo>
                <a:lnTo>
                  <a:pt x="1122110" y="1532743"/>
                </a:lnTo>
                <a:lnTo>
                  <a:pt x="1163685" y="1512987"/>
                </a:lnTo>
                <a:lnTo>
                  <a:pt x="1203903" y="1490951"/>
                </a:lnTo>
                <a:lnTo>
                  <a:pt x="1242679" y="1466721"/>
                </a:lnTo>
                <a:lnTo>
                  <a:pt x="1279931" y="1440379"/>
                </a:lnTo>
                <a:lnTo>
                  <a:pt x="1315573" y="1412010"/>
                </a:lnTo>
                <a:lnTo>
                  <a:pt x="1349523" y="1381696"/>
                </a:lnTo>
                <a:lnTo>
                  <a:pt x="1381696" y="1349523"/>
                </a:lnTo>
                <a:lnTo>
                  <a:pt x="1412010" y="1315573"/>
                </a:lnTo>
                <a:lnTo>
                  <a:pt x="1440379" y="1279931"/>
                </a:lnTo>
                <a:lnTo>
                  <a:pt x="1466721" y="1242679"/>
                </a:lnTo>
                <a:lnTo>
                  <a:pt x="1490951" y="1203903"/>
                </a:lnTo>
                <a:lnTo>
                  <a:pt x="1512987" y="1163685"/>
                </a:lnTo>
                <a:lnTo>
                  <a:pt x="1532743" y="1122110"/>
                </a:lnTo>
                <a:lnTo>
                  <a:pt x="1550137" y="1079260"/>
                </a:lnTo>
                <a:lnTo>
                  <a:pt x="1565085" y="1035220"/>
                </a:lnTo>
                <a:lnTo>
                  <a:pt x="1577503" y="990074"/>
                </a:lnTo>
                <a:lnTo>
                  <a:pt x="1587307" y="943905"/>
                </a:lnTo>
                <a:lnTo>
                  <a:pt x="1594414" y="896797"/>
                </a:lnTo>
                <a:lnTo>
                  <a:pt x="1598739" y="848834"/>
                </a:lnTo>
                <a:lnTo>
                  <a:pt x="1600200" y="800099"/>
                </a:lnTo>
                <a:lnTo>
                  <a:pt x="1598739" y="751365"/>
                </a:lnTo>
                <a:lnTo>
                  <a:pt x="1594414" y="703402"/>
                </a:lnTo>
                <a:lnTo>
                  <a:pt x="1587307" y="656294"/>
                </a:lnTo>
                <a:lnTo>
                  <a:pt x="1577503" y="610125"/>
                </a:lnTo>
                <a:lnTo>
                  <a:pt x="1565085" y="564979"/>
                </a:lnTo>
                <a:lnTo>
                  <a:pt x="1550137" y="520939"/>
                </a:lnTo>
                <a:lnTo>
                  <a:pt x="1532743" y="478089"/>
                </a:lnTo>
                <a:lnTo>
                  <a:pt x="1512987" y="436514"/>
                </a:lnTo>
                <a:lnTo>
                  <a:pt x="1490951" y="396296"/>
                </a:lnTo>
                <a:lnTo>
                  <a:pt x="1466721" y="357520"/>
                </a:lnTo>
                <a:lnTo>
                  <a:pt x="1440379" y="320268"/>
                </a:lnTo>
                <a:lnTo>
                  <a:pt x="1412010" y="284626"/>
                </a:lnTo>
                <a:lnTo>
                  <a:pt x="1381696" y="250676"/>
                </a:lnTo>
                <a:lnTo>
                  <a:pt x="1349523" y="218503"/>
                </a:lnTo>
                <a:lnTo>
                  <a:pt x="1315573" y="188189"/>
                </a:lnTo>
                <a:lnTo>
                  <a:pt x="1279931" y="159820"/>
                </a:lnTo>
                <a:lnTo>
                  <a:pt x="1242679" y="133478"/>
                </a:lnTo>
                <a:lnTo>
                  <a:pt x="1203903" y="109248"/>
                </a:lnTo>
                <a:lnTo>
                  <a:pt x="1163685" y="87212"/>
                </a:lnTo>
                <a:lnTo>
                  <a:pt x="1122110" y="67456"/>
                </a:lnTo>
                <a:lnTo>
                  <a:pt x="1079260" y="50062"/>
                </a:lnTo>
                <a:lnTo>
                  <a:pt x="1035220" y="35114"/>
                </a:lnTo>
                <a:lnTo>
                  <a:pt x="990074" y="22696"/>
                </a:lnTo>
                <a:lnTo>
                  <a:pt x="943905" y="12892"/>
                </a:lnTo>
                <a:lnTo>
                  <a:pt x="896797" y="5785"/>
                </a:lnTo>
                <a:lnTo>
                  <a:pt x="848834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000" y="3150870"/>
            <a:ext cx="83820" cy="567690"/>
          </a:xfrm>
          <a:custGeom>
            <a:avLst/>
            <a:gdLst/>
            <a:ahLst/>
            <a:cxnLst/>
            <a:rect l="l" t="t" r="r" b="b"/>
            <a:pathLst>
              <a:path w="83820" h="567689">
                <a:moveTo>
                  <a:pt x="55879" y="0"/>
                </a:moveTo>
                <a:lnTo>
                  <a:pt x="27940" y="0"/>
                </a:lnTo>
                <a:lnTo>
                  <a:pt x="27940" y="111759"/>
                </a:lnTo>
                <a:lnTo>
                  <a:pt x="55879" y="111759"/>
                </a:lnTo>
                <a:lnTo>
                  <a:pt x="55879" y="0"/>
                </a:lnTo>
                <a:close/>
              </a:path>
              <a:path w="83820" h="567689">
                <a:moveTo>
                  <a:pt x="55879" y="195579"/>
                </a:moveTo>
                <a:lnTo>
                  <a:pt x="27940" y="195579"/>
                </a:lnTo>
                <a:lnTo>
                  <a:pt x="27940" y="307339"/>
                </a:lnTo>
                <a:lnTo>
                  <a:pt x="55879" y="307339"/>
                </a:lnTo>
                <a:lnTo>
                  <a:pt x="55879" y="195579"/>
                </a:lnTo>
                <a:close/>
              </a:path>
              <a:path w="83820" h="567689">
                <a:moveTo>
                  <a:pt x="27940" y="483488"/>
                </a:moveTo>
                <a:lnTo>
                  <a:pt x="0" y="483488"/>
                </a:lnTo>
                <a:lnTo>
                  <a:pt x="41909" y="567308"/>
                </a:lnTo>
                <a:lnTo>
                  <a:pt x="76834" y="497458"/>
                </a:lnTo>
                <a:lnTo>
                  <a:pt x="27940" y="497458"/>
                </a:lnTo>
                <a:lnTo>
                  <a:pt x="27940" y="483488"/>
                </a:lnTo>
                <a:close/>
              </a:path>
              <a:path w="83820" h="567689">
                <a:moveTo>
                  <a:pt x="55879" y="391159"/>
                </a:moveTo>
                <a:lnTo>
                  <a:pt x="27940" y="391159"/>
                </a:lnTo>
                <a:lnTo>
                  <a:pt x="27940" y="497458"/>
                </a:lnTo>
                <a:lnTo>
                  <a:pt x="55879" y="497458"/>
                </a:lnTo>
                <a:lnTo>
                  <a:pt x="55879" y="391159"/>
                </a:lnTo>
                <a:close/>
              </a:path>
              <a:path w="83820" h="567689">
                <a:moveTo>
                  <a:pt x="83820" y="483488"/>
                </a:moveTo>
                <a:lnTo>
                  <a:pt x="55879" y="483488"/>
                </a:lnTo>
                <a:lnTo>
                  <a:pt x="55879" y="497458"/>
                </a:lnTo>
                <a:lnTo>
                  <a:pt x="76834" y="497458"/>
                </a:lnTo>
                <a:lnTo>
                  <a:pt x="83820" y="4834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919" y="3660140"/>
            <a:ext cx="609600" cy="579120"/>
          </a:xfrm>
          <a:custGeom>
            <a:avLst/>
            <a:gdLst/>
            <a:ahLst/>
            <a:cxnLst/>
            <a:rect l="l" t="t" r="r" b="b"/>
            <a:pathLst>
              <a:path w="609600" h="579120">
                <a:moveTo>
                  <a:pt x="304800" y="0"/>
                </a:moveTo>
                <a:lnTo>
                  <a:pt x="255374" y="3790"/>
                </a:lnTo>
                <a:lnTo>
                  <a:pt x="208483" y="14764"/>
                </a:lnTo>
                <a:lnTo>
                  <a:pt x="164753" y="32325"/>
                </a:lnTo>
                <a:lnTo>
                  <a:pt x="124815" y="55875"/>
                </a:lnTo>
                <a:lnTo>
                  <a:pt x="89296" y="84820"/>
                </a:lnTo>
                <a:lnTo>
                  <a:pt x="58826" y="118561"/>
                </a:lnTo>
                <a:lnTo>
                  <a:pt x="34032" y="156502"/>
                </a:lnTo>
                <a:lnTo>
                  <a:pt x="15544" y="198046"/>
                </a:lnTo>
                <a:lnTo>
                  <a:pt x="3990" y="242598"/>
                </a:lnTo>
                <a:lnTo>
                  <a:pt x="0" y="289560"/>
                </a:lnTo>
                <a:lnTo>
                  <a:pt x="3990" y="336521"/>
                </a:lnTo>
                <a:lnTo>
                  <a:pt x="15544" y="381073"/>
                </a:lnTo>
                <a:lnTo>
                  <a:pt x="34032" y="422617"/>
                </a:lnTo>
                <a:lnTo>
                  <a:pt x="58826" y="460558"/>
                </a:lnTo>
                <a:lnTo>
                  <a:pt x="89296" y="494299"/>
                </a:lnTo>
                <a:lnTo>
                  <a:pt x="124815" y="523244"/>
                </a:lnTo>
                <a:lnTo>
                  <a:pt x="164753" y="546794"/>
                </a:lnTo>
                <a:lnTo>
                  <a:pt x="208483" y="564355"/>
                </a:lnTo>
                <a:lnTo>
                  <a:pt x="255374" y="575329"/>
                </a:lnTo>
                <a:lnTo>
                  <a:pt x="304800" y="579120"/>
                </a:lnTo>
                <a:lnTo>
                  <a:pt x="354225" y="575329"/>
                </a:lnTo>
                <a:lnTo>
                  <a:pt x="401116" y="564355"/>
                </a:lnTo>
                <a:lnTo>
                  <a:pt x="444846" y="546794"/>
                </a:lnTo>
                <a:lnTo>
                  <a:pt x="484784" y="523244"/>
                </a:lnTo>
                <a:lnTo>
                  <a:pt x="520303" y="494299"/>
                </a:lnTo>
                <a:lnTo>
                  <a:pt x="550773" y="460558"/>
                </a:lnTo>
                <a:lnTo>
                  <a:pt x="575567" y="422617"/>
                </a:lnTo>
                <a:lnTo>
                  <a:pt x="594055" y="381073"/>
                </a:lnTo>
                <a:lnTo>
                  <a:pt x="605609" y="336521"/>
                </a:lnTo>
                <a:lnTo>
                  <a:pt x="609600" y="289560"/>
                </a:lnTo>
                <a:lnTo>
                  <a:pt x="605609" y="242598"/>
                </a:lnTo>
                <a:lnTo>
                  <a:pt x="594055" y="198046"/>
                </a:lnTo>
                <a:lnTo>
                  <a:pt x="575567" y="156502"/>
                </a:lnTo>
                <a:lnTo>
                  <a:pt x="550773" y="118561"/>
                </a:lnTo>
                <a:lnTo>
                  <a:pt x="520303" y="84820"/>
                </a:lnTo>
                <a:lnTo>
                  <a:pt x="484784" y="55875"/>
                </a:lnTo>
                <a:lnTo>
                  <a:pt x="444846" y="32325"/>
                </a:lnTo>
                <a:lnTo>
                  <a:pt x="401116" y="14764"/>
                </a:lnTo>
                <a:lnTo>
                  <a:pt x="354225" y="3790"/>
                </a:lnTo>
                <a:lnTo>
                  <a:pt x="304800" y="0"/>
                </a:lnTo>
                <a:close/>
              </a:path>
            </a:pathLst>
          </a:custGeom>
          <a:solidFill>
            <a:srgbClr val="F4B083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265791" y="3839209"/>
            <a:ext cx="1521460" cy="10864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946785">
              <a:lnSpc>
                <a:spcPct val="100000"/>
              </a:lnSpc>
              <a:spcBef>
                <a:spcPts val="475"/>
              </a:spcBef>
            </a:pPr>
            <a:r>
              <a:rPr sz="1100" spc="5" dirty="0">
                <a:solidFill>
                  <a:srgbClr val="C55A11"/>
                </a:solidFill>
                <a:latin typeface="Arial Black"/>
                <a:cs typeface="Arial Black"/>
              </a:rPr>
              <a:t>17</a:t>
            </a:r>
            <a:r>
              <a:rPr sz="1100" spc="-10" dirty="0">
                <a:solidFill>
                  <a:srgbClr val="C55A11"/>
                </a:solidFill>
                <a:latin typeface="Arial Black"/>
                <a:cs typeface="Arial Black"/>
              </a:rPr>
              <a:t>,</a:t>
            </a:r>
            <a:r>
              <a:rPr sz="1100" spc="5" dirty="0">
                <a:solidFill>
                  <a:srgbClr val="C55A11"/>
                </a:solidFill>
                <a:latin typeface="Arial Black"/>
                <a:cs typeface="Arial Black"/>
              </a:rPr>
              <a:t>58</a:t>
            </a:r>
            <a:r>
              <a:rPr sz="1100" dirty="0">
                <a:solidFill>
                  <a:srgbClr val="C55A11"/>
                </a:solidFill>
                <a:latin typeface="Arial Black"/>
                <a:cs typeface="Arial Black"/>
              </a:rPr>
              <a:t>%</a:t>
            </a:r>
            <a:endParaRPr sz="1100">
              <a:latin typeface="Arial Black"/>
              <a:cs typeface="Arial Black"/>
            </a:endParaRPr>
          </a:p>
          <a:p>
            <a:pPr marL="106045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latin typeface="Arial Black"/>
                <a:cs typeface="Arial Black"/>
              </a:rPr>
              <a:t>8,420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1400" spc="-5" dirty="0">
                <a:solidFill>
                  <a:srgbClr val="C55A11"/>
                </a:solidFill>
                <a:latin typeface="Arial Black"/>
                <a:cs typeface="Arial Black"/>
              </a:rPr>
              <a:t>-1.795,87</a:t>
            </a:r>
            <a:r>
              <a:rPr sz="1400" spc="-2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C55A11"/>
                </a:solidFill>
                <a:latin typeface="Arial Black"/>
                <a:cs typeface="Arial Black"/>
              </a:rPr>
              <a:t>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0459" y="1129029"/>
            <a:ext cx="1595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4B083"/>
                </a:solidFill>
                <a:latin typeface="Cambria"/>
                <a:cs typeface="Cambria"/>
              </a:rPr>
              <a:t>PENDAPATAN</a:t>
            </a:r>
            <a:r>
              <a:rPr sz="1200" b="1" spc="-25" dirty="0">
                <a:solidFill>
                  <a:srgbClr val="F4B083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F4B083"/>
                </a:solidFill>
                <a:latin typeface="Cambria"/>
                <a:cs typeface="Cambria"/>
              </a:rPr>
              <a:t>DAERAH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057130" y="5548629"/>
            <a:ext cx="1559560" cy="469900"/>
          </a:xfrm>
          <a:custGeom>
            <a:avLst/>
            <a:gdLst/>
            <a:ahLst/>
            <a:cxnLst/>
            <a:rect l="l" t="t" r="r" b="b"/>
            <a:pathLst>
              <a:path w="1559559" h="469900">
                <a:moveTo>
                  <a:pt x="0" y="469900"/>
                </a:moveTo>
                <a:lnTo>
                  <a:pt x="1559559" y="469900"/>
                </a:lnTo>
                <a:lnTo>
                  <a:pt x="1559559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ln w="2286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277220" y="5530850"/>
            <a:ext cx="1118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C55A11"/>
                </a:solidFill>
                <a:latin typeface="Cambria"/>
                <a:cs typeface="Cambria"/>
              </a:rPr>
              <a:t>DEFISIT  </a:t>
            </a:r>
            <a:r>
              <a:rPr sz="1400" b="1" dirty="0">
                <a:solidFill>
                  <a:srgbClr val="C55A11"/>
                </a:solidFill>
                <a:latin typeface="Cambria"/>
                <a:cs typeface="Cambria"/>
              </a:rPr>
              <a:t>P</a:t>
            </a:r>
            <a:r>
              <a:rPr sz="1400" b="1" spc="-10" dirty="0">
                <a:solidFill>
                  <a:srgbClr val="C55A11"/>
                </a:solidFill>
                <a:latin typeface="Cambria"/>
                <a:cs typeface="Cambria"/>
              </a:rPr>
              <a:t>E</a:t>
            </a:r>
            <a:r>
              <a:rPr sz="1400" b="1" spc="5" dirty="0">
                <a:solidFill>
                  <a:srgbClr val="C55A11"/>
                </a:solidFill>
                <a:latin typeface="Cambria"/>
                <a:cs typeface="Cambria"/>
              </a:rPr>
              <a:t>N</a:t>
            </a:r>
            <a:r>
              <a:rPr sz="1400" b="1" spc="-70" dirty="0">
                <a:solidFill>
                  <a:srgbClr val="C55A11"/>
                </a:solidFill>
                <a:latin typeface="Cambria"/>
                <a:cs typeface="Cambria"/>
              </a:rPr>
              <a:t>D</a:t>
            </a:r>
            <a:r>
              <a:rPr sz="1400" b="1" spc="5" dirty="0">
                <a:solidFill>
                  <a:srgbClr val="C55A11"/>
                </a:solidFill>
                <a:latin typeface="Cambria"/>
                <a:cs typeface="Cambria"/>
              </a:rPr>
              <a:t>A</a:t>
            </a:r>
            <a:r>
              <a:rPr sz="1400" b="1" spc="-120" dirty="0">
                <a:solidFill>
                  <a:srgbClr val="C55A11"/>
                </a:solidFill>
                <a:latin typeface="Cambria"/>
                <a:cs typeface="Cambria"/>
              </a:rPr>
              <a:t>P</a:t>
            </a:r>
            <a:r>
              <a:rPr sz="1400" b="1" spc="-114" dirty="0">
                <a:solidFill>
                  <a:srgbClr val="C55A11"/>
                </a:solidFill>
                <a:latin typeface="Cambria"/>
                <a:cs typeface="Cambria"/>
              </a:rPr>
              <a:t>A</a:t>
            </a:r>
            <a:r>
              <a:rPr sz="1400" b="1" spc="-155" dirty="0">
                <a:solidFill>
                  <a:srgbClr val="C55A11"/>
                </a:solidFill>
                <a:latin typeface="Cambria"/>
                <a:cs typeface="Cambria"/>
              </a:rPr>
              <a:t>T</a:t>
            </a:r>
            <a:r>
              <a:rPr sz="1400" b="1" spc="5" dirty="0">
                <a:solidFill>
                  <a:srgbClr val="C55A11"/>
                </a:solidFill>
                <a:latin typeface="Cambria"/>
                <a:cs typeface="Cambria"/>
              </a:rPr>
              <a:t>A</a:t>
            </a:r>
            <a:r>
              <a:rPr sz="1400" b="1" dirty="0">
                <a:solidFill>
                  <a:srgbClr val="C55A11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787380" y="4911090"/>
            <a:ext cx="83820" cy="567690"/>
          </a:xfrm>
          <a:custGeom>
            <a:avLst/>
            <a:gdLst/>
            <a:ahLst/>
            <a:cxnLst/>
            <a:rect l="l" t="t" r="r" b="b"/>
            <a:pathLst>
              <a:path w="83820" h="567689">
                <a:moveTo>
                  <a:pt x="55879" y="0"/>
                </a:moveTo>
                <a:lnTo>
                  <a:pt x="27940" y="0"/>
                </a:lnTo>
                <a:lnTo>
                  <a:pt x="27940" y="111760"/>
                </a:lnTo>
                <a:lnTo>
                  <a:pt x="55879" y="111760"/>
                </a:lnTo>
                <a:lnTo>
                  <a:pt x="55879" y="0"/>
                </a:lnTo>
                <a:close/>
              </a:path>
              <a:path w="83820" h="567689">
                <a:moveTo>
                  <a:pt x="55879" y="195580"/>
                </a:moveTo>
                <a:lnTo>
                  <a:pt x="27940" y="195580"/>
                </a:lnTo>
                <a:lnTo>
                  <a:pt x="27940" y="307340"/>
                </a:lnTo>
                <a:lnTo>
                  <a:pt x="55879" y="307340"/>
                </a:lnTo>
                <a:lnTo>
                  <a:pt x="55879" y="195580"/>
                </a:lnTo>
                <a:close/>
              </a:path>
              <a:path w="83820" h="567689">
                <a:moveTo>
                  <a:pt x="27940" y="483489"/>
                </a:moveTo>
                <a:lnTo>
                  <a:pt x="0" y="483489"/>
                </a:lnTo>
                <a:lnTo>
                  <a:pt x="41910" y="567309"/>
                </a:lnTo>
                <a:lnTo>
                  <a:pt x="76835" y="497459"/>
                </a:lnTo>
                <a:lnTo>
                  <a:pt x="27940" y="497459"/>
                </a:lnTo>
                <a:lnTo>
                  <a:pt x="27940" y="483489"/>
                </a:lnTo>
                <a:close/>
              </a:path>
              <a:path w="83820" h="567689">
                <a:moveTo>
                  <a:pt x="55879" y="391160"/>
                </a:moveTo>
                <a:lnTo>
                  <a:pt x="27940" y="391160"/>
                </a:lnTo>
                <a:lnTo>
                  <a:pt x="27940" y="497459"/>
                </a:lnTo>
                <a:lnTo>
                  <a:pt x="55879" y="497459"/>
                </a:lnTo>
                <a:lnTo>
                  <a:pt x="55879" y="391160"/>
                </a:lnTo>
                <a:close/>
              </a:path>
              <a:path w="83820" h="567689">
                <a:moveTo>
                  <a:pt x="83820" y="483489"/>
                </a:moveTo>
                <a:lnTo>
                  <a:pt x="55879" y="483489"/>
                </a:lnTo>
                <a:lnTo>
                  <a:pt x="55879" y="497459"/>
                </a:lnTo>
                <a:lnTo>
                  <a:pt x="76835" y="497459"/>
                </a:lnTo>
                <a:lnTo>
                  <a:pt x="83820" y="48348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48251" y="3113023"/>
            <a:ext cx="1647189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 Black"/>
                <a:cs typeface="Arial Black"/>
              </a:rPr>
              <a:t>+</a:t>
            </a:r>
            <a:endParaRPr sz="3600">
              <a:latin typeface="Arial Black"/>
              <a:cs typeface="Arial Black"/>
            </a:endParaRPr>
          </a:p>
          <a:p>
            <a:pPr marL="841375">
              <a:lnSpc>
                <a:spcPct val="100000"/>
              </a:lnSpc>
              <a:spcBef>
                <a:spcPts val="1660"/>
              </a:spcBef>
            </a:pPr>
            <a:r>
              <a:rPr sz="1100" dirty="0">
                <a:solidFill>
                  <a:srgbClr val="C55A11"/>
                </a:solidFill>
                <a:latin typeface="Arial Black"/>
                <a:cs typeface="Arial Black"/>
              </a:rPr>
              <a:t>21,67%</a:t>
            </a:r>
            <a:endParaRPr sz="1100">
              <a:latin typeface="Arial Black"/>
              <a:cs typeface="Arial Black"/>
            </a:endParaRPr>
          </a:p>
          <a:p>
            <a:pPr marL="17145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latin typeface="Arial Black"/>
                <a:cs typeface="Arial Black"/>
              </a:rPr>
              <a:t>3,125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1400" spc="-5" dirty="0">
                <a:solidFill>
                  <a:srgbClr val="C55A11"/>
                </a:solidFill>
                <a:latin typeface="Arial Black"/>
                <a:cs typeface="Arial Black"/>
              </a:rPr>
              <a:t>-864,61</a:t>
            </a:r>
            <a:r>
              <a:rPr sz="1400" spc="-8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C55A11"/>
                </a:solidFill>
                <a:latin typeface="Arial Black"/>
                <a:cs typeface="Arial Black"/>
              </a:rPr>
              <a:t>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92719" y="3113341"/>
            <a:ext cx="327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 Black"/>
                <a:cs typeface="Arial Black"/>
              </a:rPr>
              <a:t>+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44709" y="3090798"/>
            <a:ext cx="327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 Black"/>
                <a:cs typeface="Arial Black"/>
              </a:rPr>
              <a:t>=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390640"/>
            <a:ext cx="12192000" cy="467359"/>
          </a:xfrm>
          <a:custGeom>
            <a:avLst/>
            <a:gdLst/>
            <a:ahLst/>
            <a:cxnLst/>
            <a:rect l="l" t="t" r="r" b="b"/>
            <a:pathLst>
              <a:path w="12192000" h="467359">
                <a:moveTo>
                  <a:pt x="0" y="467360"/>
                </a:moveTo>
                <a:lnTo>
                  <a:pt x="12192000" y="467360"/>
                </a:lnTo>
                <a:lnTo>
                  <a:pt x="12192000" y="0"/>
                </a:lnTo>
                <a:lnTo>
                  <a:pt x="0" y="0"/>
                </a:lnTo>
                <a:lnTo>
                  <a:pt x="0" y="467360"/>
                </a:lnTo>
                <a:close/>
              </a:path>
            </a:pathLst>
          </a:custGeom>
          <a:solidFill>
            <a:srgbClr val="44536A">
              <a:alpha val="3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17890" y="6415087"/>
            <a:ext cx="356489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PENYESUAIAN </a:t>
            </a:r>
            <a:r>
              <a:rPr sz="1200" b="1" spc="-5" dirty="0">
                <a:solidFill>
                  <a:srgbClr val="333E50"/>
                </a:solidFill>
                <a:latin typeface="Cambria"/>
                <a:cs typeface="Cambria"/>
              </a:rPr>
              <a:t>TKDD </a:t>
            </a:r>
            <a:r>
              <a:rPr sz="1200" b="1" dirty="0">
                <a:solidFill>
                  <a:srgbClr val="333E50"/>
                </a:solidFill>
                <a:latin typeface="Cambria"/>
                <a:cs typeface="Cambria"/>
              </a:rPr>
              <a:t>&amp; </a:t>
            </a:r>
            <a:r>
              <a:rPr sz="1200" b="1" spc="-45" dirty="0">
                <a:solidFill>
                  <a:srgbClr val="333E50"/>
                </a:solidFill>
                <a:latin typeface="Cambria"/>
                <a:cs typeface="Cambria"/>
              </a:rPr>
              <a:t>PENDAPATAN </a:t>
            </a: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ASLI</a:t>
            </a:r>
            <a:r>
              <a:rPr sz="1200" b="1" spc="6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DAERAH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20"/>
              </a:lnSpc>
            </a:pPr>
            <a:r>
              <a:rPr sz="1200" b="1" spc="-25" dirty="0">
                <a:solidFill>
                  <a:srgbClr val="333E50"/>
                </a:solidFill>
                <a:latin typeface="Cambria"/>
                <a:cs typeface="Cambria"/>
              </a:rPr>
              <a:t>Tahun </a:t>
            </a:r>
            <a:r>
              <a:rPr sz="1200" b="1" spc="-10" dirty="0">
                <a:solidFill>
                  <a:srgbClr val="333E50"/>
                </a:solidFill>
                <a:latin typeface="Cambria"/>
                <a:cs typeface="Cambria"/>
              </a:rPr>
              <a:t>Anggaran </a:t>
            </a:r>
            <a:r>
              <a:rPr sz="1200" b="1" dirty="0">
                <a:solidFill>
                  <a:srgbClr val="333E50"/>
                </a:solidFill>
                <a:latin typeface="Cambria"/>
                <a:cs typeface="Cambria"/>
              </a:rPr>
              <a:t>2020 </a:t>
            </a:r>
            <a:r>
              <a:rPr sz="1200" b="1" spc="-5" dirty="0">
                <a:solidFill>
                  <a:srgbClr val="333E50"/>
                </a:solidFill>
                <a:latin typeface="Cambria"/>
                <a:cs typeface="Cambria"/>
              </a:rPr>
              <a:t>Provinsi</a:t>
            </a:r>
            <a:r>
              <a:rPr sz="1200" b="1" spc="-2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333E50"/>
                </a:solidFill>
                <a:latin typeface="Cambria"/>
                <a:cs typeface="Cambria"/>
              </a:rPr>
              <a:t>Riau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2710178"/>
            <a:ext cx="3728720" cy="4097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42030" y="35178"/>
            <a:ext cx="6107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Cambria"/>
                <a:cs typeface="Cambria"/>
              </a:rPr>
              <a:t>RINCIAN </a:t>
            </a:r>
            <a:r>
              <a:rPr sz="3200" b="1" spc="-15" dirty="0">
                <a:solidFill>
                  <a:srgbClr val="FFFF00"/>
                </a:solidFill>
                <a:latin typeface="Cambria"/>
                <a:cs typeface="Cambria"/>
              </a:rPr>
              <a:t>PERGESERAN </a:t>
            </a:r>
            <a:r>
              <a:rPr sz="3200" b="1" spc="-80" dirty="0">
                <a:solidFill>
                  <a:srgbClr val="FFFFFF"/>
                </a:solidFill>
                <a:latin typeface="Cambria"/>
                <a:cs typeface="Cambria"/>
              </a:rPr>
              <a:t>TAHAP</a:t>
            </a:r>
            <a:r>
              <a:rPr sz="32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III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900" y="3459479"/>
            <a:ext cx="9982200" cy="645160"/>
          </a:xfrm>
          <a:custGeom>
            <a:avLst/>
            <a:gdLst/>
            <a:ahLst/>
            <a:cxnLst/>
            <a:rect l="l" t="t" r="r" b="b"/>
            <a:pathLst>
              <a:path w="9982200" h="645160">
                <a:moveTo>
                  <a:pt x="9874631" y="0"/>
                </a:moveTo>
                <a:lnTo>
                  <a:pt x="107568" y="0"/>
                </a:lnTo>
                <a:lnTo>
                  <a:pt x="65686" y="8449"/>
                </a:lnTo>
                <a:lnTo>
                  <a:pt x="31496" y="31496"/>
                </a:lnTo>
                <a:lnTo>
                  <a:pt x="8449" y="65686"/>
                </a:lnTo>
                <a:lnTo>
                  <a:pt x="0" y="107569"/>
                </a:lnTo>
                <a:lnTo>
                  <a:pt x="0" y="537591"/>
                </a:lnTo>
                <a:lnTo>
                  <a:pt x="8449" y="579473"/>
                </a:lnTo>
                <a:lnTo>
                  <a:pt x="31496" y="613664"/>
                </a:lnTo>
                <a:lnTo>
                  <a:pt x="65686" y="636710"/>
                </a:lnTo>
                <a:lnTo>
                  <a:pt x="107568" y="645160"/>
                </a:lnTo>
                <a:lnTo>
                  <a:pt x="9874631" y="645160"/>
                </a:lnTo>
                <a:lnTo>
                  <a:pt x="9916513" y="636710"/>
                </a:lnTo>
                <a:lnTo>
                  <a:pt x="9950704" y="613664"/>
                </a:lnTo>
                <a:lnTo>
                  <a:pt x="9973750" y="579473"/>
                </a:lnTo>
                <a:lnTo>
                  <a:pt x="9982200" y="537591"/>
                </a:lnTo>
                <a:lnTo>
                  <a:pt x="9982200" y="107569"/>
                </a:lnTo>
                <a:lnTo>
                  <a:pt x="9973750" y="65686"/>
                </a:lnTo>
                <a:lnTo>
                  <a:pt x="9950704" y="31496"/>
                </a:lnTo>
                <a:lnTo>
                  <a:pt x="9916513" y="8449"/>
                </a:lnTo>
                <a:lnTo>
                  <a:pt x="98746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700" y="4996179"/>
            <a:ext cx="9982200" cy="838200"/>
          </a:xfrm>
          <a:custGeom>
            <a:avLst/>
            <a:gdLst/>
            <a:ahLst/>
            <a:cxnLst/>
            <a:rect l="l" t="t" r="r" b="b"/>
            <a:pathLst>
              <a:path w="9982200" h="838200">
                <a:moveTo>
                  <a:pt x="98425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55"/>
                </a:lnTo>
                <a:lnTo>
                  <a:pt x="26954" y="781004"/>
                </a:lnTo>
                <a:lnTo>
                  <a:pt x="57195" y="811245"/>
                </a:lnTo>
                <a:lnTo>
                  <a:pt x="95544" y="831077"/>
                </a:lnTo>
                <a:lnTo>
                  <a:pt x="139700" y="838200"/>
                </a:lnTo>
                <a:lnTo>
                  <a:pt x="9842500" y="838200"/>
                </a:lnTo>
                <a:lnTo>
                  <a:pt x="9886679" y="831077"/>
                </a:lnTo>
                <a:lnTo>
                  <a:pt x="9925031" y="811245"/>
                </a:lnTo>
                <a:lnTo>
                  <a:pt x="9955263" y="781004"/>
                </a:lnTo>
                <a:lnTo>
                  <a:pt x="9975083" y="742655"/>
                </a:lnTo>
                <a:lnTo>
                  <a:pt x="9982200" y="698500"/>
                </a:lnTo>
                <a:lnTo>
                  <a:pt x="9982200" y="139700"/>
                </a:lnTo>
                <a:lnTo>
                  <a:pt x="9975083" y="95520"/>
                </a:lnTo>
                <a:lnTo>
                  <a:pt x="9955263" y="57168"/>
                </a:lnTo>
                <a:lnTo>
                  <a:pt x="9925031" y="26936"/>
                </a:lnTo>
                <a:lnTo>
                  <a:pt x="9886679" y="7116"/>
                </a:lnTo>
                <a:lnTo>
                  <a:pt x="98425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0079" y="2631439"/>
            <a:ext cx="934719" cy="3901440"/>
          </a:xfrm>
          <a:custGeom>
            <a:avLst/>
            <a:gdLst/>
            <a:ahLst/>
            <a:cxnLst/>
            <a:rect l="l" t="t" r="r" b="b"/>
            <a:pathLst>
              <a:path w="934720" h="3901440">
                <a:moveTo>
                  <a:pt x="778891" y="0"/>
                </a:moveTo>
                <a:lnTo>
                  <a:pt x="155829" y="0"/>
                </a:lnTo>
                <a:lnTo>
                  <a:pt x="106558" y="7940"/>
                </a:lnTo>
                <a:lnTo>
                  <a:pt x="63779" y="30053"/>
                </a:lnTo>
                <a:lnTo>
                  <a:pt x="30053" y="63779"/>
                </a:lnTo>
                <a:lnTo>
                  <a:pt x="7940" y="106558"/>
                </a:lnTo>
                <a:lnTo>
                  <a:pt x="0" y="155829"/>
                </a:lnTo>
                <a:lnTo>
                  <a:pt x="0" y="3745649"/>
                </a:lnTo>
                <a:lnTo>
                  <a:pt x="7940" y="3794891"/>
                </a:lnTo>
                <a:lnTo>
                  <a:pt x="30053" y="3837657"/>
                </a:lnTo>
                <a:lnTo>
                  <a:pt x="63779" y="3871381"/>
                </a:lnTo>
                <a:lnTo>
                  <a:pt x="106558" y="3893497"/>
                </a:lnTo>
                <a:lnTo>
                  <a:pt x="155829" y="3901440"/>
                </a:lnTo>
                <a:lnTo>
                  <a:pt x="778891" y="3901440"/>
                </a:lnTo>
                <a:lnTo>
                  <a:pt x="828161" y="3893497"/>
                </a:lnTo>
                <a:lnTo>
                  <a:pt x="870940" y="3871381"/>
                </a:lnTo>
                <a:lnTo>
                  <a:pt x="904666" y="3837657"/>
                </a:lnTo>
                <a:lnTo>
                  <a:pt x="926779" y="3794891"/>
                </a:lnTo>
                <a:lnTo>
                  <a:pt x="934720" y="3745649"/>
                </a:lnTo>
                <a:lnTo>
                  <a:pt x="934720" y="155829"/>
                </a:lnTo>
                <a:lnTo>
                  <a:pt x="926779" y="106558"/>
                </a:lnTo>
                <a:lnTo>
                  <a:pt x="904666" y="63779"/>
                </a:lnTo>
                <a:lnTo>
                  <a:pt x="870940" y="30053"/>
                </a:lnTo>
                <a:lnTo>
                  <a:pt x="828161" y="7940"/>
                </a:lnTo>
                <a:lnTo>
                  <a:pt x="77889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39" y="1295400"/>
            <a:ext cx="8115300" cy="546100"/>
          </a:xfrm>
          <a:custGeom>
            <a:avLst/>
            <a:gdLst/>
            <a:ahLst/>
            <a:cxnLst/>
            <a:rect l="l" t="t" r="r" b="b"/>
            <a:pathLst>
              <a:path w="8115300" h="546100">
                <a:moveTo>
                  <a:pt x="8024240" y="0"/>
                </a:moveTo>
                <a:lnTo>
                  <a:pt x="91059" y="0"/>
                </a:lnTo>
                <a:lnTo>
                  <a:pt x="55614" y="7155"/>
                </a:lnTo>
                <a:lnTo>
                  <a:pt x="26669" y="26670"/>
                </a:lnTo>
                <a:lnTo>
                  <a:pt x="7155" y="55614"/>
                </a:lnTo>
                <a:lnTo>
                  <a:pt x="0" y="91059"/>
                </a:lnTo>
                <a:lnTo>
                  <a:pt x="0" y="455040"/>
                </a:lnTo>
                <a:lnTo>
                  <a:pt x="7155" y="490485"/>
                </a:lnTo>
                <a:lnTo>
                  <a:pt x="26670" y="519430"/>
                </a:lnTo>
                <a:lnTo>
                  <a:pt x="55614" y="538944"/>
                </a:lnTo>
                <a:lnTo>
                  <a:pt x="91059" y="546100"/>
                </a:lnTo>
                <a:lnTo>
                  <a:pt x="8024240" y="546100"/>
                </a:lnTo>
                <a:lnTo>
                  <a:pt x="8059685" y="538944"/>
                </a:lnTo>
                <a:lnTo>
                  <a:pt x="8088630" y="519430"/>
                </a:lnTo>
                <a:lnTo>
                  <a:pt x="8108144" y="490485"/>
                </a:lnTo>
                <a:lnTo>
                  <a:pt x="8115300" y="455040"/>
                </a:lnTo>
                <a:lnTo>
                  <a:pt x="8115300" y="91059"/>
                </a:lnTo>
                <a:lnTo>
                  <a:pt x="8108144" y="55614"/>
                </a:lnTo>
                <a:lnTo>
                  <a:pt x="8088630" y="26670"/>
                </a:lnTo>
                <a:lnTo>
                  <a:pt x="8059685" y="7155"/>
                </a:lnTo>
                <a:lnTo>
                  <a:pt x="80242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4659" y="904239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4210" y="0"/>
                </a:moveTo>
                <a:lnTo>
                  <a:pt x="616781" y="1668"/>
                </a:lnTo>
                <a:lnTo>
                  <a:pt x="570252" y="6597"/>
                </a:lnTo>
                <a:lnTo>
                  <a:pt x="524734" y="14674"/>
                </a:lnTo>
                <a:lnTo>
                  <a:pt x="480340" y="25788"/>
                </a:lnTo>
                <a:lnTo>
                  <a:pt x="437182" y="39825"/>
                </a:lnTo>
                <a:lnTo>
                  <a:pt x="395373" y="56674"/>
                </a:lnTo>
                <a:lnTo>
                  <a:pt x="355026" y="76221"/>
                </a:lnTo>
                <a:lnTo>
                  <a:pt x="316253" y="98355"/>
                </a:lnTo>
                <a:lnTo>
                  <a:pt x="279166" y="122962"/>
                </a:lnTo>
                <a:lnTo>
                  <a:pt x="243877" y="149930"/>
                </a:lnTo>
                <a:lnTo>
                  <a:pt x="210500" y="179147"/>
                </a:lnTo>
                <a:lnTo>
                  <a:pt x="179147" y="210500"/>
                </a:lnTo>
                <a:lnTo>
                  <a:pt x="149930" y="243877"/>
                </a:lnTo>
                <a:lnTo>
                  <a:pt x="122962" y="279166"/>
                </a:lnTo>
                <a:lnTo>
                  <a:pt x="98355" y="316253"/>
                </a:lnTo>
                <a:lnTo>
                  <a:pt x="76221" y="355026"/>
                </a:lnTo>
                <a:lnTo>
                  <a:pt x="56674" y="395373"/>
                </a:lnTo>
                <a:lnTo>
                  <a:pt x="39825" y="437182"/>
                </a:lnTo>
                <a:lnTo>
                  <a:pt x="25788" y="480340"/>
                </a:lnTo>
                <a:lnTo>
                  <a:pt x="14674" y="524734"/>
                </a:lnTo>
                <a:lnTo>
                  <a:pt x="6597" y="570252"/>
                </a:lnTo>
                <a:lnTo>
                  <a:pt x="1668" y="616781"/>
                </a:lnTo>
                <a:lnTo>
                  <a:pt x="0" y="664210"/>
                </a:lnTo>
                <a:lnTo>
                  <a:pt x="1668" y="711638"/>
                </a:lnTo>
                <a:lnTo>
                  <a:pt x="6597" y="758167"/>
                </a:lnTo>
                <a:lnTo>
                  <a:pt x="14674" y="803685"/>
                </a:lnTo>
                <a:lnTo>
                  <a:pt x="25788" y="848079"/>
                </a:lnTo>
                <a:lnTo>
                  <a:pt x="39825" y="891237"/>
                </a:lnTo>
                <a:lnTo>
                  <a:pt x="56674" y="933046"/>
                </a:lnTo>
                <a:lnTo>
                  <a:pt x="76221" y="973393"/>
                </a:lnTo>
                <a:lnTo>
                  <a:pt x="98355" y="1012166"/>
                </a:lnTo>
                <a:lnTo>
                  <a:pt x="122962" y="1049253"/>
                </a:lnTo>
                <a:lnTo>
                  <a:pt x="149930" y="1084542"/>
                </a:lnTo>
                <a:lnTo>
                  <a:pt x="179147" y="1117919"/>
                </a:lnTo>
                <a:lnTo>
                  <a:pt x="210500" y="1149272"/>
                </a:lnTo>
                <a:lnTo>
                  <a:pt x="243877" y="1178489"/>
                </a:lnTo>
                <a:lnTo>
                  <a:pt x="279166" y="1205457"/>
                </a:lnTo>
                <a:lnTo>
                  <a:pt x="316253" y="1230064"/>
                </a:lnTo>
                <a:lnTo>
                  <a:pt x="355026" y="1252198"/>
                </a:lnTo>
                <a:lnTo>
                  <a:pt x="395373" y="1271745"/>
                </a:lnTo>
                <a:lnTo>
                  <a:pt x="437182" y="1288594"/>
                </a:lnTo>
                <a:lnTo>
                  <a:pt x="480340" y="1302631"/>
                </a:lnTo>
                <a:lnTo>
                  <a:pt x="524734" y="1313745"/>
                </a:lnTo>
                <a:lnTo>
                  <a:pt x="570252" y="1321822"/>
                </a:lnTo>
                <a:lnTo>
                  <a:pt x="616781" y="1326751"/>
                </a:lnTo>
                <a:lnTo>
                  <a:pt x="664210" y="1328420"/>
                </a:lnTo>
                <a:lnTo>
                  <a:pt x="711638" y="1326751"/>
                </a:lnTo>
                <a:lnTo>
                  <a:pt x="758167" y="1321822"/>
                </a:lnTo>
                <a:lnTo>
                  <a:pt x="803685" y="1313745"/>
                </a:lnTo>
                <a:lnTo>
                  <a:pt x="848079" y="1302631"/>
                </a:lnTo>
                <a:lnTo>
                  <a:pt x="891237" y="1288594"/>
                </a:lnTo>
                <a:lnTo>
                  <a:pt x="933046" y="1271745"/>
                </a:lnTo>
                <a:lnTo>
                  <a:pt x="973393" y="1252198"/>
                </a:lnTo>
                <a:lnTo>
                  <a:pt x="1012166" y="1230064"/>
                </a:lnTo>
                <a:lnTo>
                  <a:pt x="1049253" y="1205457"/>
                </a:lnTo>
                <a:lnTo>
                  <a:pt x="1084542" y="1178489"/>
                </a:lnTo>
                <a:lnTo>
                  <a:pt x="1117919" y="1149272"/>
                </a:lnTo>
                <a:lnTo>
                  <a:pt x="1149272" y="1117919"/>
                </a:lnTo>
                <a:lnTo>
                  <a:pt x="1178489" y="1084542"/>
                </a:lnTo>
                <a:lnTo>
                  <a:pt x="1205457" y="1049253"/>
                </a:lnTo>
                <a:lnTo>
                  <a:pt x="1230064" y="1012166"/>
                </a:lnTo>
                <a:lnTo>
                  <a:pt x="1252198" y="973393"/>
                </a:lnTo>
                <a:lnTo>
                  <a:pt x="1271745" y="933046"/>
                </a:lnTo>
                <a:lnTo>
                  <a:pt x="1288594" y="891237"/>
                </a:lnTo>
                <a:lnTo>
                  <a:pt x="1302631" y="848079"/>
                </a:lnTo>
                <a:lnTo>
                  <a:pt x="1313745" y="803685"/>
                </a:lnTo>
                <a:lnTo>
                  <a:pt x="1321822" y="758167"/>
                </a:lnTo>
                <a:lnTo>
                  <a:pt x="1326751" y="711638"/>
                </a:lnTo>
                <a:lnTo>
                  <a:pt x="1328419" y="664210"/>
                </a:lnTo>
                <a:lnTo>
                  <a:pt x="1326751" y="616781"/>
                </a:lnTo>
                <a:lnTo>
                  <a:pt x="1321822" y="570252"/>
                </a:lnTo>
                <a:lnTo>
                  <a:pt x="1313745" y="524734"/>
                </a:lnTo>
                <a:lnTo>
                  <a:pt x="1302631" y="480340"/>
                </a:lnTo>
                <a:lnTo>
                  <a:pt x="1288594" y="437182"/>
                </a:lnTo>
                <a:lnTo>
                  <a:pt x="1271745" y="395373"/>
                </a:lnTo>
                <a:lnTo>
                  <a:pt x="1252198" y="355026"/>
                </a:lnTo>
                <a:lnTo>
                  <a:pt x="1230064" y="316253"/>
                </a:lnTo>
                <a:lnTo>
                  <a:pt x="1205457" y="279166"/>
                </a:lnTo>
                <a:lnTo>
                  <a:pt x="1178489" y="243877"/>
                </a:lnTo>
                <a:lnTo>
                  <a:pt x="1149272" y="210500"/>
                </a:lnTo>
                <a:lnTo>
                  <a:pt x="1117919" y="179147"/>
                </a:lnTo>
                <a:lnTo>
                  <a:pt x="1084542" y="149930"/>
                </a:lnTo>
                <a:lnTo>
                  <a:pt x="1049253" y="122962"/>
                </a:lnTo>
                <a:lnTo>
                  <a:pt x="1012166" y="98355"/>
                </a:lnTo>
                <a:lnTo>
                  <a:pt x="973393" y="76221"/>
                </a:lnTo>
                <a:lnTo>
                  <a:pt x="933046" y="56674"/>
                </a:lnTo>
                <a:lnTo>
                  <a:pt x="891237" y="39825"/>
                </a:lnTo>
                <a:lnTo>
                  <a:pt x="848079" y="25788"/>
                </a:lnTo>
                <a:lnTo>
                  <a:pt x="803685" y="14674"/>
                </a:lnTo>
                <a:lnTo>
                  <a:pt x="758167" y="6597"/>
                </a:lnTo>
                <a:lnTo>
                  <a:pt x="711638" y="1668"/>
                </a:lnTo>
                <a:lnTo>
                  <a:pt x="664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12119" y="0"/>
            <a:ext cx="1579880" cy="993140"/>
          </a:xfrm>
          <a:custGeom>
            <a:avLst/>
            <a:gdLst/>
            <a:ahLst/>
            <a:cxnLst/>
            <a:rect l="l" t="t" r="r" b="b"/>
            <a:pathLst>
              <a:path w="1579879" h="993140">
                <a:moveTo>
                  <a:pt x="0" y="993139"/>
                </a:moveTo>
                <a:lnTo>
                  <a:pt x="1579879" y="993139"/>
                </a:lnTo>
                <a:lnTo>
                  <a:pt x="1579879" y="0"/>
                </a:lnTo>
                <a:lnTo>
                  <a:pt x="0" y="0"/>
                </a:lnTo>
                <a:lnTo>
                  <a:pt x="0" y="993139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42219" y="830580"/>
            <a:ext cx="469900" cy="162560"/>
          </a:xfrm>
          <a:custGeom>
            <a:avLst/>
            <a:gdLst/>
            <a:ahLst/>
            <a:cxnLst/>
            <a:rect l="l" t="t" r="r" b="b"/>
            <a:pathLst>
              <a:path w="469900" h="162559">
                <a:moveTo>
                  <a:pt x="469900" y="0"/>
                </a:moveTo>
                <a:lnTo>
                  <a:pt x="0" y="0"/>
                </a:lnTo>
                <a:lnTo>
                  <a:pt x="469900" y="162560"/>
                </a:lnTo>
                <a:lnTo>
                  <a:pt x="4699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612120" cy="833119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223520" rIns="0" bIns="0" rtlCol="0">
            <a:spAutoFit/>
          </a:bodyPr>
          <a:lstStyle/>
          <a:p>
            <a:pPr marL="538480" algn="ctr">
              <a:lnSpc>
                <a:spcPct val="100000"/>
              </a:lnSpc>
              <a:spcBef>
                <a:spcPts val="1760"/>
              </a:spcBef>
            </a:pPr>
            <a:r>
              <a:rPr sz="2400" spc="-15" dirty="0">
                <a:solidFill>
                  <a:srgbClr val="212A35"/>
                </a:solidFill>
                <a:latin typeface="Cambria"/>
                <a:cs typeface="Cambria"/>
              </a:rPr>
              <a:t>KRONOLOGIS </a:t>
            </a:r>
            <a:r>
              <a:rPr sz="2400" spc="-5" dirty="0">
                <a:solidFill>
                  <a:srgbClr val="212A35"/>
                </a:solidFill>
                <a:latin typeface="Cambria"/>
                <a:cs typeface="Cambria"/>
              </a:rPr>
              <a:t>ANGGARAN </a:t>
            </a:r>
            <a:r>
              <a:rPr sz="2400" dirty="0">
                <a:solidFill>
                  <a:srgbClr val="212A35"/>
                </a:solidFill>
                <a:latin typeface="Cambria"/>
                <a:cs typeface="Cambria"/>
              </a:rPr>
              <a:t>APBD </a:t>
            </a:r>
            <a:r>
              <a:rPr sz="2400" spc="-55" dirty="0">
                <a:solidFill>
                  <a:srgbClr val="212A35"/>
                </a:solidFill>
                <a:latin typeface="Cambria"/>
                <a:cs typeface="Cambria"/>
              </a:rPr>
              <a:t>TAHUN</a:t>
            </a:r>
            <a:r>
              <a:rPr sz="2400" spc="-1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12A35"/>
                </a:solidFill>
                <a:latin typeface="Cambria"/>
                <a:cs typeface="Cambria"/>
              </a:rPr>
              <a:t>2020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48059" y="81280"/>
            <a:ext cx="520700" cy="72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0650" y="1412557"/>
            <a:ext cx="2592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mbria"/>
                <a:cs typeface="Cambria"/>
              </a:rPr>
              <a:t>Perda </a:t>
            </a:r>
            <a:r>
              <a:rPr sz="1800" b="1" dirty="0">
                <a:latin typeface="Cambria"/>
                <a:cs typeface="Cambria"/>
              </a:rPr>
              <a:t>APBD </a:t>
            </a:r>
            <a:r>
              <a:rPr sz="1800" b="1" spc="-30" dirty="0">
                <a:latin typeface="Cambria"/>
                <a:cs typeface="Cambria"/>
              </a:rPr>
              <a:t>Tahun</a:t>
            </a:r>
            <a:r>
              <a:rPr sz="1800" b="1" spc="-10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2020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4958" y="1384553"/>
            <a:ext cx="2792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Rp.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10.282.170.350.030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9835" y="2298065"/>
            <a:ext cx="525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0066"/>
                </a:solidFill>
                <a:latin typeface="Cambria"/>
                <a:cs typeface="Cambria"/>
              </a:rPr>
              <a:t>MELAKSANAKAN </a:t>
            </a:r>
            <a:r>
              <a:rPr sz="1800" b="1" spc="-10" dirty="0">
                <a:solidFill>
                  <a:srgbClr val="660066"/>
                </a:solidFill>
                <a:latin typeface="Cambria"/>
                <a:cs typeface="Cambria"/>
              </a:rPr>
              <a:t>PERGESERAN </a:t>
            </a:r>
            <a:r>
              <a:rPr sz="1800" b="1" spc="-5" dirty="0">
                <a:solidFill>
                  <a:srgbClr val="660066"/>
                </a:solidFill>
                <a:latin typeface="Cambria"/>
                <a:cs typeface="Cambria"/>
              </a:rPr>
              <a:t>ANGGARAN </a:t>
            </a:r>
            <a:r>
              <a:rPr sz="1800" b="1" dirty="0">
                <a:solidFill>
                  <a:srgbClr val="660066"/>
                </a:solidFill>
                <a:latin typeface="Cambria"/>
                <a:cs typeface="Cambria"/>
              </a:rPr>
              <a:t>4</a:t>
            </a:r>
            <a:r>
              <a:rPr sz="1800" b="1" spc="-60" dirty="0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660066"/>
                </a:solidFill>
                <a:latin typeface="Cambria"/>
                <a:cs typeface="Cambria"/>
              </a:rPr>
              <a:t>KALI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3716" y="2785490"/>
            <a:ext cx="2683510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66"/>
                </a:solidFill>
                <a:latin typeface="Cambria"/>
                <a:cs typeface="Cambria"/>
              </a:rPr>
              <a:t>PERGESERAN</a:t>
            </a:r>
            <a:r>
              <a:rPr sz="1800" b="1" spc="-12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0066"/>
                </a:solidFill>
                <a:latin typeface="Cambria"/>
                <a:cs typeface="Cambria"/>
              </a:rPr>
              <a:t>I</a:t>
            </a:r>
            <a:endParaRPr sz="1800">
              <a:latin typeface="Cambria"/>
              <a:cs typeface="Cambria"/>
            </a:endParaRPr>
          </a:p>
          <a:p>
            <a:pPr marL="106045">
              <a:lnSpc>
                <a:spcPct val="100000"/>
              </a:lnSpc>
            </a:pPr>
            <a:r>
              <a:rPr sz="1800" spc="-15" dirty="0">
                <a:solidFill>
                  <a:srgbClr val="000066"/>
                </a:solidFill>
                <a:latin typeface="Cambria"/>
                <a:cs typeface="Cambria"/>
              </a:rPr>
              <a:t>Pergub. </a:t>
            </a:r>
            <a:r>
              <a:rPr sz="1800" spc="-5" dirty="0">
                <a:solidFill>
                  <a:srgbClr val="000066"/>
                </a:solidFill>
                <a:latin typeface="Cambria"/>
                <a:cs typeface="Cambria"/>
              </a:rPr>
              <a:t>No. 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4 </a:t>
            </a:r>
            <a:r>
              <a:rPr sz="1800" spc="-30" dirty="0">
                <a:solidFill>
                  <a:srgbClr val="000066"/>
                </a:solidFill>
                <a:latin typeface="Cambria"/>
                <a:cs typeface="Cambria"/>
              </a:rPr>
              <a:t>Tahun</a:t>
            </a:r>
            <a:r>
              <a:rPr sz="1800" spc="-1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2020</a:t>
            </a:r>
            <a:endParaRPr sz="1800">
              <a:latin typeface="Cambria"/>
              <a:cs typeface="Cambria"/>
            </a:endParaRPr>
          </a:p>
          <a:p>
            <a:pPr marR="20320" algn="r">
              <a:lnSpc>
                <a:spcPct val="100000"/>
              </a:lnSpc>
              <a:spcBef>
                <a:spcPts val="1135"/>
              </a:spcBef>
            </a:pPr>
            <a:r>
              <a:rPr sz="1800" b="1" spc="-5" dirty="0">
                <a:solidFill>
                  <a:srgbClr val="000066"/>
                </a:solidFill>
                <a:latin typeface="Cambria"/>
                <a:cs typeface="Cambria"/>
              </a:rPr>
              <a:t>PERGESERAN</a:t>
            </a:r>
            <a:r>
              <a:rPr sz="1800" b="1" spc="-114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0066"/>
                </a:solidFill>
                <a:latin typeface="Cambria"/>
                <a:cs typeface="Cambria"/>
              </a:rPr>
              <a:t>II</a:t>
            </a:r>
            <a:endParaRPr sz="1800">
              <a:latin typeface="Cambria"/>
              <a:cs typeface="Cambria"/>
            </a:endParaRPr>
          </a:p>
          <a:p>
            <a:pPr marL="142875">
              <a:lnSpc>
                <a:spcPct val="100000"/>
              </a:lnSpc>
            </a:pPr>
            <a:r>
              <a:rPr sz="1800" spc="-15" dirty="0">
                <a:solidFill>
                  <a:srgbClr val="000066"/>
                </a:solidFill>
                <a:latin typeface="Cambria"/>
                <a:cs typeface="Cambria"/>
              </a:rPr>
              <a:t>Pergub. </a:t>
            </a:r>
            <a:r>
              <a:rPr sz="1800" spc="-5" dirty="0">
                <a:solidFill>
                  <a:srgbClr val="000066"/>
                </a:solidFill>
                <a:latin typeface="Cambria"/>
                <a:cs typeface="Cambria"/>
              </a:rPr>
              <a:t>No.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8 </a:t>
            </a:r>
            <a:r>
              <a:rPr sz="1800" spc="-30" dirty="0">
                <a:solidFill>
                  <a:srgbClr val="000066"/>
                </a:solidFill>
                <a:latin typeface="Cambria"/>
                <a:cs typeface="Cambria"/>
              </a:rPr>
              <a:t>Tahun</a:t>
            </a:r>
            <a:r>
              <a:rPr sz="1800" spc="-1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2020</a:t>
            </a:r>
            <a:endParaRPr sz="1800">
              <a:latin typeface="Cambria"/>
              <a:cs typeface="Cambria"/>
            </a:endParaRPr>
          </a:p>
          <a:p>
            <a:pPr marR="22225" algn="r">
              <a:lnSpc>
                <a:spcPct val="100000"/>
              </a:lnSpc>
              <a:spcBef>
                <a:spcPts val="1670"/>
              </a:spcBef>
            </a:pPr>
            <a:r>
              <a:rPr sz="1800" b="1" spc="-10" dirty="0">
                <a:solidFill>
                  <a:srgbClr val="000066"/>
                </a:solidFill>
                <a:latin typeface="Cambria"/>
                <a:cs typeface="Cambria"/>
              </a:rPr>
              <a:t>PERGESERAN</a:t>
            </a:r>
            <a:r>
              <a:rPr sz="1800" b="1" spc="-7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0066"/>
                </a:solidFill>
                <a:latin typeface="Cambria"/>
                <a:cs typeface="Cambria"/>
              </a:rPr>
              <a:t>III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000066"/>
                </a:solidFill>
                <a:latin typeface="Cambria"/>
                <a:cs typeface="Cambria"/>
              </a:rPr>
              <a:t>Pergub. </a:t>
            </a:r>
            <a:r>
              <a:rPr sz="1800" spc="-5" dirty="0">
                <a:solidFill>
                  <a:srgbClr val="000066"/>
                </a:solidFill>
                <a:latin typeface="Cambria"/>
                <a:cs typeface="Cambria"/>
              </a:rPr>
              <a:t>No.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20 </a:t>
            </a:r>
            <a:r>
              <a:rPr sz="1800" spc="-30" dirty="0">
                <a:solidFill>
                  <a:srgbClr val="000066"/>
                </a:solidFill>
                <a:latin typeface="Cambria"/>
                <a:cs typeface="Cambria"/>
              </a:rPr>
              <a:t>Tahun</a:t>
            </a:r>
            <a:r>
              <a:rPr sz="1800" spc="-2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2020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716" y="5070411"/>
            <a:ext cx="26650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47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66"/>
                </a:solidFill>
                <a:latin typeface="Cambria"/>
                <a:cs typeface="Cambria"/>
              </a:rPr>
              <a:t>PERGESERAN</a:t>
            </a:r>
            <a:r>
              <a:rPr sz="1800" b="1" spc="-7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0066"/>
                </a:solidFill>
                <a:latin typeface="Cambria"/>
                <a:cs typeface="Cambria"/>
              </a:rPr>
              <a:t>IV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000066"/>
                </a:solidFill>
                <a:latin typeface="Cambria"/>
                <a:cs typeface="Cambria"/>
              </a:rPr>
              <a:t>Pergub. </a:t>
            </a:r>
            <a:r>
              <a:rPr sz="1800" spc="-5" dirty="0">
                <a:solidFill>
                  <a:srgbClr val="000066"/>
                </a:solidFill>
                <a:latin typeface="Cambria"/>
                <a:cs typeface="Cambria"/>
              </a:rPr>
              <a:t>No.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28 </a:t>
            </a:r>
            <a:r>
              <a:rPr sz="1800" spc="-30" dirty="0">
                <a:solidFill>
                  <a:srgbClr val="000066"/>
                </a:solidFill>
                <a:latin typeface="Cambria"/>
                <a:cs typeface="Cambria"/>
              </a:rPr>
              <a:t>Tahun</a:t>
            </a:r>
            <a:r>
              <a:rPr sz="1800" spc="-2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66"/>
                </a:solidFill>
                <a:latin typeface="Cambria"/>
                <a:cs typeface="Cambria"/>
              </a:rPr>
              <a:t>2020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8401" y="2768536"/>
            <a:ext cx="387794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Rp.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25.335.427.813,-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mbria"/>
                <a:cs typeface="Cambria"/>
              </a:rPr>
              <a:t>(Pencegahan </a:t>
            </a:r>
            <a:r>
              <a:rPr sz="1600" dirty="0">
                <a:latin typeface="Cambria"/>
                <a:cs typeface="Cambria"/>
              </a:rPr>
              <a:t>Dan </a:t>
            </a:r>
            <a:r>
              <a:rPr sz="1600" spc="-5" dirty="0">
                <a:latin typeface="Cambria"/>
                <a:cs typeface="Cambria"/>
              </a:rPr>
              <a:t>Penanggulangan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Karhutla)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96176" y="3498532"/>
            <a:ext cx="4180204" cy="173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Rp.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74.980.932.383,-</a:t>
            </a:r>
            <a:endParaRPr sz="1800">
              <a:latin typeface="Cambria"/>
              <a:cs typeface="Cambria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/>
                <a:cs typeface="Cambria"/>
              </a:rPr>
              <a:t>(Penanggulangan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Covid-19)</a:t>
            </a:r>
            <a:endParaRPr sz="1600">
              <a:latin typeface="Cambria"/>
              <a:cs typeface="Cambria"/>
            </a:endParaRPr>
          </a:p>
          <a:p>
            <a:pPr marL="16510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latin typeface="Cambria"/>
                <a:cs typeface="Cambria"/>
              </a:rPr>
              <a:t>Rp.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399.396.933.444,27,-</a:t>
            </a:r>
            <a:endParaRPr sz="1800">
              <a:latin typeface="Cambria"/>
              <a:cs typeface="Cambria"/>
            </a:endParaRPr>
          </a:p>
          <a:p>
            <a:pPr marL="16510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(Penanggulangan </a:t>
            </a:r>
            <a:r>
              <a:rPr sz="1600" spc="-10" dirty="0">
                <a:latin typeface="Cambria"/>
                <a:cs typeface="Cambria"/>
              </a:rPr>
              <a:t>Covid-19, </a:t>
            </a:r>
            <a:r>
              <a:rPr sz="1600" spc="-90" dirty="0">
                <a:latin typeface="Cambria"/>
                <a:cs typeface="Cambria"/>
              </a:rPr>
              <a:t>BLT, </a:t>
            </a:r>
            <a:r>
              <a:rPr sz="1600" spc="-5" dirty="0">
                <a:latin typeface="Cambria"/>
                <a:cs typeface="Cambria"/>
              </a:rPr>
              <a:t>Bankeu</a:t>
            </a:r>
            <a:r>
              <a:rPr sz="1600" spc="-204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Khusus</a:t>
            </a:r>
            <a:endParaRPr sz="1600">
              <a:latin typeface="Cambria"/>
              <a:cs typeface="Cambria"/>
            </a:endParaRPr>
          </a:p>
          <a:p>
            <a:pPr marL="16510">
              <a:lnSpc>
                <a:spcPct val="100000"/>
              </a:lnSpc>
            </a:pPr>
            <a:r>
              <a:rPr sz="1600" spc="-15" dirty="0">
                <a:latin typeface="Cambria"/>
                <a:cs typeface="Cambria"/>
              </a:rPr>
              <a:t>Kab/Kota </a:t>
            </a:r>
            <a:r>
              <a:rPr sz="1600" spc="-5" dirty="0">
                <a:latin typeface="Cambria"/>
                <a:cs typeface="Cambria"/>
              </a:rPr>
              <a:t>Untuk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Kelurahan)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b="1" spc="-5" dirty="0">
                <a:latin typeface="Cambria"/>
                <a:cs typeface="Cambria"/>
              </a:rPr>
              <a:t>Rp.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1.795.867.219.155,23</a:t>
            </a:r>
            <a:r>
              <a:rPr sz="1800" b="1" spc="-5" dirty="0">
                <a:latin typeface="Cambria"/>
                <a:cs typeface="Cambria"/>
              </a:rPr>
              <a:t>,-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6176" y="5217795"/>
            <a:ext cx="3999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spc="-10" dirty="0">
                <a:latin typeface="Cambria"/>
                <a:cs typeface="Cambria"/>
              </a:rPr>
              <a:t>Pengurangan </a:t>
            </a:r>
            <a:r>
              <a:rPr sz="1200" spc="-35" dirty="0">
                <a:latin typeface="Cambria"/>
                <a:cs typeface="Cambria"/>
              </a:rPr>
              <a:t>PAD </a:t>
            </a:r>
            <a:r>
              <a:rPr sz="1200" spc="-5" dirty="0">
                <a:latin typeface="Cambria"/>
                <a:cs typeface="Cambria"/>
              </a:rPr>
              <a:t>21,67% menjadi Rp. 3,1</a:t>
            </a:r>
            <a:r>
              <a:rPr sz="1200" spc="15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200" spc="-10" dirty="0">
                <a:latin typeface="Cambria"/>
                <a:cs typeface="Cambria"/>
              </a:rPr>
              <a:t>Pengurangan </a:t>
            </a:r>
            <a:r>
              <a:rPr sz="1200" spc="-5" dirty="0">
                <a:latin typeface="Cambria"/>
                <a:cs typeface="Cambria"/>
              </a:rPr>
              <a:t>Dana </a:t>
            </a:r>
            <a:r>
              <a:rPr sz="1200" spc="-10" dirty="0">
                <a:latin typeface="Cambria"/>
                <a:cs typeface="Cambria"/>
              </a:rPr>
              <a:t>Perimbangan </a:t>
            </a:r>
            <a:r>
              <a:rPr sz="1200" spc="-5" dirty="0">
                <a:latin typeface="Cambria"/>
                <a:cs typeface="Cambria"/>
              </a:rPr>
              <a:t>15% menjadi Rp. 5,3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</a:t>
            </a:r>
            <a:endParaRPr sz="1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1200" dirty="0">
                <a:latin typeface="Cambria"/>
                <a:cs typeface="Cambria"/>
              </a:rPr>
              <a:t>(sesui PMK No.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35/2020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81320" y="891539"/>
            <a:ext cx="1330959" cy="132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1250" y="3067050"/>
            <a:ext cx="0" cy="2647315"/>
          </a:xfrm>
          <a:custGeom>
            <a:avLst/>
            <a:gdLst/>
            <a:ahLst/>
            <a:cxnLst/>
            <a:rect l="l" t="t" r="r" b="b"/>
            <a:pathLst>
              <a:path h="2647315">
                <a:moveTo>
                  <a:pt x="0" y="0"/>
                </a:moveTo>
                <a:lnTo>
                  <a:pt x="0" y="2647099"/>
                </a:lnTo>
              </a:path>
            </a:pathLst>
          </a:custGeom>
          <a:ln w="38100">
            <a:solidFill>
              <a:srgbClr val="8496A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8859" y="2989579"/>
            <a:ext cx="170179" cy="170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1400" y="3693159"/>
            <a:ext cx="170179" cy="170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6320" y="4450079"/>
            <a:ext cx="170179" cy="170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8859" y="5255259"/>
            <a:ext cx="170179" cy="170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1900" y="6062979"/>
            <a:ext cx="9906000" cy="546100"/>
          </a:xfrm>
          <a:custGeom>
            <a:avLst/>
            <a:gdLst/>
            <a:ahLst/>
            <a:cxnLst/>
            <a:rect l="l" t="t" r="r" b="b"/>
            <a:pathLst>
              <a:path w="9906000" h="546100">
                <a:moveTo>
                  <a:pt x="9814941" y="0"/>
                </a:moveTo>
                <a:lnTo>
                  <a:pt x="91059" y="0"/>
                </a:lnTo>
                <a:lnTo>
                  <a:pt x="55614" y="7153"/>
                </a:lnTo>
                <a:lnTo>
                  <a:pt x="26669" y="26660"/>
                </a:lnTo>
                <a:lnTo>
                  <a:pt x="7155" y="55592"/>
                </a:lnTo>
                <a:lnTo>
                  <a:pt x="0" y="91020"/>
                </a:lnTo>
                <a:lnTo>
                  <a:pt x="0" y="455079"/>
                </a:lnTo>
                <a:lnTo>
                  <a:pt x="7155" y="490507"/>
                </a:lnTo>
                <a:lnTo>
                  <a:pt x="26670" y="519439"/>
                </a:lnTo>
                <a:lnTo>
                  <a:pt x="55614" y="538946"/>
                </a:lnTo>
                <a:lnTo>
                  <a:pt x="91059" y="546100"/>
                </a:lnTo>
                <a:lnTo>
                  <a:pt x="9814941" y="546100"/>
                </a:lnTo>
                <a:lnTo>
                  <a:pt x="9850385" y="538946"/>
                </a:lnTo>
                <a:lnTo>
                  <a:pt x="9879330" y="519439"/>
                </a:lnTo>
                <a:lnTo>
                  <a:pt x="9898844" y="490507"/>
                </a:lnTo>
                <a:lnTo>
                  <a:pt x="9906000" y="455079"/>
                </a:lnTo>
                <a:lnTo>
                  <a:pt x="9906000" y="91020"/>
                </a:lnTo>
                <a:lnTo>
                  <a:pt x="9898844" y="55592"/>
                </a:lnTo>
                <a:lnTo>
                  <a:pt x="9879330" y="26660"/>
                </a:lnTo>
                <a:lnTo>
                  <a:pt x="9850385" y="7153"/>
                </a:lnTo>
                <a:lnTo>
                  <a:pt x="98149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6279" y="5915658"/>
            <a:ext cx="873759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63599" y="6076950"/>
            <a:ext cx="4242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APBD </a:t>
            </a:r>
            <a:r>
              <a:rPr sz="1800" b="1" spc="-30" dirty="0">
                <a:latin typeface="Cambria"/>
                <a:cs typeface="Cambria"/>
              </a:rPr>
              <a:t>Tahun </a:t>
            </a:r>
            <a:r>
              <a:rPr sz="1800" b="1" spc="-10" dirty="0">
                <a:latin typeface="Cambria"/>
                <a:cs typeface="Cambria"/>
              </a:rPr>
              <a:t>2020 </a:t>
            </a:r>
            <a:r>
              <a:rPr sz="1800" b="1" spc="-5" dirty="0">
                <a:latin typeface="Cambria"/>
                <a:cs typeface="Cambria"/>
              </a:rPr>
              <a:t>setelah </a:t>
            </a:r>
            <a:r>
              <a:rPr sz="1800" b="1" spc="-10" dirty="0">
                <a:latin typeface="Cambria"/>
                <a:cs typeface="Cambria"/>
              </a:rPr>
              <a:t>Pergeseran</a:t>
            </a:r>
            <a:r>
              <a:rPr sz="1800" b="1" spc="-10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IV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mbria"/>
                <a:cs typeface="Cambria"/>
              </a:rPr>
              <a:t>(SKB </a:t>
            </a:r>
            <a:r>
              <a:rPr sz="1400" dirty="0">
                <a:latin typeface="Cambria"/>
                <a:cs typeface="Cambria"/>
              </a:rPr>
              <a:t>2 </a:t>
            </a:r>
            <a:r>
              <a:rPr sz="1400" spc="-5" dirty="0">
                <a:latin typeface="Cambria"/>
                <a:cs typeface="Cambria"/>
              </a:rPr>
              <a:t>Menteri (Menkeu </a:t>
            </a:r>
            <a:r>
              <a:rPr sz="1400" dirty="0">
                <a:latin typeface="Cambria"/>
                <a:cs typeface="Cambria"/>
              </a:rPr>
              <a:t>dan </a:t>
            </a:r>
            <a:r>
              <a:rPr sz="1400" spc="-5" dirty="0">
                <a:latin typeface="Cambria"/>
                <a:cs typeface="Cambria"/>
              </a:rPr>
              <a:t>Mendagri) sebesar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35%)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6351" y="6181407"/>
            <a:ext cx="3007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Rp.</a:t>
            </a:r>
            <a:r>
              <a:rPr sz="2000" b="1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mbria"/>
                <a:cs typeface="Cambria"/>
              </a:rPr>
              <a:t>8.420.418.767.821,40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ownloads\pekanbaru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>
            <a:fillRect/>
          </a:stretch>
        </p:blipFill>
        <p:spPr bwMode="auto">
          <a:xfrm>
            <a:off x="35474" y="0"/>
            <a:ext cx="1212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76" y="0"/>
            <a:ext cx="1212105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81" tIns="40491" rIns="80981" bIns="40491" rtlCol="0" anchor="ctr"/>
          <a:lstStyle/>
          <a:p>
            <a:pPr algn="ctr"/>
            <a:endParaRPr lang="en-US" sz="1329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3" y="3995627"/>
            <a:ext cx="10863751" cy="1567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3" name="Rectangle 2"/>
          <p:cNvSpPr/>
          <p:nvPr/>
        </p:nvSpPr>
        <p:spPr>
          <a:xfrm>
            <a:off x="35475" y="4267538"/>
            <a:ext cx="10584851" cy="15671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2" name="TextBox 1"/>
          <p:cNvSpPr txBox="1"/>
          <p:nvPr/>
        </p:nvSpPr>
        <p:spPr>
          <a:xfrm>
            <a:off x="261250" y="4676170"/>
            <a:ext cx="4405950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53" b="1" dirty="0">
                <a:solidFill>
                  <a:schemeClr val="bg1"/>
                </a:solidFill>
                <a:latin typeface="Arial Black" panose="020B0A04020102020204" pitchFamily="34" charset="0"/>
              </a:rPr>
              <a:t>KONDISI 2020</a:t>
            </a:r>
            <a:endParaRPr lang="en-ID" sz="4253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8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732"/>
            <a:ext cx="12005263" cy="710820"/>
            <a:chOff x="0" y="-6732"/>
            <a:chExt cx="12005263" cy="7108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6732"/>
              <a:ext cx="9235440" cy="7108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956" y="80264"/>
              <a:ext cx="406307" cy="570738"/>
            </a:xfrm>
            <a:prstGeom prst="rect">
              <a:avLst/>
            </a:prstGeom>
          </p:spPr>
        </p:pic>
      </p:grpSp>
      <p:graphicFrame>
        <p:nvGraphicFramePr>
          <p:cNvPr id="4194304" name="Table 4"/>
          <p:cNvGraphicFramePr>
            <a:graphicFrameLocks/>
          </p:cNvGraphicFramePr>
          <p:nvPr/>
        </p:nvGraphicFramePr>
        <p:xfrm>
          <a:off x="341630" y="995045"/>
          <a:ext cx="114681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1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PERTUMBUHAN </a:t>
                      </a:r>
                      <a:r>
                        <a:rPr lang="en-US" sz="1400" dirty="0">
                          <a:cs typeface="+mn-lt"/>
                        </a:rPr>
                        <a:t>EKONOMI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INFLASI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SUKU BUNGA SBN 10 TAHUN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  <a:sym typeface="+mn-ea"/>
                        </a:rPr>
                        <a:t>NILAI TUKAR  RUPAIH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HARGA MINYAK MENTAH INDONESIA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LIFTING MINYAK BUMI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LIFTING GAS BUMI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4,5-5,5%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2-4%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6,67-956%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Rp.14.900-</a:t>
                      </a:r>
                      <a:r>
                        <a:rPr lang="en-US" sz="1600" dirty="0">
                          <a:cs typeface="+mn-lt"/>
                          <a:sym typeface="+mn-ea"/>
                        </a:rPr>
                        <a:t>Rp.</a:t>
                      </a:r>
                      <a:r>
                        <a:rPr lang="en-US" sz="1600" dirty="0">
                          <a:cs typeface="+mn-lt"/>
                        </a:rPr>
                        <a:t>15.300 per US$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40 - 50 US$ per </a:t>
                      </a:r>
                      <a:r>
                        <a:rPr lang="en-US" sz="1600" dirty="0" err="1">
                          <a:cs typeface="+mn-lt"/>
                        </a:rPr>
                        <a:t>Barel</a:t>
                      </a:r>
                      <a:endParaRPr lang="en-US" sz="1600" dirty="0">
                        <a:cs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677-737 </a:t>
                      </a:r>
                      <a:r>
                        <a:rPr lang="en-US" sz="1600" dirty="0" err="1">
                          <a:cs typeface="+mn-lt"/>
                        </a:rPr>
                        <a:t>Ribu</a:t>
                      </a:r>
                      <a:r>
                        <a:rPr lang="en-US" sz="1600" dirty="0">
                          <a:cs typeface="+mn-lt"/>
                        </a:rPr>
                        <a:t> </a:t>
                      </a:r>
                      <a:r>
                        <a:rPr lang="en-US" sz="1600" dirty="0" err="1">
                          <a:cs typeface="+mn-lt"/>
                        </a:rPr>
                        <a:t>Barel</a:t>
                      </a:r>
                      <a:r>
                        <a:rPr lang="en-US" sz="1600" dirty="0">
                          <a:cs typeface="+mn-lt"/>
                        </a:rPr>
                        <a:t> per </a:t>
                      </a:r>
                      <a:r>
                        <a:rPr lang="en-US" sz="1600" dirty="0" err="1">
                          <a:cs typeface="+mn-lt"/>
                        </a:rPr>
                        <a:t>hari</a:t>
                      </a:r>
                      <a:endParaRPr lang="en-US" sz="1600" dirty="0">
                        <a:cs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cs typeface="+mn-lt"/>
                        </a:rPr>
                        <a:t>1.081-1.173 </a:t>
                      </a:r>
                      <a:r>
                        <a:rPr lang="en-US" sz="1600" dirty="0" err="1">
                          <a:cs typeface="+mn-lt"/>
                        </a:rPr>
                        <a:t>Ribu</a:t>
                      </a:r>
                      <a:r>
                        <a:rPr lang="en-US" sz="1600" dirty="0">
                          <a:cs typeface="+mn-lt"/>
                        </a:rPr>
                        <a:t> </a:t>
                      </a:r>
                      <a:r>
                        <a:rPr lang="en-US" sz="1600" dirty="0" err="1">
                          <a:cs typeface="+mn-lt"/>
                        </a:rPr>
                        <a:t>Barel</a:t>
                      </a:r>
                      <a:r>
                        <a:rPr lang="en-US" sz="1600" dirty="0">
                          <a:cs typeface="+mn-lt"/>
                        </a:rPr>
                        <a:t> </a:t>
                      </a:r>
                      <a:r>
                        <a:rPr lang="en-US" sz="1600" dirty="0" err="1">
                          <a:cs typeface="+mn-lt"/>
                        </a:rPr>
                        <a:t>setara</a:t>
                      </a:r>
                      <a:r>
                        <a:rPr lang="en-US" sz="1600" dirty="0">
                          <a:cs typeface="+mn-lt"/>
                        </a:rPr>
                        <a:t> </a:t>
                      </a:r>
                      <a:r>
                        <a:rPr lang="en-US" sz="1600" dirty="0" err="1">
                          <a:cs typeface="+mn-lt"/>
                        </a:rPr>
                        <a:t>minyak</a:t>
                      </a:r>
                      <a:r>
                        <a:rPr lang="en-US" sz="1600" dirty="0">
                          <a:cs typeface="+mn-lt"/>
                        </a:rPr>
                        <a:t> per </a:t>
                      </a:r>
                      <a:r>
                        <a:rPr lang="en-US" sz="1600" dirty="0" err="1">
                          <a:cs typeface="+mn-lt"/>
                        </a:rPr>
                        <a:t>hari</a:t>
                      </a:r>
                      <a:endParaRPr lang="en-US" sz="1600" dirty="0">
                        <a:cs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594" name="Text Box 3"/>
          <p:cNvSpPr txBox="1"/>
          <p:nvPr/>
        </p:nvSpPr>
        <p:spPr>
          <a:xfrm>
            <a:off x="358775" y="2654935"/>
            <a:ext cx="11443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cs typeface="+mn-lt"/>
              </a:rPr>
              <a:t>Sumber : </a:t>
            </a:r>
            <a:r>
              <a:rPr lang="en-US" sz="1200">
                <a:cs typeface="+mn-lt"/>
              </a:rPr>
              <a:t>Kerangka Ekonomi Makro dan Pokok-Pokok Kebijakan Fiskal (KEM PPKF Tahun 2021), Kementerian Keuangan RI</a:t>
            </a:r>
          </a:p>
        </p:txBody>
      </p:sp>
      <p:sp>
        <p:nvSpPr>
          <p:cNvPr id="1048595" name="Text Box 5"/>
          <p:cNvSpPr txBox="1"/>
          <p:nvPr/>
        </p:nvSpPr>
        <p:spPr>
          <a:xfrm>
            <a:off x="0" y="146468"/>
            <a:ext cx="752551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0590"/>
            <a:r>
              <a:rPr lang="en-US" altLang="id-ID" sz="2000" b="1" dirty="0">
                <a:solidFill>
                  <a:schemeClr val="bg1"/>
                </a:solidFill>
                <a:latin typeface="Arial Black" panose="020B0A04020102020204" pitchFamily="34" charset="0"/>
                <a:sym typeface="+mn-ea"/>
              </a:rPr>
              <a:t>INDIKATOR EKONOMI MAKRO INDONESIA</a:t>
            </a:r>
          </a:p>
        </p:txBody>
      </p:sp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1229823" y="3343716"/>
            <a:ext cx="9721557" cy="634751"/>
          </a:xfrm>
          <a:solidFill>
            <a:schemeClr val="accent3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Realisasi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Proyeksi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Penyesuaian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Pertumbuhan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Ekonomi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Tahun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2020 - 2021</a:t>
            </a:r>
          </a:p>
        </p:txBody>
      </p:sp>
      <p:graphicFrame>
        <p:nvGraphicFramePr>
          <p:cNvPr id="4194305" name="Table 1"/>
          <p:cNvGraphicFramePr>
            <a:graphicFrameLocks/>
          </p:cNvGraphicFramePr>
          <p:nvPr/>
        </p:nvGraphicFramePr>
        <p:xfrm>
          <a:off x="368935" y="4247761"/>
          <a:ext cx="11470640" cy="16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67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INDIKATOR MAKRO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REALISASI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REALISASI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REALISASI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2020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2021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Target RPJMD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Penyesuaian 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Target RPJMD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Penyesuaian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Pertumbuhan Ekonomi (%)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1,43 - 2,14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1,80 - 2,49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8597" name="Text Box 3"/>
          <p:cNvSpPr txBox="1"/>
          <p:nvPr/>
        </p:nvSpPr>
        <p:spPr>
          <a:xfrm>
            <a:off x="368935" y="6177280"/>
            <a:ext cx="11443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cs typeface="+mn-lt"/>
              </a:rPr>
              <a:t>Sumber</a:t>
            </a:r>
            <a:r>
              <a:rPr lang="en-US" sz="1200" b="1" dirty="0">
                <a:cs typeface="+mn-lt"/>
              </a:rPr>
              <a:t> : </a:t>
            </a:r>
            <a:r>
              <a:rPr lang="en-US" sz="1200" dirty="0">
                <a:cs typeface="+mn-lt"/>
              </a:rPr>
              <a:t>BPS </a:t>
            </a:r>
            <a:r>
              <a:rPr lang="en-US" sz="1200" dirty="0" err="1">
                <a:cs typeface="+mn-lt"/>
              </a:rPr>
              <a:t>Provinsi</a:t>
            </a:r>
            <a:r>
              <a:rPr lang="en-US" sz="1200" dirty="0">
                <a:cs typeface="+mn-lt"/>
              </a:rPr>
              <a:t> Riau dan </a:t>
            </a:r>
            <a:r>
              <a:rPr lang="en-US" sz="1200" dirty="0" err="1">
                <a:cs typeface="+mn-lt"/>
              </a:rPr>
              <a:t>Kerangka</a:t>
            </a:r>
            <a:r>
              <a:rPr lang="en-US" sz="1200" dirty="0">
                <a:cs typeface="+mn-lt"/>
              </a:rPr>
              <a:t> </a:t>
            </a:r>
            <a:r>
              <a:rPr lang="en-US" sz="1200" dirty="0" err="1">
                <a:cs typeface="+mn-lt"/>
              </a:rPr>
              <a:t>Ekonomi</a:t>
            </a:r>
            <a:r>
              <a:rPr lang="en-US" sz="1200" dirty="0">
                <a:cs typeface="+mn-lt"/>
              </a:rPr>
              <a:t> Makro </a:t>
            </a:r>
            <a:r>
              <a:rPr lang="en-US" sz="1200" dirty="0" err="1">
                <a:cs typeface="+mn-lt"/>
              </a:rPr>
              <a:t>Bappedalitbang</a:t>
            </a:r>
            <a:r>
              <a:rPr lang="en-US" sz="1200" dirty="0">
                <a:cs typeface="+mn-lt"/>
              </a:rPr>
              <a:t> </a:t>
            </a:r>
            <a:r>
              <a:rPr lang="en-US" sz="1200" dirty="0" err="1">
                <a:cs typeface="+mn-lt"/>
              </a:rPr>
              <a:t>Provinsi</a:t>
            </a:r>
            <a:r>
              <a:rPr lang="en-US" sz="1200" dirty="0">
                <a:cs typeface="+mn-lt"/>
              </a:rPr>
              <a:t> Riau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16" y="6509250"/>
            <a:ext cx="5890514" cy="3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12129" y="-1"/>
            <a:ext cx="8671075" cy="56077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956" y="80264"/>
            <a:ext cx="406307" cy="570738"/>
          </a:xfrm>
          <a:prstGeom prst="rect">
            <a:avLst/>
          </a:prstGeom>
        </p:spPr>
      </p:pic>
      <p:sp>
        <p:nvSpPr>
          <p:cNvPr id="184" name="object 184"/>
          <p:cNvSpPr txBox="1"/>
          <p:nvPr/>
        </p:nvSpPr>
        <p:spPr>
          <a:xfrm>
            <a:off x="10357856" y="5111634"/>
            <a:ext cx="1611513" cy="729108"/>
          </a:xfrm>
          <a:prstGeom prst="rect">
            <a:avLst/>
          </a:prstGeom>
        </p:spPr>
        <p:txBody>
          <a:bodyPr wrap="square" lIns="0" tIns="1690" rIns="0" bIns="0" rtlCol="0">
            <a:noAutofit/>
          </a:bodyPr>
          <a:lstStyle/>
          <a:p>
            <a:pPr>
              <a:lnSpc>
                <a:spcPts val="496"/>
              </a:lnSpc>
            </a:pPr>
            <a:endParaRPr sz="496">
              <a:solidFill>
                <a:prstClr val="black"/>
              </a:solidFill>
            </a:endParaRPr>
          </a:p>
          <a:p>
            <a:pPr>
              <a:lnSpc>
                <a:spcPct val="102000"/>
              </a:lnSpc>
              <a:spcBef>
                <a:spcPts val="1980"/>
              </a:spcBef>
            </a:pPr>
            <a:r>
              <a:rPr sz="793" spc="2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r,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398943" y="1010214"/>
            <a:ext cx="2371710" cy="1008372"/>
          </a:xfrm>
          <a:prstGeom prst="rect">
            <a:avLst/>
          </a:prstGeom>
        </p:spPr>
        <p:txBody>
          <a:bodyPr wrap="square" lIns="0" tIns="3639" rIns="0" bIns="0" rtlCol="0">
            <a:noAutofit/>
          </a:bodyPr>
          <a:lstStyle/>
          <a:p>
            <a:pPr>
              <a:lnSpc>
                <a:spcPts val="691"/>
              </a:lnSpc>
            </a:pPr>
            <a:endParaRPr sz="691">
              <a:solidFill>
                <a:prstClr val="black"/>
              </a:solidFill>
            </a:endParaRPr>
          </a:p>
          <a:p>
            <a:pPr marL="36007" marR="2163798" indent="-36007"/>
            <a:r>
              <a:rPr sz="992" b="1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taan k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964" y="4513806"/>
            <a:ext cx="5026769" cy="380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7829" y="4519883"/>
            <a:ext cx="3485529" cy="365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797" y="4528953"/>
            <a:ext cx="4925630" cy="279265"/>
          </a:xfrm>
          <a:custGeom>
            <a:avLst/>
            <a:gdLst/>
            <a:ahLst/>
            <a:cxnLst/>
            <a:rect l="l" t="t" r="r" b="b"/>
            <a:pathLst>
              <a:path w="4972812" h="281939">
                <a:moveTo>
                  <a:pt x="0" y="281939"/>
                </a:moveTo>
                <a:lnTo>
                  <a:pt x="4972812" y="281939"/>
                </a:lnTo>
                <a:lnTo>
                  <a:pt x="4972812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6442" y="4575496"/>
            <a:ext cx="2179223" cy="149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3144" y="4575496"/>
            <a:ext cx="978055" cy="149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5160" y="4575496"/>
            <a:ext cx="273729" cy="149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42488" y="2601232"/>
            <a:ext cx="6590653" cy="318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02640" y="2607295"/>
            <a:ext cx="2270349" cy="3653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95322" y="2616363"/>
            <a:ext cx="6489514" cy="217373"/>
          </a:xfrm>
          <a:custGeom>
            <a:avLst/>
            <a:gdLst/>
            <a:ahLst/>
            <a:cxnLst/>
            <a:rect l="l" t="t" r="r" b="b"/>
            <a:pathLst>
              <a:path w="6551676" h="219456">
                <a:moveTo>
                  <a:pt x="0" y="219456"/>
                </a:moveTo>
                <a:lnTo>
                  <a:pt x="6551676" y="219456"/>
                </a:lnTo>
                <a:lnTo>
                  <a:pt x="6551676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31832" y="2662280"/>
            <a:ext cx="1884573" cy="1494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445169" y="2662280"/>
            <a:ext cx="273729" cy="149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40008" y="3579450"/>
            <a:ext cx="2077128" cy="1258957"/>
          </a:xfrm>
          <a:custGeom>
            <a:avLst/>
            <a:gdLst/>
            <a:ahLst/>
            <a:cxnLst/>
            <a:rect l="l" t="t" r="r" b="b"/>
            <a:pathLst>
              <a:path w="2097024" h="1271015">
                <a:moveTo>
                  <a:pt x="0" y="211836"/>
                </a:moveTo>
                <a:lnTo>
                  <a:pt x="0" y="1059180"/>
                </a:lnTo>
                <a:lnTo>
                  <a:pt x="702" y="1076550"/>
                </a:lnTo>
                <a:lnTo>
                  <a:pt x="10802" y="1126126"/>
                </a:lnTo>
                <a:lnTo>
                  <a:pt x="31744" y="1170754"/>
                </a:lnTo>
                <a:lnTo>
                  <a:pt x="62055" y="1208960"/>
                </a:lnTo>
                <a:lnTo>
                  <a:pt x="100261" y="1239271"/>
                </a:lnTo>
                <a:lnTo>
                  <a:pt x="144889" y="1260213"/>
                </a:lnTo>
                <a:lnTo>
                  <a:pt x="194465" y="1270313"/>
                </a:lnTo>
                <a:lnTo>
                  <a:pt x="211835" y="1271016"/>
                </a:lnTo>
                <a:lnTo>
                  <a:pt x="1885187" y="1271016"/>
                </a:lnTo>
                <a:lnTo>
                  <a:pt x="1936085" y="1264857"/>
                </a:lnTo>
                <a:lnTo>
                  <a:pt x="1982527" y="1247366"/>
                </a:lnTo>
                <a:lnTo>
                  <a:pt x="2023037" y="1220014"/>
                </a:lnTo>
                <a:lnTo>
                  <a:pt x="2056144" y="1184276"/>
                </a:lnTo>
                <a:lnTo>
                  <a:pt x="2080373" y="1141624"/>
                </a:lnTo>
                <a:lnTo>
                  <a:pt x="2094250" y="1093534"/>
                </a:lnTo>
                <a:lnTo>
                  <a:pt x="2097024" y="1059180"/>
                </a:lnTo>
                <a:lnTo>
                  <a:pt x="2097024" y="211836"/>
                </a:lnTo>
                <a:lnTo>
                  <a:pt x="2090865" y="160938"/>
                </a:lnTo>
                <a:lnTo>
                  <a:pt x="2073374" y="114496"/>
                </a:lnTo>
                <a:lnTo>
                  <a:pt x="2046022" y="73986"/>
                </a:lnTo>
                <a:lnTo>
                  <a:pt x="2010284" y="40879"/>
                </a:lnTo>
                <a:lnTo>
                  <a:pt x="1967632" y="16650"/>
                </a:lnTo>
                <a:lnTo>
                  <a:pt x="1919542" y="2773"/>
                </a:lnTo>
                <a:lnTo>
                  <a:pt x="1885187" y="0"/>
                </a:lnTo>
                <a:lnTo>
                  <a:pt x="211835" y="0"/>
                </a:lnTo>
                <a:lnTo>
                  <a:pt x="160938" y="6158"/>
                </a:lnTo>
                <a:lnTo>
                  <a:pt x="114496" y="23649"/>
                </a:lnTo>
                <a:lnTo>
                  <a:pt x="73986" y="51001"/>
                </a:lnTo>
                <a:lnTo>
                  <a:pt x="40879" y="86739"/>
                </a:lnTo>
                <a:lnTo>
                  <a:pt x="16650" y="129391"/>
                </a:lnTo>
                <a:lnTo>
                  <a:pt x="2773" y="177481"/>
                </a:lnTo>
                <a:lnTo>
                  <a:pt x="0" y="21183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32461" y="2537868"/>
            <a:ext cx="2111847" cy="1094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53055" y="3579450"/>
            <a:ext cx="2235628" cy="1258957"/>
          </a:xfrm>
          <a:custGeom>
            <a:avLst/>
            <a:gdLst/>
            <a:ahLst/>
            <a:cxnLst/>
            <a:rect l="l" t="t" r="r" b="b"/>
            <a:pathLst>
              <a:path w="2257043" h="1271015">
                <a:moveTo>
                  <a:pt x="0" y="211836"/>
                </a:moveTo>
                <a:lnTo>
                  <a:pt x="0" y="1059180"/>
                </a:lnTo>
                <a:lnTo>
                  <a:pt x="702" y="1076550"/>
                </a:lnTo>
                <a:lnTo>
                  <a:pt x="10802" y="1126126"/>
                </a:lnTo>
                <a:lnTo>
                  <a:pt x="31744" y="1170754"/>
                </a:lnTo>
                <a:lnTo>
                  <a:pt x="62055" y="1208960"/>
                </a:lnTo>
                <a:lnTo>
                  <a:pt x="100261" y="1239271"/>
                </a:lnTo>
                <a:lnTo>
                  <a:pt x="144889" y="1260213"/>
                </a:lnTo>
                <a:lnTo>
                  <a:pt x="194465" y="1270313"/>
                </a:lnTo>
                <a:lnTo>
                  <a:pt x="211836" y="1271016"/>
                </a:lnTo>
                <a:lnTo>
                  <a:pt x="2045208" y="1271016"/>
                </a:lnTo>
                <a:lnTo>
                  <a:pt x="2096105" y="1264857"/>
                </a:lnTo>
                <a:lnTo>
                  <a:pt x="2142547" y="1247366"/>
                </a:lnTo>
                <a:lnTo>
                  <a:pt x="2183057" y="1220014"/>
                </a:lnTo>
                <a:lnTo>
                  <a:pt x="2216164" y="1184276"/>
                </a:lnTo>
                <a:lnTo>
                  <a:pt x="2240393" y="1141624"/>
                </a:lnTo>
                <a:lnTo>
                  <a:pt x="2254270" y="1093534"/>
                </a:lnTo>
                <a:lnTo>
                  <a:pt x="2257043" y="1059180"/>
                </a:lnTo>
                <a:lnTo>
                  <a:pt x="2257043" y="211836"/>
                </a:lnTo>
                <a:lnTo>
                  <a:pt x="2250885" y="160938"/>
                </a:lnTo>
                <a:lnTo>
                  <a:pt x="2233394" y="114496"/>
                </a:lnTo>
                <a:lnTo>
                  <a:pt x="2206042" y="73986"/>
                </a:lnTo>
                <a:lnTo>
                  <a:pt x="2170304" y="40879"/>
                </a:lnTo>
                <a:lnTo>
                  <a:pt x="2127652" y="16650"/>
                </a:lnTo>
                <a:lnTo>
                  <a:pt x="2079562" y="2773"/>
                </a:lnTo>
                <a:lnTo>
                  <a:pt x="2045208" y="0"/>
                </a:lnTo>
                <a:lnTo>
                  <a:pt x="211836" y="0"/>
                </a:lnTo>
                <a:lnTo>
                  <a:pt x="160938" y="6158"/>
                </a:lnTo>
                <a:lnTo>
                  <a:pt x="114496" y="23649"/>
                </a:lnTo>
                <a:lnTo>
                  <a:pt x="73986" y="51001"/>
                </a:lnTo>
                <a:lnTo>
                  <a:pt x="40879" y="86739"/>
                </a:lnTo>
                <a:lnTo>
                  <a:pt x="16650" y="129391"/>
                </a:lnTo>
                <a:lnTo>
                  <a:pt x="2773" y="177481"/>
                </a:lnTo>
                <a:lnTo>
                  <a:pt x="0" y="21183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47016" y="2537868"/>
            <a:ext cx="2255254" cy="1085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05177" y="2645801"/>
            <a:ext cx="406065" cy="0"/>
          </a:xfrm>
          <a:custGeom>
            <a:avLst/>
            <a:gdLst/>
            <a:ahLst/>
            <a:cxnLst/>
            <a:rect l="l" t="t" r="r" b="b"/>
            <a:pathLst>
              <a:path w="409955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54609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4817" y="2679764"/>
            <a:ext cx="167559" cy="0"/>
          </a:xfrm>
          <a:custGeom>
            <a:avLst/>
            <a:gdLst/>
            <a:ahLst/>
            <a:cxnLst/>
            <a:rect l="l" t="t" r="r" b="b"/>
            <a:pathLst>
              <a:path w="169163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5613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58579" y="2617874"/>
            <a:ext cx="132838" cy="101139"/>
          </a:xfrm>
          <a:custGeom>
            <a:avLst/>
            <a:gdLst/>
            <a:ahLst/>
            <a:cxnLst/>
            <a:rect l="l" t="t" r="r" b="b"/>
            <a:pathLst>
              <a:path w="134111" h="102108">
                <a:moveTo>
                  <a:pt x="0" y="102108"/>
                </a:moveTo>
                <a:lnTo>
                  <a:pt x="134111" y="102108"/>
                </a:lnTo>
                <a:lnTo>
                  <a:pt x="134111" y="0"/>
                </a:ln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89074" y="3928028"/>
            <a:ext cx="252345" cy="254106"/>
          </a:xfrm>
          <a:custGeom>
            <a:avLst/>
            <a:gdLst/>
            <a:ahLst/>
            <a:cxnLst/>
            <a:rect l="l" t="t" r="r" b="b"/>
            <a:pathLst>
              <a:path w="254762" h="256540">
                <a:moveTo>
                  <a:pt x="147954" y="220345"/>
                </a:moveTo>
                <a:lnTo>
                  <a:pt x="112395" y="255524"/>
                </a:lnTo>
                <a:lnTo>
                  <a:pt x="253746" y="256540"/>
                </a:lnTo>
                <a:lnTo>
                  <a:pt x="254762" y="115062"/>
                </a:lnTo>
                <a:lnTo>
                  <a:pt x="219201" y="150114"/>
                </a:lnTo>
                <a:lnTo>
                  <a:pt x="71120" y="0"/>
                </a:lnTo>
                <a:lnTo>
                  <a:pt x="0" y="70231"/>
                </a:lnTo>
                <a:lnTo>
                  <a:pt x="147954" y="22034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768461" y="3579450"/>
            <a:ext cx="2235628" cy="1258957"/>
          </a:xfrm>
          <a:custGeom>
            <a:avLst/>
            <a:gdLst/>
            <a:ahLst/>
            <a:cxnLst/>
            <a:rect l="l" t="t" r="r" b="b"/>
            <a:pathLst>
              <a:path w="2257043" h="1271015">
                <a:moveTo>
                  <a:pt x="0" y="211836"/>
                </a:moveTo>
                <a:lnTo>
                  <a:pt x="0" y="1059180"/>
                </a:lnTo>
                <a:lnTo>
                  <a:pt x="702" y="1076550"/>
                </a:lnTo>
                <a:lnTo>
                  <a:pt x="10802" y="1126126"/>
                </a:lnTo>
                <a:lnTo>
                  <a:pt x="31744" y="1170754"/>
                </a:lnTo>
                <a:lnTo>
                  <a:pt x="62055" y="1208960"/>
                </a:lnTo>
                <a:lnTo>
                  <a:pt x="100261" y="1239271"/>
                </a:lnTo>
                <a:lnTo>
                  <a:pt x="144889" y="1260213"/>
                </a:lnTo>
                <a:lnTo>
                  <a:pt x="194465" y="1270313"/>
                </a:lnTo>
                <a:lnTo>
                  <a:pt x="211835" y="1271016"/>
                </a:lnTo>
                <a:lnTo>
                  <a:pt x="2045207" y="1271016"/>
                </a:lnTo>
                <a:lnTo>
                  <a:pt x="2096105" y="1264857"/>
                </a:lnTo>
                <a:lnTo>
                  <a:pt x="2142547" y="1247366"/>
                </a:lnTo>
                <a:lnTo>
                  <a:pt x="2183057" y="1220014"/>
                </a:lnTo>
                <a:lnTo>
                  <a:pt x="2216164" y="1184276"/>
                </a:lnTo>
                <a:lnTo>
                  <a:pt x="2240393" y="1141624"/>
                </a:lnTo>
                <a:lnTo>
                  <a:pt x="2254270" y="1093534"/>
                </a:lnTo>
                <a:lnTo>
                  <a:pt x="2257043" y="1059180"/>
                </a:lnTo>
                <a:lnTo>
                  <a:pt x="2257043" y="211836"/>
                </a:lnTo>
                <a:lnTo>
                  <a:pt x="2250885" y="160938"/>
                </a:lnTo>
                <a:lnTo>
                  <a:pt x="2233394" y="114496"/>
                </a:lnTo>
                <a:lnTo>
                  <a:pt x="2206042" y="73986"/>
                </a:lnTo>
                <a:lnTo>
                  <a:pt x="2170304" y="40879"/>
                </a:lnTo>
                <a:lnTo>
                  <a:pt x="2127652" y="16650"/>
                </a:lnTo>
                <a:lnTo>
                  <a:pt x="2079562" y="2773"/>
                </a:lnTo>
                <a:lnTo>
                  <a:pt x="2045207" y="0"/>
                </a:lnTo>
                <a:lnTo>
                  <a:pt x="211835" y="0"/>
                </a:lnTo>
                <a:lnTo>
                  <a:pt x="160938" y="6158"/>
                </a:lnTo>
                <a:lnTo>
                  <a:pt x="114496" y="23649"/>
                </a:lnTo>
                <a:lnTo>
                  <a:pt x="73986" y="51001"/>
                </a:lnTo>
                <a:lnTo>
                  <a:pt x="40879" y="86739"/>
                </a:lnTo>
                <a:lnTo>
                  <a:pt x="16650" y="129391"/>
                </a:lnTo>
                <a:lnTo>
                  <a:pt x="2773" y="177481"/>
                </a:lnTo>
                <a:lnTo>
                  <a:pt x="0" y="21183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762424" y="2536358"/>
            <a:ext cx="2255252" cy="10868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420582" y="2645045"/>
            <a:ext cx="404556" cy="0"/>
          </a:xfrm>
          <a:custGeom>
            <a:avLst/>
            <a:gdLst/>
            <a:ahLst/>
            <a:cxnLst/>
            <a:rect l="l" t="t" r="r" b="b"/>
            <a:pathLst>
              <a:path w="408431">
                <a:moveTo>
                  <a:pt x="0" y="0"/>
                </a:moveTo>
                <a:lnTo>
                  <a:pt x="408431" y="0"/>
                </a:lnTo>
              </a:path>
            </a:pathLst>
          </a:custGeom>
          <a:ln w="5613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678714" y="2679010"/>
            <a:ext cx="167559" cy="0"/>
          </a:xfrm>
          <a:custGeom>
            <a:avLst/>
            <a:gdLst/>
            <a:ahLst/>
            <a:cxnLst/>
            <a:rect l="l" t="t" r="r" b="b"/>
            <a:pathLst>
              <a:path w="169164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54609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87853" y="3897713"/>
            <a:ext cx="259765" cy="250835"/>
          </a:xfrm>
          <a:custGeom>
            <a:avLst/>
            <a:gdLst/>
            <a:ahLst/>
            <a:cxnLst/>
            <a:rect l="l" t="t" r="r" b="b"/>
            <a:pathLst>
              <a:path w="262254" h="253237">
                <a:moveTo>
                  <a:pt x="154812" y="216408"/>
                </a:moveTo>
                <a:lnTo>
                  <a:pt x="120903" y="253237"/>
                </a:lnTo>
                <a:lnTo>
                  <a:pt x="262254" y="247523"/>
                </a:lnTo>
                <a:lnTo>
                  <a:pt x="256667" y="106172"/>
                </a:lnTo>
                <a:lnTo>
                  <a:pt x="222757" y="143002"/>
                </a:lnTo>
                <a:lnTo>
                  <a:pt x="67818" y="0"/>
                </a:lnTo>
                <a:lnTo>
                  <a:pt x="0" y="73533"/>
                </a:lnTo>
                <a:lnTo>
                  <a:pt x="154812" y="2164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62112" y="3896456"/>
            <a:ext cx="949502" cy="7774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32461" y="3885889"/>
            <a:ext cx="982711" cy="8015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798652" y="3822487"/>
            <a:ext cx="1041582" cy="8528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485367" y="3868403"/>
            <a:ext cx="252345" cy="253979"/>
          </a:xfrm>
          <a:custGeom>
            <a:avLst/>
            <a:gdLst/>
            <a:ahLst/>
            <a:cxnLst/>
            <a:rect l="l" t="t" r="r" b="b"/>
            <a:pathLst>
              <a:path w="254762" h="256412">
                <a:moveTo>
                  <a:pt x="147955" y="220344"/>
                </a:moveTo>
                <a:lnTo>
                  <a:pt x="112395" y="255396"/>
                </a:lnTo>
                <a:lnTo>
                  <a:pt x="253873" y="256412"/>
                </a:lnTo>
                <a:lnTo>
                  <a:pt x="254762" y="114934"/>
                </a:lnTo>
                <a:lnTo>
                  <a:pt x="219202" y="150113"/>
                </a:lnTo>
                <a:lnTo>
                  <a:pt x="71120" y="0"/>
                </a:lnTo>
                <a:lnTo>
                  <a:pt x="0" y="70231"/>
                </a:lnTo>
                <a:lnTo>
                  <a:pt x="147955" y="2203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21355" y="702205"/>
            <a:ext cx="6717456" cy="3442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374330" y="708293"/>
            <a:ext cx="2611505" cy="3653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74188" y="717363"/>
            <a:ext cx="6616317" cy="243035"/>
          </a:xfrm>
          <a:custGeom>
            <a:avLst/>
            <a:gdLst/>
            <a:ahLst/>
            <a:cxnLst/>
            <a:rect l="l" t="t" r="r" b="b"/>
            <a:pathLst>
              <a:path w="6679692" h="245363">
                <a:moveTo>
                  <a:pt x="0" y="245363"/>
                </a:moveTo>
                <a:lnTo>
                  <a:pt x="6679692" y="245363"/>
                </a:lnTo>
                <a:lnTo>
                  <a:pt x="6679692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04151" y="762021"/>
            <a:ext cx="1252377" cy="1494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24167" y="762021"/>
            <a:ext cx="90573" cy="1494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714369" y="762021"/>
            <a:ext cx="90573" cy="1494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681844" y="762021"/>
            <a:ext cx="1234049" cy="1494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399852" y="1010214"/>
            <a:ext cx="679293" cy="6792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737445" y="1004176"/>
            <a:ext cx="679293" cy="67929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751030" y="1867633"/>
            <a:ext cx="679293" cy="6792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95322" y="1887257"/>
            <a:ext cx="679293" cy="6792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57298" y="1857065"/>
            <a:ext cx="2001650" cy="7155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997911" y="977003"/>
            <a:ext cx="1995612" cy="7185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997911" y="1858575"/>
            <a:ext cx="1968441" cy="7064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98711" y="4873089"/>
            <a:ext cx="6706888" cy="3185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58095" y="4879153"/>
            <a:ext cx="2786612" cy="3653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51545" y="4888223"/>
            <a:ext cx="6605749" cy="217373"/>
          </a:xfrm>
          <a:custGeom>
            <a:avLst/>
            <a:gdLst/>
            <a:ahLst/>
            <a:cxnLst/>
            <a:rect l="l" t="t" r="r" b="b"/>
            <a:pathLst>
              <a:path w="6669024" h="219455">
                <a:moveTo>
                  <a:pt x="0" y="219456"/>
                </a:moveTo>
                <a:lnTo>
                  <a:pt x="6669024" y="219456"/>
                </a:lnTo>
                <a:lnTo>
                  <a:pt x="6669024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388168" y="4934139"/>
            <a:ext cx="1994454" cy="1494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338871" y="4934139"/>
            <a:ext cx="483656" cy="1494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741919" y="4934139"/>
            <a:ext cx="84534" cy="1494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784186" y="4934139"/>
            <a:ext cx="208316" cy="1494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755560" y="5149374"/>
            <a:ext cx="470975" cy="47097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245335" y="5221831"/>
            <a:ext cx="262659" cy="428709"/>
          </a:xfrm>
          <a:custGeom>
            <a:avLst/>
            <a:gdLst/>
            <a:ahLst/>
            <a:cxnLst/>
            <a:rect l="l" t="t" r="r" b="b"/>
            <a:pathLst>
              <a:path w="265175" h="432815">
                <a:moveTo>
                  <a:pt x="132587" y="0"/>
                </a:moveTo>
                <a:lnTo>
                  <a:pt x="0" y="132588"/>
                </a:lnTo>
                <a:lnTo>
                  <a:pt x="66294" y="132588"/>
                </a:lnTo>
                <a:lnTo>
                  <a:pt x="66294" y="432816"/>
                </a:lnTo>
                <a:lnTo>
                  <a:pt x="198881" y="432816"/>
                </a:lnTo>
                <a:lnTo>
                  <a:pt x="198881" y="132588"/>
                </a:lnTo>
                <a:lnTo>
                  <a:pt x="265175" y="132588"/>
                </a:lnTo>
                <a:lnTo>
                  <a:pt x="1325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900334" y="5156921"/>
            <a:ext cx="1508031" cy="66872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324374" y="5149374"/>
            <a:ext cx="466447" cy="4664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258920" y="5886029"/>
            <a:ext cx="262659" cy="430219"/>
          </a:xfrm>
          <a:custGeom>
            <a:avLst/>
            <a:gdLst/>
            <a:ahLst/>
            <a:cxnLst/>
            <a:rect l="l" t="t" r="r" b="b"/>
            <a:pathLst>
              <a:path w="265175" h="434339">
                <a:moveTo>
                  <a:pt x="132587" y="0"/>
                </a:moveTo>
                <a:lnTo>
                  <a:pt x="0" y="132588"/>
                </a:lnTo>
                <a:lnTo>
                  <a:pt x="66293" y="132588"/>
                </a:lnTo>
                <a:lnTo>
                  <a:pt x="66293" y="434340"/>
                </a:lnTo>
                <a:lnTo>
                  <a:pt x="198881" y="434340"/>
                </a:lnTo>
                <a:lnTo>
                  <a:pt x="198881" y="132588"/>
                </a:lnTo>
                <a:lnTo>
                  <a:pt x="265175" y="132588"/>
                </a:lnTo>
                <a:lnTo>
                  <a:pt x="1325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01843" y="5825648"/>
            <a:ext cx="1538221" cy="6853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1767093" y="5834705"/>
            <a:ext cx="261149" cy="430219"/>
          </a:xfrm>
          <a:custGeom>
            <a:avLst/>
            <a:gdLst/>
            <a:ahLst/>
            <a:cxnLst/>
            <a:rect l="l" t="t" r="r" b="b"/>
            <a:pathLst>
              <a:path w="263651" h="434339">
                <a:moveTo>
                  <a:pt x="131825" y="434339"/>
                </a:moveTo>
                <a:lnTo>
                  <a:pt x="263651" y="302513"/>
                </a:lnTo>
                <a:lnTo>
                  <a:pt x="197738" y="302513"/>
                </a:lnTo>
                <a:lnTo>
                  <a:pt x="197738" y="0"/>
                </a:lnTo>
                <a:lnTo>
                  <a:pt x="65912" y="0"/>
                </a:lnTo>
                <a:lnTo>
                  <a:pt x="65912" y="302513"/>
                </a:lnTo>
                <a:lnTo>
                  <a:pt x="0" y="302513"/>
                </a:lnTo>
                <a:lnTo>
                  <a:pt x="131825" y="4343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1758035" y="5265608"/>
            <a:ext cx="261149" cy="428709"/>
          </a:xfrm>
          <a:custGeom>
            <a:avLst/>
            <a:gdLst/>
            <a:ahLst/>
            <a:cxnLst/>
            <a:rect l="l" t="t" r="r" b="b"/>
            <a:pathLst>
              <a:path w="263651" h="432815">
                <a:moveTo>
                  <a:pt x="131825" y="432816"/>
                </a:moveTo>
                <a:lnTo>
                  <a:pt x="263651" y="300990"/>
                </a:lnTo>
                <a:lnTo>
                  <a:pt x="197738" y="300990"/>
                </a:lnTo>
                <a:lnTo>
                  <a:pt x="197738" y="0"/>
                </a:lnTo>
                <a:lnTo>
                  <a:pt x="65912" y="0"/>
                </a:lnTo>
                <a:lnTo>
                  <a:pt x="65912" y="300990"/>
                </a:lnTo>
                <a:lnTo>
                  <a:pt x="0" y="300990"/>
                </a:lnTo>
                <a:lnTo>
                  <a:pt x="131825" y="4328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378315" y="5111634"/>
            <a:ext cx="1598604" cy="14099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713553" y="4876147"/>
            <a:ext cx="3286269" cy="1912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51948" y="692960"/>
            <a:ext cx="454749" cy="2022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19905" y="692960"/>
            <a:ext cx="427200" cy="20227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03271" y="896999"/>
            <a:ext cx="366314" cy="20227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99939" y="692960"/>
            <a:ext cx="181748" cy="2022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494921" y="692960"/>
            <a:ext cx="496261" cy="20227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891931" y="692960"/>
            <a:ext cx="102648" cy="2022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047414" y="692960"/>
            <a:ext cx="1208513" cy="20227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267121" y="692960"/>
            <a:ext cx="438143" cy="20227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721871" y="692960"/>
            <a:ext cx="693884" cy="20227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420788" y="692960"/>
            <a:ext cx="199259" cy="20227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520416" y="692960"/>
            <a:ext cx="102649" cy="2022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71743" y="692960"/>
            <a:ext cx="296623" cy="20227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769493" y="692960"/>
            <a:ext cx="313983" cy="20227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78008" y="896999"/>
            <a:ext cx="3527669" cy="20227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153598" y="896999"/>
            <a:ext cx="871759" cy="20227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1947" y="896998"/>
            <a:ext cx="102649" cy="40606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03272" y="1100787"/>
            <a:ext cx="199259" cy="20227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02900" y="1100787"/>
            <a:ext cx="102649" cy="2022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54226" y="1100787"/>
            <a:ext cx="298890" cy="20227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53484" y="1100787"/>
            <a:ext cx="681708" cy="20227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343968" y="1100787"/>
            <a:ext cx="102648" cy="20227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395292" y="1100787"/>
            <a:ext cx="102648" cy="20227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468606" y="1010214"/>
            <a:ext cx="2302049" cy="10083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0560" y="151101"/>
            <a:ext cx="3022979" cy="3592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24094" y="164007"/>
            <a:ext cx="217372" cy="3592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43283" y="151101"/>
            <a:ext cx="4237658" cy="35927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6852" y="5143335"/>
            <a:ext cx="1130646" cy="113064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2298" y="5848291"/>
            <a:ext cx="470977" cy="47097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55560" y="5846782"/>
            <a:ext cx="470975" cy="47097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81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790" y="697640"/>
            <a:ext cx="110449" cy="195737"/>
          </a:xfrm>
          <a:prstGeom prst="rect">
            <a:avLst/>
          </a:prstGeom>
        </p:spPr>
        <p:txBody>
          <a:bodyPr wrap="square" lIns="0" tIns="9339" rIns="0" bIns="0" rtlCol="0">
            <a:noAutofit/>
          </a:bodyPr>
          <a:lstStyle/>
          <a:p>
            <a:pPr marL="12377">
              <a:lnSpc>
                <a:spcPts val="1471"/>
              </a:lnSpc>
            </a:pPr>
            <a:r>
              <a:rPr sz="1338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338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0151" y="1110415"/>
            <a:ext cx="400948" cy="510755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2377" marR="26443">
              <a:lnSpc>
                <a:spcPts val="1121"/>
              </a:lnSpc>
            </a:pPr>
            <a:r>
              <a:rPr sz="992" b="1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Permin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377" marR="12940"/>
            <a:r>
              <a:rPr sz="992" b="1" spc="-2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Domesti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377"/>
            <a:r>
              <a:rPr sz="1387" b="1" spc="-6" dirty="0">
                <a:solidFill>
                  <a:srgbClr val="1F4E79"/>
                </a:solidFill>
                <a:latin typeface="Agency FB" panose="020B0503020202020204"/>
                <a:cs typeface="Agency FB" panose="020B0503020202020204"/>
              </a:rPr>
              <a:t>1,03%</a:t>
            </a:r>
            <a:endParaRPr sz="1387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1330" y="1169536"/>
            <a:ext cx="462444" cy="359802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2377">
              <a:lnSpc>
                <a:spcPts val="1121"/>
              </a:lnSpc>
            </a:pPr>
            <a:r>
              <a:rPr sz="992" b="1" spc="-9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Ekspor LN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377" marR="18566"/>
            <a:r>
              <a:rPr sz="1387" b="1" spc="-8" dirty="0">
                <a:solidFill>
                  <a:srgbClr val="1F4E79"/>
                </a:solidFill>
                <a:latin typeface="Agency FB" panose="020B0503020202020204"/>
                <a:cs typeface="Agency FB" panose="020B0503020202020204"/>
              </a:rPr>
              <a:t>15,19%</a:t>
            </a:r>
            <a:endParaRPr sz="1387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4854" y="2041171"/>
            <a:ext cx="490190" cy="359802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2377" marR="26443">
              <a:lnSpc>
                <a:spcPts val="1121"/>
              </a:lnSpc>
            </a:pPr>
            <a:r>
              <a:rPr sz="992" b="1" spc="-9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Impor LN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377"/>
            <a:r>
              <a:rPr sz="1387" b="1" spc="-4" dirty="0">
                <a:solidFill>
                  <a:srgbClr val="C00000"/>
                </a:solidFill>
                <a:latin typeface="Agency FB" panose="020B0503020202020204"/>
                <a:cs typeface="Agency FB" panose="020B0503020202020204"/>
              </a:rPr>
              <a:t>-7,50%</a:t>
            </a:r>
            <a:endParaRPr sz="1387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2165" y="2051109"/>
            <a:ext cx="394951" cy="360054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2377" marR="26443">
              <a:lnSpc>
                <a:spcPts val="1121"/>
              </a:lnSpc>
            </a:pPr>
            <a:r>
              <a:rPr sz="992" b="1" spc="-2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PMTB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377"/>
            <a:r>
              <a:rPr sz="1387" b="1" dirty="0">
                <a:solidFill>
                  <a:srgbClr val="1F4E79"/>
                </a:solidFill>
                <a:latin typeface="Agency FB" panose="020B0503020202020204"/>
                <a:cs typeface="Agency FB" panose="020B0503020202020204"/>
              </a:rPr>
              <a:t>2,71%</a:t>
            </a:r>
            <a:endParaRPr sz="1387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9764" y="3182568"/>
            <a:ext cx="1651699" cy="1604011"/>
          </a:xfrm>
          <a:prstGeom prst="rect">
            <a:avLst/>
          </a:prstGeom>
        </p:spPr>
        <p:txBody>
          <a:bodyPr wrap="square" lIns="0" tIns="8178" rIns="0" bIns="0" rtlCol="0">
            <a:noAutofit/>
          </a:bodyPr>
          <a:lstStyle/>
          <a:p>
            <a:pPr marL="104083" marR="679633" algn="ctr">
              <a:lnSpc>
                <a:spcPts val="1289"/>
              </a:lnSpc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Sisi Lapangan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344317" marR="879922" algn="ctr">
              <a:lnSpc>
                <a:spcPts val="1426"/>
              </a:lnSpc>
              <a:spcBef>
                <a:spcPts val="9"/>
              </a:spcBef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Usaha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396077" indent="-383700">
              <a:spcBef>
                <a:spcPts val="811"/>
              </a:spcBef>
            </a:pP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1187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1187" spc="-3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spc="-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1187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Se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ja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deng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berkur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y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kt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v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</a:t>
            </a:r>
            <a:r>
              <a:rPr sz="890" spc="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u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 rum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h 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b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COV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-19, sektor</a:t>
            </a:r>
            <a:r>
              <a:rPr sz="890" spc="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perdag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(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ngsa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9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,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8%)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eng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 kont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ksi</a:t>
            </a:r>
            <a:r>
              <a:rPr sz="890" spc="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y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ng cukup d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.</a:t>
            </a:r>
            <a:endParaRPr sz="890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2630" y="3181939"/>
            <a:ext cx="1452231" cy="1604641"/>
          </a:xfrm>
          <a:prstGeom prst="rect">
            <a:avLst/>
          </a:prstGeom>
        </p:spPr>
        <p:txBody>
          <a:bodyPr wrap="square" lIns="0" tIns="8178" rIns="0" bIns="0" rtlCol="0">
            <a:noAutofit/>
          </a:bodyPr>
          <a:lstStyle/>
          <a:p>
            <a:pPr marR="595804" algn="ctr">
              <a:lnSpc>
                <a:spcPts val="1289"/>
              </a:lnSpc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Sisi Lapangan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228420" marR="795531" algn="ctr">
              <a:lnSpc>
                <a:spcPts val="1426"/>
              </a:lnSpc>
              <a:spcBef>
                <a:spcPts val="9"/>
              </a:spcBef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Usaha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98457" marR="550233" algn="ctr">
              <a:lnSpc>
                <a:spcPct val="102000"/>
              </a:lnSpc>
              <a:spcBef>
                <a:spcPts val="789"/>
              </a:spcBef>
            </a:pPr>
            <a:r>
              <a:rPr sz="1187" spc="-1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KONSTRUKSI</a:t>
            </a:r>
            <a:endParaRPr sz="1187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379199" algn="just">
              <a:lnSpc>
                <a:spcPct val="102000"/>
              </a:lnSpc>
            </a:pP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Seiring dg menurunnya</a:t>
            </a:r>
            <a:endParaRPr sz="890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379199" marR="125462" algn="just">
              <a:lnSpc>
                <a:spcPts val="1068"/>
              </a:lnSpc>
              <a:spcBef>
                <a:spcPts val="53"/>
              </a:spcBef>
            </a:pP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intensitas konstruksi</a:t>
            </a:r>
            <a:endParaRPr sz="890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379199" marR="45571" algn="just">
              <a:lnSpc>
                <a:spcPct val="99000"/>
              </a:lnSpc>
            </a:pP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Tol Pku – Dumai yang telah mencapai 96%. Adapun konstruksi Tol Pku – Bukittinggi baru memasuki konstruksi.</a:t>
            </a:r>
            <a:endParaRPr sz="890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3692" y="3181686"/>
            <a:ext cx="2048373" cy="1577721"/>
          </a:xfrm>
          <a:prstGeom prst="rect">
            <a:avLst/>
          </a:prstGeom>
        </p:spPr>
        <p:txBody>
          <a:bodyPr wrap="square" lIns="0" tIns="8178" rIns="0" bIns="0" rtlCol="0">
            <a:noAutofit/>
          </a:bodyPr>
          <a:lstStyle/>
          <a:p>
            <a:pPr marL="535605" marR="644751" algn="ctr">
              <a:lnSpc>
                <a:spcPts val="1289"/>
              </a:lnSpc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Sisi Lapangan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775839" marR="844478" algn="ctr">
              <a:lnSpc>
                <a:spcPts val="1426"/>
              </a:lnSpc>
              <a:spcBef>
                <a:spcPts val="9"/>
              </a:spcBef>
            </a:pPr>
            <a:r>
              <a:rPr sz="1187" dirty="0">
                <a:solidFill>
                  <a:prstClr val="black"/>
                </a:solidFill>
                <a:cs typeface="Calibri" panose="020F0502020204030204"/>
              </a:rPr>
              <a:t>Usaha</a:t>
            </a:r>
            <a:endParaRPr sz="1187">
              <a:solidFill>
                <a:prstClr val="black"/>
              </a:solidFill>
              <a:cs typeface="Calibri" panose="020F0502020204030204"/>
            </a:endParaRPr>
          </a:p>
          <a:p>
            <a:pPr marL="951374" indent="-938996">
              <a:spcBef>
                <a:spcPts val="633"/>
              </a:spcBef>
            </a:pPr>
            <a:r>
              <a:rPr sz="1187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1187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</a:t>
            </a:r>
            <a:r>
              <a:rPr sz="1187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1187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O</a:t>
            </a:r>
            <a:r>
              <a:rPr sz="1187" spc="-25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1187" spc="-9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SI</a:t>
            </a:r>
            <a:r>
              <a:rPr sz="1187" spc="-5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&amp;</a:t>
            </a:r>
            <a:r>
              <a:rPr sz="1187" spc="-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1187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1187" spc="-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1187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U</a:t>
            </a:r>
            <a:r>
              <a:rPr sz="1187" spc="-2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1187" spc="-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1187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187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Se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ng dg</a:t>
            </a:r>
            <a:r>
              <a:rPr sz="890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enurunnya penu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ng penerbang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do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m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est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 d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-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berhen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nya penerbang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ernas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on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 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b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 COV</a:t>
            </a:r>
            <a:r>
              <a:rPr sz="890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890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</a:t>
            </a:r>
            <a:r>
              <a:rPr sz="890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-19.</a:t>
            </a:r>
            <a:endParaRPr sz="890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577" y="5122144"/>
            <a:ext cx="1097582" cy="1365789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7441" marR="5626">
              <a:lnSpc>
                <a:spcPts val="1121"/>
              </a:lnSpc>
            </a:pPr>
            <a:r>
              <a:rPr sz="992" b="1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Pengadaan Listrik, Gas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8004" marR="5626">
              <a:lnSpc>
                <a:spcPts val="904"/>
              </a:lnSpc>
            </a:pP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Peningkatan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8004" marR="5626">
              <a:lnSpc>
                <a:spcPts val="952"/>
              </a:lnSpc>
            </a:pPr>
            <a:r>
              <a:rPr sz="793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konsumsi listrik akibat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8004" marR="5626">
              <a:lnSpc>
                <a:spcPts val="952"/>
              </a:lnSpc>
            </a:pP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berkurangnya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8004" marR="5626">
              <a:lnSpc>
                <a:spcPts val="952"/>
              </a:lnSpc>
            </a:pPr>
            <a:r>
              <a:rPr sz="793" spc="-2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aktivitas luar rumah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2377" marR="563735">
              <a:spcBef>
                <a:spcPts val="487"/>
              </a:spcBef>
            </a:pPr>
            <a:r>
              <a:rPr sz="992" b="1" spc="-1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Informasi &amp; Komunikasi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8566">
              <a:lnSpc>
                <a:spcPts val="952"/>
              </a:lnSpc>
              <a:spcBef>
                <a:spcPts val="53"/>
              </a:spcBef>
            </a:pPr>
            <a:r>
              <a:rPr sz="793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Sejalan dengan beralihnya berbagai aktivitas dari </a:t>
            </a:r>
            <a:r>
              <a:rPr sz="793" i="1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offline </a:t>
            </a:r>
            <a:r>
              <a:rPr sz="793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ke </a:t>
            </a:r>
            <a:r>
              <a:rPr sz="793" i="1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online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0813" y="5138119"/>
            <a:ext cx="1154159" cy="1262184"/>
          </a:xfrm>
          <a:prstGeom prst="rect">
            <a:avLst/>
          </a:prstGeom>
        </p:spPr>
        <p:txBody>
          <a:bodyPr wrap="square" lIns="0" tIns="7107" rIns="0" bIns="0" rtlCol="0">
            <a:noAutofit/>
          </a:bodyPr>
          <a:lstStyle/>
          <a:p>
            <a:pPr marL="12940" marR="15190">
              <a:lnSpc>
                <a:spcPts val="1121"/>
              </a:lnSpc>
            </a:pPr>
            <a:r>
              <a:rPr sz="992" b="1" spc="-1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Penyediaan Akomodasi &amp;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2940" marR="15190"/>
            <a:r>
              <a:rPr sz="992" b="1" spc="-2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Mamin</a:t>
            </a:r>
            <a:endParaRPr sz="992">
              <a:solidFill>
                <a:prstClr val="black"/>
              </a:solidFill>
              <a:latin typeface="Agency FB" panose="020B0503020202020204"/>
              <a:cs typeface="Agency FB" panose="020B0503020202020204"/>
            </a:endParaRPr>
          </a:p>
          <a:p>
            <a:pPr marL="16316">
              <a:lnSpc>
                <a:spcPts val="939"/>
              </a:lnSpc>
              <a:spcBef>
                <a:spcPts val="49"/>
              </a:spcBef>
            </a:pP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Pembatalan reservasi kama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6316" marR="15190">
              <a:lnSpc>
                <a:spcPts val="952"/>
              </a:lnSpc>
            </a:pPr>
            <a:r>
              <a:rPr sz="793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event, dan berkurangnya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6316" marR="15190">
              <a:lnSpc>
                <a:spcPts val="952"/>
              </a:lnSpc>
            </a:pPr>
            <a:r>
              <a:rPr sz="793" spc="-1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aktivitas restoran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  <a:p>
            <a:pPr marL="12377" marR="98457">
              <a:lnSpc>
                <a:spcPct val="101000"/>
              </a:lnSpc>
              <a:spcBef>
                <a:spcPts val="483"/>
              </a:spcBef>
            </a:pPr>
            <a:r>
              <a:rPr sz="992" b="1" spc="-3" dirty="0">
                <a:solidFill>
                  <a:prstClr val="black"/>
                </a:solidFill>
                <a:latin typeface="Agency FB" panose="020B0503020202020204"/>
                <a:cs typeface="Agency FB" panose="020B0503020202020204"/>
              </a:rPr>
              <a:t>Jasa Pendidikan </a:t>
            </a:r>
            <a:r>
              <a:rPr sz="793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e</a:t>
            </a:r>
            <a:r>
              <a:rPr sz="793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j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793" spc="-1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den</a:t>
            </a:r>
            <a:r>
              <a:rPr sz="793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g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 berhent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y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spc="-3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be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la</a:t>
            </a:r>
            <a:r>
              <a:rPr sz="793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j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793" spc="-3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p mu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,</a:t>
            </a:r>
            <a:r>
              <a:rPr sz="793" spc="-29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te</a:t>
            </a:r>
            <a:r>
              <a:rPr sz="793" spc="-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r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m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suk</a:t>
            </a:r>
            <a:r>
              <a:rPr sz="793" spc="-1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k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urs</a:t>
            </a:r>
            <a:r>
              <a:rPr sz="793" spc="4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u</a:t>
            </a:r>
            <a:r>
              <a:rPr sz="793" dirty="0">
                <a:solidFill>
                  <a:prstClr val="black"/>
                </a:solidFill>
                <a:latin typeface="Calibri Light" panose="020F0302020204030204"/>
                <a:cs typeface="Calibri Light" panose="020F0302020204030204"/>
              </a:rPr>
              <a:t>s</a:t>
            </a:r>
            <a:endParaRPr sz="793">
              <a:solidFill>
                <a:prstClr val="black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01" y="6499305"/>
            <a:ext cx="1387819" cy="157997"/>
          </a:xfrm>
          <a:prstGeom prst="rect">
            <a:avLst/>
          </a:prstGeom>
        </p:spPr>
        <p:txBody>
          <a:bodyPr wrap="square" lIns="0" tIns="7264" rIns="0" bIns="0" rtlCol="0">
            <a:noAutofit/>
          </a:bodyPr>
          <a:lstStyle/>
          <a:p>
            <a:pPr marL="12377">
              <a:lnSpc>
                <a:spcPts val="1143"/>
              </a:lnSpc>
            </a:pPr>
            <a:r>
              <a:rPr sz="1041" spc="-2" dirty="0">
                <a:solidFill>
                  <a:srgbClr val="001F5F"/>
                </a:solidFill>
                <a:cs typeface="Calibri" panose="020F0502020204030204"/>
              </a:rPr>
              <a:t>Sumber: BPS Riau, diolah</a:t>
            </a:r>
            <a:endParaRPr sz="1041">
              <a:solidFill>
                <a:prstClr val="black"/>
              </a:solidFill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4388" y="6630938"/>
            <a:ext cx="1387516" cy="157998"/>
          </a:xfrm>
          <a:prstGeom prst="rect">
            <a:avLst/>
          </a:prstGeom>
        </p:spPr>
        <p:txBody>
          <a:bodyPr wrap="square" lIns="0" tIns="7264" rIns="0" bIns="0" rtlCol="0">
            <a:noAutofit/>
          </a:bodyPr>
          <a:lstStyle/>
          <a:p>
            <a:pPr marL="12377">
              <a:lnSpc>
                <a:spcPts val="1143"/>
              </a:lnSpc>
            </a:pPr>
            <a:r>
              <a:rPr sz="1041" spc="-2" dirty="0">
                <a:solidFill>
                  <a:srgbClr val="001F5F"/>
                </a:solidFill>
                <a:cs typeface="Calibri" panose="020F0502020204030204"/>
              </a:rPr>
              <a:t>Sumber: BPS Riau, diolah</a:t>
            </a:r>
            <a:endParaRPr sz="1041">
              <a:solidFill>
                <a:prstClr val="black"/>
              </a:solidFill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1545" y="4888224"/>
            <a:ext cx="6605749" cy="21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17">
              <a:lnSpc>
                <a:spcPts val="992"/>
              </a:lnSpc>
            </a:pPr>
            <a:endParaRPr sz="992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322" y="2616365"/>
            <a:ext cx="6489514" cy="21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17">
              <a:lnSpc>
                <a:spcPts val="992"/>
              </a:lnSpc>
            </a:pPr>
            <a:endParaRPr sz="992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188" y="717363"/>
            <a:ext cx="6616317" cy="243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17">
              <a:lnSpc>
                <a:spcPts val="992"/>
              </a:lnSpc>
            </a:pPr>
            <a:endParaRPr sz="992">
              <a:solidFill>
                <a:prstClr val="black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382622" y="6575851"/>
            <a:ext cx="1463862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92" dirty="0" err="1">
                <a:solidFill>
                  <a:prstClr val="black"/>
                </a:solidFill>
              </a:rPr>
              <a:t>Sumber</a:t>
            </a:r>
            <a:r>
              <a:rPr lang="en-AU" sz="992" dirty="0">
                <a:solidFill>
                  <a:prstClr val="black"/>
                </a:solidFill>
              </a:rPr>
              <a:t> : Bank Indonesia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705" y="1294692"/>
            <a:ext cx="5006872" cy="314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18" dirty="0" err="1">
                <a:solidFill>
                  <a:srgbClr val="C00000"/>
                </a:solidFill>
              </a:rPr>
              <a:t>Perlambatan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bersumber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dari</a:t>
            </a:r>
            <a:r>
              <a:rPr lang="en-US" sz="1418" dirty="0">
                <a:solidFill>
                  <a:srgbClr val="C00000"/>
                </a:solidFill>
              </a:rPr>
              <a:t> :</a:t>
            </a:r>
          </a:p>
          <a:p>
            <a:pPr marL="202540" indent="-202540" algn="just"/>
            <a:r>
              <a:rPr lang="en-US" sz="1418" dirty="0">
                <a:solidFill>
                  <a:srgbClr val="C00000"/>
                </a:solidFill>
              </a:rPr>
              <a:t>- 	</a:t>
            </a:r>
            <a:r>
              <a:rPr lang="en-US" sz="1418" dirty="0" err="1">
                <a:solidFill>
                  <a:srgbClr val="C00000"/>
                </a:solidFill>
              </a:rPr>
              <a:t>Penurunan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permintaan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domestik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sebagai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dampak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dari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pembatasan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aktivitas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masyarakat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akibat</a:t>
            </a:r>
            <a:r>
              <a:rPr lang="en-US" sz="1418" dirty="0">
                <a:solidFill>
                  <a:srgbClr val="C00000"/>
                </a:solidFill>
              </a:rPr>
              <a:t> Covid-19.</a:t>
            </a:r>
          </a:p>
          <a:p>
            <a:pPr marL="202540" indent="-202540" algn="just">
              <a:buFontTx/>
              <a:buChar char="-"/>
            </a:pPr>
            <a:r>
              <a:rPr lang="en-US" sz="1418" dirty="0" err="1">
                <a:solidFill>
                  <a:srgbClr val="C00000"/>
                </a:solidFill>
              </a:rPr>
              <a:t>Perlambatan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Pembentukan</a:t>
            </a:r>
            <a:r>
              <a:rPr lang="en-US" sz="1418" dirty="0">
                <a:solidFill>
                  <a:srgbClr val="C00000"/>
                </a:solidFill>
              </a:rPr>
              <a:t> Modal </a:t>
            </a:r>
            <a:r>
              <a:rPr lang="en-US" sz="1418" dirty="0" err="1">
                <a:solidFill>
                  <a:srgbClr val="C00000"/>
                </a:solidFill>
              </a:rPr>
              <a:t>Tetap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Bruto</a:t>
            </a:r>
            <a:r>
              <a:rPr lang="en-US" sz="1418" dirty="0">
                <a:solidFill>
                  <a:srgbClr val="C00000"/>
                </a:solidFill>
              </a:rPr>
              <a:t> (PMTB) </a:t>
            </a:r>
            <a:r>
              <a:rPr lang="en-US" sz="1418" dirty="0" err="1">
                <a:solidFill>
                  <a:srgbClr val="C00000"/>
                </a:solidFill>
              </a:rPr>
              <a:t>akibat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i="1" dirty="0">
                <a:solidFill>
                  <a:srgbClr val="C00000"/>
                </a:solidFill>
              </a:rPr>
              <a:t>outbreak </a:t>
            </a:r>
            <a:r>
              <a:rPr lang="en-US" sz="1418" dirty="0">
                <a:solidFill>
                  <a:srgbClr val="C00000"/>
                </a:solidFill>
              </a:rPr>
              <a:t>Covid-19 yang </a:t>
            </a:r>
            <a:r>
              <a:rPr lang="en-US" sz="1418" dirty="0" err="1">
                <a:solidFill>
                  <a:srgbClr val="C00000"/>
                </a:solidFill>
              </a:rPr>
              <a:t>berpengaruh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cukup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signifikan</a:t>
            </a:r>
            <a:r>
              <a:rPr lang="en-US" sz="1418" dirty="0">
                <a:solidFill>
                  <a:srgbClr val="C00000"/>
                </a:solidFill>
              </a:rPr>
              <a:t> di Malaysia </a:t>
            </a:r>
            <a:r>
              <a:rPr lang="en-US" sz="1418" dirty="0" err="1">
                <a:solidFill>
                  <a:srgbClr val="C00000"/>
                </a:solidFill>
              </a:rPr>
              <a:t>dan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Singapuran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sebagai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kontributor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utama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investasi</a:t>
            </a:r>
            <a:r>
              <a:rPr lang="en-US" sz="1418" dirty="0">
                <a:solidFill>
                  <a:srgbClr val="C00000"/>
                </a:solidFill>
              </a:rPr>
              <a:t> di </a:t>
            </a:r>
            <a:r>
              <a:rPr lang="en-US" sz="1418" dirty="0" err="1">
                <a:solidFill>
                  <a:srgbClr val="C00000"/>
                </a:solidFill>
              </a:rPr>
              <a:t>Provinsi</a:t>
            </a:r>
            <a:r>
              <a:rPr lang="en-US" sz="1418" dirty="0">
                <a:solidFill>
                  <a:srgbClr val="C00000"/>
                </a:solidFill>
              </a:rPr>
              <a:t> Riau. </a:t>
            </a:r>
          </a:p>
          <a:p>
            <a:pPr marL="202540" indent="-202540" algn="just">
              <a:buFontTx/>
              <a:buChar char="-"/>
            </a:pPr>
            <a:r>
              <a:rPr lang="en-US" sz="1418" dirty="0">
                <a:solidFill>
                  <a:srgbClr val="C00000"/>
                </a:solidFill>
              </a:rPr>
              <a:t>Dari </a:t>
            </a:r>
            <a:r>
              <a:rPr lang="en-US" sz="1418" dirty="0" err="1">
                <a:solidFill>
                  <a:srgbClr val="C00000"/>
                </a:solidFill>
              </a:rPr>
              <a:t>sisi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Lapangan</a:t>
            </a:r>
            <a:r>
              <a:rPr lang="en-US" sz="1418" dirty="0">
                <a:solidFill>
                  <a:srgbClr val="C00000"/>
                </a:solidFill>
              </a:rPr>
              <a:t> Usaha, </a:t>
            </a:r>
            <a:r>
              <a:rPr lang="en-US" sz="1418" dirty="0" err="1">
                <a:solidFill>
                  <a:srgbClr val="C00000"/>
                </a:solidFill>
              </a:rPr>
              <a:t>terkontraksinya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sektor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perdagangan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besar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eceran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serta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sektor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penyediaan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akomodasi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makanan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minuman</a:t>
            </a:r>
            <a:r>
              <a:rPr lang="en-US" sz="1418" dirty="0">
                <a:solidFill>
                  <a:srgbClr val="C00000"/>
                </a:solidFill>
              </a:rPr>
              <a:t>, </a:t>
            </a:r>
            <a:r>
              <a:rPr lang="en-US" sz="1418" dirty="0" err="1">
                <a:solidFill>
                  <a:srgbClr val="C00000"/>
                </a:solidFill>
              </a:rPr>
              <a:t>sejalan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dengan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himbauan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pemerintah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membatasi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aktivitas</a:t>
            </a:r>
            <a:r>
              <a:rPr lang="en-US" sz="1418" dirty="0">
                <a:solidFill>
                  <a:srgbClr val="C00000"/>
                </a:solidFill>
              </a:rPr>
              <a:t> di </a:t>
            </a:r>
            <a:r>
              <a:rPr lang="en-US" sz="1418" dirty="0" err="1">
                <a:solidFill>
                  <a:srgbClr val="C00000"/>
                </a:solidFill>
              </a:rPr>
              <a:t>luar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rumah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sehingga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masyarakat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cenderung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mengurangi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kegiatan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belanja</a:t>
            </a:r>
            <a:r>
              <a:rPr lang="en-US" sz="1418" dirty="0">
                <a:solidFill>
                  <a:srgbClr val="C00000"/>
                </a:solidFill>
              </a:rPr>
              <a:t> yang </a:t>
            </a:r>
            <a:r>
              <a:rPr lang="en-US" sz="1418" dirty="0" err="1">
                <a:solidFill>
                  <a:srgbClr val="C00000"/>
                </a:solidFill>
              </a:rPr>
              <a:t>tidak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mendesak</a:t>
            </a:r>
            <a:r>
              <a:rPr lang="en-US" sz="1418" dirty="0">
                <a:solidFill>
                  <a:srgbClr val="C00000"/>
                </a:solidFill>
              </a:rPr>
              <a:t>.</a:t>
            </a:r>
          </a:p>
          <a:p>
            <a:pPr marL="202540" indent="-202540" algn="just">
              <a:buFontTx/>
              <a:buChar char="-"/>
            </a:pPr>
            <a:r>
              <a:rPr lang="en-US" sz="1418" dirty="0" err="1">
                <a:solidFill>
                  <a:srgbClr val="C00000"/>
                </a:solidFill>
              </a:rPr>
              <a:t>Daya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beli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masyarakat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turut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melemah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seiring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dengan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menurunnya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harga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minyak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dan</a:t>
            </a:r>
            <a:r>
              <a:rPr lang="en-US" sz="1418" dirty="0">
                <a:solidFill>
                  <a:srgbClr val="C00000"/>
                </a:solidFill>
              </a:rPr>
              <a:t> </a:t>
            </a:r>
            <a:r>
              <a:rPr lang="en-US" sz="1418" dirty="0" err="1">
                <a:solidFill>
                  <a:srgbClr val="C00000"/>
                </a:solidFill>
              </a:rPr>
              <a:t>karet</a:t>
            </a:r>
            <a:r>
              <a:rPr lang="en-US" sz="1418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5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35475" y="371865"/>
            <a:ext cx="12121051" cy="0"/>
          </a:xfrm>
          <a:prstGeom prst="line">
            <a:avLst/>
          </a:prstGeom>
          <a:ln w="28575">
            <a:solidFill>
              <a:srgbClr val="307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69214" y="106340"/>
            <a:ext cx="4035611" cy="1175035"/>
          </a:xfrm>
          <a:prstGeom prst="rect">
            <a:avLst/>
          </a:prstGeom>
          <a:solidFill>
            <a:srgbClr val="FD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8" name="Rectangle: Rounded Corners 7"/>
          <p:cNvSpPr/>
          <p:nvPr/>
        </p:nvSpPr>
        <p:spPr>
          <a:xfrm>
            <a:off x="1759179" y="1428038"/>
            <a:ext cx="8365373" cy="2110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22" name="TextBox 21"/>
          <p:cNvSpPr txBox="1"/>
          <p:nvPr/>
        </p:nvSpPr>
        <p:spPr>
          <a:xfrm>
            <a:off x="308555" y="5674402"/>
            <a:ext cx="2092842" cy="1182309"/>
          </a:xfrm>
          <a:prstGeom prst="rect">
            <a:avLst/>
          </a:prstGeom>
          <a:noFill/>
        </p:spPr>
        <p:txBody>
          <a:bodyPr wrap="square" lIns="80835" tIns="40417" rIns="80835" bIns="40417" rtlCol="0">
            <a:spAutoFit/>
          </a:bodyPr>
          <a:lstStyle/>
          <a:p>
            <a:pPr lvl="0" algn="ctr"/>
            <a:r>
              <a:rPr lang="en-US" sz="1192" dirty="0" err="1">
                <a:latin typeface="Cambria" panose="02040503050406030204" pitchFamily="18" charset="0"/>
              </a:rPr>
              <a:t>Mewujudkan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Sumberdaya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Manusia</a:t>
            </a:r>
            <a:r>
              <a:rPr lang="en-US" sz="1192" dirty="0">
                <a:latin typeface="Cambria" panose="02040503050406030204" pitchFamily="18" charset="0"/>
              </a:rPr>
              <a:t> yang </a:t>
            </a:r>
            <a:r>
              <a:rPr lang="en-US" sz="1192" b="1" dirty="0" err="1">
                <a:latin typeface="Cambria" panose="02040503050406030204" pitchFamily="18" charset="0"/>
              </a:rPr>
              <a:t>Beriman</a:t>
            </a:r>
            <a:r>
              <a:rPr lang="en-US" sz="1192" b="1" dirty="0">
                <a:latin typeface="Cambria" panose="02040503050406030204" pitchFamily="18" charset="0"/>
              </a:rPr>
              <a:t>, </a:t>
            </a:r>
            <a:r>
              <a:rPr lang="en-US" sz="1192" b="1" dirty="0" err="1">
                <a:latin typeface="Cambria" panose="02040503050406030204" pitchFamily="18" charset="0"/>
              </a:rPr>
              <a:t>Berkualitas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dan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Berdaya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Saing</a:t>
            </a:r>
            <a:r>
              <a:rPr lang="en-US" sz="1192" b="1" dirty="0">
                <a:latin typeface="Cambria" panose="02040503050406030204" pitchFamily="18" charset="0"/>
              </a:rPr>
              <a:t> Global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melalui</a:t>
            </a:r>
            <a:r>
              <a:rPr lang="en-US" sz="1192" dirty="0">
                <a:latin typeface="Cambria" panose="02040503050406030204" pitchFamily="18" charset="0"/>
              </a:rPr>
              <a:t> Pembangunan </a:t>
            </a:r>
            <a:r>
              <a:rPr lang="en-US" sz="1192" dirty="0" err="1">
                <a:latin typeface="Cambria" panose="02040503050406030204" pitchFamily="18" charset="0"/>
              </a:rPr>
              <a:t>Manusia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Seutuhnya</a:t>
            </a:r>
            <a:endParaRPr lang="en-US" sz="1192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4295" y="5674403"/>
            <a:ext cx="2153151" cy="631967"/>
          </a:xfrm>
          <a:prstGeom prst="rect">
            <a:avLst/>
          </a:prstGeom>
          <a:noFill/>
        </p:spPr>
        <p:txBody>
          <a:bodyPr wrap="square" lIns="80835" tIns="40417" rIns="80835" bIns="40417" rtlCol="0">
            <a:spAutoFit/>
          </a:bodyPr>
          <a:lstStyle/>
          <a:p>
            <a:pPr lvl="0" algn="ctr"/>
            <a:r>
              <a:rPr lang="en-US" sz="1192" dirty="0" err="1">
                <a:latin typeface="Cambria" panose="02040503050406030204" pitchFamily="18" charset="0"/>
              </a:rPr>
              <a:t>Mewujudkan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b="1" dirty="0">
                <a:latin typeface="Cambria" panose="02040503050406030204" pitchFamily="18" charset="0"/>
              </a:rPr>
              <a:t>Pembangunan </a:t>
            </a:r>
            <a:r>
              <a:rPr lang="en-US" sz="1192" b="1" dirty="0" err="1">
                <a:latin typeface="Cambria" panose="02040503050406030204" pitchFamily="18" charset="0"/>
              </a:rPr>
              <a:t>Ekonomi</a:t>
            </a:r>
            <a:r>
              <a:rPr lang="en-US" sz="1192" b="1" dirty="0">
                <a:latin typeface="Cambria" panose="02040503050406030204" pitchFamily="18" charset="0"/>
              </a:rPr>
              <a:t> yang </a:t>
            </a:r>
            <a:r>
              <a:rPr lang="en-US" sz="1192" b="1" dirty="0" err="1">
                <a:latin typeface="Cambria" panose="02040503050406030204" pitchFamily="18" charset="0"/>
              </a:rPr>
              <a:t>inklusif</a:t>
            </a:r>
            <a:r>
              <a:rPr lang="en-US" sz="1192" b="1" dirty="0">
                <a:latin typeface="Cambria" panose="02040503050406030204" pitchFamily="18" charset="0"/>
              </a:rPr>
              <a:t>, </a:t>
            </a:r>
            <a:r>
              <a:rPr lang="en-US" sz="1192" b="1" dirty="0" err="1">
                <a:latin typeface="Cambria" panose="02040503050406030204" pitchFamily="18" charset="0"/>
              </a:rPr>
              <a:t>Mandiri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dan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Berdaya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Saing</a:t>
            </a:r>
            <a:endParaRPr lang="en-US" sz="1192" b="1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0400" y="5684036"/>
            <a:ext cx="2008027" cy="998862"/>
          </a:xfrm>
          <a:prstGeom prst="rect">
            <a:avLst/>
          </a:prstGeom>
          <a:noFill/>
        </p:spPr>
        <p:txBody>
          <a:bodyPr wrap="square" lIns="80835" tIns="40417" rIns="80835" bIns="40417" rtlCol="0">
            <a:spAutoFit/>
          </a:bodyPr>
          <a:lstStyle/>
          <a:p>
            <a:pPr lvl="0" algn="ctr"/>
            <a:r>
              <a:rPr lang="en-US" sz="1192" dirty="0" err="1">
                <a:latin typeface="Cambria" panose="02040503050406030204" pitchFamily="18" charset="0"/>
              </a:rPr>
              <a:t>Mewujdukan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b="1" dirty="0">
                <a:latin typeface="Cambria" panose="02040503050406030204" pitchFamily="18" charset="0"/>
              </a:rPr>
              <a:t>Tata </a:t>
            </a:r>
            <a:r>
              <a:rPr lang="en-US" sz="1192" b="1" dirty="0" err="1">
                <a:latin typeface="Cambria" panose="02040503050406030204" pitchFamily="18" charset="0"/>
              </a:rPr>
              <a:t>Kelola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Pemerintahan</a:t>
            </a:r>
            <a:r>
              <a:rPr lang="en-US" sz="1192" b="1" dirty="0">
                <a:latin typeface="Cambria" panose="02040503050406030204" pitchFamily="18" charset="0"/>
              </a:rPr>
              <a:t> yang </a:t>
            </a:r>
            <a:r>
              <a:rPr lang="en-US" sz="1192" b="1" dirty="0" err="1">
                <a:latin typeface="Cambria" panose="02040503050406030204" pitchFamily="18" charset="0"/>
              </a:rPr>
              <a:t>Baik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dan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Pelayanan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Publik</a:t>
            </a:r>
            <a:r>
              <a:rPr lang="en-US" sz="1192" b="1" dirty="0">
                <a:latin typeface="Cambria" panose="02040503050406030204" pitchFamily="18" charset="0"/>
              </a:rPr>
              <a:t> yang prima </a:t>
            </a:r>
            <a:r>
              <a:rPr lang="en-US" sz="1192" b="1" dirty="0" err="1">
                <a:latin typeface="Cambria" panose="02040503050406030204" pitchFamily="18" charset="0"/>
              </a:rPr>
              <a:t>Berbasis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Teknologi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Informasi</a:t>
            </a:r>
            <a:endParaRPr lang="en-US" sz="1192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6245" y="5684985"/>
            <a:ext cx="2494156" cy="815414"/>
          </a:xfrm>
          <a:prstGeom prst="rect">
            <a:avLst/>
          </a:prstGeom>
          <a:noFill/>
        </p:spPr>
        <p:txBody>
          <a:bodyPr wrap="square" lIns="80835" tIns="40417" rIns="80835" bIns="40417" rtlCol="0">
            <a:spAutoFit/>
          </a:bodyPr>
          <a:lstStyle/>
          <a:p>
            <a:pPr lvl="0" algn="ctr"/>
            <a:r>
              <a:rPr lang="en-US" sz="1192" dirty="0" err="1">
                <a:latin typeface="Cambria" panose="02040503050406030204" pitchFamily="18" charset="0"/>
              </a:rPr>
              <a:t>Mewujudkan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Budaya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Melayu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sebagai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Payung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Negeri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dan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Mengembangkan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Pariwisata</a:t>
            </a:r>
            <a:r>
              <a:rPr lang="en-US" sz="1192" b="1" dirty="0">
                <a:latin typeface="Cambria" panose="02040503050406030204" pitchFamily="18" charset="0"/>
              </a:rPr>
              <a:t> yang </a:t>
            </a:r>
            <a:r>
              <a:rPr lang="en-US" sz="1192" b="1" dirty="0" err="1">
                <a:latin typeface="Cambria" panose="02040503050406030204" pitchFamily="18" charset="0"/>
              </a:rPr>
              <a:t>Berdaya</a:t>
            </a:r>
            <a:r>
              <a:rPr lang="en-US" sz="1192" b="1" dirty="0">
                <a:latin typeface="Cambria" panose="02040503050406030204" pitchFamily="18" charset="0"/>
              </a:rPr>
              <a:t> </a:t>
            </a:r>
            <a:r>
              <a:rPr lang="en-US" sz="1192" b="1" dirty="0" err="1">
                <a:latin typeface="Cambria" panose="02040503050406030204" pitchFamily="18" charset="0"/>
              </a:rPr>
              <a:t>Saing</a:t>
            </a:r>
            <a:endParaRPr lang="en-US" sz="1192" b="1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1396" y="5696749"/>
            <a:ext cx="2458216" cy="815414"/>
          </a:xfrm>
          <a:prstGeom prst="rect">
            <a:avLst/>
          </a:prstGeom>
          <a:noFill/>
        </p:spPr>
        <p:txBody>
          <a:bodyPr wrap="square" lIns="80835" tIns="40417" rIns="80835" bIns="40417" rtlCol="0">
            <a:spAutoFit/>
          </a:bodyPr>
          <a:lstStyle/>
          <a:p>
            <a:pPr lvl="0" algn="ctr"/>
            <a:r>
              <a:rPr lang="en-US" sz="1192" dirty="0" err="1">
                <a:latin typeface="Cambria" panose="02040503050406030204" pitchFamily="18" charset="0"/>
              </a:rPr>
              <a:t>Mewujudkan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b="1" dirty="0">
                <a:latin typeface="Cambria" panose="02040503050406030204" pitchFamily="18" charset="0"/>
              </a:rPr>
              <a:t>Pembangunan </a:t>
            </a:r>
            <a:r>
              <a:rPr lang="en-US" sz="1192" b="1" dirty="0" err="1">
                <a:latin typeface="Cambria" panose="02040503050406030204" pitchFamily="18" charset="0"/>
              </a:rPr>
              <a:t>Infrastruktur</a:t>
            </a:r>
            <a:r>
              <a:rPr lang="en-US" sz="1192" b="1" dirty="0">
                <a:latin typeface="Cambria" panose="02040503050406030204" pitchFamily="18" charset="0"/>
              </a:rPr>
              <a:t> Daerah </a:t>
            </a:r>
            <a:r>
              <a:rPr lang="en-US" sz="1192" dirty="0">
                <a:latin typeface="Cambria" panose="02040503050406030204" pitchFamily="18" charset="0"/>
              </a:rPr>
              <a:t>yang </a:t>
            </a:r>
            <a:r>
              <a:rPr lang="en-US" sz="1192" dirty="0" err="1">
                <a:latin typeface="Cambria" panose="02040503050406030204" pitchFamily="18" charset="0"/>
              </a:rPr>
              <a:t>Merata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dan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Berwawasan</a:t>
            </a:r>
            <a:r>
              <a:rPr lang="en-US" sz="1192" dirty="0">
                <a:latin typeface="Cambria" panose="02040503050406030204" pitchFamily="18" charset="0"/>
              </a:rPr>
              <a:t> </a:t>
            </a:r>
            <a:r>
              <a:rPr lang="en-US" sz="1192" dirty="0" err="1">
                <a:latin typeface="Cambria" panose="02040503050406030204" pitchFamily="18" charset="0"/>
              </a:rPr>
              <a:t>Lingkungan</a:t>
            </a:r>
            <a:endParaRPr lang="en-US" sz="1192" dirty="0">
              <a:latin typeface="Cambria" panose="020405030504060302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710112" y="4749853"/>
            <a:ext cx="783690" cy="826772"/>
            <a:chOff x="3117982" y="3958002"/>
            <a:chExt cx="591208" cy="8316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982" y="4029863"/>
              <a:ext cx="591208" cy="7597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Oval 38"/>
            <p:cNvSpPr/>
            <p:nvPr/>
          </p:nvSpPr>
          <p:spPr>
            <a:xfrm>
              <a:off x="3148162" y="3958002"/>
              <a:ext cx="163415" cy="1634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92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56357" y="4759709"/>
            <a:ext cx="796113" cy="858821"/>
            <a:chOff x="4253647" y="3953926"/>
            <a:chExt cx="600580" cy="8638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647" y="4059991"/>
              <a:ext cx="600580" cy="7577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Oval 39"/>
            <p:cNvSpPr/>
            <p:nvPr/>
          </p:nvSpPr>
          <p:spPr>
            <a:xfrm>
              <a:off x="4292661" y="3953926"/>
              <a:ext cx="163415" cy="1634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92" b="1">
                  <a:solidFill>
                    <a:schemeClr val="tx1"/>
                  </a:solidFill>
                  <a:latin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04824" y="4749853"/>
            <a:ext cx="796994" cy="826772"/>
            <a:chOff x="5309521" y="3958001"/>
            <a:chExt cx="601244" cy="6664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521" y="4023234"/>
              <a:ext cx="601244" cy="6012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5360228" y="3958001"/>
              <a:ext cx="163415" cy="1634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92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28121" y="4774400"/>
            <a:ext cx="804768" cy="802226"/>
            <a:chOff x="7208008" y="3963613"/>
            <a:chExt cx="607109" cy="806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008" y="4013962"/>
              <a:ext cx="607109" cy="7565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Oval 42"/>
            <p:cNvSpPr/>
            <p:nvPr/>
          </p:nvSpPr>
          <p:spPr>
            <a:xfrm>
              <a:off x="7247545" y="3963613"/>
              <a:ext cx="163415" cy="1634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92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2</a:t>
              </a:r>
            </a:p>
          </p:txBody>
        </p:sp>
      </p:grpSp>
      <p:cxnSp>
        <p:nvCxnSpPr>
          <p:cNvPr id="5" name="Elbow Connector 4"/>
          <p:cNvCxnSpPr/>
          <p:nvPr/>
        </p:nvCxnSpPr>
        <p:spPr>
          <a:xfrm rot="5400000">
            <a:off x="3276751" y="2002477"/>
            <a:ext cx="897474" cy="4741025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3" idx="0"/>
          </p:cNvCxnSpPr>
          <p:nvPr/>
        </p:nvCxnSpPr>
        <p:spPr>
          <a:xfrm>
            <a:off x="3630505" y="4335173"/>
            <a:ext cx="1" cy="48928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5" idx="0"/>
          </p:cNvCxnSpPr>
          <p:nvPr/>
        </p:nvCxnSpPr>
        <p:spPr>
          <a:xfrm>
            <a:off x="6096000" y="4418501"/>
            <a:ext cx="5957" cy="40279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27" idx="0"/>
          </p:cNvCxnSpPr>
          <p:nvPr/>
        </p:nvCxnSpPr>
        <p:spPr>
          <a:xfrm>
            <a:off x="6110870" y="4372989"/>
            <a:ext cx="4543543" cy="492166"/>
          </a:xfrm>
          <a:prstGeom prst="bentConnector2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9" idx="0"/>
          </p:cNvCxnSpPr>
          <p:nvPr/>
        </p:nvCxnSpPr>
        <p:spPr>
          <a:xfrm>
            <a:off x="8403321" y="4335174"/>
            <a:ext cx="0" cy="49560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50773" y="4759555"/>
            <a:ext cx="808405" cy="817070"/>
            <a:chOff x="1145966" y="3958002"/>
            <a:chExt cx="609853" cy="8218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66" y="4020539"/>
              <a:ext cx="609853" cy="7593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Oval 41"/>
            <p:cNvSpPr/>
            <p:nvPr/>
          </p:nvSpPr>
          <p:spPr>
            <a:xfrm>
              <a:off x="1190022" y="3958002"/>
              <a:ext cx="163415" cy="1634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92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3101" y="3722040"/>
            <a:ext cx="12083425" cy="3377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16621" marR="610432" indent="1688" algn="ctr">
              <a:spcBef>
                <a:spcPts val="84"/>
              </a:spcBef>
            </a:pPr>
            <a:r>
              <a:rPr lang="en-US" sz="1595" b="1" dirty="0">
                <a:latin typeface="Cambria" panose="02040503050406030204" pitchFamily="18" charset="0"/>
              </a:rPr>
              <a:t>MISI</a:t>
            </a:r>
            <a:r>
              <a:rPr lang="en-AU" sz="1595" b="1" dirty="0">
                <a:latin typeface="Cambria" panose="02040503050406030204" pitchFamily="18" charset="0"/>
              </a:rPr>
              <a:t> </a:t>
            </a:r>
            <a:r>
              <a:rPr lang="id-ID" sz="15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PROVINSI RIAU</a:t>
            </a:r>
            <a:r>
              <a:rPr lang="en-AU" sz="15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d-ID" sz="1595" b="1" dirty="0">
                <a:latin typeface="Cambria" panose="02040503050406030204" pitchFamily="18" charset="0"/>
              </a:rPr>
              <a:t>2019-2024</a:t>
            </a:r>
          </a:p>
        </p:txBody>
      </p:sp>
      <p:sp>
        <p:nvSpPr>
          <p:cNvPr id="49" name="object 37"/>
          <p:cNvSpPr txBox="1"/>
          <p:nvPr/>
        </p:nvSpPr>
        <p:spPr>
          <a:xfrm>
            <a:off x="837256" y="1354693"/>
            <a:ext cx="10215214" cy="1483336"/>
          </a:xfrm>
          <a:prstGeom prst="rect">
            <a:avLst/>
          </a:prstGeom>
        </p:spPr>
        <p:txBody>
          <a:bodyPr vert="horz" wrap="square" lIns="0" tIns="10522" rIns="0" bIns="0" rtlCol="0">
            <a:spAutoFit/>
          </a:bodyPr>
          <a:lstStyle/>
          <a:p>
            <a:pPr marL="616621" marR="610432" indent="1688" algn="ctr">
              <a:spcBef>
                <a:spcPts val="84"/>
              </a:spcBef>
            </a:pPr>
            <a:r>
              <a:rPr sz="3190" b="1" spc="-29" dirty="0" err="1">
                <a:latin typeface="Cambria" panose="02040503050406030204" pitchFamily="18" charset="0"/>
                <a:cs typeface="Cambria" panose="02040503050406030204"/>
              </a:rPr>
              <a:t>Terwujudnya</a:t>
            </a:r>
            <a:r>
              <a:rPr sz="3190" b="1" spc="-29" dirty="0">
                <a:latin typeface="Cambria" panose="02040503050406030204" pitchFamily="18" charset="0"/>
                <a:cs typeface="Cambria" panose="02040503050406030204"/>
              </a:rPr>
              <a:t> </a:t>
            </a:r>
            <a:r>
              <a:rPr sz="3190" b="1" dirty="0">
                <a:latin typeface="Cambria" panose="02040503050406030204" pitchFamily="18" charset="0"/>
                <a:cs typeface="Cambria" panose="02040503050406030204"/>
              </a:rPr>
              <a:t>Riau  </a:t>
            </a:r>
            <a:r>
              <a:rPr sz="3190" b="1" spc="-17" dirty="0">
                <a:latin typeface="Cambria" panose="02040503050406030204" pitchFamily="18" charset="0"/>
                <a:cs typeface="Cambria" panose="02040503050406030204"/>
              </a:rPr>
              <a:t>yang </a:t>
            </a:r>
            <a:r>
              <a:rPr sz="3190" b="1" spc="-66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/>
              </a:rPr>
              <a:t>BERDAYA</a:t>
            </a:r>
            <a:r>
              <a:rPr sz="3190" b="1" spc="-33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/>
              </a:rPr>
              <a:t> </a:t>
            </a:r>
            <a:r>
              <a:rPr sz="3190" b="1" spc="-8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/>
              </a:rPr>
              <a:t>SAING</a:t>
            </a:r>
            <a:r>
              <a:rPr sz="3190" b="1" spc="-8" dirty="0">
                <a:solidFill>
                  <a:srgbClr val="0000CC"/>
                </a:solidFill>
                <a:latin typeface="Cambria" panose="02040503050406030204" pitchFamily="18" charset="0"/>
                <a:cs typeface="Cambria" panose="02040503050406030204"/>
              </a:rPr>
              <a:t>,</a:t>
            </a:r>
            <a:endParaRPr sz="3190" dirty="0">
              <a:latin typeface="Cambria" panose="02040503050406030204" pitchFamily="18" charset="0"/>
              <a:cs typeface="Cambria" panose="02040503050406030204"/>
            </a:endParaRPr>
          </a:p>
          <a:p>
            <a:pPr marL="10690" algn="ctr"/>
            <a:r>
              <a:rPr sz="3190" b="1" spc="-12" dirty="0">
                <a:solidFill>
                  <a:srgbClr val="0070C0"/>
                </a:solidFill>
                <a:latin typeface="Cambria" panose="02040503050406030204" pitchFamily="18" charset="0"/>
                <a:cs typeface="Cambria" panose="02040503050406030204"/>
              </a:rPr>
              <a:t>SEJAHTERA</a:t>
            </a:r>
            <a:r>
              <a:rPr sz="3190" b="1" spc="-12" dirty="0">
                <a:solidFill>
                  <a:srgbClr val="0000CC"/>
                </a:solidFill>
                <a:latin typeface="Cambria" panose="02040503050406030204" pitchFamily="18" charset="0"/>
                <a:cs typeface="Cambria" panose="02040503050406030204"/>
              </a:rPr>
              <a:t>, </a:t>
            </a:r>
            <a:r>
              <a:rPr sz="3190" b="1" spc="-50" dirty="0">
                <a:solidFill>
                  <a:srgbClr val="EE6C00"/>
                </a:solidFill>
                <a:latin typeface="Cambria" panose="02040503050406030204" pitchFamily="18" charset="0"/>
                <a:cs typeface="Cambria" panose="02040503050406030204"/>
              </a:rPr>
              <a:t>BERMARTABAT</a:t>
            </a:r>
            <a:r>
              <a:rPr sz="3190" b="1" spc="12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/>
              </a:rPr>
              <a:t> </a:t>
            </a:r>
          </a:p>
          <a:p>
            <a:pPr marL="10690" algn="ctr"/>
            <a:r>
              <a:rPr lang="id-ID" sz="3190" b="1" spc="-4" dirty="0">
                <a:latin typeface="Cambria" panose="02040503050406030204" pitchFamily="18" charset="0"/>
                <a:cs typeface="Cambria" panose="02040503050406030204"/>
              </a:rPr>
              <a:t>D</a:t>
            </a:r>
            <a:r>
              <a:rPr sz="3190" b="1" spc="-4" dirty="0">
                <a:latin typeface="Cambria" panose="02040503050406030204" pitchFamily="18" charset="0"/>
                <a:cs typeface="Cambria" panose="02040503050406030204"/>
              </a:rPr>
              <a:t>an</a:t>
            </a:r>
            <a:r>
              <a:rPr sz="3190" dirty="0">
                <a:solidFill>
                  <a:srgbClr val="00695C"/>
                </a:solidFill>
                <a:latin typeface="Cambria" panose="02040503050406030204" pitchFamily="18" charset="0"/>
                <a:cs typeface="Cambria" panose="02040503050406030204"/>
              </a:rPr>
              <a:t> </a:t>
            </a:r>
            <a:r>
              <a:rPr sz="3190" b="1" spc="-4" dirty="0">
                <a:solidFill>
                  <a:srgbClr val="00695C"/>
                </a:solidFill>
                <a:latin typeface="Cambria" panose="02040503050406030204" pitchFamily="18" charset="0"/>
                <a:cs typeface="Cambria" panose="02040503050406030204"/>
              </a:rPr>
              <a:t>UNGGUL </a:t>
            </a:r>
            <a:r>
              <a:rPr sz="3190" b="1" spc="-4" dirty="0">
                <a:latin typeface="Cambria" panose="02040503050406030204" pitchFamily="18" charset="0"/>
                <a:cs typeface="Cambria" panose="02040503050406030204"/>
              </a:rPr>
              <a:t>di</a:t>
            </a:r>
            <a:r>
              <a:rPr sz="3190" b="1" spc="-54" dirty="0">
                <a:latin typeface="Cambria" panose="02040503050406030204" pitchFamily="18" charset="0"/>
                <a:cs typeface="Cambria" panose="02040503050406030204"/>
              </a:rPr>
              <a:t> </a:t>
            </a:r>
            <a:r>
              <a:rPr sz="3190" b="1" spc="-4" dirty="0">
                <a:latin typeface="Cambria" panose="02040503050406030204" pitchFamily="18" charset="0"/>
                <a:cs typeface="Cambria" panose="02040503050406030204"/>
              </a:rPr>
              <a:t>Indonesia  </a:t>
            </a:r>
            <a:r>
              <a:rPr sz="3190" b="1" spc="-21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/>
              </a:rPr>
              <a:t>(RIAU </a:t>
            </a:r>
            <a:r>
              <a:rPr sz="3190" b="1" spc="-33" dirty="0">
                <a:solidFill>
                  <a:srgbClr val="0000FF"/>
                </a:solidFill>
                <a:latin typeface="Cambria" panose="02040503050406030204" pitchFamily="18" charset="0"/>
                <a:cs typeface="Cambria" panose="02040503050406030204"/>
              </a:rPr>
              <a:t>BERSATU)</a:t>
            </a:r>
            <a:endParaRPr sz="3190" dirty="0">
              <a:solidFill>
                <a:srgbClr val="0000FF"/>
              </a:solidFill>
              <a:latin typeface="Cambria" panose="02040503050406030204" pitchFamily="18" charset="0"/>
              <a:cs typeface="Cambria" panose="02040503050406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80531" y="148915"/>
            <a:ext cx="5417634" cy="108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6621" marR="610432" indent="1688" algn="ctr">
              <a:spcBef>
                <a:spcPts val="84"/>
              </a:spcBef>
            </a:pPr>
            <a:r>
              <a:rPr lang="id-ID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VISI</a:t>
            </a:r>
            <a:r>
              <a:rPr lang="en-AU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d-ID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GB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RIAU</a:t>
            </a:r>
            <a:r>
              <a:rPr lang="en-AU" sz="319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16621" marR="610432" indent="1688" algn="ctr">
              <a:spcBef>
                <a:spcPts val="84"/>
              </a:spcBef>
            </a:pPr>
            <a:r>
              <a:rPr lang="id-ID" sz="319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2019-2024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732"/>
            <a:ext cx="12005263" cy="710820"/>
            <a:chOff x="0" y="-6732"/>
            <a:chExt cx="12005263" cy="7108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6732"/>
              <a:ext cx="9235440" cy="7108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956" y="80264"/>
              <a:ext cx="406307" cy="57073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509250"/>
            <a:ext cx="6094730" cy="348750"/>
          </a:xfrm>
          <a:prstGeom prst="rect">
            <a:avLst/>
          </a:prstGeom>
        </p:spPr>
      </p:pic>
      <p:sp>
        <p:nvSpPr>
          <p:cNvPr id="1048601" name="object 23"/>
          <p:cNvSpPr txBox="1"/>
          <p:nvPr/>
        </p:nvSpPr>
        <p:spPr>
          <a:xfrm>
            <a:off x="272728" y="116353"/>
            <a:ext cx="72043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70"/>
              </a:spcBef>
            </a:pPr>
            <a:r>
              <a:rPr lang="es-ES" b="1" spc="0" dirty="0">
                <a:solidFill>
                  <a:schemeClr val="bg1"/>
                </a:solidFill>
                <a:latin typeface="Arial Black" panose="020B0A04020102020204" pitchFamily="34" charset="0"/>
                <a:cs typeface="Tw Cen MT" panose="020B0602020104020603"/>
              </a:rPr>
              <a:t>SASA</a:t>
            </a:r>
            <a:r>
              <a:rPr lang="es-ES" b="1" spc="34" dirty="0">
                <a:solidFill>
                  <a:schemeClr val="bg1"/>
                </a:solidFill>
                <a:latin typeface="Arial Black" panose="020B0A04020102020204" pitchFamily="34" charset="0"/>
                <a:cs typeface="Tw Cen MT" panose="020B0602020104020603"/>
              </a:rPr>
              <a:t>R</a:t>
            </a:r>
            <a:r>
              <a:rPr lang="es-ES" b="1" spc="0" dirty="0">
                <a:solidFill>
                  <a:schemeClr val="bg1"/>
                </a:solidFill>
                <a:latin typeface="Arial Black" panose="020B0A04020102020204" pitchFamily="34" charset="0"/>
                <a:cs typeface="Tw Cen MT" panose="020B0602020104020603"/>
              </a:rPr>
              <a:t>AN MAKRO PEMBANGUNAN RIAU 2021</a:t>
            </a:r>
            <a:endParaRPr lang="es-ES" dirty="0">
              <a:solidFill>
                <a:schemeClr val="bg1"/>
              </a:solidFill>
              <a:latin typeface="Arial Black" panose="020B0A04020102020204" pitchFamily="34" charset="0"/>
              <a:cs typeface="Tw Cen MT" panose="020B0602020104020603"/>
            </a:endParaRPr>
          </a:p>
        </p:txBody>
      </p:sp>
      <p:sp>
        <p:nvSpPr>
          <p:cNvPr id="1048602" name="Rectangle 3"/>
          <p:cNvSpPr/>
          <p:nvPr/>
        </p:nvSpPr>
        <p:spPr>
          <a:xfrm>
            <a:off x="272728" y="902404"/>
            <a:ext cx="3739964" cy="43261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PERTUMBUHAN EKONOMI - %</a:t>
            </a:r>
          </a:p>
        </p:txBody>
      </p:sp>
      <p:graphicFrame>
        <p:nvGraphicFramePr>
          <p:cNvPr id="4194306" name="Chart 6"/>
          <p:cNvGraphicFramePr>
            <a:graphicFrameLocks/>
          </p:cNvGraphicFramePr>
          <p:nvPr/>
        </p:nvGraphicFramePr>
        <p:xfrm>
          <a:off x="272728" y="1486093"/>
          <a:ext cx="3746822" cy="17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8D5E009-AB7A-43B3-A107-D8ACD4F449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12"/>
          <a:stretch/>
        </p:blipFill>
        <p:spPr>
          <a:xfrm>
            <a:off x="4262679" y="1421343"/>
            <a:ext cx="3464000" cy="1860708"/>
          </a:xfrm>
          <a:prstGeom prst="rect">
            <a:avLst/>
          </a:prstGeom>
        </p:spPr>
      </p:pic>
      <p:sp>
        <p:nvSpPr>
          <p:cNvPr id="38" name="Text Box 3">
            <a:extLst>
              <a:ext uri="{FF2B5EF4-FFF2-40B4-BE49-F238E27FC236}">
                <a16:creationId xmlns:a16="http://schemas.microsoft.com/office/drawing/2014/main" id="{F6187DA2-B180-4404-8A81-7FFF7A6CD20A}"/>
              </a:ext>
            </a:extLst>
          </p:cNvPr>
          <p:cNvSpPr txBox="1"/>
          <p:nvPr/>
        </p:nvSpPr>
        <p:spPr>
          <a:xfrm>
            <a:off x="44674" y="6458652"/>
            <a:ext cx="11443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err="1">
                <a:cs typeface="+mn-lt"/>
              </a:rPr>
              <a:t>Sumber</a:t>
            </a:r>
            <a:r>
              <a:rPr lang="en-US" sz="1050" b="1" dirty="0">
                <a:cs typeface="+mn-lt"/>
              </a:rPr>
              <a:t> : </a:t>
            </a:r>
            <a:r>
              <a:rPr lang="en-US" sz="1050" dirty="0">
                <a:cs typeface="+mn-lt"/>
              </a:rPr>
              <a:t>BPS </a:t>
            </a:r>
            <a:r>
              <a:rPr lang="en-US" sz="1050" dirty="0" err="1">
                <a:cs typeface="+mn-lt"/>
              </a:rPr>
              <a:t>Provinsi</a:t>
            </a:r>
            <a:r>
              <a:rPr lang="en-US" sz="1050" dirty="0">
                <a:cs typeface="+mn-lt"/>
              </a:rPr>
              <a:t> Riau dan </a:t>
            </a:r>
            <a:r>
              <a:rPr lang="en-US" sz="1050" dirty="0" err="1">
                <a:cs typeface="+mn-lt"/>
              </a:rPr>
              <a:t>Kerangka</a:t>
            </a:r>
            <a:r>
              <a:rPr lang="en-US" sz="1050" dirty="0">
                <a:cs typeface="+mn-lt"/>
              </a:rPr>
              <a:t> </a:t>
            </a:r>
            <a:r>
              <a:rPr lang="en-US" sz="1050" dirty="0" err="1">
                <a:cs typeface="+mn-lt"/>
              </a:rPr>
              <a:t>Ekonomi</a:t>
            </a:r>
            <a:r>
              <a:rPr lang="en-US" sz="1050" dirty="0">
                <a:cs typeface="+mn-lt"/>
              </a:rPr>
              <a:t> Makro </a:t>
            </a:r>
            <a:r>
              <a:rPr lang="en-US" sz="1050" dirty="0" err="1">
                <a:cs typeface="+mn-lt"/>
              </a:rPr>
              <a:t>Bappedalitbang</a:t>
            </a:r>
            <a:r>
              <a:rPr lang="en-US" sz="1050" dirty="0">
                <a:cs typeface="+mn-lt"/>
              </a:rPr>
              <a:t> </a:t>
            </a:r>
            <a:r>
              <a:rPr lang="en-US" sz="1050" dirty="0" err="1">
                <a:cs typeface="+mn-lt"/>
              </a:rPr>
              <a:t>Provinsi</a:t>
            </a:r>
            <a:r>
              <a:rPr lang="en-US" sz="1050" dirty="0">
                <a:cs typeface="+mn-lt"/>
              </a:rPr>
              <a:t> Riau</a:t>
            </a:r>
          </a:p>
        </p:txBody>
      </p:sp>
      <p:sp>
        <p:nvSpPr>
          <p:cNvPr id="13" name="Rectangle 3"/>
          <p:cNvSpPr/>
          <p:nvPr/>
        </p:nvSpPr>
        <p:spPr>
          <a:xfrm>
            <a:off x="4262678" y="914764"/>
            <a:ext cx="3464001" cy="43261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GINI RATIO</a:t>
            </a:r>
          </a:p>
        </p:txBody>
      </p:sp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279586" y="3940742"/>
          <a:ext cx="3739964" cy="19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Rectangle 9"/>
          <p:cNvSpPr/>
          <p:nvPr/>
        </p:nvSpPr>
        <p:spPr>
          <a:xfrm>
            <a:off x="279586" y="3388926"/>
            <a:ext cx="3739964" cy="43261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INDEKS PEMBANGUNAN MANUSIA (IPM) - POIN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9AE2B40-4621-4D64-A1DD-1EF3A90744A7}"/>
              </a:ext>
            </a:extLst>
          </p:cNvPr>
          <p:cNvGraphicFramePr>
            <a:graphicFrameLocks noGrp="1"/>
          </p:cNvGraphicFramePr>
          <p:nvPr/>
        </p:nvGraphicFramePr>
        <p:xfrm>
          <a:off x="4232033" y="3376052"/>
          <a:ext cx="3564586" cy="2475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026">
                  <a:extLst>
                    <a:ext uri="{9D8B030D-6E8A-4147-A177-3AD203B41FA5}">
                      <a16:colId xmlns:a16="http://schemas.microsoft.com/office/drawing/2014/main" val="2157114373"/>
                    </a:ext>
                  </a:extLst>
                </a:gridCol>
                <a:gridCol w="410312">
                  <a:extLst>
                    <a:ext uri="{9D8B030D-6E8A-4147-A177-3AD203B41FA5}">
                      <a16:colId xmlns:a16="http://schemas.microsoft.com/office/drawing/2014/main" val="274971816"/>
                    </a:ext>
                  </a:extLst>
                </a:gridCol>
                <a:gridCol w="410312">
                  <a:extLst>
                    <a:ext uri="{9D8B030D-6E8A-4147-A177-3AD203B41FA5}">
                      <a16:colId xmlns:a16="http://schemas.microsoft.com/office/drawing/2014/main" val="644636786"/>
                    </a:ext>
                  </a:extLst>
                </a:gridCol>
                <a:gridCol w="410312">
                  <a:extLst>
                    <a:ext uri="{9D8B030D-6E8A-4147-A177-3AD203B41FA5}">
                      <a16:colId xmlns:a16="http://schemas.microsoft.com/office/drawing/2014/main" val="1501495276"/>
                    </a:ext>
                  </a:extLst>
                </a:gridCol>
                <a:gridCol w="410312">
                  <a:extLst>
                    <a:ext uri="{9D8B030D-6E8A-4147-A177-3AD203B41FA5}">
                      <a16:colId xmlns:a16="http://schemas.microsoft.com/office/drawing/2014/main" val="4170077686"/>
                    </a:ext>
                  </a:extLst>
                </a:gridCol>
                <a:gridCol w="410312">
                  <a:extLst>
                    <a:ext uri="{9D8B030D-6E8A-4147-A177-3AD203B41FA5}">
                      <a16:colId xmlns:a16="http://schemas.microsoft.com/office/drawing/2014/main" val="1665737300"/>
                    </a:ext>
                  </a:extLst>
                </a:gridCol>
              </a:tblGrid>
              <a:tr h="45370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 IPM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2020*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2021*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857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42972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effectLst/>
                        </a:rPr>
                        <a:t>Pengeluaran</a:t>
                      </a:r>
                      <a:r>
                        <a:rPr lang="en-ID" sz="1200" b="0" i="0" u="none" strike="noStrike" dirty="0">
                          <a:effectLst/>
                        </a:rPr>
                        <a:t> per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Kapita</a:t>
                      </a:r>
                      <a:r>
                        <a:rPr lang="en-ID" sz="1200" b="0" i="0" u="none" strike="noStrike" dirty="0">
                          <a:effectLst/>
                        </a:rPr>
                        <a:t> -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Ribu</a:t>
                      </a:r>
                      <a:r>
                        <a:rPr lang="en-ID" sz="1200" b="0" i="0" u="none" strike="noStrike" dirty="0">
                          <a:effectLst/>
                        </a:rPr>
                        <a:t>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Rp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  10.677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  10.968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11.255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11.258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11.400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30858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effectLst/>
                        </a:rPr>
                        <a:t>Rata-rata Lama Sekolah (RLS) - Tahun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     8,76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       8,92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9,03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9,04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9,09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41032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effectLst/>
                        </a:rPr>
                        <a:t>Harapan Lama Sekolah (HLS) - Tahun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   13,03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   13,11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13,14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13,15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13,22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25634"/>
                  </a:ext>
                </a:extLst>
              </a:tr>
              <a:tr h="50539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effectLst/>
                        </a:rPr>
                        <a:t>Angka</a:t>
                      </a:r>
                      <a:r>
                        <a:rPr lang="en-ID" sz="1200" b="0" i="0" u="none" strike="noStrike" dirty="0">
                          <a:effectLst/>
                        </a:rPr>
                        <a:t>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Harapan</a:t>
                      </a:r>
                      <a:r>
                        <a:rPr lang="en-ID" sz="1200" b="0" i="0" u="none" strike="noStrike" dirty="0">
                          <a:effectLst/>
                        </a:rPr>
                        <a:t>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Hidup</a:t>
                      </a:r>
                      <a:r>
                        <a:rPr lang="en-ID" sz="1200" b="0" i="0" u="none" strike="noStrike" dirty="0">
                          <a:effectLst/>
                        </a:rPr>
                        <a:t> (AHH) - </a:t>
                      </a:r>
                      <a:r>
                        <a:rPr lang="en-ID" sz="1200" b="0" i="0" u="none" strike="noStrike" dirty="0" err="1">
                          <a:effectLst/>
                        </a:rPr>
                        <a:t>Tahun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   70,99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       71,19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71,48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71,56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71,92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21547"/>
                  </a:ext>
                </a:extLst>
              </a:tr>
            </a:tbl>
          </a:graphicData>
        </a:graphic>
      </p:graphicFrame>
      <p:sp>
        <p:nvSpPr>
          <p:cNvPr id="17" name="Rectangle 3"/>
          <p:cNvSpPr/>
          <p:nvPr/>
        </p:nvSpPr>
        <p:spPr>
          <a:xfrm>
            <a:off x="7922942" y="915360"/>
            <a:ext cx="3879167" cy="432612"/>
          </a:xfrm>
          <a:prstGeom prst="rect">
            <a:avLst/>
          </a:prstGeom>
          <a:solidFill>
            <a:srgbClr val="38572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TINGKAT PENGANGGURAN TERBUKA (TPT) - %</a:t>
            </a:r>
          </a:p>
        </p:txBody>
      </p:sp>
      <p:graphicFrame>
        <p:nvGraphicFramePr>
          <p:cNvPr id="18" name="Chart 8"/>
          <p:cNvGraphicFramePr>
            <a:graphicFrameLocks/>
          </p:cNvGraphicFramePr>
          <p:nvPr/>
        </p:nvGraphicFramePr>
        <p:xfrm>
          <a:off x="8334421" y="1430944"/>
          <a:ext cx="3056207" cy="157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392AB2D-1981-4FB5-B285-552891C3C8E8}"/>
              </a:ext>
            </a:extLst>
          </p:cNvPr>
          <p:cNvGraphicFramePr>
            <a:graphicFrameLocks noGrp="1"/>
          </p:cNvGraphicFramePr>
          <p:nvPr/>
        </p:nvGraphicFramePr>
        <p:xfrm>
          <a:off x="8009103" y="3090672"/>
          <a:ext cx="3706842" cy="606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407">
                  <a:extLst>
                    <a:ext uri="{9D8B030D-6E8A-4147-A177-3AD203B41FA5}">
                      <a16:colId xmlns:a16="http://schemas.microsoft.com/office/drawing/2014/main" val="2100922751"/>
                    </a:ext>
                  </a:extLst>
                </a:gridCol>
                <a:gridCol w="426687">
                  <a:extLst>
                    <a:ext uri="{9D8B030D-6E8A-4147-A177-3AD203B41FA5}">
                      <a16:colId xmlns:a16="http://schemas.microsoft.com/office/drawing/2014/main" val="2527677589"/>
                    </a:ext>
                  </a:extLst>
                </a:gridCol>
                <a:gridCol w="426687">
                  <a:extLst>
                    <a:ext uri="{9D8B030D-6E8A-4147-A177-3AD203B41FA5}">
                      <a16:colId xmlns:a16="http://schemas.microsoft.com/office/drawing/2014/main" val="3147761896"/>
                    </a:ext>
                  </a:extLst>
                </a:gridCol>
                <a:gridCol w="426687">
                  <a:extLst>
                    <a:ext uri="{9D8B030D-6E8A-4147-A177-3AD203B41FA5}">
                      <a16:colId xmlns:a16="http://schemas.microsoft.com/office/drawing/2014/main" val="3141541640"/>
                    </a:ext>
                  </a:extLst>
                </a:gridCol>
                <a:gridCol w="426687">
                  <a:extLst>
                    <a:ext uri="{9D8B030D-6E8A-4147-A177-3AD203B41FA5}">
                      <a16:colId xmlns:a16="http://schemas.microsoft.com/office/drawing/2014/main" val="2533469528"/>
                    </a:ext>
                  </a:extLst>
                </a:gridCol>
                <a:gridCol w="426687">
                  <a:extLst>
                    <a:ext uri="{9D8B030D-6E8A-4147-A177-3AD203B41FA5}">
                      <a16:colId xmlns:a16="http://schemas.microsoft.com/office/drawing/2014/main" val="1797071427"/>
                    </a:ext>
                  </a:extLst>
                </a:gridCol>
              </a:tblGrid>
              <a:tr h="19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ID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RAIAN</a:t>
                      </a: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2020*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2021*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92002"/>
                  </a:ext>
                </a:extLst>
              </a:tr>
              <a:tr h="407448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Pengangguran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Ribu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Orang)</a:t>
                      </a:r>
                      <a:endParaRPr lang="en-ID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184,6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192,8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190,1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  200,8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190,7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1602528"/>
                  </a:ext>
                </a:extLst>
              </a:tr>
            </a:tbl>
          </a:graphicData>
        </a:graphic>
      </p:graphicFrame>
      <p:sp>
        <p:nvSpPr>
          <p:cNvPr id="20" name="Rectangle 9"/>
          <p:cNvSpPr/>
          <p:nvPr/>
        </p:nvSpPr>
        <p:spPr>
          <a:xfrm>
            <a:off x="8070395" y="3976996"/>
            <a:ext cx="3731714" cy="345582"/>
          </a:xfrm>
          <a:prstGeom prst="rect">
            <a:avLst/>
          </a:prstGeom>
          <a:solidFill>
            <a:srgbClr val="38572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TINGKAT KEMISKINAN - %</a:t>
            </a:r>
          </a:p>
        </p:txBody>
      </p:sp>
      <p:graphicFrame>
        <p:nvGraphicFramePr>
          <p:cNvPr id="21" name="Chart 10"/>
          <p:cNvGraphicFramePr>
            <a:graphicFrameLocks/>
          </p:cNvGraphicFramePr>
          <p:nvPr/>
        </p:nvGraphicFramePr>
        <p:xfrm>
          <a:off x="8762036" y="4412674"/>
          <a:ext cx="2628592" cy="156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1EFD3A9-37EB-4922-A9AB-D0F5F951A152}"/>
              </a:ext>
            </a:extLst>
          </p:cNvPr>
          <p:cNvGraphicFramePr>
            <a:graphicFrameLocks noGrp="1"/>
          </p:cNvGraphicFramePr>
          <p:nvPr/>
        </p:nvGraphicFramePr>
        <p:xfrm>
          <a:off x="7922941" y="6062472"/>
          <a:ext cx="3991024" cy="51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4034">
                  <a:extLst>
                    <a:ext uri="{9D8B030D-6E8A-4147-A177-3AD203B41FA5}">
                      <a16:colId xmlns:a16="http://schemas.microsoft.com/office/drawing/2014/main" val="2100922751"/>
                    </a:ext>
                  </a:extLst>
                </a:gridCol>
                <a:gridCol w="459398">
                  <a:extLst>
                    <a:ext uri="{9D8B030D-6E8A-4147-A177-3AD203B41FA5}">
                      <a16:colId xmlns:a16="http://schemas.microsoft.com/office/drawing/2014/main" val="2527677589"/>
                    </a:ext>
                  </a:extLst>
                </a:gridCol>
                <a:gridCol w="459398">
                  <a:extLst>
                    <a:ext uri="{9D8B030D-6E8A-4147-A177-3AD203B41FA5}">
                      <a16:colId xmlns:a16="http://schemas.microsoft.com/office/drawing/2014/main" val="3147761896"/>
                    </a:ext>
                  </a:extLst>
                </a:gridCol>
                <a:gridCol w="459398">
                  <a:extLst>
                    <a:ext uri="{9D8B030D-6E8A-4147-A177-3AD203B41FA5}">
                      <a16:colId xmlns:a16="http://schemas.microsoft.com/office/drawing/2014/main" val="3141541640"/>
                    </a:ext>
                  </a:extLst>
                </a:gridCol>
                <a:gridCol w="459398">
                  <a:extLst>
                    <a:ext uri="{9D8B030D-6E8A-4147-A177-3AD203B41FA5}">
                      <a16:colId xmlns:a16="http://schemas.microsoft.com/office/drawing/2014/main" val="2533469528"/>
                    </a:ext>
                  </a:extLst>
                </a:gridCol>
                <a:gridCol w="459398">
                  <a:extLst>
                    <a:ext uri="{9D8B030D-6E8A-4147-A177-3AD203B41FA5}">
                      <a16:colId xmlns:a16="http://schemas.microsoft.com/office/drawing/2014/main" val="1797071427"/>
                    </a:ext>
                  </a:extLst>
                </a:gridCol>
              </a:tblGrid>
              <a:tr h="146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ID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RAIAN</a:t>
                      </a: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2020*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2021*</a:t>
                      </a:r>
                      <a:endParaRPr lang="en-ID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92002"/>
                  </a:ext>
                </a:extLst>
              </a:tr>
              <a:tr h="278932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Penduduk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Miskin</a:t>
                      </a:r>
                    </a:p>
                    <a:p>
                      <a:pPr algn="l" fontAlgn="b"/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ID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Ribu</a:t>
                      </a:r>
                      <a:r>
                        <a:rPr lang="en-ID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Orang)</a:t>
                      </a:r>
                      <a:endParaRPr lang="en-ID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160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6732"/>
            <a:ext cx="12005263" cy="710820"/>
            <a:chOff x="0" y="-6732"/>
            <a:chExt cx="12005263" cy="710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6732"/>
              <a:ext cx="9235440" cy="7108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956" y="80264"/>
              <a:ext cx="406307" cy="57073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16" y="6509250"/>
            <a:ext cx="5890514" cy="348750"/>
          </a:xfrm>
          <a:prstGeom prst="rect">
            <a:avLst/>
          </a:prstGeom>
        </p:spPr>
      </p:pic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52400" y="132932"/>
            <a:ext cx="11254295" cy="431491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Asumsi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dan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Faktor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Penghambat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&amp;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Pendorong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Pertumbuhan</a:t>
            </a:r>
            <a:b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Ekonomi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Provinsi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 Riau</a:t>
            </a:r>
            <a:endParaRPr lang="en-ID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194310" name="Table 4"/>
          <p:cNvGraphicFramePr>
            <a:graphicFrameLocks noGrp="1"/>
          </p:cNvGraphicFramePr>
          <p:nvPr/>
        </p:nvGraphicFramePr>
        <p:xfrm>
          <a:off x="152400" y="3059392"/>
          <a:ext cx="11887199" cy="339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435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err="1"/>
                        <a:t>Resiko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Penghambat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Pertumbuhan</a:t>
                      </a:r>
                      <a:endParaRPr lang="en-ID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 err="1"/>
                        <a:t>Resiko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Pendorong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Pertumbuhan</a:t>
                      </a:r>
                      <a:endParaRPr lang="en-ID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Penurunan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produksi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minyak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bumi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harga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berfluktuatif</a:t>
                      </a:r>
                      <a:r>
                        <a:rPr lang="en-US" sz="1800" dirty="0"/>
                        <a:t>,  </a:t>
                      </a:r>
                      <a:r>
                        <a:rPr lang="en-US" sz="1800" dirty="0" err="1"/>
                        <a:t>mengakibatkan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koreksi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sektor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pertambangan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cukup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besar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 err="1"/>
                        <a:t>Kebijakan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nasional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mengenai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biosolar</a:t>
                      </a:r>
                      <a:r>
                        <a:rPr lang="en-US" sz="1800" dirty="0"/>
                        <a:t> (B.30 – B.50).</a:t>
                      </a:r>
                    </a:p>
                    <a:p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Penurunan</a:t>
                      </a:r>
                      <a:r>
                        <a:rPr lang="en-US" sz="1800" dirty="0"/>
                        <a:t> Nilai </a:t>
                      </a:r>
                      <a:r>
                        <a:rPr lang="en-US" sz="1800" dirty="0" err="1"/>
                        <a:t>Ekspor</a:t>
                      </a:r>
                      <a:r>
                        <a:rPr lang="en-US" sz="1800" dirty="0"/>
                        <a:t> CPO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Cina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karena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melambatnya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perekonomian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Cina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akibat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terdampak</a:t>
                      </a:r>
                      <a:r>
                        <a:rPr lang="en-US" sz="1800" dirty="0"/>
                        <a:t> pandemic  </a:t>
                      </a:r>
                      <a:r>
                        <a:rPr lang="en-US" sz="1800" dirty="0" err="1"/>
                        <a:t>covid</a:t>
                      </a:r>
                      <a:r>
                        <a:rPr lang="en-US" sz="1800" dirty="0"/>
                        <a:t> 19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Ditetapkannya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dua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kawasan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industri</a:t>
                      </a:r>
                      <a:r>
                        <a:rPr lang="en-US" sz="1800" dirty="0"/>
                        <a:t> di Riau (</a:t>
                      </a:r>
                      <a:r>
                        <a:rPr lang="en-US" sz="1800" dirty="0" err="1"/>
                        <a:t>Tenayan</a:t>
                      </a:r>
                      <a:r>
                        <a:rPr lang="en-US" sz="1800" dirty="0"/>
                        <a:t>, KITB) </a:t>
                      </a:r>
                      <a:r>
                        <a:rPr lang="en-US" sz="1800" dirty="0" err="1"/>
                        <a:t>sebagai</a:t>
                      </a:r>
                      <a:r>
                        <a:rPr lang="en-US" sz="1800" dirty="0"/>
                        <a:t> 9 </a:t>
                      </a:r>
                      <a:r>
                        <a:rPr lang="en-US" sz="1800" dirty="0" err="1"/>
                        <a:t>pengembangan</a:t>
                      </a:r>
                      <a:r>
                        <a:rPr lang="en-US" sz="1800" dirty="0"/>
                        <a:t> Kawasan </a:t>
                      </a:r>
                      <a:r>
                        <a:rPr lang="en-US" sz="1800" dirty="0" err="1"/>
                        <a:t>industri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diluar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pulau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jawa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Lambatnya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pertumbuhan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industri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hilirisasi</a:t>
                      </a:r>
                      <a:r>
                        <a:rPr lang="en-US" sz="1800" dirty="0"/>
                        <a:t> CPO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Pembangunan </a:t>
                      </a:r>
                      <a:r>
                        <a:rPr lang="en-US" sz="1800" dirty="0" err="1"/>
                        <a:t>infrastruktur</a:t>
                      </a:r>
                      <a:r>
                        <a:rPr lang="en-US" sz="1800" dirty="0"/>
                        <a:t> Tol Trans Sumatera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 err="1"/>
                        <a:t>Adanya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kebijakan</a:t>
                      </a:r>
                      <a:r>
                        <a:rPr lang="en-US" sz="1800" dirty="0"/>
                        <a:t> PP No.57/2016 </a:t>
                      </a:r>
                      <a:r>
                        <a:rPr lang="en-US" sz="1800" dirty="0" err="1"/>
                        <a:t>tentang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Perlindungan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pengelolaan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ekosistem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gambut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berproduksinya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Serat</a:t>
                      </a:r>
                      <a:r>
                        <a:rPr lang="en-US" dirty="0"/>
                        <a:t> Rayon (Asia Pacific Rayon)</a:t>
                      </a:r>
                      <a:endParaRPr lang="en-ID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15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941859"/>
            <a:ext cx="11963399" cy="2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2965" y="1344342"/>
            <a:ext cx="657503" cy="92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091" y="3293864"/>
            <a:ext cx="5672837" cy="59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2503" y="3278759"/>
            <a:ext cx="5650483" cy="578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6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9759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ownloads\pekanbaru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>
            <a:fillRect/>
          </a:stretch>
        </p:blipFill>
        <p:spPr bwMode="auto">
          <a:xfrm>
            <a:off x="35474" y="0"/>
            <a:ext cx="1212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76" y="0"/>
            <a:ext cx="1212105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81" tIns="40491" rIns="80981" bIns="40491" rtlCol="0" anchor="ctr"/>
          <a:lstStyle/>
          <a:p>
            <a:pPr algn="ctr"/>
            <a:endParaRPr lang="en-US" sz="1329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3" y="3995627"/>
            <a:ext cx="10863751" cy="1567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3" name="Rectangle 2"/>
          <p:cNvSpPr/>
          <p:nvPr/>
        </p:nvSpPr>
        <p:spPr>
          <a:xfrm>
            <a:off x="35475" y="4267538"/>
            <a:ext cx="10584851" cy="15671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95"/>
          </a:p>
        </p:txBody>
      </p:sp>
      <p:sp>
        <p:nvSpPr>
          <p:cNvPr id="2" name="TextBox 1"/>
          <p:cNvSpPr txBox="1"/>
          <p:nvPr/>
        </p:nvSpPr>
        <p:spPr>
          <a:xfrm>
            <a:off x="261250" y="4676170"/>
            <a:ext cx="4533742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53" b="1" dirty="0">
                <a:solidFill>
                  <a:schemeClr val="bg1"/>
                </a:solidFill>
                <a:latin typeface="Arial Black" panose="020B0A04020102020204" pitchFamily="34" charset="0"/>
              </a:rPr>
              <a:t>CAPAIAN 2019</a:t>
            </a:r>
            <a:endParaRPr lang="en-ID" sz="4253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9365" y="318169"/>
            <a:ext cx="2408972" cy="4739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TINGKAT KEMISKINAN</a:t>
            </a:r>
          </a:p>
          <a:p>
            <a:pPr algn="ctr"/>
            <a:r>
              <a:rPr lang="en-US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(%)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67459" y="328122"/>
            <a:ext cx="2615228" cy="473976"/>
          </a:xfrm>
          <a:prstGeom prst="rect">
            <a:avLst/>
          </a:prstGeom>
          <a:solidFill>
            <a:srgbClr val="07A3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TINGKAT PENGANGGURAN TERBUKA (%)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379404" y="1168177"/>
            <a:ext cx="2722787" cy="2450010"/>
            <a:chOff x="4565751" y="1123832"/>
            <a:chExt cx="3365895" cy="3028688"/>
          </a:xfrm>
        </p:grpSpPr>
        <p:sp>
          <p:nvSpPr>
            <p:cNvPr id="84" name="Rectangle 83"/>
            <p:cNvSpPr/>
            <p:nvPr/>
          </p:nvSpPr>
          <p:spPr>
            <a:xfrm>
              <a:off x="7419901" y="2101325"/>
              <a:ext cx="259741" cy="12341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565751" y="1123832"/>
              <a:ext cx="3267792" cy="2634346"/>
              <a:chOff x="526722" y="1871472"/>
              <a:chExt cx="3330996" cy="267304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24785" y="4205187"/>
                <a:ext cx="636689" cy="3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4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90917" y="2257087"/>
                <a:ext cx="287530" cy="188481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389958" y="2117653"/>
                <a:ext cx="281292" cy="202424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02808" y="2011055"/>
                <a:ext cx="588209" cy="3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7,99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97059" y="1871472"/>
                <a:ext cx="588209" cy="3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8,82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859288" y="2175199"/>
                <a:ext cx="588209" cy="3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7,67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24096" y="2467089"/>
                <a:ext cx="291838" cy="167467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66925" y="2646656"/>
                <a:ext cx="264765" cy="149511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76428" y="2354368"/>
                <a:ext cx="588209" cy="3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7,41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56790" y="2767047"/>
                <a:ext cx="264765" cy="1374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84961" y="2418615"/>
                <a:ext cx="588209" cy="3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7,21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26722" y="4074098"/>
                <a:ext cx="3330996" cy="11254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cxnSp>
            <p:nvCxnSpPr>
              <p:cNvPr id="73" name="Straight Connector 72"/>
              <p:cNvCxnSpPr>
                <a:stCxn id="62" idx="0"/>
                <a:endCxn id="63" idx="0"/>
              </p:cNvCxnSpPr>
              <p:nvPr/>
            </p:nvCxnSpPr>
            <p:spPr>
              <a:xfrm flipV="1">
                <a:off x="934682" y="2117653"/>
                <a:ext cx="595922" cy="139433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3" idx="0"/>
                <a:endCxn id="67" idx="0"/>
              </p:cNvCxnSpPr>
              <p:nvPr/>
            </p:nvCxnSpPr>
            <p:spPr>
              <a:xfrm>
                <a:off x="1530604" y="2117653"/>
                <a:ext cx="539411" cy="349435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7" idx="0"/>
                <a:endCxn id="68" idx="0"/>
              </p:cNvCxnSpPr>
              <p:nvPr/>
            </p:nvCxnSpPr>
            <p:spPr>
              <a:xfrm>
                <a:off x="2070016" y="2467089"/>
                <a:ext cx="529292" cy="179567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8" idx="0"/>
                <a:endCxn id="70" idx="0"/>
              </p:cNvCxnSpPr>
              <p:nvPr/>
            </p:nvCxnSpPr>
            <p:spPr>
              <a:xfrm>
                <a:off x="2599308" y="2646656"/>
                <a:ext cx="489864" cy="120391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1192450" y="4212161"/>
                <a:ext cx="636689" cy="3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5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730048" y="4212832"/>
                <a:ext cx="636689" cy="3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6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71793" y="4222791"/>
                <a:ext cx="636689" cy="320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7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818944" y="4223525"/>
                <a:ext cx="636689" cy="3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8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4590135" y="3697856"/>
              <a:ext cx="1173363" cy="454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95" dirty="0" err="1">
                  <a:latin typeface="Cambria" panose="02040503050406030204" pitchFamily="18" charset="0"/>
                </a:rPr>
                <a:t>Sumber</a:t>
              </a:r>
              <a:r>
                <a:rPr lang="en-US" sz="895" dirty="0">
                  <a:latin typeface="Cambria" panose="02040503050406030204" pitchFamily="18" charset="0"/>
                </a:rPr>
                <a:t>:</a:t>
              </a:r>
              <a:r>
                <a:rPr lang="en-US" sz="895" b="1" dirty="0">
                  <a:latin typeface="Cambria" panose="02040503050406030204" pitchFamily="18" charset="0"/>
                </a:rPr>
                <a:t> BPS RI</a:t>
              </a:r>
              <a:endParaRPr lang="en-US" sz="895" dirty="0">
                <a:latin typeface="Cambria" panose="02040503050406030204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9767" y="3691130"/>
              <a:ext cx="1363049" cy="454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895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DALAM PERSEN (%)</a:t>
              </a:r>
              <a:endParaRPr lang="en-US" sz="895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95" name="Straight Connector 94"/>
            <p:cNvCxnSpPr>
              <a:stCxn id="70" idx="0"/>
              <a:endCxn id="84" idx="0"/>
            </p:cNvCxnSpPr>
            <p:nvPr/>
          </p:nvCxnSpPr>
          <p:spPr>
            <a:xfrm>
              <a:off x="7079580" y="2006441"/>
              <a:ext cx="470192" cy="94884"/>
            </a:xfrm>
            <a:prstGeom prst="line">
              <a:avLst/>
            </a:prstGeom>
            <a:ln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280727" y="1756421"/>
              <a:ext cx="577048" cy="32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94" b="1" dirty="0">
                  <a:latin typeface="Cambria" panose="02040503050406030204" pitchFamily="18" charset="0"/>
                </a:rPr>
                <a:t>6,90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07038" y="3432153"/>
              <a:ext cx="624608" cy="316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3" b="1" dirty="0">
                  <a:latin typeface="Cambria" panose="02040503050406030204" pitchFamily="18" charset="0"/>
                </a:rPr>
                <a:t>201</a:t>
              </a:r>
              <a:r>
                <a:rPr lang="id-ID" sz="1063" b="1" dirty="0">
                  <a:latin typeface="Cambria" panose="02040503050406030204" pitchFamily="18" charset="0"/>
                </a:rPr>
                <a:t>9</a:t>
              </a:r>
              <a:endParaRPr lang="en-US" sz="1063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9363642" y="358989"/>
            <a:ext cx="2722737" cy="473976"/>
          </a:xfrm>
          <a:prstGeom prst="rect">
            <a:avLst/>
          </a:prstGeom>
          <a:solidFill>
            <a:srgbClr val="FBA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INDEKS GINI RATIO</a:t>
            </a:r>
          </a:p>
          <a:p>
            <a:pPr algn="ctr"/>
            <a:r>
              <a:rPr lang="id-ID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(%)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9207053" y="1838124"/>
            <a:ext cx="2988345" cy="1810516"/>
            <a:chOff x="4565751" y="2138840"/>
            <a:chExt cx="3391520" cy="1956456"/>
          </a:xfrm>
        </p:grpSpPr>
        <p:sp>
          <p:nvSpPr>
            <p:cNvPr id="102" name="Rectangle 101"/>
            <p:cNvSpPr/>
            <p:nvPr/>
          </p:nvSpPr>
          <p:spPr>
            <a:xfrm>
              <a:off x="7419901" y="2867610"/>
              <a:ext cx="259741" cy="467904"/>
            </a:xfrm>
            <a:prstGeom prst="rect">
              <a:avLst/>
            </a:prstGeom>
            <a:solidFill>
              <a:srgbClr val="FBA2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565751" y="2138840"/>
              <a:ext cx="3267792" cy="1579524"/>
              <a:chOff x="526722" y="2901389"/>
              <a:chExt cx="3330996" cy="1602729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24784" y="4205187"/>
                <a:ext cx="584527" cy="28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4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90917" y="3321237"/>
                <a:ext cx="287530" cy="820662"/>
              </a:xfrm>
              <a:prstGeom prst="rect">
                <a:avLst/>
              </a:prstGeom>
              <a:solidFill>
                <a:srgbClr val="FBA2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89958" y="3447430"/>
                <a:ext cx="281292" cy="694469"/>
              </a:xfrm>
              <a:prstGeom prst="rect">
                <a:avLst/>
              </a:prstGeom>
              <a:solidFill>
                <a:srgbClr val="FBA2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02852" y="2901389"/>
                <a:ext cx="636451" cy="2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0,379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243336" y="3045764"/>
                <a:ext cx="636451" cy="2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0</a:t>
                </a:r>
                <a:r>
                  <a:rPr lang="en-US" sz="1094" b="1" dirty="0">
                    <a:latin typeface="Cambria" panose="02040503050406030204" pitchFamily="18" charset="0"/>
                  </a:rPr>
                  <a:t>,</a:t>
                </a:r>
                <a:r>
                  <a:rPr lang="id-ID" sz="1094" b="1" dirty="0">
                    <a:latin typeface="Cambria" panose="02040503050406030204" pitchFamily="18" charset="0"/>
                  </a:rPr>
                  <a:t>366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811898" y="3222127"/>
                <a:ext cx="636451" cy="2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0</a:t>
                </a:r>
                <a:r>
                  <a:rPr lang="en-US" sz="1094" b="1" dirty="0">
                    <a:latin typeface="Cambria" panose="02040503050406030204" pitchFamily="18" charset="0"/>
                  </a:rPr>
                  <a:t>,</a:t>
                </a:r>
                <a:r>
                  <a:rPr lang="id-ID" sz="1094" b="1" dirty="0">
                    <a:latin typeface="Cambria" panose="02040503050406030204" pitchFamily="18" charset="0"/>
                  </a:rPr>
                  <a:t>347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924096" y="3586865"/>
                <a:ext cx="291838" cy="554899"/>
              </a:xfrm>
              <a:prstGeom prst="rect">
                <a:avLst/>
              </a:prstGeom>
              <a:solidFill>
                <a:srgbClr val="FBA2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466925" y="3742380"/>
                <a:ext cx="264765" cy="399386"/>
              </a:xfrm>
              <a:prstGeom prst="rect">
                <a:avLst/>
              </a:prstGeom>
              <a:solidFill>
                <a:srgbClr val="FBA2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313662" y="3375411"/>
                <a:ext cx="636451" cy="2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0,325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956790" y="3586865"/>
                <a:ext cx="264765" cy="554902"/>
              </a:xfrm>
              <a:prstGeom prst="rect">
                <a:avLst/>
              </a:prstGeom>
              <a:solidFill>
                <a:srgbClr val="FBA2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827871" y="3268356"/>
                <a:ext cx="636451" cy="285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0,347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526722" y="4074098"/>
                <a:ext cx="3330996" cy="11254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cxnSp>
            <p:nvCxnSpPr>
              <p:cNvPr id="121" name="Straight Connector 120"/>
              <p:cNvCxnSpPr>
                <a:stCxn id="110" idx="0"/>
                <a:endCxn id="111" idx="0"/>
              </p:cNvCxnSpPr>
              <p:nvPr/>
            </p:nvCxnSpPr>
            <p:spPr>
              <a:xfrm>
                <a:off x="934682" y="3321237"/>
                <a:ext cx="595923" cy="12619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1" idx="0"/>
                <a:endCxn id="115" idx="0"/>
              </p:cNvCxnSpPr>
              <p:nvPr/>
            </p:nvCxnSpPr>
            <p:spPr>
              <a:xfrm>
                <a:off x="1530605" y="3447430"/>
                <a:ext cx="539411" cy="139435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15" idx="0"/>
                <a:endCxn id="116" idx="0"/>
              </p:cNvCxnSpPr>
              <p:nvPr/>
            </p:nvCxnSpPr>
            <p:spPr>
              <a:xfrm>
                <a:off x="2070016" y="3586865"/>
                <a:ext cx="529292" cy="155515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16" idx="0"/>
                <a:endCxn id="118" idx="0"/>
              </p:cNvCxnSpPr>
              <p:nvPr/>
            </p:nvCxnSpPr>
            <p:spPr>
              <a:xfrm flipV="1">
                <a:off x="2599308" y="3586865"/>
                <a:ext cx="489865" cy="15551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1192451" y="4212159"/>
                <a:ext cx="584527" cy="28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5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30048" y="4212831"/>
                <a:ext cx="584527" cy="28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6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271793" y="4222791"/>
                <a:ext cx="584527" cy="28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7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818944" y="4223524"/>
                <a:ext cx="584527" cy="28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8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4590135" y="3697856"/>
              <a:ext cx="1033742" cy="39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95" dirty="0" err="1">
                  <a:latin typeface="Cambria" panose="02040503050406030204" pitchFamily="18" charset="0"/>
                </a:rPr>
                <a:t>Sumber</a:t>
              </a:r>
              <a:r>
                <a:rPr lang="en-US" sz="895" dirty="0">
                  <a:latin typeface="Cambria" panose="02040503050406030204" pitchFamily="18" charset="0"/>
                </a:rPr>
                <a:t>:</a:t>
              </a:r>
              <a:r>
                <a:rPr lang="en-US" sz="895" b="1" dirty="0">
                  <a:latin typeface="Cambria" panose="02040503050406030204" pitchFamily="18" charset="0"/>
                </a:rPr>
                <a:t> BPS RI</a:t>
              </a:r>
              <a:endParaRPr lang="en-US" sz="895" dirty="0">
                <a:latin typeface="Cambria" panose="02040503050406030204" pitchFamily="18" charset="0"/>
              </a:endParaRPr>
            </a:p>
          </p:txBody>
        </p:sp>
        <p:cxnSp>
          <p:nvCxnSpPr>
            <p:cNvPr id="106" name="Straight Connector 105"/>
            <p:cNvCxnSpPr>
              <a:stCxn id="118" idx="0"/>
              <a:endCxn id="102" idx="0"/>
            </p:cNvCxnSpPr>
            <p:nvPr/>
          </p:nvCxnSpPr>
          <p:spPr>
            <a:xfrm>
              <a:off x="7079581" y="2814393"/>
              <a:ext cx="470191" cy="5321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332896" y="2509636"/>
              <a:ext cx="624375" cy="281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94" b="1" dirty="0">
                  <a:latin typeface="Cambria" panose="02040503050406030204" pitchFamily="18" charset="0"/>
                </a:rPr>
                <a:t>0,331</a:t>
              </a:r>
              <a:endParaRPr lang="en-US" sz="1094" b="1" dirty="0">
                <a:latin typeface="Cambria" panose="020405030504060302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07038" y="3432152"/>
              <a:ext cx="573436" cy="276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3" b="1" dirty="0">
                  <a:latin typeface="Cambria" panose="02040503050406030204" pitchFamily="18" charset="0"/>
                </a:rPr>
                <a:t>201</a:t>
              </a:r>
              <a:r>
                <a:rPr lang="id-ID" sz="1063" b="1" dirty="0">
                  <a:latin typeface="Cambria" panose="02040503050406030204" pitchFamily="18" charset="0"/>
                </a:rPr>
                <a:t>9</a:t>
              </a:r>
              <a:endParaRPr lang="en-US" sz="1063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 flipV="1">
            <a:off x="35475" y="3836429"/>
            <a:ext cx="12121051" cy="217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69386" y="803804"/>
            <a:ext cx="31898" cy="2963301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>
            <a:off x="9114016" y="747507"/>
            <a:ext cx="4030" cy="305859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/>
          <a:srcRect l="15208" t="17901" r="27708" b="54939"/>
          <a:stretch>
            <a:fillRect/>
          </a:stretch>
        </p:blipFill>
        <p:spPr>
          <a:xfrm>
            <a:off x="1202940" y="4517683"/>
            <a:ext cx="9399198" cy="182744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891716" y="3999116"/>
            <a:ext cx="3561918" cy="4461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90" b="1" dirty="0">
                <a:solidFill>
                  <a:schemeClr val="bg1"/>
                </a:solidFill>
                <a:latin typeface="Cambria" panose="02040503050406030204" pitchFamily="18" charset="0"/>
              </a:rPr>
              <a:t>PENANAMAN MODAL (NILAI)</a:t>
            </a:r>
          </a:p>
          <a:p>
            <a:pPr algn="ctr"/>
            <a:r>
              <a:rPr lang="en-US" sz="709" b="1" dirty="0" err="1">
                <a:solidFill>
                  <a:schemeClr val="bg1"/>
                </a:solidFill>
                <a:latin typeface="Cambria" panose="02040503050406030204" pitchFamily="18" charset="0"/>
              </a:rPr>
              <a:t>Realisasi</a:t>
            </a:r>
            <a:r>
              <a:rPr lang="en-US" sz="709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709" b="1" dirty="0" err="1">
                <a:solidFill>
                  <a:schemeClr val="bg1"/>
                </a:solidFill>
                <a:latin typeface="Cambria" panose="02040503050406030204" pitchFamily="18" charset="0"/>
              </a:rPr>
              <a:t>Januari</a:t>
            </a:r>
            <a:r>
              <a:rPr lang="en-US" sz="709" b="1" dirty="0">
                <a:solidFill>
                  <a:schemeClr val="bg1"/>
                </a:solidFill>
                <a:latin typeface="Cambria" panose="02040503050406030204" pitchFamily="18" charset="0"/>
              </a:rPr>
              <a:t> – </a:t>
            </a:r>
            <a:r>
              <a:rPr lang="en-US" sz="709" b="1" dirty="0" err="1">
                <a:solidFill>
                  <a:schemeClr val="bg1"/>
                </a:solidFill>
                <a:latin typeface="Cambria" panose="02040503050406030204" pitchFamily="18" charset="0"/>
              </a:rPr>
              <a:t>Desember</a:t>
            </a:r>
            <a:r>
              <a:rPr lang="en-US" sz="709" b="1" dirty="0">
                <a:solidFill>
                  <a:schemeClr val="bg1"/>
                </a:solidFill>
                <a:latin typeface="Cambria" panose="02040503050406030204" pitchFamily="18" charset="0"/>
              </a:rPr>
              <a:t> 2019 (</a:t>
            </a:r>
            <a:r>
              <a:rPr lang="en-US" sz="709" b="1" dirty="0" err="1">
                <a:solidFill>
                  <a:schemeClr val="bg1"/>
                </a:solidFill>
                <a:latin typeface="Cambria" panose="02040503050406030204" pitchFamily="18" charset="0"/>
              </a:rPr>
              <a:t>Sumber</a:t>
            </a:r>
            <a:r>
              <a:rPr lang="en-US" sz="709" b="1" dirty="0">
                <a:solidFill>
                  <a:schemeClr val="bg1"/>
                </a:solidFill>
                <a:latin typeface="Cambria" panose="02040503050406030204" pitchFamily="18" charset="0"/>
              </a:rPr>
              <a:t>: BKPM)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4152" y="5431403"/>
            <a:ext cx="4659254" cy="20103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5"/>
          </a:p>
        </p:txBody>
      </p:sp>
      <p:sp>
        <p:nvSpPr>
          <p:cNvPr id="94" name="Rounded Rectangle 93"/>
          <p:cNvSpPr/>
          <p:nvPr/>
        </p:nvSpPr>
        <p:spPr>
          <a:xfrm>
            <a:off x="5906268" y="5813186"/>
            <a:ext cx="4679905" cy="186861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5"/>
          </a:p>
        </p:txBody>
      </p:sp>
      <p:sp>
        <p:nvSpPr>
          <p:cNvPr id="98" name="Rounded Rectangle 97"/>
          <p:cNvSpPr/>
          <p:nvPr/>
        </p:nvSpPr>
        <p:spPr>
          <a:xfrm>
            <a:off x="1899992" y="6375456"/>
            <a:ext cx="3136369" cy="4321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187" tIns="39594" rIns="79187" bIns="39594" rtlCol="0" anchor="ctr"/>
          <a:lstStyle/>
          <a:p>
            <a:pPr algn="ctr" defTabSz="444462"/>
            <a:r>
              <a:rPr lang="en-US" sz="975" b="1" dirty="0" err="1">
                <a:solidFill>
                  <a:prstClr val="black"/>
                </a:solidFill>
              </a:rPr>
              <a:t>Penanaman</a:t>
            </a:r>
            <a:r>
              <a:rPr lang="en-US" sz="975" b="1" dirty="0">
                <a:solidFill>
                  <a:prstClr val="black"/>
                </a:solidFill>
              </a:rPr>
              <a:t> Modal </a:t>
            </a:r>
            <a:r>
              <a:rPr lang="en-US" sz="975" b="1" dirty="0" err="1">
                <a:solidFill>
                  <a:prstClr val="black"/>
                </a:solidFill>
              </a:rPr>
              <a:t>Dalam</a:t>
            </a:r>
            <a:r>
              <a:rPr lang="en-US" sz="975" b="1" dirty="0">
                <a:solidFill>
                  <a:prstClr val="black"/>
                </a:solidFill>
              </a:rPr>
              <a:t> </a:t>
            </a:r>
            <a:r>
              <a:rPr lang="en-US" sz="975" b="1" dirty="0" err="1">
                <a:solidFill>
                  <a:prstClr val="black"/>
                </a:solidFill>
              </a:rPr>
              <a:t>Negeri</a:t>
            </a:r>
            <a:r>
              <a:rPr lang="en-US" sz="975" b="1" dirty="0">
                <a:solidFill>
                  <a:prstClr val="black"/>
                </a:solidFill>
              </a:rPr>
              <a:t> (PMDN) </a:t>
            </a:r>
            <a:r>
              <a:rPr lang="en-US" sz="975" b="1" dirty="0" err="1">
                <a:solidFill>
                  <a:prstClr val="black"/>
                </a:solidFill>
              </a:rPr>
              <a:t>Provinsi</a:t>
            </a:r>
            <a:r>
              <a:rPr lang="en-US" sz="975" b="1" dirty="0">
                <a:solidFill>
                  <a:prstClr val="black"/>
                </a:solidFill>
              </a:rPr>
              <a:t> Riau </a:t>
            </a:r>
            <a:r>
              <a:rPr lang="en-US" sz="975" b="1" dirty="0" err="1">
                <a:solidFill>
                  <a:prstClr val="black"/>
                </a:solidFill>
              </a:rPr>
              <a:t>berada</a:t>
            </a:r>
            <a:r>
              <a:rPr lang="en-US" sz="975" b="1" dirty="0">
                <a:solidFill>
                  <a:prstClr val="black"/>
                </a:solidFill>
              </a:rPr>
              <a:t> di </a:t>
            </a:r>
            <a:r>
              <a:rPr lang="en-US" sz="975" b="1" dirty="0" err="1">
                <a:solidFill>
                  <a:prstClr val="black"/>
                </a:solidFill>
              </a:rPr>
              <a:t>Peringkat</a:t>
            </a:r>
            <a:r>
              <a:rPr lang="en-US" sz="975" b="1" dirty="0">
                <a:solidFill>
                  <a:prstClr val="black"/>
                </a:solidFill>
              </a:rPr>
              <a:t> ke-4 </a:t>
            </a:r>
            <a:r>
              <a:rPr lang="en-US" sz="975" b="1" dirty="0" err="1">
                <a:solidFill>
                  <a:prstClr val="black"/>
                </a:solidFill>
              </a:rPr>
              <a:t>nasional</a:t>
            </a:r>
            <a:r>
              <a:rPr lang="en-US" sz="975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636709" y="6361222"/>
            <a:ext cx="3136369" cy="4321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187" tIns="39594" rIns="79187" bIns="39594" rtlCol="0" anchor="ctr"/>
          <a:lstStyle/>
          <a:p>
            <a:pPr algn="ctr" defTabSz="444462"/>
            <a:r>
              <a:rPr lang="en-US" sz="975" b="1" dirty="0" err="1">
                <a:solidFill>
                  <a:prstClr val="black"/>
                </a:solidFill>
              </a:rPr>
              <a:t>Penanaman</a:t>
            </a:r>
            <a:r>
              <a:rPr lang="en-US" sz="975" b="1" dirty="0">
                <a:solidFill>
                  <a:prstClr val="black"/>
                </a:solidFill>
              </a:rPr>
              <a:t> Modal </a:t>
            </a:r>
            <a:r>
              <a:rPr lang="en-US" sz="975" b="1" dirty="0" err="1">
                <a:solidFill>
                  <a:prstClr val="black"/>
                </a:solidFill>
              </a:rPr>
              <a:t>Asing</a:t>
            </a:r>
            <a:r>
              <a:rPr lang="en-US" sz="975" b="1" dirty="0">
                <a:solidFill>
                  <a:prstClr val="black"/>
                </a:solidFill>
              </a:rPr>
              <a:t> (PMA) </a:t>
            </a:r>
            <a:r>
              <a:rPr lang="en-US" sz="975" b="1" dirty="0" err="1">
                <a:solidFill>
                  <a:prstClr val="black"/>
                </a:solidFill>
              </a:rPr>
              <a:t>Provinsi</a:t>
            </a:r>
            <a:r>
              <a:rPr lang="en-US" sz="975" b="1" dirty="0">
                <a:solidFill>
                  <a:prstClr val="black"/>
                </a:solidFill>
              </a:rPr>
              <a:t> Riau </a:t>
            </a:r>
          </a:p>
          <a:p>
            <a:pPr algn="ctr" defTabSz="444462"/>
            <a:r>
              <a:rPr lang="en-US" sz="975" b="1" dirty="0" err="1">
                <a:solidFill>
                  <a:prstClr val="black"/>
                </a:solidFill>
              </a:rPr>
              <a:t>berada</a:t>
            </a:r>
            <a:r>
              <a:rPr lang="en-US" sz="975" b="1" dirty="0">
                <a:solidFill>
                  <a:prstClr val="black"/>
                </a:solidFill>
              </a:rPr>
              <a:t> di </a:t>
            </a:r>
            <a:r>
              <a:rPr lang="en-US" sz="975" b="1" dirty="0" err="1">
                <a:solidFill>
                  <a:prstClr val="black"/>
                </a:solidFill>
              </a:rPr>
              <a:t>Peringkat</a:t>
            </a:r>
            <a:r>
              <a:rPr lang="en-US" sz="975" b="1" dirty="0">
                <a:solidFill>
                  <a:prstClr val="black"/>
                </a:solidFill>
              </a:rPr>
              <a:t> ke-7 </a:t>
            </a:r>
            <a:r>
              <a:rPr lang="en-US" sz="975" b="1" dirty="0" err="1">
                <a:solidFill>
                  <a:prstClr val="black"/>
                </a:solidFill>
              </a:rPr>
              <a:t>nasional</a:t>
            </a:r>
            <a:r>
              <a:rPr lang="en-US" sz="975" b="1" dirty="0">
                <a:solidFill>
                  <a:prstClr val="black"/>
                </a:solidFill>
              </a:rPr>
              <a:t>  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6175705" y="1086908"/>
            <a:ext cx="2889571" cy="2549691"/>
            <a:chOff x="4565751" y="1182553"/>
            <a:chExt cx="3322204" cy="2931436"/>
          </a:xfrm>
        </p:grpSpPr>
        <p:sp>
          <p:nvSpPr>
            <p:cNvPr id="136" name="Rectangle 135"/>
            <p:cNvSpPr/>
            <p:nvPr/>
          </p:nvSpPr>
          <p:spPr>
            <a:xfrm>
              <a:off x="7419901" y="2061758"/>
              <a:ext cx="259741" cy="1273756"/>
            </a:xfrm>
            <a:prstGeom prst="rect">
              <a:avLst/>
            </a:prstGeom>
            <a:solidFill>
              <a:srgbClr val="07A39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4565751" y="1182553"/>
              <a:ext cx="3267792" cy="2553499"/>
              <a:chOff x="526722" y="1931055"/>
              <a:chExt cx="3330996" cy="2591010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24785" y="4205187"/>
                <a:ext cx="592152" cy="29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4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90917" y="2599609"/>
                <a:ext cx="287530" cy="1542291"/>
              </a:xfrm>
              <a:prstGeom prst="rect">
                <a:avLst/>
              </a:prstGeom>
              <a:solidFill>
                <a:srgbClr val="07A39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389958" y="2335941"/>
                <a:ext cx="281292" cy="1805959"/>
              </a:xfrm>
              <a:prstGeom prst="rect">
                <a:avLst/>
              </a:prstGeom>
              <a:solidFill>
                <a:srgbClr val="07A39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93279" y="2070490"/>
                <a:ext cx="547064" cy="304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6</a:t>
                </a:r>
                <a:r>
                  <a:rPr lang="en-US" sz="1094" b="1" dirty="0">
                    <a:latin typeface="Cambria" panose="02040503050406030204" pitchFamily="18" charset="0"/>
                  </a:rPr>
                  <a:t>,</a:t>
                </a:r>
                <a:r>
                  <a:rPr lang="id-ID" sz="1094" b="1" dirty="0">
                    <a:latin typeface="Cambria" panose="02040503050406030204" pitchFamily="18" charset="0"/>
                  </a:rPr>
                  <a:t>56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298067" y="1931055"/>
                <a:ext cx="547064" cy="304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7,8</a:t>
                </a:r>
                <a:r>
                  <a:rPr lang="id-ID" sz="1094" b="1" dirty="0">
                    <a:latin typeface="Cambria" panose="02040503050406030204" pitchFamily="18" charset="0"/>
                  </a:rPr>
                  <a:t>3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800310" y="2070490"/>
                <a:ext cx="547064" cy="304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94" b="1" dirty="0">
                    <a:latin typeface="Cambria" panose="02040503050406030204" pitchFamily="18" charset="0"/>
                  </a:rPr>
                  <a:t>7,</a:t>
                </a:r>
                <a:r>
                  <a:rPr lang="id-ID" sz="1094" b="1" dirty="0">
                    <a:latin typeface="Cambria" panose="02040503050406030204" pitchFamily="18" charset="0"/>
                  </a:rPr>
                  <a:t>43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24096" y="2467089"/>
                <a:ext cx="291838" cy="1674676"/>
              </a:xfrm>
              <a:prstGeom prst="rect">
                <a:avLst/>
              </a:prstGeom>
              <a:solidFill>
                <a:srgbClr val="07A39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466925" y="2646656"/>
                <a:ext cx="264765" cy="1495111"/>
              </a:xfrm>
              <a:prstGeom prst="rect">
                <a:avLst/>
              </a:prstGeom>
              <a:solidFill>
                <a:srgbClr val="07A39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313663" y="2226005"/>
                <a:ext cx="547064" cy="304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6,22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956790" y="2721480"/>
                <a:ext cx="264765" cy="1420286"/>
              </a:xfrm>
              <a:prstGeom prst="rect">
                <a:avLst/>
              </a:prstGeom>
              <a:solidFill>
                <a:srgbClr val="07A39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884961" y="2418615"/>
                <a:ext cx="547064" cy="304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094" b="1" dirty="0">
                    <a:latin typeface="Cambria" panose="02040503050406030204" pitchFamily="18" charset="0"/>
                  </a:rPr>
                  <a:t>6,20</a:t>
                </a:r>
                <a:endParaRPr lang="en-US" sz="1094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526722" y="4074098"/>
                <a:ext cx="3330996" cy="11254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0"/>
              </a:p>
            </p:txBody>
          </p:sp>
          <p:cxnSp>
            <p:nvCxnSpPr>
              <p:cNvPr id="157" name="Straight Connector 156"/>
              <p:cNvCxnSpPr>
                <a:stCxn id="146" idx="0"/>
                <a:endCxn id="147" idx="0"/>
              </p:cNvCxnSpPr>
              <p:nvPr/>
            </p:nvCxnSpPr>
            <p:spPr>
              <a:xfrm flipV="1">
                <a:off x="934682" y="2335941"/>
                <a:ext cx="595923" cy="263667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47" idx="0"/>
                <a:endCxn id="151" idx="0"/>
              </p:cNvCxnSpPr>
              <p:nvPr/>
            </p:nvCxnSpPr>
            <p:spPr>
              <a:xfrm>
                <a:off x="1530605" y="2335941"/>
                <a:ext cx="539411" cy="131148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1" idx="0"/>
                <a:endCxn id="152" idx="0"/>
              </p:cNvCxnSpPr>
              <p:nvPr/>
            </p:nvCxnSpPr>
            <p:spPr>
              <a:xfrm>
                <a:off x="2070016" y="2467089"/>
                <a:ext cx="529292" cy="179567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2" idx="0"/>
                <a:endCxn id="154" idx="0"/>
              </p:cNvCxnSpPr>
              <p:nvPr/>
            </p:nvCxnSpPr>
            <p:spPr>
              <a:xfrm>
                <a:off x="2599308" y="2646656"/>
                <a:ext cx="489865" cy="74824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1192451" y="4212162"/>
                <a:ext cx="592152" cy="29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5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730048" y="4212831"/>
                <a:ext cx="592152" cy="29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6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271793" y="4222791"/>
                <a:ext cx="592152" cy="29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7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818944" y="4223525"/>
                <a:ext cx="592152" cy="29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8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590135" y="3697856"/>
              <a:ext cx="1173363" cy="264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95" dirty="0" err="1">
                  <a:latin typeface="Cambria" panose="02040503050406030204" pitchFamily="18" charset="0"/>
                </a:rPr>
                <a:t>Sumber</a:t>
              </a:r>
              <a:r>
                <a:rPr lang="en-US" sz="895" dirty="0">
                  <a:latin typeface="Cambria" panose="02040503050406030204" pitchFamily="18" charset="0"/>
                </a:rPr>
                <a:t>:</a:t>
              </a:r>
              <a:r>
                <a:rPr lang="en-US" sz="895" b="1" dirty="0">
                  <a:latin typeface="Cambria" panose="02040503050406030204" pitchFamily="18" charset="0"/>
                </a:rPr>
                <a:t> BPS RI</a:t>
              </a:r>
              <a:endParaRPr lang="en-US" sz="895" dirty="0">
                <a:latin typeface="Cambria" panose="02040503050406030204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099767" y="3691129"/>
              <a:ext cx="1363048" cy="422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895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DALAM PERSEN (%)</a:t>
              </a:r>
              <a:endParaRPr lang="en-US" sz="895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40" name="Straight Connector 139"/>
            <p:cNvCxnSpPr>
              <a:stCxn id="154" idx="0"/>
              <a:endCxn id="136" idx="0"/>
            </p:cNvCxnSpPr>
            <p:nvPr/>
          </p:nvCxnSpPr>
          <p:spPr>
            <a:xfrm>
              <a:off x="7079581" y="1961535"/>
              <a:ext cx="470191" cy="100223"/>
            </a:xfrm>
            <a:prstGeom prst="line">
              <a:avLst/>
            </a:prstGeom>
            <a:ln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280726" y="1756421"/>
              <a:ext cx="536683" cy="29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94" b="1" dirty="0">
                  <a:latin typeface="Cambria" panose="02040503050406030204" pitchFamily="18" charset="0"/>
                </a:rPr>
                <a:t>5,97</a:t>
              </a:r>
              <a:endParaRPr lang="en-US" sz="1094" b="1" dirty="0">
                <a:latin typeface="Cambria" panose="02040503050406030204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307038" y="3432152"/>
              <a:ext cx="580917" cy="29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3" b="1" dirty="0">
                  <a:latin typeface="Cambria" panose="02040503050406030204" pitchFamily="18" charset="0"/>
                </a:rPr>
                <a:t>201</a:t>
              </a:r>
              <a:r>
                <a:rPr lang="id-ID" sz="1063" b="1" dirty="0">
                  <a:latin typeface="Cambria" panose="02040503050406030204" pitchFamily="18" charset="0"/>
                </a:rPr>
                <a:t>9</a:t>
              </a:r>
              <a:endParaRPr lang="en-US" sz="1063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2003" y="1663152"/>
            <a:ext cx="2989753" cy="1983306"/>
            <a:chOff x="4565751" y="2560774"/>
            <a:chExt cx="3298781" cy="1275331"/>
          </a:xfrm>
        </p:grpSpPr>
        <p:sp>
          <p:nvSpPr>
            <p:cNvPr id="129" name="Rectangle 128"/>
            <p:cNvSpPr/>
            <p:nvPr/>
          </p:nvSpPr>
          <p:spPr>
            <a:xfrm>
              <a:off x="7419901" y="2755330"/>
              <a:ext cx="259741" cy="58018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5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565751" y="2665146"/>
              <a:ext cx="3267792" cy="941249"/>
              <a:chOff x="526722" y="3435422"/>
              <a:chExt cx="3330996" cy="955075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624784" y="4205187"/>
                <a:ext cx="568275" cy="16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4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90917" y="3631233"/>
                <a:ext cx="287530" cy="51066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389958" y="3997116"/>
                <a:ext cx="281292" cy="14478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709605" y="3435422"/>
                <a:ext cx="488947" cy="15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75" b="1" dirty="0">
                    <a:latin typeface="Cambria" panose="02040503050406030204" pitchFamily="18" charset="0"/>
                  </a:rPr>
                  <a:t>2</a:t>
                </a:r>
                <a:r>
                  <a:rPr lang="en-US" sz="975" b="1" dirty="0">
                    <a:latin typeface="Cambria" panose="02040503050406030204" pitchFamily="18" charset="0"/>
                  </a:rPr>
                  <a:t>,</a:t>
                </a:r>
                <a:r>
                  <a:rPr lang="id-ID" sz="975" b="1" dirty="0">
                    <a:latin typeface="Cambria" panose="02040503050406030204" pitchFamily="18" charset="0"/>
                  </a:rPr>
                  <a:t>71</a:t>
                </a:r>
                <a:endParaRPr lang="en-US" sz="975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97129" y="3758168"/>
                <a:ext cx="488947" cy="15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75" b="1" dirty="0">
                    <a:latin typeface="Cambria" panose="02040503050406030204" pitchFamily="18" charset="0"/>
                  </a:rPr>
                  <a:t>0</a:t>
                </a:r>
                <a:r>
                  <a:rPr lang="en-US" sz="975" b="1" dirty="0">
                    <a:latin typeface="Cambria" panose="02040503050406030204" pitchFamily="18" charset="0"/>
                  </a:rPr>
                  <a:t>,</a:t>
                </a:r>
                <a:r>
                  <a:rPr lang="id-ID" sz="975" b="1" dirty="0">
                    <a:latin typeface="Cambria" panose="02040503050406030204" pitchFamily="18" charset="0"/>
                  </a:rPr>
                  <a:t>22</a:t>
                </a:r>
                <a:endParaRPr lang="en-US" sz="975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768114" y="3597920"/>
                <a:ext cx="488947" cy="15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75" b="1" dirty="0">
                    <a:latin typeface="Cambria" panose="02040503050406030204" pitchFamily="18" charset="0"/>
                  </a:rPr>
                  <a:t>2</a:t>
                </a:r>
                <a:r>
                  <a:rPr lang="en-US" sz="975" b="1" dirty="0">
                    <a:latin typeface="Cambria" panose="02040503050406030204" pitchFamily="18" charset="0"/>
                  </a:rPr>
                  <a:t>,</a:t>
                </a:r>
                <a:r>
                  <a:rPr lang="id-ID" sz="975" b="1" dirty="0">
                    <a:latin typeface="Cambria" panose="02040503050406030204" pitchFamily="18" charset="0"/>
                  </a:rPr>
                  <a:t>18</a:t>
                </a:r>
                <a:endParaRPr lang="en-US" sz="975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924096" y="3777428"/>
                <a:ext cx="291838" cy="36433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66925" y="3681244"/>
                <a:ext cx="264765" cy="46052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396199" y="3493126"/>
                <a:ext cx="493830" cy="158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975" b="1" dirty="0">
                    <a:latin typeface="Cambria" panose="02040503050406030204" pitchFamily="18" charset="0"/>
                  </a:rPr>
                  <a:t>2,66</a:t>
                </a:r>
                <a:endParaRPr lang="en-US" sz="975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956790" y="3736679"/>
                <a:ext cx="264765" cy="4050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910475" y="3518100"/>
                <a:ext cx="488947" cy="15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75" b="1" dirty="0">
                    <a:latin typeface="Cambria" panose="02040503050406030204" pitchFamily="18" charset="0"/>
                  </a:rPr>
                  <a:t>2,3</a:t>
                </a:r>
                <a:r>
                  <a:rPr lang="en-US" sz="975" b="1" dirty="0">
                    <a:latin typeface="Cambria" panose="02040503050406030204" pitchFamily="18" charset="0"/>
                  </a:rPr>
                  <a:t>4</a:t>
                </a:r>
              </a:p>
            </p:txBody>
          </p:sp>
          <p:sp>
            <p:nvSpPr>
              <p:cNvPr id="178" name="Rounded Rectangle 30"/>
              <p:cNvSpPr/>
              <p:nvPr/>
            </p:nvSpPr>
            <p:spPr>
              <a:xfrm>
                <a:off x="526722" y="4074098"/>
                <a:ext cx="3330996" cy="11254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5"/>
              </a:p>
            </p:txBody>
          </p:sp>
          <p:cxnSp>
            <p:nvCxnSpPr>
              <p:cNvPr id="179" name="Straight Connector 178"/>
              <p:cNvCxnSpPr>
                <a:stCxn id="168" idx="0"/>
                <a:endCxn id="169" idx="0"/>
              </p:cNvCxnSpPr>
              <p:nvPr/>
            </p:nvCxnSpPr>
            <p:spPr>
              <a:xfrm>
                <a:off x="934682" y="3631233"/>
                <a:ext cx="595923" cy="365883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69" idx="0"/>
                <a:endCxn id="173" idx="0"/>
              </p:cNvCxnSpPr>
              <p:nvPr/>
            </p:nvCxnSpPr>
            <p:spPr>
              <a:xfrm flipV="1">
                <a:off x="1530605" y="3777428"/>
                <a:ext cx="539411" cy="219689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3" idx="0"/>
                <a:endCxn id="174" idx="0"/>
              </p:cNvCxnSpPr>
              <p:nvPr/>
            </p:nvCxnSpPr>
            <p:spPr>
              <a:xfrm flipV="1">
                <a:off x="2070016" y="3681244"/>
                <a:ext cx="529292" cy="96183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74" idx="0"/>
                <a:endCxn id="176" idx="0"/>
              </p:cNvCxnSpPr>
              <p:nvPr/>
            </p:nvCxnSpPr>
            <p:spPr>
              <a:xfrm>
                <a:off x="2599308" y="3681244"/>
                <a:ext cx="489865" cy="55435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1192451" y="4212160"/>
                <a:ext cx="568275" cy="16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5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1730047" y="4212831"/>
                <a:ext cx="568275" cy="16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6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71793" y="4222791"/>
                <a:ext cx="568275" cy="16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7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818944" y="4223525"/>
                <a:ext cx="568275" cy="16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3" b="1" dirty="0">
                    <a:latin typeface="Cambria" panose="02040503050406030204" pitchFamily="18" charset="0"/>
                  </a:rPr>
                  <a:t>201</a:t>
                </a:r>
                <a:r>
                  <a:rPr lang="id-ID" sz="1063" b="1" dirty="0">
                    <a:latin typeface="Cambria" panose="02040503050406030204" pitchFamily="18" charset="0"/>
                  </a:rPr>
                  <a:t>8</a:t>
                </a:r>
                <a:endParaRPr lang="en-US" sz="1063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4590135" y="3697856"/>
              <a:ext cx="1033744" cy="138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97" dirty="0" err="1">
                  <a:latin typeface="Cambria" panose="02040503050406030204" pitchFamily="18" charset="0"/>
                </a:rPr>
                <a:t>Sumber</a:t>
              </a:r>
              <a:r>
                <a:rPr lang="en-US" sz="797" dirty="0">
                  <a:latin typeface="Cambria" panose="02040503050406030204" pitchFamily="18" charset="0"/>
                </a:rPr>
                <a:t>:</a:t>
              </a:r>
              <a:r>
                <a:rPr lang="en-US" sz="797" b="1" dirty="0">
                  <a:latin typeface="Cambria" panose="02040503050406030204" pitchFamily="18" charset="0"/>
                </a:rPr>
                <a:t> BPS RI</a:t>
              </a:r>
              <a:endParaRPr lang="en-US" sz="797" dirty="0">
                <a:latin typeface="Cambria" panose="02040503050406030204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99767" y="3691130"/>
              <a:ext cx="1363049" cy="138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797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DALAM PERSEN (%)</a:t>
              </a:r>
              <a:endParaRPr lang="en-US" sz="797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34" name="Straight Connector 133"/>
            <p:cNvCxnSpPr>
              <a:stCxn id="176" idx="0"/>
              <a:endCxn id="129" idx="0"/>
            </p:cNvCxnSpPr>
            <p:nvPr/>
          </p:nvCxnSpPr>
          <p:spPr>
            <a:xfrm flipV="1">
              <a:off x="7079581" y="2755330"/>
              <a:ext cx="470191" cy="206705"/>
            </a:xfrm>
            <a:prstGeom prst="line">
              <a:avLst/>
            </a:prstGeom>
            <a:ln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7356818" y="2560774"/>
              <a:ext cx="479669" cy="15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75" b="1" dirty="0">
                  <a:latin typeface="Cambria" panose="02040503050406030204" pitchFamily="18" charset="0"/>
                </a:rPr>
                <a:t>2,84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07039" y="3432152"/>
              <a:ext cx="557493" cy="16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3" b="1" dirty="0">
                  <a:latin typeface="Cambria" panose="02040503050406030204" pitchFamily="18" charset="0"/>
                </a:rPr>
                <a:t>201</a:t>
              </a:r>
              <a:r>
                <a:rPr lang="id-ID" sz="1063" b="1" dirty="0">
                  <a:latin typeface="Cambria" panose="02040503050406030204" pitchFamily="18" charset="0"/>
                </a:rPr>
                <a:t>9</a:t>
              </a:r>
              <a:endParaRPr lang="en-US" sz="1063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38306" y="318169"/>
            <a:ext cx="2590560" cy="4739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id-ID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ERTUMBUHAN EKONOMI </a:t>
            </a:r>
          </a:p>
          <a:p>
            <a:pPr algn="ctr"/>
            <a:r>
              <a:rPr lang="id-ID" sz="1240" b="1" dirty="0">
                <a:solidFill>
                  <a:schemeClr val="bg1"/>
                </a:solidFill>
                <a:latin typeface="Cambria" panose="02040503050406030204" pitchFamily="18" charset="0"/>
              </a:rPr>
              <a:t>(DENGAN MIGAS) (%)</a:t>
            </a:r>
            <a:endParaRPr lang="en-US" sz="124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3296317" y="795152"/>
            <a:ext cx="31898" cy="2963301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2331" y="75374"/>
            <a:ext cx="11189233" cy="732806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defTabSz="910866"/>
            <a:r>
              <a:rPr lang="id-ID" sz="2392" b="1" dirty="0">
                <a:solidFill>
                  <a:prstClr val="black"/>
                </a:solidFill>
                <a:latin typeface="Cambria" panose="02040503050406030204" pitchFamily="18" charset="0"/>
              </a:rPr>
              <a:t>CAPAIAN </a:t>
            </a:r>
            <a:r>
              <a:rPr lang="en-GB" sz="2392" b="1" dirty="0">
                <a:solidFill>
                  <a:prstClr val="black"/>
                </a:solidFill>
                <a:latin typeface="Cambria" panose="02040503050406030204" pitchFamily="18" charset="0"/>
              </a:rPr>
              <a:t>INDEKS </a:t>
            </a:r>
            <a:r>
              <a:rPr lang="id-ID" sz="2392" b="1" dirty="0">
                <a:solidFill>
                  <a:prstClr val="black"/>
                </a:solidFill>
                <a:latin typeface="Cambria" panose="02040503050406030204" pitchFamily="18" charset="0"/>
              </a:rPr>
              <a:t>PEMBANGUNAN</a:t>
            </a:r>
            <a:r>
              <a:rPr lang="en-GB" sz="2392" b="1" dirty="0">
                <a:solidFill>
                  <a:prstClr val="black"/>
                </a:solidFill>
                <a:latin typeface="Cambria" panose="02040503050406030204" pitchFamily="18" charset="0"/>
              </a:rPr>
              <a:t> MANUSIA</a:t>
            </a:r>
            <a:endParaRPr lang="id-ID" sz="1772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910866"/>
            <a:r>
              <a:rPr lang="id-ID" sz="1772" b="1" dirty="0">
                <a:solidFill>
                  <a:srgbClr val="0033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PROVINSI RIAU TAHUN 20</a:t>
            </a:r>
            <a:r>
              <a:rPr lang="en-US" sz="1772" b="1" dirty="0">
                <a:solidFill>
                  <a:srgbClr val="0033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14-2019</a:t>
            </a:r>
            <a:endParaRPr lang="id-ID" sz="1772" b="1" dirty="0">
              <a:solidFill>
                <a:srgbClr val="0033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4" y="184107"/>
            <a:ext cx="548382" cy="5319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21955" y="1280116"/>
            <a:ext cx="4831018" cy="33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866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95" b="1" dirty="0">
                <a:solidFill>
                  <a:prstClr val="black"/>
                </a:solidFill>
                <a:latin typeface="Cambria" panose="02040503050406030204" pitchFamily="18" charset="0"/>
              </a:rPr>
              <a:t>INDEKS PEMBANGUNAN MANUSIA (</a:t>
            </a:r>
            <a:r>
              <a:rPr lang="en-US" sz="1595" b="1" dirty="0" err="1">
                <a:solidFill>
                  <a:prstClr val="black"/>
                </a:solidFill>
                <a:latin typeface="Cambria" panose="02040503050406030204" pitchFamily="18" charset="0"/>
              </a:rPr>
              <a:t>Poin</a:t>
            </a:r>
            <a:r>
              <a:rPr lang="en-US" sz="1595" b="1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6211" y="2511694"/>
            <a:ext cx="4588613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0158"/>
            <a:r>
              <a:rPr lang="en-US" sz="1595" b="1" dirty="0">
                <a:solidFill>
                  <a:prstClr val="black"/>
                </a:solidFill>
                <a:latin typeface="Cambria" panose="02040503050406030204" pitchFamily="18" charset="0"/>
              </a:rPr>
              <a:t>KOMPONEN PENYUSUN IPM RIAU</a:t>
            </a:r>
            <a:br>
              <a:rPr lang="en-US" sz="1240" b="1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sz="1240" dirty="0">
                <a:solidFill>
                  <a:prstClr val="black"/>
                </a:solidFill>
                <a:latin typeface="Cambria" panose="02040503050406030204" pitchFamily="18" charset="0"/>
              </a:rPr>
              <a:t>TAHUN 2019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046211" y="3160409"/>
            <a:ext cx="4588614" cy="2232096"/>
            <a:chOff x="5350142" y="1807491"/>
            <a:chExt cx="3414731" cy="2519374"/>
          </a:xfrm>
        </p:grpSpPr>
        <p:sp>
          <p:nvSpPr>
            <p:cNvPr id="36" name="TextBox 35"/>
            <p:cNvSpPr txBox="1"/>
            <p:nvPr/>
          </p:nvSpPr>
          <p:spPr>
            <a:xfrm>
              <a:off x="5382451" y="3158179"/>
              <a:ext cx="1648182" cy="102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0158">
                <a:defRPr/>
              </a:pPr>
              <a:r>
                <a:rPr lang="en-US" sz="2835" b="1" kern="0" dirty="0">
                  <a:solidFill>
                    <a:srgbClr val="7030A0"/>
                  </a:solidFill>
                  <a:latin typeface="Cambria" panose="02040503050406030204" pitchFamily="18" charset="0"/>
                </a:rPr>
                <a:t>71.48</a:t>
              </a:r>
            </a:p>
            <a:p>
              <a:pPr algn="ctr" defTabSz="810158">
                <a:defRPr/>
              </a:pPr>
              <a:r>
                <a:rPr lang="fi-FI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Umur Harapan Hidup saat Lahir </a:t>
              </a:r>
              <a:r>
                <a:rPr lang="fi-FI" sz="124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(UHH)</a:t>
              </a:r>
              <a:endParaRPr lang="en-US" sz="1240" b="1" kern="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50142" y="1807491"/>
              <a:ext cx="1680491" cy="102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0158">
                <a:defRPr/>
              </a:pPr>
              <a:r>
                <a:rPr lang="en-US" sz="2835" b="1" kern="0" dirty="0">
                  <a:solidFill>
                    <a:srgbClr val="4472C4"/>
                  </a:solidFill>
                  <a:latin typeface="Cambria" panose="02040503050406030204" pitchFamily="18" charset="0"/>
                </a:rPr>
                <a:t>13.14 </a:t>
              </a:r>
            </a:p>
            <a:p>
              <a:pPr algn="ctr" defTabSz="810158">
                <a:defRPr/>
              </a:pP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Harapan</a:t>
              </a: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Lama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Sekolah</a:t>
              </a:r>
              <a:endParaRPr lang="en-US" sz="1240" kern="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algn="ctr" defTabSz="810158">
                <a:defRPr/>
              </a:pPr>
              <a:r>
                <a:rPr lang="en-US" sz="124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(HLS)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5476" y="1807491"/>
              <a:ext cx="1659397" cy="102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0158">
                <a:defRPr/>
              </a:pPr>
              <a:r>
                <a:rPr lang="en-US" sz="2835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</a:rPr>
                <a:t>9.03</a:t>
              </a:r>
            </a:p>
            <a:p>
              <a:pPr algn="ctr" defTabSz="810158">
                <a:defRPr/>
              </a:pP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Rata-rata Lama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Sekolah</a:t>
              </a:r>
              <a:endParaRPr lang="en-US" sz="1240" kern="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algn="ctr" defTabSz="810158">
                <a:defRPr/>
              </a:pPr>
              <a:r>
                <a:rPr lang="en-US" sz="124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(RLS)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2122" y="3022421"/>
              <a:ext cx="1602750" cy="130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0158">
                <a:defRPr/>
              </a:pPr>
              <a:r>
                <a:rPr lang="en-US" sz="2835" b="1" kern="0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</a:rPr>
                <a:t>11.255</a:t>
              </a:r>
              <a:r>
                <a:rPr lang="en-US" sz="3190" b="1" kern="0" dirty="0">
                  <a:solidFill>
                    <a:srgbClr val="ED7D31">
                      <a:lumMod val="50000"/>
                    </a:srgb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Pengeluaran</a:t>
              </a: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Perkapita</a:t>
              </a: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Per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Tahun</a:t>
              </a: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Yang </a:t>
              </a:r>
              <a:r>
                <a:rPr lang="en-US" sz="1240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Disesuaikan</a:t>
              </a:r>
              <a: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br>
                <a:rPr lang="en-US" sz="1240" kern="0" dirty="0">
                  <a:solidFill>
                    <a:prstClr val="black"/>
                  </a:solidFill>
                  <a:latin typeface="Cambria" panose="02040503050406030204" pitchFamily="18" charset="0"/>
                </a:rPr>
              </a:br>
              <a:r>
                <a:rPr lang="en-US" sz="1240" i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(</a:t>
              </a:r>
              <a:r>
                <a:rPr lang="en-US" sz="1240" i="1" kern="0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Dalam</a:t>
              </a:r>
              <a:r>
                <a:rPr lang="en-US" sz="1240" i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1240" i="1" kern="0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Ribu</a:t>
              </a:r>
              <a:r>
                <a:rPr lang="en-US" sz="1240" i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 Rupiah)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065379" y="1807491"/>
              <a:ext cx="23707" cy="2441749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dash"/>
              <a:miter lim="800000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flipV="1">
              <a:off x="5350142" y="2967580"/>
              <a:ext cx="3414730" cy="1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dash"/>
              <a:miter lim="800000"/>
            </a:ln>
            <a:effectLst/>
          </p:spPr>
        </p:cxnSp>
      </p:grpSp>
      <p:sp>
        <p:nvSpPr>
          <p:cNvPr id="44" name="Rounded Rectangle 43"/>
          <p:cNvSpPr/>
          <p:nvPr/>
        </p:nvSpPr>
        <p:spPr>
          <a:xfrm>
            <a:off x="7046210" y="1280116"/>
            <a:ext cx="4588613" cy="845442"/>
          </a:xfrm>
          <a:prstGeom prst="roundRect">
            <a:avLst>
              <a:gd name="adj" fmla="val 10513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10158">
              <a:defRPr/>
            </a:pP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IPM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merupakan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indikator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penting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untuk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mengukur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keberhasilan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dalam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upaya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membangun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b="1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kualitas</a:t>
            </a:r>
            <a:r>
              <a:rPr lang="en-US" sz="1418" b="1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b="1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hidup</a:t>
            </a:r>
            <a:r>
              <a:rPr lang="en-US" sz="1418" b="1" kern="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en-US" sz="1418" b="1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manusia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 (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masyarakat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/</a:t>
            </a:r>
            <a:r>
              <a:rPr lang="en-US" sz="1418" kern="0" dirty="0" err="1">
                <a:solidFill>
                  <a:prstClr val="white"/>
                </a:solidFill>
                <a:latin typeface="Cambria" panose="02040503050406030204" pitchFamily="18" charset="0"/>
              </a:rPr>
              <a:t>penduduk</a:t>
            </a:r>
            <a:r>
              <a:rPr lang="en-US" sz="1418" kern="0" dirty="0">
                <a:solidFill>
                  <a:prstClr val="white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046209" y="5708105"/>
            <a:ext cx="4749546" cy="932602"/>
            <a:chOff x="5454594" y="1199879"/>
            <a:chExt cx="3566709" cy="1052631"/>
          </a:xfrm>
        </p:grpSpPr>
        <p:sp>
          <p:nvSpPr>
            <p:cNvPr id="27" name="Rounded Rectangle 26"/>
            <p:cNvSpPr/>
            <p:nvPr/>
          </p:nvSpPr>
          <p:spPr>
            <a:xfrm>
              <a:off x="5454595" y="1346819"/>
              <a:ext cx="3483699" cy="905691"/>
            </a:xfrm>
            <a:prstGeom prst="roundRect">
              <a:avLst>
                <a:gd name="adj" fmla="val 8766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866"/>
              <a:endParaRPr lang="en-US" sz="1772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16125" y="1199879"/>
              <a:ext cx="2357275" cy="273231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866"/>
              <a:endParaRPr lang="en-US" sz="1772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04712" y="1203379"/>
              <a:ext cx="1128190" cy="273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0866"/>
              <a:r>
                <a:rPr lang="en-US" sz="975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IPM RIAU TAHUN 2019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54594" y="1626958"/>
              <a:ext cx="1367365" cy="56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66"/>
              <a:r>
                <a:rPr lang="en-US" sz="886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IPM Riau 73,00 (Tinggi)</a:t>
              </a:r>
            </a:p>
            <a:p>
              <a:pPr algn="ctr" defTabSz="910866"/>
              <a:r>
                <a:rPr lang="en-US" sz="886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PERINGKAT KE-6 </a:t>
              </a:r>
            </a:p>
            <a:p>
              <a:pPr algn="ctr" defTabSz="910866"/>
              <a:r>
                <a:rPr lang="en-US" sz="886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SE INDONESIA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15660" y="1584780"/>
              <a:ext cx="1505643" cy="58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66"/>
              <a:r>
                <a:rPr lang="en-US" sz="886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LEBIH TINGGI </a:t>
              </a:r>
            </a:p>
            <a:p>
              <a:pPr algn="ctr" defTabSz="910866"/>
              <a:r>
                <a:rPr lang="en-US" sz="886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DARIPADA NASIONAL</a:t>
              </a:r>
            </a:p>
            <a:p>
              <a:pPr algn="ctr" defTabSz="910866"/>
              <a:r>
                <a:rPr lang="en-US" sz="975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71,92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31" y="6022644"/>
            <a:ext cx="559184" cy="5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0095" y="5695899"/>
            <a:ext cx="5006719" cy="82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797" indent="-240797" defTabSz="910866">
              <a:buFont typeface="+mj-lt"/>
              <a:buAutoNum type="arabicPeriod"/>
            </a:pP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IPM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digunakan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sebagai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salah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satu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alokator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dalam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penentuan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240" b="1" dirty="0">
                <a:solidFill>
                  <a:srgbClr val="0000FF"/>
                </a:solidFill>
                <a:latin typeface="Cambria" panose="02040503050406030204" pitchFamily="18" charset="0"/>
              </a:rPr>
              <a:t>Dana </a:t>
            </a:r>
            <a:r>
              <a:rPr lang="en-AU" sz="124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Alokasi</a:t>
            </a:r>
            <a:r>
              <a:rPr lang="en-AU" sz="124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AU" sz="124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Umum</a:t>
            </a:r>
            <a:r>
              <a:rPr lang="en-AU" sz="1240" b="1" dirty="0">
                <a:solidFill>
                  <a:srgbClr val="0000FF"/>
                </a:solidFill>
                <a:latin typeface="Cambria" panose="02040503050406030204" pitchFamily="18" charset="0"/>
              </a:rPr>
              <a:t> (DAU)</a:t>
            </a:r>
            <a:endParaRPr lang="en-AU" sz="1063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240797" indent="-240797" defTabSz="910866">
              <a:buFont typeface="+mj-lt"/>
              <a:buAutoNum type="arabicPeriod"/>
            </a:pP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Komponen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IPM (HLS, RLS,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dan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Pengeluaran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)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merupakan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indikator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yang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digunakan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dalam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063" dirty="0" err="1">
                <a:solidFill>
                  <a:prstClr val="black"/>
                </a:solidFill>
                <a:latin typeface="Cambria" panose="02040503050406030204" pitchFamily="18" charset="0"/>
              </a:rPr>
              <a:t>penghitungan</a:t>
            </a:r>
            <a:r>
              <a:rPr lang="en-AU" sz="1063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AU" sz="1240" b="1" dirty="0">
                <a:solidFill>
                  <a:srgbClr val="0000FF"/>
                </a:solidFill>
                <a:latin typeface="Cambria" panose="02040503050406030204" pitchFamily="18" charset="0"/>
              </a:rPr>
              <a:t>Dana </a:t>
            </a:r>
            <a:r>
              <a:rPr lang="en-AU" sz="124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Insentif</a:t>
            </a:r>
            <a:r>
              <a:rPr lang="en-AU" sz="1240" b="1" dirty="0">
                <a:solidFill>
                  <a:srgbClr val="0000FF"/>
                </a:solidFill>
                <a:latin typeface="Cambria" panose="02040503050406030204" pitchFamily="18" charset="0"/>
              </a:rPr>
              <a:t> Daerah (DID)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0094" y="5193884"/>
            <a:ext cx="5006720" cy="1446823"/>
            <a:chOff x="5454595" y="1199879"/>
            <a:chExt cx="3483699" cy="1052631"/>
          </a:xfrm>
        </p:grpSpPr>
        <p:sp>
          <p:nvSpPr>
            <p:cNvPr id="51" name="Rounded Rectangle 50"/>
            <p:cNvSpPr/>
            <p:nvPr/>
          </p:nvSpPr>
          <p:spPr>
            <a:xfrm>
              <a:off x="5454595" y="1346819"/>
              <a:ext cx="3483699" cy="905691"/>
            </a:xfrm>
            <a:prstGeom prst="roundRect">
              <a:avLst>
                <a:gd name="adj" fmla="val 8766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866"/>
              <a:endParaRPr lang="en-US" sz="1772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16125" y="1199879"/>
              <a:ext cx="2357275" cy="273231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866"/>
              <a:endParaRPr lang="en-US" sz="2481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42314" y="1231180"/>
              <a:ext cx="852996" cy="2060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0866"/>
              <a:r>
                <a:rPr lang="en-US" sz="124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MANFAAT IPM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21954" y="1797766"/>
            <a:ext cx="5244859" cy="3109938"/>
            <a:chOff x="887702" y="2139672"/>
            <a:chExt cx="5919892" cy="3510199"/>
          </a:xfrm>
        </p:grpSpPr>
        <p:sp>
          <p:nvSpPr>
            <p:cNvPr id="30" name="Rectangle 29"/>
            <p:cNvSpPr/>
            <p:nvPr/>
          </p:nvSpPr>
          <p:spPr>
            <a:xfrm>
              <a:off x="1941773" y="5563864"/>
              <a:ext cx="169134" cy="8600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550" tIns="22775" rIns="45550" bIns="22775" rtlCol="0" anchor="ctr"/>
            <a:lstStyle/>
            <a:p>
              <a:pPr algn="r" defTabSz="910866"/>
              <a:endParaRPr lang="en-US" sz="1063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49681" y="5563864"/>
              <a:ext cx="782653" cy="860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550" tIns="22775" rIns="45550" bIns="22775" rtlCol="0" anchor="ctr"/>
            <a:lstStyle/>
            <a:p>
              <a:pPr defTabSz="910866"/>
              <a:r>
                <a:rPr lang="en-US" sz="1063">
                  <a:solidFill>
                    <a:prstClr val="black"/>
                  </a:solidFill>
                  <a:latin typeface="Cambria" panose="02040503050406030204" pitchFamily="18" charset="0"/>
                </a:rPr>
                <a:t>Capaian</a:t>
              </a:r>
              <a:endParaRPr lang="en-US" sz="1063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graphicFrame>
          <p:nvGraphicFramePr>
            <p:cNvPr id="32" name="Chart 31"/>
            <p:cNvGraphicFramePr/>
            <p:nvPr/>
          </p:nvGraphicFramePr>
          <p:xfrm>
            <a:off x="887702" y="2139672"/>
            <a:ext cx="5919892" cy="3306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49" name="Straight Connector 48"/>
          <p:cNvCxnSpPr/>
          <p:nvPr/>
        </p:nvCxnSpPr>
        <p:spPr>
          <a:xfrm>
            <a:off x="386171" y="864142"/>
            <a:ext cx="11243207" cy="27004"/>
          </a:xfrm>
          <a:prstGeom prst="line">
            <a:avLst/>
          </a:prstGeom>
          <a:ln w="28575">
            <a:solidFill>
              <a:srgbClr val="ED7E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8045" y="35178"/>
            <a:ext cx="2839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FFFF00"/>
                </a:solidFill>
                <a:latin typeface="Cambria"/>
                <a:cs typeface="Cambria"/>
              </a:rPr>
              <a:t>DASAR</a:t>
            </a:r>
            <a:r>
              <a:rPr spc="-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pc="-15" dirty="0">
                <a:solidFill>
                  <a:srgbClr val="FFFFFF"/>
                </a:solidFill>
                <a:latin typeface="Cambria"/>
                <a:cs typeface="Cambria"/>
              </a:rPr>
              <a:t>HUKUM</a:t>
            </a:r>
          </a:p>
        </p:txBody>
      </p:sp>
      <p:sp>
        <p:nvSpPr>
          <p:cNvPr id="3" name="object 3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045" y="843915"/>
            <a:ext cx="11724640" cy="552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204470" indent="-2717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dirty="0">
                <a:latin typeface="Cambria"/>
                <a:cs typeface="Cambria"/>
              </a:rPr>
              <a:t>PERPU No. 1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Kebijakan Keuangan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Untuk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Penangangan Pandemi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 Desease 2019(Covid-19)dan/atau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dalam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Menghadapi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AncamanY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ang  Membahayakan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Perekonomian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Nasional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dan/atau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Stabilitas Sistem</a:t>
            </a:r>
            <a:r>
              <a:rPr sz="1200" i="1" spc="-13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Keuangan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dirty="0">
                <a:latin typeface="Cambria"/>
                <a:cs typeface="Cambria"/>
              </a:rPr>
              <a:t>PP No. </a:t>
            </a:r>
            <a:r>
              <a:rPr sz="1200" spc="-5" dirty="0">
                <a:latin typeface="Cambria"/>
                <a:cs typeface="Cambria"/>
              </a:rPr>
              <a:t>21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Pembatasan Sosial Berskala Besar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dalam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 Percepatan Penangangan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 Desease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2019</a:t>
            </a:r>
            <a:r>
              <a:rPr sz="1200" i="1" spc="2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(Covid-19)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Keppres </a:t>
            </a:r>
            <a:r>
              <a:rPr sz="1200" dirty="0">
                <a:latin typeface="Cambria"/>
                <a:cs typeface="Cambria"/>
              </a:rPr>
              <a:t>No. 7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10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Gugus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Tugas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Percepatan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Keppres </a:t>
            </a:r>
            <a:r>
              <a:rPr sz="1200" dirty="0">
                <a:latin typeface="Cambria"/>
                <a:cs typeface="Cambria"/>
              </a:rPr>
              <a:t>No. 9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Perubahan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atas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Keppres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No.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7 </a:t>
            </a:r>
            <a:r>
              <a:rPr sz="1200" i="1" spc="-20" dirty="0">
                <a:solidFill>
                  <a:srgbClr val="0033CC"/>
                </a:solidFill>
                <a:latin typeface="Cambria"/>
                <a:cs typeface="Cambria"/>
              </a:rPr>
              <a:t>Tahun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Gugus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Tugas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Percepatan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</a:t>
            </a:r>
            <a:r>
              <a:rPr sz="1200" i="1" spc="5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Keppres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11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Penetapan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Kedaruratan Kesehatan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Masyarakat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 Desease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2019</a:t>
            </a:r>
            <a:r>
              <a:rPr sz="1200" i="1" spc="-2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(Covid-19)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Inpres </a:t>
            </a:r>
            <a:r>
              <a:rPr sz="1200" dirty="0">
                <a:latin typeface="Cambria"/>
                <a:cs typeface="Cambria"/>
              </a:rPr>
              <a:t>No. 4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10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Refocussing Kegiatan, Realokasi Anggaran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,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serta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Pengadan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Barang dan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Jasa dalam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Rangka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Percepatan Penangangan</a:t>
            </a:r>
            <a:r>
              <a:rPr sz="1200" i="1" spc="1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marR="789940" indent="-27178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Permendagri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20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Percepatan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di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Lingkungan Pemerintah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Daerah, menyatakan bahwa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Pemerintah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perlu memprioritaskan 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Penggunaan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APBD Untuk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antisipasi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dan penanganan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dampak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penularan</a:t>
            </a:r>
            <a:r>
              <a:rPr sz="1200" i="1" spc="-14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3845" algn="l"/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Permenkeu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19/PMK.07/2020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Penyaluran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Penggunaan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Bagi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Hasil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,Dana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Alokasi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Umum, dan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Insentif Daerah </a:t>
            </a:r>
            <a:r>
              <a:rPr sz="1200" i="1" spc="-20" dirty="0">
                <a:solidFill>
                  <a:srgbClr val="0033CC"/>
                </a:solidFill>
                <a:latin typeface="Cambria"/>
                <a:cs typeface="Cambria"/>
              </a:rPr>
              <a:t>Tahun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Anggaran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2020 dalam</a:t>
            </a:r>
            <a:r>
              <a:rPr sz="1200" i="1" spc="-3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</a:t>
            </a:r>
            <a:endParaRPr sz="1200">
              <a:latin typeface="Cambria"/>
              <a:cs typeface="Cambria"/>
            </a:endParaRPr>
          </a:p>
          <a:p>
            <a:pPr marL="284480">
              <a:lnSpc>
                <a:spcPct val="100000"/>
              </a:lnSpc>
            </a:pP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Penanggulangan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 Disease</a:t>
            </a:r>
            <a:r>
              <a:rPr sz="1200" i="1" spc="8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2019(Covid-19)</a:t>
            </a:r>
            <a:endParaRPr sz="1200">
              <a:latin typeface="Cambria"/>
              <a:cs typeface="Cambria"/>
            </a:endParaRPr>
          </a:p>
          <a:p>
            <a:pPr marL="284480" marR="55372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3845" algn="l"/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Kepmenkeu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6/KM.7/2020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Penyaluran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Alokasi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Khusus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Fisik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Bidang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Kesehatan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bantuanOperasional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Kesehatan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dalam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 Pencegahan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Dan/  Ataupenanganan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 Disease(Covid-19)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Surat Edaran </a:t>
            </a:r>
            <a:r>
              <a:rPr sz="1200" spc="-5" dirty="0">
                <a:latin typeface="Cambria"/>
                <a:cs typeface="Cambria"/>
              </a:rPr>
              <a:t>Mendagri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5" dirty="0">
                <a:latin typeface="Cambria"/>
                <a:cs typeface="Cambria"/>
              </a:rPr>
              <a:t>440/2436/SJ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Pencegahan Penyebaran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Virus Disease</a:t>
            </a:r>
            <a:r>
              <a:rPr sz="1200" i="1" spc="9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2019(Covid-19)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5"/>
              </a:spcBef>
              <a:buAutoNum type="arabicPeriod" startAt="9"/>
              <a:tabLst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Kepmenkes </a:t>
            </a:r>
            <a:r>
              <a:rPr sz="1200" spc="-5" dirty="0">
                <a:latin typeface="Cambria"/>
                <a:cs typeface="Cambria"/>
              </a:rPr>
              <a:t>HK.01.07/MENKES/215/2020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Pemanfaatan Dana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Alokasi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Khusus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Bidang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Kesehatan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Untuk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Pencegahan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dan/atau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 </a:t>
            </a:r>
            <a:r>
              <a:rPr sz="1200" i="1" spc="-20" dirty="0">
                <a:solidFill>
                  <a:srgbClr val="0033CC"/>
                </a:solidFill>
                <a:latin typeface="Cambria"/>
                <a:cs typeface="Cambria"/>
              </a:rPr>
              <a:t>Tahun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Anggaran</a:t>
            </a:r>
            <a:r>
              <a:rPr sz="1200" i="1" spc="-5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5" dirty="0">
                <a:solidFill>
                  <a:srgbClr val="0033CC"/>
                </a:solidFill>
                <a:latin typeface="Cambria"/>
                <a:cs typeface="Cambria"/>
              </a:rPr>
              <a:t>2020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Peraturan </a:t>
            </a:r>
            <a:r>
              <a:rPr sz="1200" spc="-5" dirty="0">
                <a:latin typeface="Cambria"/>
                <a:cs typeface="Cambria"/>
              </a:rPr>
              <a:t>LKPP </a:t>
            </a:r>
            <a:r>
              <a:rPr sz="1200" dirty="0">
                <a:latin typeface="Cambria"/>
                <a:cs typeface="Cambria"/>
              </a:rPr>
              <a:t>No13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2018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Pengadaan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Barang/Jasa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dalam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Keadaan</a:t>
            </a:r>
            <a:r>
              <a:rPr sz="1200" i="1" spc="-9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Darurat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Surat Edaran </a:t>
            </a:r>
            <a:r>
              <a:rPr sz="1200" spc="-5" dirty="0">
                <a:latin typeface="Cambria"/>
                <a:cs typeface="Cambria"/>
              </a:rPr>
              <a:t>LKPPNo.3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Penjelasan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Atas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Pelaksanaan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Pengadaan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Barang dan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Jasa dalam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</a:t>
            </a:r>
            <a:r>
              <a:rPr sz="1200" i="1" spc="-15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10" dirty="0">
                <a:latin typeface="Cambria"/>
                <a:cs typeface="Cambria"/>
              </a:rPr>
              <a:t>Keputusan </a:t>
            </a:r>
            <a:r>
              <a:rPr sz="1200" spc="-5" dirty="0">
                <a:latin typeface="Cambria"/>
                <a:cs typeface="Cambria"/>
              </a:rPr>
              <a:t>Gubernur Riau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10" dirty="0">
                <a:latin typeface="Cambria"/>
                <a:cs typeface="Cambria"/>
              </a:rPr>
              <a:t>Kpts.750/IV/2020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Penetapan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Status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Tanggap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Darurat Bencana Non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Alam Akibat Virus </a:t>
            </a:r>
            <a:r>
              <a:rPr sz="1200" i="1" spc="-15" dirty="0">
                <a:solidFill>
                  <a:srgbClr val="0033CC"/>
                </a:solidFill>
                <a:latin typeface="Cambria"/>
                <a:cs typeface="Cambria"/>
              </a:rPr>
              <a:t>Corona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di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Provisni Riau </a:t>
            </a:r>
            <a:r>
              <a:rPr sz="1200" i="1" spc="-20" dirty="0">
                <a:solidFill>
                  <a:srgbClr val="0033CC"/>
                </a:solidFill>
                <a:latin typeface="Cambria"/>
                <a:cs typeface="Cambria"/>
              </a:rPr>
              <a:t>Tahun</a:t>
            </a:r>
            <a:r>
              <a:rPr sz="1200" i="1" spc="10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2020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Permenkes </a:t>
            </a:r>
            <a:r>
              <a:rPr sz="1200" dirty="0">
                <a:latin typeface="Cambria"/>
                <a:cs typeface="Cambria"/>
              </a:rPr>
              <a:t>No. 9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Pedoman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Pembatasan Sosial Berskala Besar</a:t>
            </a:r>
            <a:r>
              <a:rPr sz="1200" i="1" spc="3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(PSBB)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spc="-5" dirty="0">
                <a:latin typeface="Cambria"/>
                <a:cs typeface="Cambria"/>
              </a:rPr>
              <a:t>Instruksi Mendagri </a:t>
            </a:r>
            <a:r>
              <a:rPr sz="1200" dirty="0">
                <a:latin typeface="Cambria"/>
                <a:cs typeface="Cambria"/>
              </a:rPr>
              <a:t>No. 1 </a:t>
            </a:r>
            <a:r>
              <a:rPr sz="1200" spc="-25" dirty="0">
                <a:latin typeface="Cambria"/>
                <a:cs typeface="Cambria"/>
              </a:rPr>
              <a:t>Tahun </a:t>
            </a:r>
            <a:r>
              <a:rPr sz="1200" spc="-5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Pencegahan Penyebaran danPercepatan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di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Lingkungan Pemerintah</a:t>
            </a:r>
            <a:r>
              <a:rPr sz="1200" i="1" spc="8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Daerah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9"/>
              <a:tabLst>
                <a:tab pos="284480" algn="l"/>
              </a:tabLst>
            </a:pPr>
            <a:r>
              <a:rPr sz="1200" i="1" spc="-10" dirty="0">
                <a:latin typeface="Cambria"/>
                <a:cs typeface="Cambria"/>
              </a:rPr>
              <a:t>S</a:t>
            </a:r>
            <a:r>
              <a:rPr sz="1200" spc="-10" dirty="0">
                <a:latin typeface="Cambria"/>
                <a:cs typeface="Cambria"/>
              </a:rPr>
              <a:t>urat Keputusan </a:t>
            </a:r>
            <a:r>
              <a:rPr sz="1200" dirty="0">
                <a:latin typeface="Cambria"/>
                <a:cs typeface="Cambria"/>
              </a:rPr>
              <a:t>Bersama </a:t>
            </a:r>
            <a:r>
              <a:rPr sz="1200" spc="-5" dirty="0">
                <a:latin typeface="Cambria"/>
                <a:cs typeface="Cambria"/>
              </a:rPr>
              <a:t>Mendagri </a:t>
            </a:r>
            <a:r>
              <a:rPr sz="1200" spc="-10" dirty="0">
                <a:latin typeface="Cambria"/>
                <a:cs typeface="Cambria"/>
              </a:rPr>
              <a:t>dan Menkeu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10" dirty="0">
                <a:latin typeface="Cambria"/>
                <a:cs typeface="Cambria"/>
              </a:rPr>
              <a:t>119/2813/SJ dan </a:t>
            </a:r>
            <a:r>
              <a:rPr sz="1200" dirty="0">
                <a:latin typeface="Cambria"/>
                <a:cs typeface="Cambria"/>
              </a:rPr>
              <a:t>No. </a:t>
            </a:r>
            <a:r>
              <a:rPr sz="1200" spc="-10" dirty="0">
                <a:latin typeface="Cambria"/>
                <a:cs typeface="Cambria"/>
              </a:rPr>
              <a:t>177/KMK.07 2020 tanggal </a:t>
            </a:r>
            <a:r>
              <a:rPr sz="1200" dirty="0">
                <a:latin typeface="Cambria"/>
                <a:cs typeface="Cambria"/>
              </a:rPr>
              <a:t>9 </a:t>
            </a:r>
            <a:r>
              <a:rPr sz="1200" spc="-5" dirty="0">
                <a:latin typeface="Cambria"/>
                <a:cs typeface="Cambria"/>
              </a:rPr>
              <a:t>April </a:t>
            </a:r>
            <a:r>
              <a:rPr sz="1200" spc="-10" dirty="0">
                <a:latin typeface="Cambria"/>
                <a:cs typeface="Cambria"/>
              </a:rPr>
              <a:t>2020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tentang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Percepatan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Penyesuaian APBD </a:t>
            </a:r>
            <a:r>
              <a:rPr sz="1200" i="1" spc="-20" dirty="0">
                <a:solidFill>
                  <a:srgbClr val="0033CC"/>
                </a:solidFill>
                <a:latin typeface="Cambria"/>
                <a:cs typeface="Cambria"/>
              </a:rPr>
              <a:t>Tahun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2020</a:t>
            </a:r>
            <a:r>
              <a:rPr sz="1200" i="1" spc="254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dirty="0">
                <a:solidFill>
                  <a:srgbClr val="0033CC"/>
                </a:solidFill>
                <a:latin typeface="Cambria"/>
                <a:cs typeface="Cambria"/>
              </a:rPr>
              <a:t>dalam</a:t>
            </a:r>
            <a:endParaRPr sz="1200">
              <a:latin typeface="Cambria"/>
              <a:cs typeface="Cambria"/>
            </a:endParaRPr>
          </a:p>
          <a:p>
            <a:pPr marL="284480">
              <a:lnSpc>
                <a:spcPct val="100000"/>
              </a:lnSpc>
              <a:spcBef>
                <a:spcPts val="5"/>
              </a:spcBef>
            </a:pP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Rangka </a:t>
            </a:r>
            <a:r>
              <a:rPr sz="1200" i="1" spc="-5" dirty="0">
                <a:solidFill>
                  <a:srgbClr val="0033CC"/>
                </a:solidFill>
                <a:latin typeface="Cambria"/>
                <a:cs typeface="Cambria"/>
              </a:rPr>
              <a:t>Penanganan</a:t>
            </a:r>
            <a:r>
              <a:rPr sz="1200" i="1" spc="-5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1200" i="1" spc="-10" dirty="0">
                <a:solidFill>
                  <a:srgbClr val="0033CC"/>
                </a:solidFill>
                <a:latin typeface="Cambria"/>
                <a:cs typeface="Cambria"/>
              </a:rPr>
              <a:t>COVID-19</a:t>
            </a:r>
            <a:endParaRPr sz="1200">
              <a:latin typeface="Cambria"/>
              <a:cs typeface="Cambria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AutoNum type="arabicPeriod" startAt="18"/>
              <a:tabLst>
                <a:tab pos="284480" algn="l"/>
              </a:tabLst>
            </a:pPr>
            <a:r>
              <a:rPr sz="1200" spc="-15" dirty="0">
                <a:latin typeface="Cambria"/>
                <a:cs typeface="Cambria"/>
              </a:rPr>
              <a:t>Keppres </a:t>
            </a:r>
            <a:r>
              <a:rPr sz="1200" spc="-5" dirty="0">
                <a:latin typeface="Cambria"/>
                <a:cs typeface="Cambria"/>
              </a:rPr>
              <a:t>12 tahun 2020 </a:t>
            </a:r>
            <a:r>
              <a:rPr sz="1200" i="1" spc="-5" dirty="0">
                <a:solidFill>
                  <a:srgbClr val="0000FF"/>
                </a:solidFill>
                <a:latin typeface="Cambria"/>
                <a:cs typeface="Cambria"/>
              </a:rPr>
              <a:t>tentang Penetapan </a:t>
            </a:r>
            <a:r>
              <a:rPr sz="1200" i="1" spc="-10" dirty="0">
                <a:solidFill>
                  <a:srgbClr val="0000FF"/>
                </a:solidFill>
                <a:latin typeface="Cambria"/>
                <a:cs typeface="Cambria"/>
              </a:rPr>
              <a:t>Bencana </a:t>
            </a:r>
            <a:r>
              <a:rPr sz="1200" i="1" spc="-5" dirty="0">
                <a:solidFill>
                  <a:srgbClr val="0000FF"/>
                </a:solidFill>
                <a:latin typeface="Cambria"/>
                <a:cs typeface="Cambria"/>
              </a:rPr>
              <a:t>Nonalam </a:t>
            </a:r>
            <a:r>
              <a:rPr sz="1200" i="1" spc="-10" dirty="0">
                <a:solidFill>
                  <a:srgbClr val="0000FF"/>
                </a:solidFill>
                <a:latin typeface="Cambria"/>
                <a:cs typeface="Cambria"/>
              </a:rPr>
              <a:t>Penyebaran COVID-19 </a:t>
            </a:r>
            <a:r>
              <a:rPr sz="1200" i="1" spc="-5" dirty="0">
                <a:solidFill>
                  <a:srgbClr val="0000FF"/>
                </a:solidFill>
                <a:latin typeface="Cambria"/>
                <a:cs typeface="Cambria"/>
              </a:rPr>
              <a:t>sebagai </a:t>
            </a:r>
            <a:r>
              <a:rPr sz="1200" i="1" spc="-10" dirty="0">
                <a:solidFill>
                  <a:srgbClr val="0000FF"/>
                </a:solidFill>
                <a:latin typeface="Cambria"/>
                <a:cs typeface="Cambria"/>
              </a:rPr>
              <a:t>Bencana</a:t>
            </a:r>
            <a:r>
              <a:rPr sz="1200" i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Cambria"/>
                <a:cs typeface="Cambria"/>
              </a:rPr>
              <a:t>Nasional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77" y="35178"/>
            <a:ext cx="10060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Cambria"/>
                <a:cs typeface="Cambria"/>
              </a:rPr>
              <a:t>ARAHAN PRESIDEN TERKAIT </a:t>
            </a:r>
            <a:r>
              <a:rPr spc="-20" dirty="0">
                <a:solidFill>
                  <a:srgbClr val="FFFFFF"/>
                </a:solidFill>
                <a:latin typeface="Cambria"/>
                <a:cs typeface="Cambria"/>
              </a:rPr>
              <a:t>PENANGANAN</a:t>
            </a:r>
            <a:r>
              <a:rPr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-15" dirty="0">
                <a:solidFill>
                  <a:srgbClr val="FFFFFF"/>
                </a:solidFill>
                <a:latin typeface="Cambria"/>
                <a:cs typeface="Cambria"/>
              </a:rPr>
              <a:t>COVID-19</a:t>
            </a:r>
          </a:p>
        </p:txBody>
      </p:sp>
      <p:sp>
        <p:nvSpPr>
          <p:cNvPr id="3" name="object 3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0684" y="943609"/>
            <a:ext cx="471868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mbria"/>
                <a:cs typeface="Cambria"/>
              </a:rPr>
              <a:t>Memangkas rencana </a:t>
            </a:r>
            <a:r>
              <a:rPr sz="1800" b="1" spc="-5" dirty="0">
                <a:latin typeface="Cambria"/>
                <a:cs typeface="Cambria"/>
              </a:rPr>
              <a:t>belanja 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yang</a:t>
            </a:r>
            <a:r>
              <a:rPr sz="18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tidak</a:t>
            </a:r>
            <a:endParaRPr sz="1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prioritas</a:t>
            </a:r>
            <a:endParaRPr sz="1800">
              <a:latin typeface="Cambria"/>
              <a:cs typeface="Cambria"/>
            </a:endParaRPr>
          </a:p>
          <a:p>
            <a:pPr marL="355600" marR="50419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mbria"/>
                <a:cs typeface="Cambria"/>
              </a:rPr>
              <a:t>Melakukan </a:t>
            </a:r>
            <a:r>
              <a:rPr sz="1800" b="1" i="1" spc="-5" dirty="0">
                <a:solidFill>
                  <a:srgbClr val="0000FF"/>
                </a:solidFill>
                <a:latin typeface="Cambria"/>
                <a:cs typeface="Cambria"/>
              </a:rPr>
              <a:t>Refocussing </a:t>
            </a:r>
            <a:r>
              <a:rPr sz="1800" b="1" spc="-10" dirty="0">
                <a:latin typeface="Cambria"/>
                <a:cs typeface="Cambria"/>
              </a:rPr>
              <a:t>kegiatan </a:t>
            </a:r>
            <a:r>
              <a:rPr sz="1800" b="1" spc="-5" dirty="0">
                <a:latin typeface="Cambria"/>
                <a:cs typeface="Cambria"/>
              </a:rPr>
              <a:t>dan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Realokasi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latin typeface="Cambria"/>
                <a:cs typeface="Cambria"/>
              </a:rPr>
              <a:t>anggaran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mbria"/>
                <a:cs typeface="Cambria"/>
              </a:rPr>
              <a:t>Menjamin ketersediaan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bahan 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pokok</a:t>
            </a:r>
            <a:r>
              <a:rPr sz="1800" b="1" spc="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dan</a:t>
            </a:r>
            <a:endParaRPr sz="1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mbria"/>
                <a:cs typeface="Cambria"/>
              </a:rPr>
              <a:t>mempertahankan </a:t>
            </a:r>
            <a:r>
              <a:rPr sz="1800" b="1" spc="-30" dirty="0">
                <a:solidFill>
                  <a:srgbClr val="0000FF"/>
                </a:solidFill>
                <a:latin typeface="Cambria"/>
                <a:cs typeface="Cambria"/>
              </a:rPr>
              <a:t>daya </a:t>
            </a:r>
            <a:r>
              <a:rPr sz="1800" b="1" dirty="0">
                <a:solidFill>
                  <a:srgbClr val="0000FF"/>
                </a:solidFill>
                <a:latin typeface="Cambria"/>
                <a:cs typeface="Cambria"/>
              </a:rPr>
              <a:t>beli</a:t>
            </a:r>
            <a:r>
              <a:rPr sz="18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masyarakat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Jaring </a:t>
            </a:r>
            <a:r>
              <a:rPr sz="1800" b="1" spc="-15" dirty="0">
                <a:latin typeface="Cambria"/>
                <a:cs typeface="Cambria"/>
              </a:rPr>
              <a:t>Pengaman </a:t>
            </a:r>
            <a:r>
              <a:rPr sz="1800" b="1" spc="-5" dirty="0">
                <a:latin typeface="Cambria"/>
                <a:cs typeface="Cambria"/>
              </a:rPr>
              <a:t>Sosial</a:t>
            </a:r>
            <a:r>
              <a:rPr sz="1800" b="1" spc="3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885" y="2864167"/>
            <a:ext cx="457454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mbria"/>
                <a:cs typeface="Cambria"/>
              </a:rPr>
              <a:t>a.	</a:t>
            </a:r>
            <a:r>
              <a:rPr sz="1800" spc="-15" dirty="0">
                <a:latin typeface="Cambria"/>
                <a:cs typeface="Cambria"/>
              </a:rPr>
              <a:t>Pelaksanaannya </a:t>
            </a:r>
            <a:r>
              <a:rPr sz="1800" spc="-5" dirty="0">
                <a:latin typeface="Cambria"/>
                <a:cs typeface="Cambria"/>
              </a:rPr>
              <a:t>betul-betul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tepat 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sasaran</a:t>
            </a:r>
            <a:r>
              <a:rPr sz="1800" spc="-15" dirty="0">
                <a:latin typeface="Cambria"/>
                <a:cs typeface="Cambria"/>
              </a:rPr>
              <a:t>,  </a:t>
            </a:r>
            <a:r>
              <a:rPr sz="1800" spc="-5" dirty="0">
                <a:latin typeface="Cambria"/>
                <a:cs typeface="Cambria"/>
              </a:rPr>
              <a:t>data </a:t>
            </a:r>
            <a:r>
              <a:rPr sz="1800" spc="-10" dirty="0">
                <a:latin typeface="Cambria"/>
                <a:cs typeface="Cambria"/>
              </a:rPr>
              <a:t>juga </a:t>
            </a:r>
            <a:r>
              <a:rPr sz="1800" dirty="0">
                <a:latin typeface="Cambria"/>
                <a:cs typeface="Cambria"/>
              </a:rPr>
              <a:t>dari </a:t>
            </a:r>
            <a:r>
              <a:rPr sz="1800" spc="-10" dirty="0">
                <a:latin typeface="Cambria"/>
                <a:cs typeface="Cambria"/>
              </a:rPr>
              <a:t>kelompok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penerima 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manfaat </a:t>
            </a:r>
            <a:r>
              <a:rPr sz="1800" b="1" i="1" spc="-15" dirty="0">
                <a:solidFill>
                  <a:srgbClr val="0000FF"/>
                </a:solidFill>
                <a:latin typeface="Cambria"/>
                <a:cs typeface="Cambria"/>
              </a:rPr>
              <a:t>by </a:t>
            </a:r>
            <a:r>
              <a:rPr sz="1800" b="1" i="1" spc="-5" dirty="0">
                <a:solidFill>
                  <a:srgbClr val="0000FF"/>
                </a:solidFill>
                <a:latin typeface="Cambria"/>
                <a:cs typeface="Cambria"/>
              </a:rPr>
              <a:t>name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, </a:t>
            </a:r>
            <a:r>
              <a:rPr sz="1800" b="1" i="1" spc="-15" dirty="0">
                <a:solidFill>
                  <a:srgbClr val="0000FF"/>
                </a:solidFill>
                <a:latin typeface="Cambria"/>
                <a:cs typeface="Cambria"/>
              </a:rPr>
              <a:t>by </a:t>
            </a:r>
            <a:r>
              <a:rPr sz="1800" b="1" i="1" spc="-10" dirty="0">
                <a:solidFill>
                  <a:srgbClr val="0000FF"/>
                </a:solidFill>
                <a:latin typeface="Cambria"/>
                <a:cs typeface="Cambria"/>
              </a:rPr>
              <a:t>address</a:t>
            </a:r>
            <a:r>
              <a:rPr sz="1800" spc="-10" dirty="0">
                <a:latin typeface="Cambria"/>
                <a:cs typeface="Cambria"/>
              </a:rPr>
              <a:t>. </a:t>
            </a:r>
            <a:r>
              <a:rPr sz="1800" spc="-5" dirty="0">
                <a:latin typeface="Cambria"/>
                <a:cs typeface="Cambria"/>
              </a:rPr>
              <a:t>Sehingga  tepat </a:t>
            </a:r>
            <a:r>
              <a:rPr sz="1800" dirty="0">
                <a:latin typeface="Cambria"/>
                <a:cs typeface="Cambria"/>
              </a:rPr>
              <a:t>dan </a:t>
            </a:r>
            <a:r>
              <a:rPr sz="1800" spc="-15" dirty="0">
                <a:latin typeface="Cambria"/>
                <a:cs typeface="Cambria"/>
              </a:rPr>
              <a:t>akurat </a:t>
            </a:r>
            <a:r>
              <a:rPr sz="1800" spc="-10" dirty="0">
                <a:latin typeface="Cambria"/>
                <a:cs typeface="Cambria"/>
              </a:rPr>
              <a:t>melibatkan </a:t>
            </a:r>
            <a:r>
              <a:rPr sz="1800" spc="-30" dirty="0">
                <a:latin typeface="Cambria"/>
                <a:cs typeface="Cambria"/>
              </a:rPr>
              <a:t>RT/RW </a:t>
            </a:r>
            <a:r>
              <a:rPr sz="1800" dirty="0">
                <a:latin typeface="Cambria"/>
                <a:cs typeface="Cambria"/>
              </a:rPr>
              <a:t>dan  </a:t>
            </a:r>
            <a:r>
              <a:rPr sz="1800" spc="-10" dirty="0">
                <a:latin typeface="Cambria"/>
                <a:cs typeface="Cambria"/>
              </a:rPr>
              <a:t>Pemerintah </a:t>
            </a:r>
            <a:r>
              <a:rPr sz="1800" dirty="0">
                <a:latin typeface="Cambria"/>
                <a:cs typeface="Cambria"/>
              </a:rPr>
              <a:t>Desa dan </a:t>
            </a:r>
            <a:r>
              <a:rPr sz="1800" spc="-10" dirty="0">
                <a:latin typeface="Cambria"/>
                <a:cs typeface="Cambria"/>
              </a:rPr>
              <a:t>Pemerintah Daerah  </a:t>
            </a:r>
            <a:r>
              <a:rPr sz="1800" spc="-5" dirty="0">
                <a:latin typeface="Cambria"/>
                <a:cs typeface="Cambria"/>
              </a:rPr>
              <a:t>sehingga betul-betul bantuan </a:t>
            </a:r>
            <a:r>
              <a:rPr sz="1800" dirty="0">
                <a:latin typeface="Cambria"/>
                <a:cs typeface="Cambria"/>
              </a:rPr>
              <a:t>ini </a:t>
            </a:r>
            <a:r>
              <a:rPr sz="1800" spc="-5" dirty="0">
                <a:latin typeface="Cambria"/>
                <a:cs typeface="Cambria"/>
              </a:rPr>
              <a:t>bisa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tepat.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885" y="4510722"/>
            <a:ext cx="4070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b.	Sesegera </a:t>
            </a:r>
            <a:r>
              <a:rPr sz="1800" spc="-10" dirty="0">
                <a:latin typeface="Cambria"/>
                <a:cs typeface="Cambria"/>
              </a:rPr>
              <a:t>mungkin,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secepat</a:t>
            </a:r>
            <a:r>
              <a:rPr sz="18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mungkin,</a:t>
            </a:r>
            <a:endParaRPr sz="1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tepat</a:t>
            </a:r>
            <a:r>
              <a:rPr sz="1800" spc="-5" dirty="0">
                <a:latin typeface="Cambria"/>
                <a:cs typeface="Cambria"/>
              </a:rPr>
              <a:t>, </a:t>
            </a:r>
            <a:r>
              <a:rPr sz="1800" dirty="0">
                <a:latin typeface="Cambria"/>
                <a:cs typeface="Cambria"/>
              </a:rPr>
              <a:t>dan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cepat</a:t>
            </a:r>
            <a:r>
              <a:rPr sz="1800" spc="-5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885" y="5059933"/>
            <a:ext cx="4586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latin typeface="Cambria"/>
                <a:cs typeface="Cambria"/>
              </a:rPr>
              <a:t>c.	</a:t>
            </a:r>
            <a:r>
              <a:rPr sz="1800" spc="-10" dirty="0">
                <a:latin typeface="Cambria"/>
                <a:cs typeface="Cambria"/>
              </a:rPr>
              <a:t>Mekanisme </a:t>
            </a:r>
            <a:r>
              <a:rPr sz="1800" spc="-20" dirty="0">
                <a:latin typeface="Cambria"/>
                <a:cs typeface="Cambria"/>
              </a:rPr>
              <a:t>penyaluran </a:t>
            </a:r>
            <a:r>
              <a:rPr sz="1800" spc="-5" dirty="0">
                <a:latin typeface="Cambria"/>
                <a:cs typeface="Cambria"/>
              </a:rPr>
              <a:t>jaring </a:t>
            </a:r>
            <a:r>
              <a:rPr sz="1800" spc="-10" dirty="0">
                <a:latin typeface="Cambria"/>
                <a:cs typeface="Cambria"/>
              </a:rPr>
              <a:t>pengaman  </a:t>
            </a:r>
            <a:r>
              <a:rPr sz="1800" dirty="0">
                <a:latin typeface="Cambria"/>
                <a:cs typeface="Cambria"/>
              </a:rPr>
              <a:t>sosial </a:t>
            </a:r>
            <a:r>
              <a:rPr sz="1800" spc="-10" dirty="0">
                <a:latin typeface="Cambria"/>
                <a:cs typeface="Cambria"/>
              </a:rPr>
              <a:t>dilakukan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seefisien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mungkin</a:t>
            </a:r>
            <a:r>
              <a:rPr sz="1800" spc="-10" dirty="0">
                <a:latin typeface="Cambria"/>
                <a:cs typeface="Cambria"/>
              </a:rPr>
              <a:t>,  gunakan </a:t>
            </a:r>
            <a:r>
              <a:rPr sz="1800" spc="-15" dirty="0">
                <a:latin typeface="Cambria"/>
                <a:cs typeface="Cambria"/>
              </a:rPr>
              <a:t>cara-cara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prakti</a:t>
            </a:r>
            <a:r>
              <a:rPr sz="1800" b="1" spc="-10" dirty="0">
                <a:latin typeface="Cambria"/>
                <a:cs typeface="Cambria"/>
              </a:rPr>
              <a:t>s</a:t>
            </a:r>
            <a:r>
              <a:rPr sz="1800" spc="-10" dirty="0">
                <a:latin typeface="Cambria"/>
                <a:cs typeface="Cambria"/>
              </a:rPr>
              <a:t>,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tidak berbelit-  belit</a:t>
            </a:r>
            <a:r>
              <a:rPr sz="1800" spc="-5" dirty="0">
                <a:latin typeface="Cambria"/>
                <a:cs typeface="Cambria"/>
              </a:rPr>
              <a:t>, </a:t>
            </a:r>
            <a:r>
              <a:rPr sz="1800" dirty="0">
                <a:latin typeface="Cambria"/>
                <a:cs typeface="Cambria"/>
              </a:rPr>
              <a:t>dan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menyulitkan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masyarakat.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3019" y="979929"/>
            <a:ext cx="4012190" cy="2673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22009" y="3683698"/>
            <a:ext cx="573976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Stimulus </a:t>
            </a:r>
            <a:r>
              <a:rPr sz="1800" b="1" spc="-10" dirty="0">
                <a:solidFill>
                  <a:srgbClr val="0000FF"/>
                </a:solidFill>
                <a:latin typeface="Cambria"/>
                <a:cs typeface="Cambria"/>
              </a:rPr>
              <a:t>ekonomi </a:t>
            </a:r>
            <a:r>
              <a:rPr sz="1800" spc="-15" dirty="0">
                <a:latin typeface="Cambria"/>
                <a:cs typeface="Cambria"/>
              </a:rPr>
              <a:t>yang </a:t>
            </a:r>
            <a:r>
              <a:rPr sz="1800" spc="-10" dirty="0">
                <a:latin typeface="Cambria"/>
                <a:cs typeface="Cambria"/>
              </a:rPr>
              <a:t>dikeluarkan </a:t>
            </a:r>
            <a:r>
              <a:rPr sz="1800" dirty="0">
                <a:latin typeface="Cambria"/>
                <a:cs typeface="Cambria"/>
              </a:rPr>
              <a:t>harus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betul-betul</a:t>
            </a:r>
            <a:endParaRPr sz="18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mbria"/>
                <a:cs typeface="Cambria"/>
              </a:rPr>
              <a:t>tepat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sasaran</a:t>
            </a:r>
            <a:endParaRPr sz="18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Restrukturisasi Kredit </a:t>
            </a:r>
            <a:r>
              <a:rPr sz="1800" spc="-10" dirty="0">
                <a:latin typeface="Cambria"/>
                <a:cs typeface="Cambria"/>
              </a:rPr>
              <a:t>bagi </a:t>
            </a:r>
            <a:r>
              <a:rPr sz="1800" b="1" spc="-5" dirty="0">
                <a:solidFill>
                  <a:srgbClr val="0000FF"/>
                </a:solidFill>
                <a:latin typeface="Cambria"/>
                <a:cs typeface="Cambria"/>
              </a:rPr>
              <a:t>UMKM </a:t>
            </a:r>
            <a:r>
              <a:rPr sz="1800" spc="-10" dirty="0">
                <a:latin typeface="Cambria"/>
                <a:cs typeface="Cambria"/>
              </a:rPr>
              <a:t>terdampak </a:t>
            </a:r>
            <a:r>
              <a:rPr sz="1800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553720" lvl="1" indent="-196215">
              <a:lnSpc>
                <a:spcPct val="100000"/>
              </a:lnSpc>
              <a:buAutoNum type="alphaLcParenR"/>
              <a:tabLst>
                <a:tab pos="553720" algn="l"/>
              </a:tabLst>
            </a:pPr>
            <a:r>
              <a:rPr sz="1600" spc="-5" dirty="0">
                <a:latin typeface="Cambria"/>
                <a:cs typeface="Cambria"/>
              </a:rPr>
              <a:t>Penundaan </a:t>
            </a:r>
            <a:r>
              <a:rPr sz="1600" spc="-15" dirty="0">
                <a:latin typeface="Cambria"/>
                <a:cs typeface="Cambria"/>
              </a:rPr>
              <a:t>pembayaran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kredit</a:t>
            </a:r>
            <a:endParaRPr sz="1600">
              <a:latin typeface="Cambria"/>
              <a:cs typeface="Cambria"/>
            </a:endParaRPr>
          </a:p>
          <a:p>
            <a:pPr marL="553720" lvl="1" indent="-196215">
              <a:lnSpc>
                <a:spcPct val="100000"/>
              </a:lnSpc>
              <a:buAutoNum type="alphaLcParenR"/>
              <a:tabLst>
                <a:tab pos="553720" algn="l"/>
              </a:tabLst>
            </a:pPr>
            <a:r>
              <a:rPr sz="1600" spc="-5" dirty="0">
                <a:latin typeface="Cambria"/>
                <a:cs typeface="Cambria"/>
              </a:rPr>
              <a:t>Pemberian tambahan </a:t>
            </a:r>
            <a:r>
              <a:rPr sz="1600" spc="-10" dirty="0">
                <a:latin typeface="Cambria"/>
                <a:cs typeface="Cambria"/>
              </a:rPr>
              <a:t>kredit </a:t>
            </a:r>
            <a:r>
              <a:rPr sz="1600" spc="-5" dirty="0">
                <a:latin typeface="Cambria"/>
                <a:cs typeface="Cambria"/>
              </a:rPr>
              <a:t>modal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kerja</a:t>
            </a:r>
            <a:endParaRPr sz="1600">
              <a:latin typeface="Cambria"/>
              <a:cs typeface="Cambria"/>
            </a:endParaRPr>
          </a:p>
          <a:p>
            <a:pPr marL="553720" lvl="1" indent="-196215">
              <a:lnSpc>
                <a:spcPts val="1920"/>
              </a:lnSpc>
              <a:buAutoNum type="alphaLcParenR"/>
              <a:tabLst>
                <a:tab pos="553720" algn="l"/>
              </a:tabLst>
            </a:pPr>
            <a:r>
              <a:rPr sz="1600" spc="-5" dirty="0">
                <a:latin typeface="Cambria"/>
                <a:cs typeface="Cambria"/>
              </a:rPr>
              <a:t>Skema baru dalam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pembiayaan</a:t>
            </a:r>
            <a:endParaRPr sz="1600">
              <a:latin typeface="Cambria"/>
              <a:cs typeface="Cambria"/>
            </a:endParaRPr>
          </a:p>
          <a:p>
            <a:pPr marL="553720" lvl="1" indent="-196215">
              <a:lnSpc>
                <a:spcPct val="100000"/>
              </a:lnSpc>
              <a:buAutoNum type="alphaLcParenR"/>
              <a:tabLst>
                <a:tab pos="553720" algn="l"/>
              </a:tabLst>
            </a:pPr>
            <a:r>
              <a:rPr sz="1600" spc="-5" dirty="0">
                <a:latin typeface="Cambria"/>
                <a:cs typeface="Cambria"/>
              </a:rPr>
              <a:t>Ditambahkan </a:t>
            </a:r>
            <a:r>
              <a:rPr sz="1600" spc="-15" dirty="0">
                <a:latin typeface="Cambria"/>
                <a:cs typeface="Cambria"/>
              </a:rPr>
              <a:t>ke </a:t>
            </a:r>
            <a:r>
              <a:rPr sz="1600" spc="-5" dirty="0">
                <a:latin typeface="Cambria"/>
                <a:cs typeface="Cambria"/>
              </a:rPr>
              <a:t>dalam bantuan </a:t>
            </a:r>
            <a:r>
              <a:rPr sz="1600" spc="-10" dirty="0">
                <a:latin typeface="Cambria"/>
                <a:cs typeface="Cambria"/>
              </a:rPr>
              <a:t>sosial </a:t>
            </a:r>
            <a:r>
              <a:rPr sz="1600" spc="-5" dirty="0">
                <a:latin typeface="Cambria"/>
                <a:cs typeface="Cambria"/>
              </a:rPr>
              <a:t>paket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sembako</a:t>
            </a:r>
            <a:endParaRPr sz="1600">
              <a:latin typeface="Cambria"/>
              <a:cs typeface="Cambria"/>
            </a:endParaRPr>
          </a:p>
          <a:p>
            <a:pPr marL="553720" lvl="1" indent="-19621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53720" algn="l"/>
              </a:tabLst>
            </a:pPr>
            <a:r>
              <a:rPr sz="1600" spc="-5" dirty="0">
                <a:latin typeface="Cambria"/>
                <a:cs typeface="Cambria"/>
              </a:rPr>
              <a:t>Usaha </a:t>
            </a:r>
            <a:r>
              <a:rPr sz="1600" spc="-10" dirty="0">
                <a:latin typeface="Cambria"/>
                <a:cs typeface="Cambria"/>
              </a:rPr>
              <a:t>Mikro </a:t>
            </a:r>
            <a:r>
              <a:rPr sz="1600" spc="-5" dirty="0">
                <a:latin typeface="Cambria"/>
                <a:cs typeface="Cambria"/>
              </a:rPr>
              <a:t>dan </a:t>
            </a:r>
            <a:r>
              <a:rPr sz="1600" spc="-15" dirty="0">
                <a:latin typeface="Cambria"/>
                <a:cs typeface="Cambria"/>
              </a:rPr>
              <a:t>Kecil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820419" lvl="2" indent="-183515">
              <a:lnSpc>
                <a:spcPct val="100000"/>
              </a:lnSpc>
              <a:buFont typeface="Wingdings"/>
              <a:buChar char=""/>
              <a:tabLst>
                <a:tab pos="820419" algn="l"/>
              </a:tabLst>
            </a:pPr>
            <a:r>
              <a:rPr sz="1600" spc="-5" dirty="0">
                <a:latin typeface="Cambria"/>
                <a:cs typeface="Cambria"/>
              </a:rPr>
              <a:t>Sektor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Pertanian</a:t>
            </a:r>
            <a:endParaRPr sz="1600">
              <a:latin typeface="Cambria"/>
              <a:cs typeface="Cambria"/>
            </a:endParaRPr>
          </a:p>
          <a:p>
            <a:pPr marL="820419" lvl="2" indent="-183515">
              <a:lnSpc>
                <a:spcPct val="100000"/>
              </a:lnSpc>
              <a:buFont typeface="Wingdings"/>
              <a:buChar char=""/>
              <a:tabLst>
                <a:tab pos="820419" algn="l"/>
              </a:tabLst>
            </a:pPr>
            <a:r>
              <a:rPr sz="1600" spc="-5" dirty="0">
                <a:latin typeface="Cambria"/>
                <a:cs typeface="Cambria"/>
              </a:rPr>
              <a:t>Industri rumah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tangga</a:t>
            </a:r>
            <a:endParaRPr sz="1600">
              <a:latin typeface="Cambria"/>
              <a:cs typeface="Cambria"/>
            </a:endParaRPr>
          </a:p>
          <a:p>
            <a:pPr marL="820419" lvl="2" indent="-183515">
              <a:lnSpc>
                <a:spcPct val="100000"/>
              </a:lnSpc>
              <a:buFont typeface="Wingdings"/>
              <a:buChar char=""/>
              <a:tabLst>
                <a:tab pos="820419" algn="l"/>
              </a:tabLst>
            </a:pPr>
            <a:r>
              <a:rPr sz="1600" spc="-20" dirty="0">
                <a:latin typeface="Cambria"/>
                <a:cs typeface="Cambria"/>
              </a:rPr>
              <a:t>Warung </a:t>
            </a:r>
            <a:r>
              <a:rPr sz="1600" spc="-5" dirty="0">
                <a:latin typeface="Cambria"/>
                <a:cs typeface="Cambria"/>
              </a:rPr>
              <a:t>dan rumah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makan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6672" cy="993802"/>
            <a:chOff x="-13648" y="0"/>
            <a:chExt cx="12196672" cy="9938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13648" y="0"/>
              <a:ext cx="10612961" cy="832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mbria" panose="0204050305040603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99313" y="0"/>
              <a:ext cx="1583711" cy="99380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mbria" panose="02040503050406030204" pitchFamily="18" charset="0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flipH="1" flipV="1">
              <a:off x="10129028" y="831272"/>
              <a:ext cx="470283" cy="16252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mbria" panose="0204050305040603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577" y="58425"/>
            <a:ext cx="10612959" cy="715853"/>
          </a:xfrm>
          <a:prstGeom prst="rect">
            <a:avLst/>
          </a:prstGeom>
          <a:noFill/>
          <a:ln w="38100">
            <a:noFill/>
          </a:ln>
        </p:spPr>
        <p:txBody>
          <a:bodyPr wrap="square" lIns="99331" tIns="49665" rIns="99331" bIns="49665" rtlCol="0" anchor="t">
            <a:spAutoFit/>
          </a:bodyPr>
          <a:lstStyle/>
          <a:p>
            <a:pPr algn="ctr"/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LANGKAH-LANGKAH PENDAHULUAN PEMERINTAH PROVINSI RIAU </a:t>
            </a:r>
          </a:p>
          <a:p>
            <a:pPr algn="ctr"/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DALAM PENANGANAN COVID-19</a:t>
            </a:r>
            <a:endParaRPr lang="en-US" sz="2000" b="1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342900" y="1148513"/>
            <a:ext cx="11425234" cy="5260754"/>
          </a:xfrm>
          <a:prstGeom prst="rect">
            <a:avLst/>
          </a:prstGeom>
          <a:solidFill>
            <a:schemeClr val="bg1"/>
          </a:solidFill>
          <a:ln w="3175">
            <a:solidFill>
              <a:srgbClr val="0000FF"/>
            </a:solidFill>
            <a:prstDash val="dash"/>
          </a:ln>
        </p:spPr>
        <p:txBody>
          <a:bodyPr anchor="t">
            <a:noAutofit/>
          </a:bodyPr>
          <a:lstStyle/>
          <a:p>
            <a:pPr marL="355600" indent="-279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 dirty="0" err="1">
                <a:latin typeface="Cambria" panose="02040503050406030204" pitchFamily="18" charset="0"/>
              </a:rPr>
              <a:t>Pembentukan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Gugus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Tugas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Penanganan</a:t>
            </a:r>
            <a:r>
              <a:rPr lang="en-US" sz="1300" b="1" dirty="0">
                <a:latin typeface="Cambria" panose="02040503050406030204" pitchFamily="18" charset="0"/>
              </a:rPr>
              <a:t> Corona Virus Disease 2019 (Covid-19) di </a:t>
            </a:r>
            <a:r>
              <a:rPr lang="en-US" sz="1300" b="1" dirty="0" err="1">
                <a:latin typeface="Cambria" panose="02040503050406030204" pitchFamily="18" charset="0"/>
              </a:rPr>
              <a:t>Provinsi</a:t>
            </a:r>
            <a:r>
              <a:rPr lang="en-US" sz="1300" b="1" dirty="0">
                <a:latin typeface="Cambria" panose="02040503050406030204" pitchFamily="18" charset="0"/>
              </a:rPr>
              <a:t> Riau </a:t>
            </a:r>
            <a:r>
              <a:rPr lang="en-US" sz="1300" i="1" dirty="0">
                <a:latin typeface="Cambria" panose="02040503050406030204" pitchFamily="18" charset="0"/>
              </a:rPr>
              <a:t>(</a:t>
            </a:r>
            <a:r>
              <a:rPr lang="en-US" sz="1300" i="1" dirty="0" err="1">
                <a:latin typeface="Cambria" panose="02040503050406030204" pitchFamily="18" charset="0"/>
              </a:rPr>
              <a:t>Keputusan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Gubernur</a:t>
            </a:r>
            <a:r>
              <a:rPr lang="en-US" sz="1300" i="1" dirty="0">
                <a:latin typeface="Cambria" panose="02040503050406030204" pitchFamily="18" charset="0"/>
              </a:rPr>
              <a:t> Riau </a:t>
            </a:r>
            <a:r>
              <a:rPr lang="en-US" sz="1300" i="1" dirty="0" err="1">
                <a:latin typeface="Cambria" panose="02040503050406030204" pitchFamily="18" charset="0"/>
              </a:rPr>
              <a:t>Nomor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Kpts</a:t>
            </a:r>
            <a:r>
              <a:rPr lang="en-US" sz="1300" i="1" dirty="0">
                <a:latin typeface="Cambria" panose="02040503050406030204" pitchFamily="18" charset="0"/>
              </a:rPr>
              <a:t>. 567/III/2020)</a:t>
            </a:r>
          </a:p>
          <a:p>
            <a:pPr marL="355600" indent="-279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 dirty="0" err="1">
                <a:latin typeface="Cambria" panose="02040503050406030204" pitchFamily="18" charset="0"/>
              </a:rPr>
              <a:t>Penyiapan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Sarana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Prasarana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Kesehatan</a:t>
            </a:r>
            <a:r>
              <a:rPr lang="en-US" sz="1300" b="1" dirty="0">
                <a:latin typeface="Cambria" panose="02040503050406030204" pitchFamily="18" charset="0"/>
              </a:rPr>
              <a:t>, </a:t>
            </a:r>
            <a:r>
              <a:rPr lang="en-US" sz="1300" b="1" dirty="0" err="1">
                <a:latin typeface="Cambria" panose="02040503050406030204" pitchFamily="18" charset="0"/>
              </a:rPr>
              <a:t>Alat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Kesehatan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Penetapan</a:t>
            </a:r>
            <a:r>
              <a:rPr lang="en-US" sz="1300" dirty="0">
                <a:latin typeface="Cambria" panose="02040503050406030204" pitchFamily="18" charset="0"/>
              </a:rPr>
              <a:t> 48 </a:t>
            </a:r>
            <a:r>
              <a:rPr lang="en-US" sz="1300" dirty="0" err="1">
                <a:latin typeface="Cambria" panose="02040503050406030204" pitchFamily="18" charset="0"/>
              </a:rPr>
              <a:t>Rumah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Sakit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Rujukan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Penanggulangan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Penyakit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Infeksi</a:t>
            </a:r>
            <a:r>
              <a:rPr lang="en-US" sz="1300" dirty="0">
                <a:latin typeface="Cambria" panose="02040503050406030204" pitchFamily="18" charset="0"/>
              </a:rPr>
              <a:t> Emerging </a:t>
            </a:r>
            <a:r>
              <a:rPr lang="en-US" sz="1300" dirty="0" err="1">
                <a:latin typeface="Cambria" panose="02040503050406030204" pitchFamily="18" charset="0"/>
              </a:rPr>
              <a:t>Tertentu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Provinsi</a:t>
            </a:r>
            <a:r>
              <a:rPr lang="en-US" sz="1300" dirty="0">
                <a:latin typeface="Cambria" panose="02040503050406030204" pitchFamily="18" charset="0"/>
              </a:rPr>
              <a:t> Riau </a:t>
            </a:r>
            <a:r>
              <a:rPr lang="en-US" sz="1300" i="1" dirty="0">
                <a:latin typeface="Cambria" panose="02040503050406030204" pitchFamily="18" charset="0"/>
              </a:rPr>
              <a:t>(</a:t>
            </a:r>
            <a:r>
              <a:rPr lang="en-US" sz="1300" i="1" dirty="0" err="1">
                <a:latin typeface="Cambria" panose="02040503050406030204" pitchFamily="18" charset="0"/>
              </a:rPr>
              <a:t>Keputusan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Gubernur</a:t>
            </a:r>
            <a:r>
              <a:rPr lang="en-US" sz="1300" i="1" dirty="0">
                <a:latin typeface="Cambria" panose="02040503050406030204" pitchFamily="18" charset="0"/>
              </a:rPr>
              <a:t> Riau </a:t>
            </a:r>
            <a:r>
              <a:rPr lang="en-US" sz="1300" i="1" dirty="0" err="1">
                <a:latin typeface="Cambria" panose="02040503050406030204" pitchFamily="18" charset="0"/>
              </a:rPr>
              <a:t>Nomor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Kpts</a:t>
            </a:r>
            <a:r>
              <a:rPr lang="en-US" sz="1300" i="1" dirty="0">
                <a:latin typeface="Cambria" panose="02040503050406030204" pitchFamily="18" charset="0"/>
              </a:rPr>
              <a:t>. 568/III/2020)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Penyediaan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tenaga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medis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paramedis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penanganan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pasien</a:t>
            </a:r>
            <a:r>
              <a:rPr lang="en-US" sz="1300" dirty="0">
                <a:latin typeface="Cambria" panose="02040503050406030204" pitchFamily="18" charset="0"/>
              </a:rPr>
              <a:t> Covid-19</a:t>
            </a:r>
            <a:endParaRPr lang="en-US" sz="1300" i="1" dirty="0">
              <a:latin typeface="Cambria" panose="02040503050406030204" pitchFamily="18" charset="0"/>
            </a:endParaRP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Koordinasi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dengan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Pemerintah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Kabupaten</a:t>
            </a:r>
            <a:r>
              <a:rPr lang="en-US" sz="1300" dirty="0">
                <a:latin typeface="Cambria" panose="02040503050406030204" pitchFamily="18" charset="0"/>
              </a:rPr>
              <a:t>/Kota </a:t>
            </a:r>
            <a:r>
              <a:rPr lang="en-US" sz="1300" dirty="0" err="1">
                <a:latin typeface="Cambria" panose="02040503050406030204" pitchFamily="18" charset="0"/>
              </a:rPr>
              <a:t>dalam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rangka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Upaya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Penanggulangan</a:t>
            </a:r>
            <a:r>
              <a:rPr lang="en-US" sz="1300" dirty="0">
                <a:latin typeface="Cambria" panose="02040503050406030204" pitchFamily="18" charset="0"/>
              </a:rPr>
              <a:t> Covid-19 di </a:t>
            </a:r>
            <a:r>
              <a:rPr lang="en-US" sz="1300" dirty="0" err="1">
                <a:latin typeface="Cambria" panose="02040503050406030204" pitchFamily="18" charset="0"/>
              </a:rPr>
              <a:t>Provinsi</a:t>
            </a:r>
            <a:r>
              <a:rPr lang="en-US" sz="1300" dirty="0">
                <a:latin typeface="Cambria" panose="02040503050406030204" pitchFamily="18" charset="0"/>
              </a:rPr>
              <a:t> Riau </a:t>
            </a:r>
            <a:r>
              <a:rPr lang="en-US" sz="1300" i="1" dirty="0">
                <a:latin typeface="Cambria" panose="02040503050406030204" pitchFamily="18" charset="0"/>
              </a:rPr>
              <a:t>(Surat </a:t>
            </a:r>
            <a:r>
              <a:rPr lang="en-US" sz="1300" i="1" dirty="0" err="1">
                <a:latin typeface="Cambria" panose="02040503050406030204" pitchFamily="18" charset="0"/>
              </a:rPr>
              <a:t>Gubernur</a:t>
            </a:r>
            <a:r>
              <a:rPr lang="en-US" sz="1300" i="1" dirty="0">
                <a:latin typeface="Cambria" panose="02040503050406030204" pitchFamily="18" charset="0"/>
              </a:rPr>
              <a:t> Riau </a:t>
            </a:r>
            <a:r>
              <a:rPr lang="en-US" sz="1300" i="1" dirty="0" err="1">
                <a:latin typeface="Cambria" panose="02040503050406030204" pitchFamily="18" charset="0"/>
              </a:rPr>
              <a:t>Nomor</a:t>
            </a:r>
            <a:r>
              <a:rPr lang="en-US" sz="1300" i="1" dirty="0">
                <a:latin typeface="Cambria" panose="02040503050406030204" pitchFamily="18" charset="0"/>
              </a:rPr>
              <a:t> 441/</a:t>
            </a:r>
            <a:r>
              <a:rPr lang="en-US" sz="1300" i="1" dirty="0" err="1">
                <a:latin typeface="Cambria" panose="02040503050406030204" pitchFamily="18" charset="0"/>
              </a:rPr>
              <a:t>Bappedalitbang</a:t>
            </a:r>
            <a:r>
              <a:rPr lang="en-US" sz="1300" i="1" dirty="0">
                <a:latin typeface="Cambria" panose="02040503050406030204" pitchFamily="18" charset="0"/>
              </a:rPr>
              <a:t>/714)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Pemenuhan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Kebutuhan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sarana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prasarana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penanganan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pasien</a:t>
            </a:r>
            <a:r>
              <a:rPr lang="en-US" sz="1300" dirty="0">
                <a:latin typeface="Cambria" panose="02040503050406030204" pitchFamily="18" charset="0"/>
              </a:rPr>
              <a:t> Covid-19 </a:t>
            </a:r>
            <a:r>
              <a:rPr lang="en-US" sz="1300" i="1" dirty="0" err="1">
                <a:latin typeface="Cambria" panose="02040503050406030204" pitchFamily="18" charset="0"/>
              </a:rPr>
              <a:t>meliputi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tempat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tidur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sebanyak</a:t>
            </a:r>
            <a:r>
              <a:rPr lang="en-US" sz="1300" i="1" dirty="0">
                <a:latin typeface="Cambria" panose="02040503050406030204" pitchFamily="18" charset="0"/>
              </a:rPr>
              <a:t> 1.064 </a:t>
            </a:r>
            <a:r>
              <a:rPr lang="en-US" sz="1300" i="1" dirty="0" err="1">
                <a:latin typeface="Cambria" panose="02040503050406030204" pitchFamily="18" charset="0"/>
              </a:rPr>
              <a:t>buah</a:t>
            </a:r>
            <a:r>
              <a:rPr lang="en-US" sz="1300" i="1" dirty="0">
                <a:latin typeface="Cambria" panose="02040503050406030204" pitchFamily="18" charset="0"/>
              </a:rPr>
              <a:t> (15 </a:t>
            </a:r>
            <a:r>
              <a:rPr lang="en-US" sz="1300" i="1" dirty="0" err="1">
                <a:latin typeface="Cambria" panose="02040503050406030204" pitchFamily="18" charset="0"/>
              </a:rPr>
              <a:t>gedung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pemerintah</a:t>
            </a:r>
            <a:r>
              <a:rPr lang="en-US" sz="1300" i="1" dirty="0">
                <a:latin typeface="Cambria" panose="02040503050406030204" pitchFamily="18" charset="0"/>
              </a:rPr>
              <a:t>), </a:t>
            </a:r>
            <a:r>
              <a:rPr lang="en-US" sz="1300" i="1" dirty="0" err="1">
                <a:latin typeface="Cambria" panose="02040503050406030204" pitchFamily="18" charset="0"/>
              </a:rPr>
              <a:t>Alat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Pelindung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Diri</a:t>
            </a:r>
            <a:r>
              <a:rPr lang="en-US" sz="1300" i="1" dirty="0">
                <a:latin typeface="Cambria" panose="02040503050406030204" pitchFamily="18" charset="0"/>
              </a:rPr>
              <a:t> (APD), </a:t>
            </a:r>
            <a:r>
              <a:rPr lang="en-US" sz="1300" i="1" dirty="0" err="1">
                <a:latin typeface="Cambria" panose="02040503050406030204" pitchFamily="18" charset="0"/>
              </a:rPr>
              <a:t>Obat-obatan</a:t>
            </a:r>
            <a:r>
              <a:rPr lang="en-US" sz="1300" i="1" dirty="0">
                <a:latin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</a:rPr>
              <a:t>Peralatan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kesehatan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penanganan</a:t>
            </a:r>
            <a:r>
              <a:rPr lang="en-US" sz="1300" i="1" dirty="0">
                <a:latin typeface="Cambria" panose="02040503050406030204" pitchFamily="18" charset="0"/>
              </a:rPr>
              <a:t> Covid-19 </a:t>
            </a:r>
            <a:r>
              <a:rPr lang="en-US" sz="1300" i="1" dirty="0" err="1">
                <a:latin typeface="Cambria" panose="02040503050406030204" pitchFamily="18" charset="0"/>
              </a:rPr>
              <a:t>dan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Laboratorium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Kesehatan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untuk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pengujian</a:t>
            </a:r>
            <a:r>
              <a:rPr lang="en-US" sz="1300" i="1" dirty="0">
                <a:latin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</a:rPr>
              <a:t>sampel</a:t>
            </a:r>
            <a:r>
              <a:rPr lang="en-US" sz="1300" i="1" dirty="0">
                <a:latin typeface="Cambria" panose="02040503050406030204" pitchFamily="18" charset="0"/>
              </a:rPr>
              <a:t> Covid-19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Mempersiapkan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sarana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prasarana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Labkesda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dalam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pemeriksaan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sampel</a:t>
            </a:r>
            <a:r>
              <a:rPr lang="en-US" sz="1300" dirty="0">
                <a:latin typeface="Cambria" panose="02040503050406030204" pitchFamily="18" charset="0"/>
              </a:rPr>
              <a:t> swab </a:t>
            </a:r>
            <a:r>
              <a:rPr lang="en-US" sz="1300" dirty="0" err="1">
                <a:latin typeface="Cambria" panose="02040503050406030204" pitchFamily="18" charset="0"/>
              </a:rPr>
              <a:t>pasien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secara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mandiri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untuk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segera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mendapatkan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persetujuan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Kemenkes</a:t>
            </a:r>
            <a:r>
              <a:rPr lang="en-US" sz="1300" dirty="0">
                <a:latin typeface="Cambria" panose="02040503050406030204" pitchFamily="18" charset="0"/>
              </a:rPr>
              <a:t> R.I </a:t>
            </a:r>
            <a:endParaRPr lang="en-US" sz="1300" i="1" dirty="0">
              <a:latin typeface="Cambria" panose="02040503050406030204" pitchFamily="18" charset="0"/>
            </a:endParaRPr>
          </a:p>
          <a:p>
            <a:pPr marL="355600" indent="-279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 dirty="0" err="1">
                <a:latin typeface="Cambria" panose="02040503050406030204" pitchFamily="18" charset="0"/>
              </a:rPr>
              <a:t>Pencegahan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dalam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rangka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memutus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Rantai</a:t>
            </a:r>
            <a:r>
              <a:rPr lang="en-US" sz="1300" b="1" dirty="0">
                <a:latin typeface="Cambria" panose="02040503050406030204" pitchFamily="18" charset="0"/>
              </a:rPr>
              <a:t> COVID-19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Menghimbau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masyarakat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untuk</a:t>
            </a:r>
            <a:r>
              <a:rPr lang="en-US" sz="1300" dirty="0">
                <a:latin typeface="Cambria" panose="02040503050406030204" pitchFamily="18" charset="0"/>
              </a:rPr>
              <a:t> social distancing, physical distancing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menerapkan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Perilaku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Hidup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Bersih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Sehat</a:t>
            </a:r>
            <a:r>
              <a:rPr lang="en-US" sz="1300" dirty="0">
                <a:latin typeface="Cambria" panose="02040503050406030204" pitchFamily="18" charset="0"/>
              </a:rPr>
              <a:t> (PHBS) 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Mengatur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sistem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kerja</a:t>
            </a:r>
            <a:r>
              <a:rPr lang="en-US" sz="1300" dirty="0">
                <a:latin typeface="Cambria" panose="02040503050406030204" pitchFamily="18" charset="0"/>
              </a:rPr>
              <a:t> ASN di </a:t>
            </a:r>
            <a:r>
              <a:rPr lang="en-US" sz="1300" dirty="0" err="1">
                <a:latin typeface="Cambria" panose="02040503050406030204" pitchFamily="18" charset="0"/>
              </a:rPr>
              <a:t>lingkungan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Pemerintah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Provinsi</a:t>
            </a:r>
            <a:r>
              <a:rPr lang="en-US" sz="1300" dirty="0">
                <a:latin typeface="Cambria" panose="02040503050406030204" pitchFamily="18" charset="0"/>
              </a:rPr>
              <a:t> Riau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Menghentikan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sementara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transportasi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laut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udara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ke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negara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tetangga</a:t>
            </a:r>
            <a:endParaRPr lang="en-US" sz="1300" dirty="0">
              <a:latin typeface="Cambria" panose="02040503050406030204" pitchFamily="18" charset="0"/>
            </a:endParaRP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 err="1">
                <a:latin typeface="Cambria" panose="02040503050406030204" pitchFamily="18" charset="0"/>
              </a:rPr>
              <a:t>Rapat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bersama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gugus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tugas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percepatan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penangangan</a:t>
            </a:r>
            <a:r>
              <a:rPr lang="en-US" sz="1300" dirty="0">
                <a:latin typeface="Cambria" panose="02040503050406030204" pitchFamily="18" charset="0"/>
              </a:rPr>
              <a:t> covid-19 </a:t>
            </a:r>
            <a:r>
              <a:rPr lang="en-US" sz="1300" dirty="0" err="1">
                <a:latin typeface="Cambria" panose="02040503050406030204" pitchFamily="18" charset="0"/>
              </a:rPr>
              <a:t>Provinsi</a:t>
            </a:r>
            <a:r>
              <a:rPr lang="en-US" sz="1300" dirty="0">
                <a:latin typeface="Cambria" panose="02040503050406030204" pitchFamily="18" charset="0"/>
              </a:rPr>
              <a:t> Riau </a:t>
            </a:r>
            <a:r>
              <a:rPr lang="en-US" sz="1300" dirty="0" err="1">
                <a:latin typeface="Cambria" panose="02040503050406030204" pitchFamily="18" charset="0"/>
              </a:rPr>
              <a:t>dengan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gugus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tugas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Kab</a:t>
            </a:r>
            <a:r>
              <a:rPr lang="en-US" sz="1300" dirty="0">
                <a:latin typeface="Cambria" panose="02040503050406030204" pitchFamily="18" charset="0"/>
              </a:rPr>
              <a:t>/Kota se-</a:t>
            </a:r>
            <a:r>
              <a:rPr lang="en-US" sz="1300" dirty="0" err="1">
                <a:latin typeface="Cambria" panose="02040503050406030204" pitchFamily="18" charset="0"/>
              </a:rPr>
              <a:t>Provinsi</a:t>
            </a:r>
            <a:r>
              <a:rPr lang="en-US" sz="1300" dirty="0">
                <a:latin typeface="Cambria" panose="02040503050406030204" pitchFamily="18" charset="0"/>
              </a:rPr>
              <a:t> Riau </a:t>
            </a:r>
            <a:r>
              <a:rPr lang="en-US" sz="1300" i="1" dirty="0">
                <a:latin typeface="Cambria" panose="02040503050406030204" pitchFamily="18" charset="0"/>
              </a:rPr>
              <a:t>(4 kali </a:t>
            </a:r>
            <a:r>
              <a:rPr lang="en-US" sz="1300" i="1" dirty="0" err="1">
                <a:latin typeface="Cambria" panose="02040503050406030204" pitchFamily="18" charset="0"/>
              </a:rPr>
              <a:t>pelaksanaan</a:t>
            </a:r>
            <a:r>
              <a:rPr lang="en-US" sz="1300" i="1" dirty="0">
                <a:latin typeface="Cambria" panose="02040503050406030204" pitchFamily="18" charset="0"/>
              </a:rPr>
              <a:t>)</a:t>
            </a:r>
          </a:p>
          <a:p>
            <a:pPr marL="719138" lvl="1" indent="-363538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>
                <a:latin typeface="Cambria" panose="02040503050406030204" pitchFamily="18" charset="0"/>
              </a:rPr>
              <a:t>SE </a:t>
            </a:r>
            <a:r>
              <a:rPr lang="en-US" sz="1300" dirty="0" err="1">
                <a:latin typeface="Cambria" panose="02040503050406030204" pitchFamily="18" charset="0"/>
              </a:rPr>
              <a:t>kepada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seluruh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pimpinan</a:t>
            </a:r>
            <a:r>
              <a:rPr lang="en-US" sz="1300" dirty="0">
                <a:latin typeface="Cambria" panose="02040503050406030204" pitchFamily="18" charset="0"/>
              </a:rPr>
              <a:t> Perusahaan </a:t>
            </a:r>
            <a:r>
              <a:rPr lang="en-US" sz="1300" dirty="0" err="1">
                <a:latin typeface="Cambria" panose="02040503050406030204" pitchFamily="18" charset="0"/>
              </a:rPr>
              <a:t>untuk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penerapan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Pola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Hidup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Besrih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dan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Sehat</a:t>
            </a:r>
            <a:r>
              <a:rPr lang="en-US" sz="1300" dirty="0">
                <a:latin typeface="Cambria" panose="02040503050406030204" pitchFamily="18" charset="0"/>
              </a:rPr>
              <a:t> (PHBS)</a:t>
            </a:r>
          </a:p>
          <a:p>
            <a:pPr marL="541338" indent="-4651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1300" b="1" dirty="0" err="1">
                <a:latin typeface="Cambria" panose="02040503050406030204" pitchFamily="18" charset="0"/>
              </a:rPr>
              <a:t>Penetapan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Siaga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Darurat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sesuai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Keputusan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Gubernur</a:t>
            </a:r>
            <a:r>
              <a:rPr lang="en-US" sz="1300" b="1" dirty="0">
                <a:latin typeface="Cambria" panose="02040503050406030204" pitchFamily="18" charset="0"/>
              </a:rPr>
              <a:t> Riau </a:t>
            </a:r>
            <a:r>
              <a:rPr lang="en-US" sz="1300" b="1" dirty="0" err="1">
                <a:latin typeface="Cambria" panose="02040503050406030204" pitchFamily="18" charset="0"/>
              </a:rPr>
              <a:t>Nomor</a:t>
            </a:r>
            <a:r>
              <a:rPr lang="en-US" sz="1300" b="1" dirty="0">
                <a:latin typeface="Cambria" panose="02040503050406030204" pitchFamily="18" charset="0"/>
              </a:rPr>
              <a:t> KPTS.596/III/2020 </a:t>
            </a:r>
            <a:r>
              <a:rPr lang="en-US" sz="1300" b="1" dirty="0" err="1">
                <a:latin typeface="Cambria" panose="02040503050406030204" pitchFamily="18" charset="0"/>
              </a:rPr>
              <a:t>tanggal</a:t>
            </a:r>
            <a:r>
              <a:rPr lang="en-US" sz="1300" b="1" dirty="0">
                <a:latin typeface="Cambria" panose="02040503050406030204" pitchFamily="18" charset="0"/>
              </a:rPr>
              <a:t> 17 </a:t>
            </a:r>
            <a:r>
              <a:rPr lang="en-US" sz="1300" b="1" dirty="0" err="1">
                <a:latin typeface="Cambria" panose="02040503050406030204" pitchFamily="18" charset="0"/>
              </a:rPr>
              <a:t>Maret</a:t>
            </a:r>
            <a:r>
              <a:rPr lang="en-US" sz="1300" b="1" dirty="0">
                <a:latin typeface="Cambria" panose="02040503050406030204" pitchFamily="18" charset="0"/>
              </a:rPr>
              <a:t> 2020</a:t>
            </a:r>
          </a:p>
          <a:p>
            <a:pPr marL="541338" indent="-4651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 startAt="4"/>
            </a:pPr>
            <a:r>
              <a:rPr lang="en-US" sz="1300" b="1" dirty="0" err="1">
                <a:latin typeface="Cambria" panose="02040503050406030204" pitchFamily="18" charset="0"/>
              </a:rPr>
              <a:t>Melakukan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upaya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pergeseran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anggaran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untuk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penanganan</a:t>
            </a:r>
            <a:r>
              <a:rPr lang="en-US" sz="1300" b="1" dirty="0">
                <a:latin typeface="Cambria" panose="02040503050406030204" pitchFamily="18" charset="0"/>
              </a:rPr>
              <a:t> Covid-19</a:t>
            </a:r>
          </a:p>
          <a:p>
            <a:pPr marL="541338" indent="-465138">
              <a:lnSpc>
                <a:spcPct val="100000"/>
              </a:lnSpc>
              <a:spcBef>
                <a:spcPts val="600"/>
              </a:spcBef>
              <a:buAutoNum type="arabicPeriod" startAt="4"/>
            </a:pPr>
            <a:r>
              <a:rPr lang="en-US" sz="1300" b="1" dirty="0" err="1">
                <a:latin typeface="Cambria" panose="02040503050406030204" pitchFamily="18" charset="0"/>
              </a:rPr>
              <a:t>Koordinasi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dengan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Kabupaten</a:t>
            </a:r>
            <a:r>
              <a:rPr lang="en-US" sz="1300" b="1" dirty="0">
                <a:latin typeface="Cambria" panose="02040503050406030204" pitchFamily="18" charset="0"/>
              </a:rPr>
              <a:t>/Kota, </a:t>
            </a:r>
            <a:r>
              <a:rPr lang="en-US" sz="1300" b="1" dirty="0" err="1">
                <a:latin typeface="Cambria" panose="02040503050406030204" pitchFamily="18" charset="0"/>
              </a:rPr>
              <a:t>Instansi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vertikal</a:t>
            </a:r>
            <a:r>
              <a:rPr lang="en-US" sz="1300" b="1" dirty="0">
                <a:latin typeface="Cambria" panose="02040503050406030204" pitchFamily="18" charset="0"/>
              </a:rPr>
              <a:t>, MUI </a:t>
            </a:r>
            <a:r>
              <a:rPr lang="en-US" sz="1300" b="1" dirty="0" err="1">
                <a:latin typeface="Cambria" panose="02040503050406030204" pitchFamily="18" charset="0"/>
              </a:rPr>
              <a:t>dan</a:t>
            </a:r>
            <a:r>
              <a:rPr lang="en-US" sz="1300" b="1" dirty="0">
                <a:latin typeface="Cambria" panose="02040503050406030204" pitchFamily="18" charset="0"/>
              </a:rPr>
              <a:t>/</a:t>
            </a:r>
            <a:r>
              <a:rPr lang="en-US" sz="1300" b="1" dirty="0" err="1">
                <a:latin typeface="Cambria" panose="02040503050406030204" pitchFamily="18" charset="0"/>
              </a:rPr>
              <a:t>atau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oragisasi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keagamaan</a:t>
            </a:r>
            <a:r>
              <a:rPr lang="en-US" sz="1300" b="1" dirty="0">
                <a:latin typeface="Cambria" panose="02040503050406030204" pitchFamily="18" charset="0"/>
              </a:rPr>
              <a:t>, </a:t>
            </a:r>
            <a:r>
              <a:rPr lang="en-US" sz="1300" b="1" dirty="0" err="1">
                <a:latin typeface="Cambria" panose="02040503050406030204" pitchFamily="18" charset="0"/>
              </a:rPr>
              <a:t>paguyuban</a:t>
            </a:r>
            <a:r>
              <a:rPr lang="en-US" sz="1300" b="1" dirty="0">
                <a:latin typeface="Cambria" panose="02040503050406030204" pitchFamily="18" charset="0"/>
              </a:rPr>
              <a:t>, </a:t>
            </a:r>
            <a:r>
              <a:rPr lang="en-US" sz="1300" b="1" dirty="0" err="1">
                <a:latin typeface="Cambria" panose="02040503050406030204" pitchFamily="18" charset="0"/>
              </a:rPr>
              <a:t>dll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untuk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percepatan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penanganan</a:t>
            </a:r>
            <a:r>
              <a:rPr lang="en-US" sz="1300" b="1" dirty="0">
                <a:latin typeface="Cambria" panose="02040503050406030204" pitchFamily="18" charset="0"/>
              </a:rPr>
              <a:t> COVID-19</a:t>
            </a:r>
          </a:p>
          <a:p>
            <a:pPr marL="541338" indent="-465138">
              <a:lnSpc>
                <a:spcPct val="100000"/>
              </a:lnSpc>
              <a:spcBef>
                <a:spcPts val="600"/>
              </a:spcBef>
              <a:buAutoNum type="arabicPeriod" startAt="4"/>
            </a:pPr>
            <a:r>
              <a:rPr lang="en-US" sz="1300" b="1" dirty="0" err="1">
                <a:latin typeface="Cambria" panose="02040503050406030204" pitchFamily="18" charset="0"/>
              </a:rPr>
              <a:t>Bantuan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kepada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Mahasiswa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asal</a:t>
            </a:r>
            <a:r>
              <a:rPr lang="en-US" sz="1300" b="1" dirty="0">
                <a:latin typeface="Cambria" panose="02040503050406030204" pitchFamily="18" charset="0"/>
              </a:rPr>
              <a:t> Riau yang </a:t>
            </a:r>
            <a:r>
              <a:rPr lang="en-US" sz="1300" b="1" dirty="0" err="1">
                <a:latin typeface="Cambria" panose="02040503050406030204" pitchFamily="18" charset="0"/>
              </a:rPr>
              <a:t>menuntut</a:t>
            </a:r>
            <a:r>
              <a:rPr lang="en-US" sz="1300" b="1" dirty="0">
                <a:latin typeface="Cambria" panose="02040503050406030204" pitchFamily="18" charset="0"/>
              </a:rPr>
              <a:t> </a:t>
            </a:r>
            <a:r>
              <a:rPr lang="en-US" sz="1300" b="1" dirty="0" err="1">
                <a:latin typeface="Cambria" panose="02040503050406030204" pitchFamily="18" charset="0"/>
              </a:rPr>
              <a:t>ilmu</a:t>
            </a:r>
            <a:r>
              <a:rPr lang="en-US" sz="1300" b="1" dirty="0">
                <a:latin typeface="Cambria" panose="02040503050406030204" pitchFamily="18" charset="0"/>
              </a:rPr>
              <a:t> di Wuhan, China, </a:t>
            </a:r>
            <a:r>
              <a:rPr lang="en-US" sz="1300" b="1" dirty="0" err="1">
                <a:latin typeface="Cambria" panose="02040503050406030204" pitchFamily="18" charset="0"/>
              </a:rPr>
              <a:t>pada</a:t>
            </a:r>
            <a:r>
              <a:rPr lang="en-US" sz="1300" b="1" dirty="0">
                <a:latin typeface="Cambria" panose="02040503050406030204" pitchFamily="18" charset="0"/>
              </a:rPr>
              <a:t> 28 </a:t>
            </a:r>
            <a:r>
              <a:rPr lang="en-US" sz="1300" b="1" dirty="0" err="1">
                <a:latin typeface="Cambria" panose="02040503050406030204" pitchFamily="18" charset="0"/>
              </a:rPr>
              <a:t>Januari</a:t>
            </a:r>
            <a:r>
              <a:rPr lang="en-US" sz="1300" b="1" dirty="0">
                <a:latin typeface="Cambria" panose="02040503050406030204" pitchFamily="18" charset="0"/>
              </a:rPr>
              <a:t> 2020, </a:t>
            </a:r>
            <a:r>
              <a:rPr lang="en-US" sz="1300" dirty="0" err="1">
                <a:latin typeface="Cambria" panose="02040503050406030204" pitchFamily="18" charset="0"/>
              </a:rPr>
              <a:t>akibat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ditetapkannya</a:t>
            </a:r>
            <a:r>
              <a:rPr lang="en-US" sz="1300" dirty="0">
                <a:latin typeface="Cambria" panose="02040503050406030204" pitchFamily="18" charset="0"/>
              </a:rPr>
              <a:t> Wuhan </a:t>
            </a:r>
            <a:r>
              <a:rPr lang="en-US" sz="1300" dirty="0" err="1">
                <a:latin typeface="Cambria" panose="02040503050406030204" pitchFamily="18" charset="0"/>
              </a:rPr>
              <a:t>sebagai</a:t>
            </a:r>
            <a:r>
              <a:rPr lang="en-US" sz="1300" dirty="0">
                <a:latin typeface="Cambria" panose="02040503050406030204" pitchFamily="18" charset="0"/>
              </a:rPr>
              <a:t> </a:t>
            </a:r>
            <a:r>
              <a:rPr lang="en-US" sz="1300" dirty="0" err="1">
                <a:latin typeface="Cambria" panose="02040503050406030204" pitchFamily="18" charset="0"/>
              </a:rPr>
              <a:t>daerah</a:t>
            </a:r>
            <a:r>
              <a:rPr lang="en-US" sz="1300" dirty="0">
                <a:latin typeface="Cambria" panose="02040503050406030204" pitchFamily="18" charset="0"/>
              </a:rPr>
              <a:t> Lockdown, </a:t>
            </a:r>
            <a:r>
              <a:rPr lang="en-US" sz="1300" dirty="0" err="1">
                <a:latin typeface="Cambria" panose="02040503050406030204" pitchFamily="18" charset="0"/>
              </a:rPr>
              <a:t>tanggal</a:t>
            </a:r>
            <a:r>
              <a:rPr lang="en-US" sz="1300" dirty="0">
                <a:latin typeface="Cambria" panose="02040503050406030204" pitchFamily="18" charset="0"/>
              </a:rPr>
              <a:t> 23 </a:t>
            </a:r>
            <a:r>
              <a:rPr lang="en-US" sz="1300" dirty="0" err="1">
                <a:latin typeface="Cambria" panose="02040503050406030204" pitchFamily="18" charset="0"/>
              </a:rPr>
              <a:t>Januari</a:t>
            </a:r>
            <a:r>
              <a:rPr lang="en-US" sz="1300" dirty="0">
                <a:latin typeface="Cambria" panose="02040503050406030204" pitchFamily="18" charset="0"/>
              </a:rPr>
              <a:t> 2020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5428" y="6481280"/>
            <a:ext cx="3063599" cy="365125"/>
          </a:xfrm>
        </p:spPr>
        <p:txBody>
          <a:bodyPr/>
          <a:lstStyle/>
          <a:p>
            <a:fld id="{C5F59099-160B-4BD9-90C7-34BDC6F1B4E4}" type="slidenum">
              <a:rPr lang="en-ID" sz="1100" smtClean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fld>
            <a:endParaRPr lang="en-ID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20" y="124460"/>
            <a:ext cx="539592" cy="7470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72700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8889"/>
            <a:ext cx="12192000" cy="594360"/>
          </a:xfrm>
          <a:custGeom>
            <a:avLst/>
            <a:gdLst/>
            <a:ahLst/>
            <a:cxnLst/>
            <a:rect l="l" t="t" r="r" b="b"/>
            <a:pathLst>
              <a:path w="12192000" h="594360">
                <a:moveTo>
                  <a:pt x="0" y="594359"/>
                </a:moveTo>
                <a:lnTo>
                  <a:pt x="12192000" y="594359"/>
                </a:lnTo>
                <a:lnTo>
                  <a:pt x="12192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84620"/>
            <a:ext cx="12192000" cy="37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116" y="2876273"/>
            <a:ext cx="10085832" cy="1191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" y="643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57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" y="621030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0" y="45720"/>
                </a:moveTo>
                <a:lnTo>
                  <a:pt x="12192000" y="45720"/>
                </a:lnTo>
                <a:lnTo>
                  <a:pt x="12192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3756</Words>
  <Application>Microsoft Office PowerPoint</Application>
  <PresentationFormat>Widescreen</PresentationFormat>
  <Paragraphs>694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Agency FB</vt:lpstr>
      <vt:lpstr>Arial</vt:lpstr>
      <vt:lpstr>Arial Black</vt:lpstr>
      <vt:lpstr>Arial Narrow</vt:lpstr>
      <vt:lpstr>Arial Rounded MT Bold</vt:lpstr>
      <vt:lpstr>Calibri</vt:lpstr>
      <vt:lpstr>Calibri Light</vt:lpstr>
      <vt:lpstr>Cambria</vt:lpstr>
      <vt:lpstr>Times New Roman</vt:lpstr>
      <vt:lpstr>Wingdings</vt:lpstr>
      <vt:lpstr>Office Theme</vt:lpstr>
      <vt:lpstr>TANTANGAN ERA ADAPTASI KEBIASAAN BARU DI PROVINSI RIAU</vt:lpstr>
      <vt:lpstr>PowerPoint Presentation</vt:lpstr>
      <vt:lpstr>PowerPoint Presentation</vt:lpstr>
      <vt:lpstr>PowerPoint Presentation</vt:lpstr>
      <vt:lpstr>PowerPoint Presentation</vt:lpstr>
      <vt:lpstr>DASAR HUKUM</vt:lpstr>
      <vt:lpstr>ARAHAN PRESIDEN TERKAIT PENANGANAN COVID-19</vt:lpstr>
      <vt:lpstr>PowerPoint Presentation</vt:lpstr>
      <vt:lpstr>PowerPoint Presentation</vt:lpstr>
      <vt:lpstr>MANDAT YANG HARUS DILAKSANAKAN</vt:lpstr>
      <vt:lpstr>PowerPoint Presentation</vt:lpstr>
      <vt:lpstr>PERGESERAN APBD PROVINSI RIAU TAHUN 2020</vt:lpstr>
      <vt:lpstr>RINCIAN PERGESERAN TAHAP I</vt:lpstr>
      <vt:lpstr>RINCIAN PERGESERAN TAHAP II</vt:lpstr>
      <vt:lpstr>PENYESUAIAN</vt:lpstr>
      <vt:lpstr>KRONOLOGIS ANGGARAN APBD TAHUN 2020</vt:lpstr>
      <vt:lpstr>PowerPoint Presentation</vt:lpstr>
      <vt:lpstr>Realisasi dan Proyeksi Penyesuaian Pertumbuhan Ekonomi  Tahun 2020 - 2021</vt:lpstr>
      <vt:lpstr>PowerPoint Presentation</vt:lpstr>
      <vt:lpstr>PowerPoint Presentation</vt:lpstr>
      <vt:lpstr>Asumsi dan Faktor Penghambat &amp; Pendorong Pertumbuhan Ekonomi Provinsi Riau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purnamairawansyah@gmail.com</cp:lastModifiedBy>
  <cp:revision>4</cp:revision>
  <dcterms:created xsi:type="dcterms:W3CDTF">2020-07-22T11:03:57Z</dcterms:created>
  <dcterms:modified xsi:type="dcterms:W3CDTF">2020-07-22T12:12:14Z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2020-07-22T00:00:00Z</vt:filetime>
  </property>
</Properties>
</file>