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1.jpg" ContentType="image/jpg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97" r:id="rId4"/>
    <p:sldId id="398" r:id="rId5"/>
    <p:sldId id="399" r:id="rId6"/>
    <p:sldId id="389" r:id="rId7"/>
    <p:sldId id="390" r:id="rId8"/>
    <p:sldId id="391" r:id="rId9"/>
    <p:sldId id="383" r:id="rId10"/>
    <p:sldId id="384" r:id="rId11"/>
    <p:sldId id="400" r:id="rId12"/>
    <p:sldId id="402" r:id="rId13"/>
    <p:sldId id="404" r:id="rId14"/>
    <p:sldId id="308" r:id="rId15"/>
    <p:sldId id="310" r:id="rId16"/>
    <p:sldId id="312" r:id="rId17"/>
    <p:sldId id="323" r:id="rId18"/>
    <p:sldId id="324" r:id="rId19"/>
    <p:sldId id="325" r:id="rId20"/>
    <p:sldId id="326" r:id="rId21"/>
    <p:sldId id="328" r:id="rId22"/>
    <p:sldId id="380" r:id="rId23"/>
    <p:sldId id="3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4C"/>
    <a:srgbClr val="00B0F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97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NGDA-SPM\CAPAIAN\DATA%20REKAP%20PELAPORAN%20VIA%20APLIKASI%20310821%20rev1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017100619733872E-2"/>
          <c:y val="3.1340905662182623E-2"/>
          <c:w val="0.94328648900174583"/>
          <c:h val="0.7904716939155883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RINGKASAN!$M$5</c:f>
              <c:strCache>
                <c:ptCount val="1"/>
                <c:pt idx="0">
                  <c:v>SUDAH MENGISI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RINGKASAN!$C$6:$C$42</c:f>
              <c:strCache>
                <c:ptCount val="34"/>
                <c:pt idx="0">
                  <c:v>ACEH</c:v>
                </c:pt>
                <c:pt idx="1">
                  <c:v>SUMUT</c:v>
                </c:pt>
                <c:pt idx="2">
                  <c:v>SUMBAR</c:v>
                </c:pt>
                <c:pt idx="3">
                  <c:v>SUMSEL</c:v>
                </c:pt>
                <c:pt idx="4">
                  <c:v>RIAU</c:v>
                </c:pt>
                <c:pt idx="5">
                  <c:v>KEPRI</c:v>
                </c:pt>
                <c:pt idx="6">
                  <c:v>BENGKULU</c:v>
                </c:pt>
                <c:pt idx="7">
                  <c:v>JAMBI</c:v>
                </c:pt>
                <c:pt idx="8">
                  <c:v>KEP.BABEL</c:v>
                </c:pt>
                <c:pt idx="9">
                  <c:v>LAMPUNG</c:v>
                </c:pt>
                <c:pt idx="10">
                  <c:v>BANTEN</c:v>
                </c:pt>
                <c:pt idx="11">
                  <c:v>DKI</c:v>
                </c:pt>
                <c:pt idx="12">
                  <c:v>JABAR</c:v>
                </c:pt>
                <c:pt idx="13">
                  <c:v>JATENG</c:v>
                </c:pt>
                <c:pt idx="14">
                  <c:v>JATIM</c:v>
                </c:pt>
                <c:pt idx="15">
                  <c:v>DIY</c:v>
                </c:pt>
                <c:pt idx="16">
                  <c:v>BALI </c:v>
                </c:pt>
                <c:pt idx="17">
                  <c:v>NTB</c:v>
                </c:pt>
                <c:pt idx="18">
                  <c:v>NTT</c:v>
                </c:pt>
                <c:pt idx="19">
                  <c:v>KALBAR</c:v>
                </c:pt>
                <c:pt idx="20">
                  <c:v>KALSEL</c:v>
                </c:pt>
                <c:pt idx="21">
                  <c:v>KALTENG</c:v>
                </c:pt>
                <c:pt idx="22">
                  <c:v>KALTIM</c:v>
                </c:pt>
                <c:pt idx="23">
                  <c:v>KALTARA</c:v>
                </c:pt>
                <c:pt idx="24">
                  <c:v>SULBAR</c:v>
                </c:pt>
                <c:pt idx="25">
                  <c:v>SULSEL</c:v>
                </c:pt>
                <c:pt idx="26">
                  <c:v>SULTENG</c:v>
                </c:pt>
                <c:pt idx="27">
                  <c:v>SULTRA</c:v>
                </c:pt>
                <c:pt idx="28">
                  <c:v>SULUT</c:v>
                </c:pt>
                <c:pt idx="29">
                  <c:v>GORONTALO</c:v>
                </c:pt>
                <c:pt idx="30">
                  <c:v>MALUKU</c:v>
                </c:pt>
                <c:pt idx="31">
                  <c:v>MALUT</c:v>
                </c:pt>
                <c:pt idx="32">
                  <c:v>PAPUA</c:v>
                </c:pt>
                <c:pt idx="33">
                  <c:v>PAPUA BARAT</c:v>
                </c:pt>
              </c:strCache>
            </c:strRef>
          </c:cat>
          <c:val>
            <c:numRef>
              <c:f>RINGKASAN!$M$6:$M$42</c:f>
              <c:numCache>
                <c:formatCode>0%</c:formatCode>
                <c:ptCount val="34"/>
                <c:pt idx="0">
                  <c:v>0.875</c:v>
                </c:pt>
                <c:pt idx="1">
                  <c:v>0.23529411764705882</c:v>
                </c:pt>
                <c:pt idx="2">
                  <c:v>0.7</c:v>
                </c:pt>
                <c:pt idx="3">
                  <c:v>1</c:v>
                </c:pt>
                <c:pt idx="4">
                  <c:v>7.6923076923076927E-2</c:v>
                </c:pt>
                <c:pt idx="5">
                  <c:v>0.125</c:v>
                </c:pt>
                <c:pt idx="6">
                  <c:v>0.54545454545454541</c:v>
                </c:pt>
                <c:pt idx="7">
                  <c:v>8.3333333333333329E-2</c:v>
                </c:pt>
                <c:pt idx="8">
                  <c:v>1</c:v>
                </c:pt>
                <c:pt idx="9">
                  <c:v>0.4375</c:v>
                </c:pt>
                <c:pt idx="10">
                  <c:v>1</c:v>
                </c:pt>
                <c:pt idx="11">
                  <c:v>1</c:v>
                </c:pt>
                <c:pt idx="12">
                  <c:v>0.6785714285714286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0.6</c:v>
                </c:pt>
                <c:pt idx="17">
                  <c:v>0.36363636363636365</c:v>
                </c:pt>
                <c:pt idx="18">
                  <c:v>4.3478260869565216E-2</c:v>
                </c:pt>
                <c:pt idx="19">
                  <c:v>0.33333333333333331</c:v>
                </c:pt>
                <c:pt idx="20">
                  <c:v>0.5714285714285714</c:v>
                </c:pt>
                <c:pt idx="21">
                  <c:v>0.66666666666666663</c:v>
                </c:pt>
                <c:pt idx="22">
                  <c:v>0.45454545454545453</c:v>
                </c:pt>
                <c:pt idx="23">
                  <c:v>1</c:v>
                </c:pt>
                <c:pt idx="24">
                  <c:v>0.7142857142857143</c:v>
                </c:pt>
                <c:pt idx="25">
                  <c:v>0.48</c:v>
                </c:pt>
                <c:pt idx="26">
                  <c:v>0.14285714285714285</c:v>
                </c:pt>
                <c:pt idx="27">
                  <c:v>5.5555555555555552E-2</c:v>
                </c:pt>
                <c:pt idx="28">
                  <c:v>0.75</c:v>
                </c:pt>
                <c:pt idx="29">
                  <c:v>0.5714285714285714</c:v>
                </c:pt>
                <c:pt idx="30">
                  <c:v>0.75</c:v>
                </c:pt>
                <c:pt idx="31">
                  <c:v>9.0909090909090912E-2</c:v>
                </c:pt>
                <c:pt idx="32">
                  <c:v>6.6666666666666666E-2</c:v>
                </c:pt>
                <c:pt idx="33">
                  <c:v>0.14285714285714285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87B-4F28-B65F-55EFB1823B70}"/>
            </c:ext>
          </c:extLst>
        </c:ser>
        <c:ser>
          <c:idx val="1"/>
          <c:order val="1"/>
          <c:tx>
            <c:strRef>
              <c:f>RINGKASAN!$AI$5</c:f>
              <c:strCache>
                <c:ptCount val="1"/>
                <c:pt idx="0">
                  <c:v>BELUM MENGISI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RINGKASAN!$C$6:$C$42</c:f>
              <c:strCache>
                <c:ptCount val="34"/>
                <c:pt idx="0">
                  <c:v>ACEH</c:v>
                </c:pt>
                <c:pt idx="1">
                  <c:v>SUMUT</c:v>
                </c:pt>
                <c:pt idx="2">
                  <c:v>SUMBAR</c:v>
                </c:pt>
                <c:pt idx="3">
                  <c:v>SUMSEL</c:v>
                </c:pt>
                <c:pt idx="4">
                  <c:v>RIAU</c:v>
                </c:pt>
                <c:pt idx="5">
                  <c:v>KEPRI</c:v>
                </c:pt>
                <c:pt idx="6">
                  <c:v>BENGKULU</c:v>
                </c:pt>
                <c:pt idx="7">
                  <c:v>JAMBI</c:v>
                </c:pt>
                <c:pt idx="8">
                  <c:v>KEP.BABEL</c:v>
                </c:pt>
                <c:pt idx="9">
                  <c:v>LAMPUNG</c:v>
                </c:pt>
                <c:pt idx="10">
                  <c:v>BANTEN</c:v>
                </c:pt>
                <c:pt idx="11">
                  <c:v>DKI</c:v>
                </c:pt>
                <c:pt idx="12">
                  <c:v>JABAR</c:v>
                </c:pt>
                <c:pt idx="13">
                  <c:v>JATENG</c:v>
                </c:pt>
                <c:pt idx="14">
                  <c:v>JATIM</c:v>
                </c:pt>
                <c:pt idx="15">
                  <c:v>DIY</c:v>
                </c:pt>
                <c:pt idx="16">
                  <c:v>BALI </c:v>
                </c:pt>
                <c:pt idx="17">
                  <c:v>NTB</c:v>
                </c:pt>
                <c:pt idx="18">
                  <c:v>NTT</c:v>
                </c:pt>
                <c:pt idx="19">
                  <c:v>KALBAR</c:v>
                </c:pt>
                <c:pt idx="20">
                  <c:v>KALSEL</c:v>
                </c:pt>
                <c:pt idx="21">
                  <c:v>KALTENG</c:v>
                </c:pt>
                <c:pt idx="22">
                  <c:v>KALTIM</c:v>
                </c:pt>
                <c:pt idx="23">
                  <c:v>KALTARA</c:v>
                </c:pt>
                <c:pt idx="24">
                  <c:v>SULBAR</c:v>
                </c:pt>
                <c:pt idx="25">
                  <c:v>SULSEL</c:v>
                </c:pt>
                <c:pt idx="26">
                  <c:v>SULTENG</c:v>
                </c:pt>
                <c:pt idx="27">
                  <c:v>SULTRA</c:v>
                </c:pt>
                <c:pt idx="28">
                  <c:v>SULUT</c:v>
                </c:pt>
                <c:pt idx="29">
                  <c:v>GORONTALO</c:v>
                </c:pt>
                <c:pt idx="30">
                  <c:v>MALUKU</c:v>
                </c:pt>
                <c:pt idx="31">
                  <c:v>MALUT</c:v>
                </c:pt>
                <c:pt idx="32">
                  <c:v>PAPUA</c:v>
                </c:pt>
                <c:pt idx="33">
                  <c:v>PAPUA BARAT</c:v>
                </c:pt>
              </c:strCache>
            </c:strRef>
          </c:cat>
          <c:val>
            <c:numRef>
              <c:f>RINGKASAN!$AI$6:$AI$42</c:f>
              <c:numCache>
                <c:formatCode>0%</c:formatCode>
                <c:ptCount val="34"/>
                <c:pt idx="0">
                  <c:v>0.125</c:v>
                </c:pt>
                <c:pt idx="1">
                  <c:v>0.76470588235294112</c:v>
                </c:pt>
                <c:pt idx="2">
                  <c:v>0.3</c:v>
                </c:pt>
                <c:pt idx="3">
                  <c:v>0</c:v>
                </c:pt>
                <c:pt idx="4">
                  <c:v>0.92307692307692313</c:v>
                </c:pt>
                <c:pt idx="5">
                  <c:v>0.875</c:v>
                </c:pt>
                <c:pt idx="6">
                  <c:v>0.45454545454545453</c:v>
                </c:pt>
                <c:pt idx="7">
                  <c:v>0.91666666666666663</c:v>
                </c:pt>
                <c:pt idx="8">
                  <c:v>0</c:v>
                </c:pt>
                <c:pt idx="9">
                  <c:v>0.5625</c:v>
                </c:pt>
                <c:pt idx="10">
                  <c:v>0</c:v>
                </c:pt>
                <c:pt idx="11">
                  <c:v>0</c:v>
                </c:pt>
                <c:pt idx="12">
                  <c:v>0.32142857142857145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0.4</c:v>
                </c:pt>
                <c:pt idx="17">
                  <c:v>0.63636363636363635</c:v>
                </c:pt>
                <c:pt idx="18">
                  <c:v>0.95652173913043481</c:v>
                </c:pt>
                <c:pt idx="19">
                  <c:v>0.66666666666666663</c:v>
                </c:pt>
                <c:pt idx="20">
                  <c:v>0.42857142857142855</c:v>
                </c:pt>
                <c:pt idx="21">
                  <c:v>0.33333333333333331</c:v>
                </c:pt>
                <c:pt idx="22">
                  <c:v>0.54545454545454541</c:v>
                </c:pt>
                <c:pt idx="23">
                  <c:v>0</c:v>
                </c:pt>
                <c:pt idx="24">
                  <c:v>0.2857142857142857</c:v>
                </c:pt>
                <c:pt idx="25">
                  <c:v>0.52</c:v>
                </c:pt>
                <c:pt idx="26">
                  <c:v>0.8571428571428571</c:v>
                </c:pt>
                <c:pt idx="27">
                  <c:v>0.94444444444444442</c:v>
                </c:pt>
                <c:pt idx="28">
                  <c:v>0.25</c:v>
                </c:pt>
                <c:pt idx="29">
                  <c:v>0.42857142857142855</c:v>
                </c:pt>
                <c:pt idx="30">
                  <c:v>0.25</c:v>
                </c:pt>
                <c:pt idx="31">
                  <c:v>0.90909090909090906</c:v>
                </c:pt>
                <c:pt idx="32">
                  <c:v>0.93333333333333335</c:v>
                </c:pt>
                <c:pt idx="33">
                  <c:v>0.8571428571428571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887B-4F28-B65F-55EFB1823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840640"/>
        <c:axId val="45854720"/>
        <c:axId val="92023424"/>
      </c:bar3DChart>
      <c:catAx>
        <c:axId val="4584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45854720"/>
        <c:crosses val="autoZero"/>
        <c:auto val="1"/>
        <c:lblAlgn val="ctr"/>
        <c:lblOffset val="100"/>
        <c:noMultiLvlLbl val="0"/>
      </c:catAx>
      <c:valAx>
        <c:axId val="458547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45840640"/>
        <c:crosses val="autoZero"/>
        <c:crossBetween val="between"/>
      </c:valAx>
      <c:serAx>
        <c:axId val="920234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4585472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26911071437674"/>
          <c:y val="0.86890077456199144"/>
          <c:w val="0.20667442664250299"/>
          <c:h val="4.0549030049502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CE185-E7E2-42F6-8136-A9FF7A819F7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EDCCD09-8B01-4E93-BB17-C78BD4CC7323}">
      <dgm:prSet phldrT="[Text]" custT="1"/>
      <dgm:spPr>
        <a:solidFill>
          <a:srgbClr val="1F7398"/>
        </a:solidFill>
      </dgm:spPr>
      <dgm:t>
        <a:bodyPr/>
        <a:lstStyle/>
        <a:p>
          <a:r>
            <a:rPr lang="id-ID" sz="1000" b="1" dirty="0">
              <a:solidFill>
                <a:schemeClr val="bg1"/>
              </a:solidFill>
              <a:latin typeface="Century Gothic" panose="020B0502020202020204" pitchFamily="34" charset="0"/>
            </a:rPr>
            <a:t>Kesehatan</a:t>
          </a:r>
          <a:endParaRPr lang="id-ID" sz="7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8A306191-BDD8-4258-A84B-32126F2549E2}" type="parTrans" cxnId="{D2236802-1402-4449-9AF2-CB054FF37623}">
      <dgm:prSet/>
      <dgm:spPr/>
      <dgm:t>
        <a:bodyPr/>
        <a:lstStyle/>
        <a:p>
          <a:endParaRPr lang="id-ID" sz="105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A9639E1-F56A-412E-9E5F-FE35557913C8}" type="sibTrans" cxnId="{D2236802-1402-4449-9AF2-CB054FF37623}">
      <dgm:prSet custT="1"/>
      <dgm:spPr>
        <a:solidFill>
          <a:srgbClr val="29D4AA"/>
        </a:solidFill>
      </dgm:spPr>
      <dgm:t>
        <a:bodyPr/>
        <a:lstStyle/>
        <a:p>
          <a:r>
            <a:rPr lang="id-ID" sz="800" b="1">
              <a:solidFill>
                <a:schemeClr val="tx1"/>
              </a:solidFill>
              <a:latin typeface="Century Gothic" panose="020B0502020202020204" pitchFamily="34" charset="0"/>
            </a:rPr>
            <a:t>Pendidikan</a:t>
          </a:r>
          <a:endParaRPr lang="id-ID" sz="8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E18737D-7366-4B78-97A7-3152957D7C59}">
      <dgm:prSet phldrT="[Text]" custT="1"/>
      <dgm:spPr>
        <a:solidFill>
          <a:srgbClr val="F9E8B0"/>
        </a:solidFill>
      </dgm:spPr>
      <dgm:t>
        <a:bodyPr/>
        <a:lstStyle/>
        <a:p>
          <a:r>
            <a:rPr lang="id-ID" sz="700" b="1" dirty="0">
              <a:solidFill>
                <a:schemeClr val="tx1"/>
              </a:solidFill>
              <a:latin typeface="Century Gothic" panose="020B0502020202020204" pitchFamily="34" charset="0"/>
            </a:rPr>
            <a:t>Pekerjaan Umum</a:t>
          </a:r>
        </a:p>
      </dgm:t>
    </dgm:pt>
    <dgm:pt modelId="{F476B499-7B1B-47EC-A8C6-C4423B8D6A2B}" type="parTrans" cxnId="{D1E02319-2EB0-46F2-A5C7-AB66186569F4}">
      <dgm:prSet/>
      <dgm:spPr/>
      <dgm:t>
        <a:bodyPr/>
        <a:lstStyle/>
        <a:p>
          <a:endParaRPr lang="id-ID" sz="105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0E48B95-8262-4A73-A657-05EDB2F4DBE6}" type="sibTrans" cxnId="{D1E02319-2EB0-46F2-A5C7-AB66186569F4}">
      <dgm:prSet custT="1"/>
      <dgm:spPr>
        <a:solidFill>
          <a:srgbClr val="1F7398"/>
        </a:solidFill>
      </dgm:spPr>
      <dgm:t>
        <a:bodyPr/>
        <a:lstStyle/>
        <a:p>
          <a:r>
            <a:rPr lang="id-ID" sz="800" b="1">
              <a:solidFill>
                <a:schemeClr val="bg1"/>
              </a:solidFill>
              <a:latin typeface="Century Gothic" panose="020B0502020202020204" pitchFamily="34" charset="0"/>
            </a:rPr>
            <a:t>Sosial</a:t>
          </a:r>
          <a:endParaRPr lang="id-ID" sz="8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F0484E73-A636-4AC1-800C-5606486CE723}">
      <dgm:prSet phldrT="[Text]" custT="1"/>
      <dgm:spPr>
        <a:solidFill>
          <a:srgbClr val="29D4AA"/>
        </a:solidFill>
      </dgm:spPr>
      <dgm:t>
        <a:bodyPr/>
        <a:lstStyle/>
        <a:p>
          <a:r>
            <a:rPr lang="id-ID" sz="500" b="1">
              <a:solidFill>
                <a:schemeClr val="tx1"/>
              </a:solidFill>
              <a:latin typeface="Century Gothic" panose="020B0502020202020204" pitchFamily="34" charset="0"/>
            </a:rPr>
            <a:t>Ketentraman, Ketertiban Umum dan Perlindungan Masyarakat</a:t>
          </a:r>
          <a:endParaRPr lang="id-ID" sz="5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9171E63-B46B-4719-A907-747E62EBBDAF}" type="parTrans" cxnId="{0E633DBE-7A73-4970-A9B2-B410E778345A}">
      <dgm:prSet/>
      <dgm:spPr/>
      <dgm:t>
        <a:bodyPr/>
        <a:lstStyle/>
        <a:p>
          <a:endParaRPr lang="id-ID" sz="105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2347DB8-EADE-459A-9AED-F0DA11F51874}" type="sibTrans" cxnId="{0E633DBE-7A73-4970-A9B2-B410E778345A}">
      <dgm:prSet custT="1"/>
      <dgm:spPr>
        <a:solidFill>
          <a:srgbClr val="163A5C"/>
        </a:solidFill>
      </dgm:spPr>
      <dgm:t>
        <a:bodyPr/>
        <a:lstStyle/>
        <a:p>
          <a:r>
            <a:rPr lang="id-ID" sz="700" b="1">
              <a:solidFill>
                <a:schemeClr val="bg1"/>
              </a:solidFill>
              <a:latin typeface="Century Gothic" panose="020B0502020202020204" pitchFamily="34" charset="0"/>
            </a:rPr>
            <a:t>Perumahan Rakyat dan Kawasan Permukiman</a:t>
          </a:r>
          <a:endParaRPr lang="id-ID" sz="7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1019810-0636-4311-8D62-4E081E5F2AFE}" type="pres">
      <dgm:prSet presAssocID="{D01CE185-E7E2-42F6-8136-A9FF7A819F7D}" presName="Name0" presStyleCnt="0">
        <dgm:presLayoutVars>
          <dgm:chMax/>
          <dgm:chPref/>
          <dgm:dir/>
          <dgm:animLvl val="lvl"/>
        </dgm:presLayoutVars>
      </dgm:prSet>
      <dgm:spPr/>
    </dgm:pt>
    <dgm:pt modelId="{1EEC1DD6-6E37-460E-BF7F-289F8B25683D}" type="pres">
      <dgm:prSet presAssocID="{EEDCCD09-8B01-4E93-BB17-C78BD4CC7323}" presName="composite" presStyleCnt="0"/>
      <dgm:spPr/>
    </dgm:pt>
    <dgm:pt modelId="{8A4E1BFD-0D4C-4A1F-90F4-2E5C3A1C2C8F}" type="pres">
      <dgm:prSet presAssocID="{EEDCCD09-8B01-4E93-BB17-C78BD4CC7323}" presName="Parent1" presStyleLbl="node1" presStyleIdx="0" presStyleCnt="6" custLinFactX="6869" custLinFactY="65589" custLinFactNeighborX="100000" custLinFactNeighborY="100000">
        <dgm:presLayoutVars>
          <dgm:chMax val="1"/>
          <dgm:chPref val="1"/>
          <dgm:bulletEnabled val="1"/>
        </dgm:presLayoutVars>
      </dgm:prSet>
      <dgm:spPr/>
    </dgm:pt>
    <dgm:pt modelId="{9AA8E0C8-D77D-4A16-BB07-E6659F6E2D80}" type="pres">
      <dgm:prSet presAssocID="{EEDCCD09-8B01-4E93-BB17-C78BD4CC732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4F468C2-69F9-4619-924E-6EDC1265D9B6}" type="pres">
      <dgm:prSet presAssocID="{EEDCCD09-8B01-4E93-BB17-C78BD4CC7323}" presName="BalanceSpacing" presStyleCnt="0"/>
      <dgm:spPr/>
    </dgm:pt>
    <dgm:pt modelId="{17310A79-0001-4183-B85D-8890765784DA}" type="pres">
      <dgm:prSet presAssocID="{EEDCCD09-8B01-4E93-BB17-C78BD4CC7323}" presName="BalanceSpacing1" presStyleCnt="0"/>
      <dgm:spPr/>
    </dgm:pt>
    <dgm:pt modelId="{F1697F44-50E6-46E4-B5F0-12B221950DBE}" type="pres">
      <dgm:prSet presAssocID="{1A9639E1-F56A-412E-9E5F-FE35557913C8}" presName="Accent1Text" presStyleLbl="node1" presStyleIdx="1" presStyleCnt="6" custLinFactNeighborX="-51868" custLinFactNeighborY="88066"/>
      <dgm:spPr/>
    </dgm:pt>
    <dgm:pt modelId="{741DACC9-19C0-40F3-959C-C9BA1BBC983D}" type="pres">
      <dgm:prSet presAssocID="{1A9639E1-F56A-412E-9E5F-FE35557913C8}" presName="spaceBetweenRectangles" presStyleCnt="0"/>
      <dgm:spPr/>
    </dgm:pt>
    <dgm:pt modelId="{1195A91F-FAD7-4C28-AC9D-4C4018B6AEA3}" type="pres">
      <dgm:prSet presAssocID="{0E18737D-7366-4B78-97A7-3152957D7C59}" presName="composite" presStyleCnt="0"/>
      <dgm:spPr/>
    </dgm:pt>
    <dgm:pt modelId="{97A1C39D-AF6D-4040-AAD2-79C3C50F2A61}" type="pres">
      <dgm:prSet presAssocID="{0E18737D-7366-4B78-97A7-3152957D7C5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B6A03A1-D4C9-4BB9-AA6A-09C19F2FAF34}" type="pres">
      <dgm:prSet presAssocID="{0E18737D-7366-4B78-97A7-3152957D7C5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FF58B48-4C8F-4089-8481-364A99BE6450}" type="pres">
      <dgm:prSet presAssocID="{0E18737D-7366-4B78-97A7-3152957D7C59}" presName="BalanceSpacing" presStyleCnt="0"/>
      <dgm:spPr/>
    </dgm:pt>
    <dgm:pt modelId="{D72335F1-541F-4253-A0AA-CB349C6B937E}" type="pres">
      <dgm:prSet presAssocID="{0E18737D-7366-4B78-97A7-3152957D7C59}" presName="BalanceSpacing1" presStyleCnt="0"/>
      <dgm:spPr/>
    </dgm:pt>
    <dgm:pt modelId="{78BD804E-35A1-45E0-B4D2-A51A91D223C0}" type="pres">
      <dgm:prSet presAssocID="{A0E48B95-8262-4A73-A657-05EDB2F4DBE6}" presName="Accent1Text" presStyleLbl="node1" presStyleIdx="3" presStyleCnt="6"/>
      <dgm:spPr/>
    </dgm:pt>
    <dgm:pt modelId="{80177776-F90D-434C-B3EF-9A1655A2D0E9}" type="pres">
      <dgm:prSet presAssocID="{A0E48B95-8262-4A73-A657-05EDB2F4DBE6}" presName="spaceBetweenRectangles" presStyleCnt="0"/>
      <dgm:spPr/>
    </dgm:pt>
    <dgm:pt modelId="{89E4F5F2-EF71-4AC5-AECE-F93F1434AB39}" type="pres">
      <dgm:prSet presAssocID="{F0484E73-A636-4AC1-800C-5606486CE723}" presName="composite" presStyleCnt="0"/>
      <dgm:spPr/>
    </dgm:pt>
    <dgm:pt modelId="{791913B5-E1F8-488B-B4CD-5C342A96647C}" type="pres">
      <dgm:prSet presAssocID="{F0484E73-A636-4AC1-800C-5606486CE72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FD35A5B-A022-43BE-9750-69228DCBCD6C}" type="pres">
      <dgm:prSet presAssocID="{F0484E73-A636-4AC1-800C-5606486CE72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93F3F6-C157-4440-8D89-FAF89EA97350}" type="pres">
      <dgm:prSet presAssocID="{F0484E73-A636-4AC1-800C-5606486CE723}" presName="BalanceSpacing" presStyleCnt="0"/>
      <dgm:spPr/>
    </dgm:pt>
    <dgm:pt modelId="{CB4801C8-67B9-4A98-A0BD-75BC74E371B4}" type="pres">
      <dgm:prSet presAssocID="{F0484E73-A636-4AC1-800C-5606486CE723}" presName="BalanceSpacing1" presStyleCnt="0"/>
      <dgm:spPr/>
    </dgm:pt>
    <dgm:pt modelId="{1DB39189-19FD-49FC-8ADB-E23F77C7D12E}" type="pres">
      <dgm:prSet presAssocID="{52347DB8-EADE-459A-9AED-F0DA11F51874}" presName="Accent1Text" presStyleLbl="node1" presStyleIdx="5" presStyleCnt="6" custScaleX="107590" custScaleY="118794"/>
      <dgm:spPr/>
    </dgm:pt>
  </dgm:ptLst>
  <dgm:cxnLst>
    <dgm:cxn modelId="{D2236802-1402-4449-9AF2-CB054FF37623}" srcId="{D01CE185-E7E2-42F6-8136-A9FF7A819F7D}" destId="{EEDCCD09-8B01-4E93-BB17-C78BD4CC7323}" srcOrd="0" destOrd="0" parTransId="{8A306191-BDD8-4258-A84B-32126F2549E2}" sibTransId="{1A9639E1-F56A-412E-9E5F-FE35557913C8}"/>
    <dgm:cxn modelId="{C4AF4509-861E-42DE-A82C-BB1B0BBE0B15}" type="presOf" srcId="{0E18737D-7366-4B78-97A7-3152957D7C59}" destId="{97A1C39D-AF6D-4040-AAD2-79C3C50F2A61}" srcOrd="0" destOrd="0" presId="urn:microsoft.com/office/officeart/2008/layout/AlternatingHexagons"/>
    <dgm:cxn modelId="{D1E02319-2EB0-46F2-A5C7-AB66186569F4}" srcId="{D01CE185-E7E2-42F6-8136-A9FF7A819F7D}" destId="{0E18737D-7366-4B78-97A7-3152957D7C59}" srcOrd="1" destOrd="0" parTransId="{F476B499-7B1B-47EC-A8C6-C4423B8D6A2B}" sibTransId="{A0E48B95-8262-4A73-A657-05EDB2F4DBE6}"/>
    <dgm:cxn modelId="{FF03DD20-BCD5-4EA4-A854-4E2EFF08E563}" type="presOf" srcId="{EEDCCD09-8B01-4E93-BB17-C78BD4CC7323}" destId="{8A4E1BFD-0D4C-4A1F-90F4-2E5C3A1C2C8F}" srcOrd="0" destOrd="0" presId="urn:microsoft.com/office/officeart/2008/layout/AlternatingHexagons"/>
    <dgm:cxn modelId="{48FF724B-B620-4EFD-8BB3-3BE506A20AF5}" type="presOf" srcId="{1A9639E1-F56A-412E-9E5F-FE35557913C8}" destId="{F1697F44-50E6-46E4-B5F0-12B221950DBE}" srcOrd="0" destOrd="0" presId="urn:microsoft.com/office/officeart/2008/layout/AlternatingHexagons"/>
    <dgm:cxn modelId="{2F9313AC-CB03-4851-98DF-289CD6ED262D}" type="presOf" srcId="{D01CE185-E7E2-42F6-8136-A9FF7A819F7D}" destId="{31019810-0636-4311-8D62-4E081E5F2AFE}" srcOrd="0" destOrd="0" presId="urn:microsoft.com/office/officeart/2008/layout/AlternatingHexagons"/>
    <dgm:cxn modelId="{FBAC83B4-C76F-4B7B-BF44-8D7F4F67C274}" type="presOf" srcId="{52347DB8-EADE-459A-9AED-F0DA11F51874}" destId="{1DB39189-19FD-49FC-8ADB-E23F77C7D12E}" srcOrd="0" destOrd="0" presId="urn:microsoft.com/office/officeart/2008/layout/AlternatingHexagons"/>
    <dgm:cxn modelId="{0E633DBE-7A73-4970-A9B2-B410E778345A}" srcId="{D01CE185-E7E2-42F6-8136-A9FF7A819F7D}" destId="{F0484E73-A636-4AC1-800C-5606486CE723}" srcOrd="2" destOrd="0" parTransId="{A9171E63-B46B-4719-A907-747E62EBBDAF}" sibTransId="{52347DB8-EADE-459A-9AED-F0DA11F51874}"/>
    <dgm:cxn modelId="{2D38A2E4-21BB-4845-8898-EF0FD552EBD4}" type="presOf" srcId="{A0E48B95-8262-4A73-A657-05EDB2F4DBE6}" destId="{78BD804E-35A1-45E0-B4D2-A51A91D223C0}" srcOrd="0" destOrd="0" presId="urn:microsoft.com/office/officeart/2008/layout/AlternatingHexagons"/>
    <dgm:cxn modelId="{B2BFF7E5-05A6-442B-9A0E-89DCC5509B75}" type="presOf" srcId="{F0484E73-A636-4AC1-800C-5606486CE723}" destId="{791913B5-E1F8-488B-B4CD-5C342A96647C}" srcOrd="0" destOrd="0" presId="urn:microsoft.com/office/officeart/2008/layout/AlternatingHexagons"/>
    <dgm:cxn modelId="{FD3EB993-E226-4899-ACB9-276F04CD54F6}" type="presParOf" srcId="{31019810-0636-4311-8D62-4E081E5F2AFE}" destId="{1EEC1DD6-6E37-460E-BF7F-289F8B25683D}" srcOrd="0" destOrd="0" presId="urn:microsoft.com/office/officeart/2008/layout/AlternatingHexagons"/>
    <dgm:cxn modelId="{27002370-2202-46E2-9E9E-98076CD7431B}" type="presParOf" srcId="{1EEC1DD6-6E37-460E-BF7F-289F8B25683D}" destId="{8A4E1BFD-0D4C-4A1F-90F4-2E5C3A1C2C8F}" srcOrd="0" destOrd="0" presId="urn:microsoft.com/office/officeart/2008/layout/AlternatingHexagons"/>
    <dgm:cxn modelId="{93B1710D-32B9-499B-A9EF-7B59D818433B}" type="presParOf" srcId="{1EEC1DD6-6E37-460E-BF7F-289F8B25683D}" destId="{9AA8E0C8-D77D-4A16-BB07-E6659F6E2D80}" srcOrd="1" destOrd="0" presId="urn:microsoft.com/office/officeart/2008/layout/AlternatingHexagons"/>
    <dgm:cxn modelId="{7AE50F34-3699-4E32-9C77-A3926F04FFE6}" type="presParOf" srcId="{1EEC1DD6-6E37-460E-BF7F-289F8B25683D}" destId="{B4F468C2-69F9-4619-924E-6EDC1265D9B6}" srcOrd="2" destOrd="0" presId="urn:microsoft.com/office/officeart/2008/layout/AlternatingHexagons"/>
    <dgm:cxn modelId="{45881659-D890-4AAA-B08F-DB950CAA7F66}" type="presParOf" srcId="{1EEC1DD6-6E37-460E-BF7F-289F8B25683D}" destId="{17310A79-0001-4183-B85D-8890765784DA}" srcOrd="3" destOrd="0" presId="urn:microsoft.com/office/officeart/2008/layout/AlternatingHexagons"/>
    <dgm:cxn modelId="{C84CE28D-23A7-428E-858B-ECE6532AB40B}" type="presParOf" srcId="{1EEC1DD6-6E37-460E-BF7F-289F8B25683D}" destId="{F1697F44-50E6-46E4-B5F0-12B221950DBE}" srcOrd="4" destOrd="0" presId="urn:microsoft.com/office/officeart/2008/layout/AlternatingHexagons"/>
    <dgm:cxn modelId="{96B9E750-A5A7-416E-98D4-C3EBA04D33A4}" type="presParOf" srcId="{31019810-0636-4311-8D62-4E081E5F2AFE}" destId="{741DACC9-19C0-40F3-959C-C9BA1BBC983D}" srcOrd="1" destOrd="0" presId="urn:microsoft.com/office/officeart/2008/layout/AlternatingHexagons"/>
    <dgm:cxn modelId="{904FFA31-8039-4BE9-8BBE-BEA371A726F3}" type="presParOf" srcId="{31019810-0636-4311-8D62-4E081E5F2AFE}" destId="{1195A91F-FAD7-4C28-AC9D-4C4018B6AEA3}" srcOrd="2" destOrd="0" presId="urn:microsoft.com/office/officeart/2008/layout/AlternatingHexagons"/>
    <dgm:cxn modelId="{DE09E44D-7B90-4601-86C0-D5953D9E8EBE}" type="presParOf" srcId="{1195A91F-FAD7-4C28-AC9D-4C4018B6AEA3}" destId="{97A1C39D-AF6D-4040-AAD2-79C3C50F2A61}" srcOrd="0" destOrd="0" presId="urn:microsoft.com/office/officeart/2008/layout/AlternatingHexagons"/>
    <dgm:cxn modelId="{B50E20CD-B3ED-45FE-B124-3C734CFBCB20}" type="presParOf" srcId="{1195A91F-FAD7-4C28-AC9D-4C4018B6AEA3}" destId="{2B6A03A1-D4C9-4BB9-AA6A-09C19F2FAF34}" srcOrd="1" destOrd="0" presId="urn:microsoft.com/office/officeart/2008/layout/AlternatingHexagons"/>
    <dgm:cxn modelId="{371B42B7-4B58-42C5-A684-0C8A2D7A7B77}" type="presParOf" srcId="{1195A91F-FAD7-4C28-AC9D-4C4018B6AEA3}" destId="{5FF58B48-4C8F-4089-8481-364A99BE6450}" srcOrd="2" destOrd="0" presId="urn:microsoft.com/office/officeart/2008/layout/AlternatingHexagons"/>
    <dgm:cxn modelId="{A41FE311-0766-439F-8A40-09A3FA275E95}" type="presParOf" srcId="{1195A91F-FAD7-4C28-AC9D-4C4018B6AEA3}" destId="{D72335F1-541F-4253-A0AA-CB349C6B937E}" srcOrd="3" destOrd="0" presId="urn:microsoft.com/office/officeart/2008/layout/AlternatingHexagons"/>
    <dgm:cxn modelId="{BF12153F-52C2-4062-BA91-62CC182276A9}" type="presParOf" srcId="{1195A91F-FAD7-4C28-AC9D-4C4018B6AEA3}" destId="{78BD804E-35A1-45E0-B4D2-A51A91D223C0}" srcOrd="4" destOrd="0" presId="urn:microsoft.com/office/officeart/2008/layout/AlternatingHexagons"/>
    <dgm:cxn modelId="{033FAAF9-C625-47B4-AE38-C60A648AD61B}" type="presParOf" srcId="{31019810-0636-4311-8D62-4E081E5F2AFE}" destId="{80177776-F90D-434C-B3EF-9A1655A2D0E9}" srcOrd="3" destOrd="0" presId="urn:microsoft.com/office/officeart/2008/layout/AlternatingHexagons"/>
    <dgm:cxn modelId="{D9988FEF-5C92-406B-8137-3DAEE8364432}" type="presParOf" srcId="{31019810-0636-4311-8D62-4E081E5F2AFE}" destId="{89E4F5F2-EF71-4AC5-AECE-F93F1434AB39}" srcOrd="4" destOrd="0" presId="urn:microsoft.com/office/officeart/2008/layout/AlternatingHexagons"/>
    <dgm:cxn modelId="{EAD44594-25D3-4839-91B9-0AACB185CF5F}" type="presParOf" srcId="{89E4F5F2-EF71-4AC5-AECE-F93F1434AB39}" destId="{791913B5-E1F8-488B-B4CD-5C342A96647C}" srcOrd="0" destOrd="0" presId="urn:microsoft.com/office/officeart/2008/layout/AlternatingHexagons"/>
    <dgm:cxn modelId="{D5C7D406-4192-4EBC-93F0-7908FEDAF5B3}" type="presParOf" srcId="{89E4F5F2-EF71-4AC5-AECE-F93F1434AB39}" destId="{CFD35A5B-A022-43BE-9750-69228DCBCD6C}" srcOrd="1" destOrd="0" presId="urn:microsoft.com/office/officeart/2008/layout/AlternatingHexagons"/>
    <dgm:cxn modelId="{6D5C78D7-3102-4FE6-A9B0-BE192E911E6C}" type="presParOf" srcId="{89E4F5F2-EF71-4AC5-AECE-F93F1434AB39}" destId="{3B93F3F6-C157-4440-8D89-FAF89EA97350}" srcOrd="2" destOrd="0" presId="urn:microsoft.com/office/officeart/2008/layout/AlternatingHexagons"/>
    <dgm:cxn modelId="{B39F7C90-0628-4B88-A63C-E5735D4D8505}" type="presParOf" srcId="{89E4F5F2-EF71-4AC5-AECE-F93F1434AB39}" destId="{CB4801C8-67B9-4A98-A0BD-75BC74E371B4}" srcOrd="3" destOrd="0" presId="urn:microsoft.com/office/officeart/2008/layout/AlternatingHexagons"/>
    <dgm:cxn modelId="{57FDF08F-E1DD-45BC-BA07-418BA6563EC0}" type="presParOf" srcId="{89E4F5F2-EF71-4AC5-AECE-F93F1434AB39}" destId="{1DB39189-19FD-49FC-8ADB-E23F77C7D12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E1BFD-0D4C-4A1F-90F4-2E5C3A1C2C8F}">
      <dsp:nvSpPr>
        <dsp:cNvPr id="0" name=""/>
        <dsp:cNvSpPr/>
      </dsp:nvSpPr>
      <dsp:spPr>
        <a:xfrm rot="5400000">
          <a:off x="3119855" y="1896625"/>
          <a:ext cx="1102000" cy="958740"/>
        </a:xfrm>
        <a:prstGeom prst="hexagon">
          <a:avLst>
            <a:gd name="adj" fmla="val 25000"/>
            <a:gd name="vf" fmla="val 115470"/>
          </a:avLst>
        </a:prstGeom>
        <a:solidFill>
          <a:srgbClr val="1F73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b="1" kern="1200" dirty="0">
              <a:solidFill>
                <a:schemeClr val="bg1"/>
              </a:solidFill>
              <a:latin typeface="Century Gothic" panose="020B0502020202020204" pitchFamily="34" charset="0"/>
            </a:rPr>
            <a:t>Kesehatan</a:t>
          </a:r>
          <a:endParaRPr lang="id-ID" sz="7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 rot="-5400000">
        <a:off x="3340889" y="1996723"/>
        <a:ext cx="659932" cy="758544"/>
      </dsp:txXfrm>
    </dsp:sp>
    <dsp:sp modelId="{9AA8E0C8-D77D-4A16-BB07-E6659F6E2D80}">
      <dsp:nvSpPr>
        <dsp:cNvPr id="0" name=""/>
        <dsp:cNvSpPr/>
      </dsp:nvSpPr>
      <dsp:spPr>
        <a:xfrm>
          <a:off x="3154722" y="220604"/>
          <a:ext cx="1229832" cy="66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97F44-50E6-46E4-B5F0-12B221950DBE}">
      <dsp:nvSpPr>
        <dsp:cNvPr id="0" name=""/>
        <dsp:cNvSpPr/>
      </dsp:nvSpPr>
      <dsp:spPr>
        <a:xfrm rot="5400000">
          <a:off x="562540" y="1042322"/>
          <a:ext cx="1102000" cy="958740"/>
        </a:xfrm>
        <a:prstGeom prst="hexagon">
          <a:avLst>
            <a:gd name="adj" fmla="val 25000"/>
            <a:gd name="vf" fmla="val 115470"/>
          </a:avLst>
        </a:prstGeom>
        <a:solidFill>
          <a:srgbClr val="29D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1" kern="1200">
              <a:solidFill>
                <a:schemeClr val="tx1"/>
              </a:solidFill>
              <a:latin typeface="Century Gothic" panose="020B0502020202020204" pitchFamily="34" charset="0"/>
            </a:rPr>
            <a:t>Pendidikan</a:t>
          </a:r>
          <a:endParaRPr lang="id-ID" sz="8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-5400000">
        <a:off x="783574" y="1142420"/>
        <a:ext cx="659932" cy="758544"/>
      </dsp:txXfrm>
    </dsp:sp>
    <dsp:sp modelId="{97A1C39D-AF6D-4040-AAD2-79C3C50F2A61}">
      <dsp:nvSpPr>
        <dsp:cNvPr id="0" name=""/>
        <dsp:cNvSpPr/>
      </dsp:nvSpPr>
      <dsp:spPr>
        <a:xfrm rot="5400000">
          <a:off x="1575555" y="1007212"/>
          <a:ext cx="1102000" cy="958740"/>
        </a:xfrm>
        <a:prstGeom prst="hexagon">
          <a:avLst>
            <a:gd name="adj" fmla="val 25000"/>
            <a:gd name="vf" fmla="val 115470"/>
          </a:avLst>
        </a:prstGeom>
        <a:solidFill>
          <a:srgbClr val="F9E8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700" b="1" kern="1200" dirty="0">
              <a:solidFill>
                <a:schemeClr val="tx1"/>
              </a:solidFill>
              <a:latin typeface="Century Gothic" panose="020B0502020202020204" pitchFamily="34" charset="0"/>
            </a:rPr>
            <a:t>Pekerjaan Umum</a:t>
          </a:r>
        </a:p>
      </dsp:txBody>
      <dsp:txXfrm rot="-5400000">
        <a:off x="1796589" y="1107310"/>
        <a:ext cx="659932" cy="758544"/>
      </dsp:txXfrm>
    </dsp:sp>
    <dsp:sp modelId="{2B6A03A1-D4C9-4BB9-AA6A-09C19F2FAF34}">
      <dsp:nvSpPr>
        <dsp:cNvPr id="0" name=""/>
        <dsp:cNvSpPr/>
      </dsp:nvSpPr>
      <dsp:spPr>
        <a:xfrm>
          <a:off x="417353" y="1155982"/>
          <a:ext cx="1190160" cy="66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D804E-35A1-45E0-B4D2-A51A91D223C0}">
      <dsp:nvSpPr>
        <dsp:cNvPr id="0" name=""/>
        <dsp:cNvSpPr/>
      </dsp:nvSpPr>
      <dsp:spPr>
        <a:xfrm rot="5400000">
          <a:off x="2610995" y="1007212"/>
          <a:ext cx="1102000" cy="958740"/>
        </a:xfrm>
        <a:prstGeom prst="hexagon">
          <a:avLst>
            <a:gd name="adj" fmla="val 25000"/>
            <a:gd name="vf" fmla="val 115470"/>
          </a:avLst>
        </a:prstGeom>
        <a:solidFill>
          <a:srgbClr val="1F73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1" kern="1200">
              <a:solidFill>
                <a:schemeClr val="bg1"/>
              </a:solidFill>
              <a:latin typeface="Century Gothic" panose="020B0502020202020204" pitchFamily="34" charset="0"/>
            </a:rPr>
            <a:t>Sosial</a:t>
          </a:r>
          <a:endParaRPr lang="id-ID" sz="8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 rot="-5400000">
        <a:off x="2832029" y="1107310"/>
        <a:ext cx="659932" cy="758544"/>
      </dsp:txXfrm>
    </dsp:sp>
    <dsp:sp modelId="{791913B5-E1F8-488B-B4CD-5C342A96647C}">
      <dsp:nvSpPr>
        <dsp:cNvPr id="0" name=""/>
        <dsp:cNvSpPr/>
      </dsp:nvSpPr>
      <dsp:spPr>
        <a:xfrm rot="5400000">
          <a:off x="2095259" y="2046145"/>
          <a:ext cx="1102000" cy="958740"/>
        </a:xfrm>
        <a:prstGeom prst="hexagon">
          <a:avLst>
            <a:gd name="adj" fmla="val 25000"/>
            <a:gd name="vf" fmla="val 115470"/>
          </a:avLst>
        </a:prstGeom>
        <a:solidFill>
          <a:srgbClr val="29D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500" b="1" kern="1200">
              <a:solidFill>
                <a:schemeClr val="tx1"/>
              </a:solidFill>
              <a:latin typeface="Century Gothic" panose="020B0502020202020204" pitchFamily="34" charset="0"/>
            </a:rPr>
            <a:t>Ketentraman, Ketertiban Umum dan Perlindungan Masyarakat</a:t>
          </a:r>
          <a:endParaRPr lang="id-ID" sz="5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-5400000">
        <a:off x="2316293" y="2146243"/>
        <a:ext cx="659932" cy="758544"/>
      </dsp:txXfrm>
    </dsp:sp>
    <dsp:sp modelId="{CFD35A5B-A022-43BE-9750-69228DCBCD6C}">
      <dsp:nvSpPr>
        <dsp:cNvPr id="0" name=""/>
        <dsp:cNvSpPr/>
      </dsp:nvSpPr>
      <dsp:spPr>
        <a:xfrm>
          <a:off x="3154722" y="2194915"/>
          <a:ext cx="1229832" cy="66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39189-19FD-49FC-8ADB-E23F77C7D12E}">
      <dsp:nvSpPr>
        <dsp:cNvPr id="0" name=""/>
        <dsp:cNvSpPr/>
      </dsp:nvSpPr>
      <dsp:spPr>
        <a:xfrm rot="5400000">
          <a:off x="956264" y="2009761"/>
          <a:ext cx="1309110" cy="1031508"/>
        </a:xfrm>
        <a:prstGeom prst="hexagon">
          <a:avLst>
            <a:gd name="adj" fmla="val 25000"/>
            <a:gd name="vf" fmla="val 115470"/>
          </a:avLst>
        </a:prstGeom>
        <a:solidFill>
          <a:srgbClr val="163A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700" b="1" kern="1200">
              <a:solidFill>
                <a:schemeClr val="bg1"/>
              </a:solidFill>
              <a:latin typeface="Century Gothic" panose="020B0502020202020204" pitchFamily="34" charset="0"/>
            </a:rPr>
            <a:t>Perumahan Rakyat dan Kawasan Permukiman</a:t>
          </a:r>
          <a:endParaRPr lang="id-ID" sz="7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 rot="-5400000">
        <a:off x="1248755" y="2066013"/>
        <a:ext cx="724128" cy="919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F651C-4014-45A3-BCF7-E8D86046C21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919BB-A13B-4F35-8B2F-4607640A5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Relationship Id="rId9" Type="http://schemas.openxmlformats.org/officeDocument/2006/relationships/image" Target="../media/image8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image" Target="../media/image11.jpg" /><Relationship Id="rId7" Type="http://schemas.openxmlformats.org/officeDocument/2006/relationships/image" Target="../media/image14.png" /><Relationship Id="rId2" Type="http://schemas.openxmlformats.org/officeDocument/2006/relationships/image" Target="../media/image10.jp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3.png" /><Relationship Id="rId5" Type="http://schemas.microsoft.com/office/2007/relationships/hdphoto" Target="../media/hdphoto1.wdp" /><Relationship Id="rId4" Type="http://schemas.openxmlformats.org/officeDocument/2006/relationships/image" Target="../media/image12.png" /><Relationship Id="rId9" Type="http://schemas.openxmlformats.org/officeDocument/2006/relationships/image" Target="../media/image15.png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7" Type="http://schemas.openxmlformats.org/officeDocument/2006/relationships/image" Target="../media/image15.png" /><Relationship Id="rId2" Type="http://schemas.openxmlformats.org/officeDocument/2006/relationships/image" Target="../media/image12.png" /><Relationship Id="rId1" Type="http://schemas.openxmlformats.org/officeDocument/2006/relationships/slideMaster" Target="../slideMasters/slideMaster1.xml" /><Relationship Id="rId6" Type="http://schemas.microsoft.com/office/2007/relationships/hdphoto" Target="../media/hdphoto2.wdp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11582400" y="2024270"/>
            <a:ext cx="0" cy="3511825"/>
            <a:chOff x="11012557" y="1338470"/>
            <a:chExt cx="0" cy="3511825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11012557" y="1338470"/>
              <a:ext cx="0" cy="251791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1012557" y="3962399"/>
              <a:ext cx="0" cy="21203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1012557" y="4293704"/>
              <a:ext cx="0" cy="21203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11012557" y="4638261"/>
              <a:ext cx="0" cy="21203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44826"/>
            <a:ext cx="12192001" cy="4876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37" y="73020"/>
            <a:ext cx="567917" cy="732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37" y="5121965"/>
            <a:ext cx="1097280" cy="1097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26" y="5121965"/>
            <a:ext cx="1097280" cy="1097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15" y="5155226"/>
            <a:ext cx="1097280" cy="1097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04" y="5121965"/>
            <a:ext cx="1097280" cy="10972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93" y="5121964"/>
            <a:ext cx="1097280" cy="10972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0" y="5152308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2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52C7-332A-470C-AB2E-E2A2378092D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A59-1D72-4776-9F65-92A812C1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52C7-332A-470C-AB2E-E2A2378092D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A59-1D72-4776-9F65-92A812C1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08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52C7-332A-470C-AB2E-E2A2378092D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A59-1D72-4776-9F65-92A812C1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 userDrawn="1"/>
        </p:nvSpPr>
        <p:spPr>
          <a:xfrm>
            <a:off x="5763258" y="5963953"/>
            <a:ext cx="554288" cy="551907"/>
          </a:xfrm>
          <a:custGeom>
            <a:avLst/>
            <a:gdLst>
              <a:gd name="connsiteX0" fmla="*/ 0 w 537619"/>
              <a:gd name="connsiteY0" fmla="*/ 268810 h 537619"/>
              <a:gd name="connsiteX1" fmla="*/ 268810 w 537619"/>
              <a:gd name="connsiteY1" fmla="*/ 0 h 537619"/>
              <a:gd name="connsiteX2" fmla="*/ 537619 w 537619"/>
              <a:gd name="connsiteY2" fmla="*/ 268810 h 537619"/>
              <a:gd name="connsiteX3" fmla="*/ 268810 w 537619"/>
              <a:gd name="connsiteY3" fmla="*/ 537619 h 537619"/>
              <a:gd name="connsiteX4" fmla="*/ 0 w 537619"/>
              <a:gd name="connsiteY4" fmla="*/ 268810 h 537619"/>
              <a:gd name="connsiteX0" fmla="*/ 0 w 554288"/>
              <a:gd name="connsiteY0" fmla="*/ 268810 h 537619"/>
              <a:gd name="connsiteX1" fmla="*/ 268810 w 554288"/>
              <a:gd name="connsiteY1" fmla="*/ 0 h 537619"/>
              <a:gd name="connsiteX2" fmla="*/ 554288 w 554288"/>
              <a:gd name="connsiteY2" fmla="*/ 266429 h 537619"/>
              <a:gd name="connsiteX3" fmla="*/ 268810 w 554288"/>
              <a:gd name="connsiteY3" fmla="*/ 537619 h 537619"/>
              <a:gd name="connsiteX4" fmla="*/ 0 w 554288"/>
              <a:gd name="connsiteY4" fmla="*/ 268810 h 537619"/>
              <a:gd name="connsiteX0" fmla="*/ 0 w 554288"/>
              <a:gd name="connsiteY0" fmla="*/ 268810 h 551907"/>
              <a:gd name="connsiteX1" fmla="*/ 268810 w 554288"/>
              <a:gd name="connsiteY1" fmla="*/ 0 h 551907"/>
              <a:gd name="connsiteX2" fmla="*/ 554288 w 554288"/>
              <a:gd name="connsiteY2" fmla="*/ 266429 h 551907"/>
              <a:gd name="connsiteX3" fmla="*/ 271191 w 554288"/>
              <a:gd name="connsiteY3" fmla="*/ 551907 h 551907"/>
              <a:gd name="connsiteX4" fmla="*/ 0 w 554288"/>
              <a:gd name="connsiteY4" fmla="*/ 268810 h 55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288" h="551907">
                <a:moveTo>
                  <a:pt x="0" y="268810"/>
                </a:moveTo>
                <a:lnTo>
                  <a:pt x="268810" y="0"/>
                </a:lnTo>
                <a:lnTo>
                  <a:pt x="554288" y="266429"/>
                </a:lnTo>
                <a:lnTo>
                  <a:pt x="271191" y="551907"/>
                </a:lnTo>
                <a:lnTo>
                  <a:pt x="0" y="268810"/>
                </a:lnTo>
                <a:close/>
              </a:path>
            </a:pathLst>
          </a:custGeom>
          <a:blipFill dpi="0" rotWithShape="1">
            <a:blip r:embed="rId2">
              <a:alphaModFix amt="68000"/>
            </a:blip>
            <a:srcRect/>
            <a:stretch>
              <a:fillRect l="23000" t="28000" r="24000" b="10000"/>
            </a:stretch>
          </a:blip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k object 16"/>
          <p:cNvSpPr/>
          <p:nvPr/>
        </p:nvSpPr>
        <p:spPr>
          <a:xfrm>
            <a:off x="71530" y="1664619"/>
            <a:ext cx="12120469" cy="4149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1999" cy="175895"/>
          </a:xfrm>
          <a:custGeom>
            <a:avLst/>
            <a:gdLst/>
            <a:ahLst/>
            <a:cxnLst/>
            <a:rect l="l" t="t" r="r" b="b"/>
            <a:pathLst>
              <a:path w="8665845" h="180340">
                <a:moveTo>
                  <a:pt x="0" y="179831"/>
                </a:moveTo>
                <a:lnTo>
                  <a:pt x="8665464" y="179831"/>
                </a:lnTo>
                <a:lnTo>
                  <a:pt x="8665464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005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80340"/>
            <a:ext cx="12191999" cy="47753"/>
          </a:xfrm>
          <a:custGeom>
            <a:avLst/>
            <a:gdLst/>
            <a:ahLst/>
            <a:cxnLst/>
            <a:rect l="l" t="t" r="r" b="b"/>
            <a:pathLst>
              <a:path w="1765300" h="180340">
                <a:moveTo>
                  <a:pt x="0" y="179831"/>
                </a:moveTo>
                <a:lnTo>
                  <a:pt x="1764792" y="179831"/>
                </a:lnTo>
                <a:lnTo>
                  <a:pt x="176479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E5A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678167"/>
            <a:ext cx="12191999" cy="179833"/>
          </a:xfrm>
          <a:custGeom>
            <a:avLst/>
            <a:gdLst/>
            <a:ahLst/>
            <a:cxnLst/>
            <a:rect l="l" t="t" r="r" b="b"/>
            <a:pathLst>
              <a:path w="8665845" h="180340">
                <a:moveTo>
                  <a:pt x="0" y="179832"/>
                </a:moveTo>
                <a:lnTo>
                  <a:pt x="8665464" y="179832"/>
                </a:lnTo>
                <a:lnTo>
                  <a:pt x="866546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005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19"/>
          <p:cNvSpPr/>
          <p:nvPr userDrawn="1"/>
        </p:nvSpPr>
        <p:spPr>
          <a:xfrm>
            <a:off x="-72" y="6654290"/>
            <a:ext cx="12191999" cy="47753"/>
          </a:xfrm>
          <a:custGeom>
            <a:avLst/>
            <a:gdLst/>
            <a:ahLst/>
            <a:cxnLst/>
            <a:rect l="l" t="t" r="r" b="b"/>
            <a:pathLst>
              <a:path w="1765300" h="180340">
                <a:moveTo>
                  <a:pt x="0" y="179831"/>
                </a:moveTo>
                <a:lnTo>
                  <a:pt x="1764792" y="179831"/>
                </a:lnTo>
                <a:lnTo>
                  <a:pt x="176479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E5A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Group 30"/>
          <p:cNvGrpSpPr/>
          <p:nvPr userDrawn="1"/>
        </p:nvGrpSpPr>
        <p:grpSpPr>
          <a:xfrm flipH="1">
            <a:off x="-1630" y="608"/>
            <a:ext cx="2510209" cy="932724"/>
            <a:chOff x="7198150" y="-9550"/>
            <a:chExt cx="2575187" cy="940292"/>
          </a:xfrm>
        </p:grpSpPr>
        <p:sp>
          <p:nvSpPr>
            <p:cNvPr id="36" name="Parallelogram 35"/>
            <p:cNvSpPr/>
            <p:nvPr userDrawn="1"/>
          </p:nvSpPr>
          <p:spPr>
            <a:xfrm flipH="1">
              <a:off x="9273550" y="-9550"/>
              <a:ext cx="499787" cy="229331"/>
            </a:xfrm>
            <a:prstGeom prst="parallelogram">
              <a:avLst>
                <a:gd name="adj" fmla="val 103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5">
                <a:solidFill>
                  <a:prstClr val="white"/>
                </a:solidFill>
              </a:endParaRPr>
            </a:p>
          </p:txBody>
        </p:sp>
        <p:sp>
          <p:nvSpPr>
            <p:cNvPr id="37" name="Parallelogram 36"/>
            <p:cNvSpPr/>
            <p:nvPr userDrawn="1"/>
          </p:nvSpPr>
          <p:spPr>
            <a:xfrm flipH="1">
              <a:off x="7798483" y="346508"/>
              <a:ext cx="802272" cy="524843"/>
            </a:xfrm>
            <a:prstGeom prst="parallelogram">
              <a:avLst>
                <a:gd name="adj" fmla="val 103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5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757996" y="141329"/>
              <a:ext cx="1015341" cy="1163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5">
                <a:solidFill>
                  <a:prstClr val="white"/>
                </a:solidFill>
              </a:endParaRPr>
            </a:p>
          </p:txBody>
        </p:sp>
        <p:sp>
          <p:nvSpPr>
            <p:cNvPr id="39" name="Parallelogram 38"/>
            <p:cNvSpPr/>
            <p:nvPr userDrawn="1"/>
          </p:nvSpPr>
          <p:spPr>
            <a:xfrm>
              <a:off x="7530855" y="141330"/>
              <a:ext cx="1131730" cy="721838"/>
            </a:xfrm>
            <a:prstGeom prst="parallelogram">
              <a:avLst>
                <a:gd name="adj" fmla="val 103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5">
                <a:solidFill>
                  <a:prstClr val="white"/>
                </a:solidFill>
              </a:endParaRPr>
            </a:p>
          </p:txBody>
        </p:sp>
        <p:sp>
          <p:nvSpPr>
            <p:cNvPr id="40" name="Parallelogram 39"/>
            <p:cNvSpPr/>
            <p:nvPr userDrawn="1"/>
          </p:nvSpPr>
          <p:spPr>
            <a:xfrm>
              <a:off x="7956576" y="141330"/>
              <a:ext cx="1064249" cy="721838"/>
            </a:xfrm>
            <a:prstGeom prst="parallelogram">
              <a:avLst>
                <a:gd name="adj" fmla="val 103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5">
                <a:solidFill>
                  <a:prstClr val="white"/>
                </a:solidFill>
              </a:endParaRPr>
            </a:p>
          </p:txBody>
        </p:sp>
        <p:sp>
          <p:nvSpPr>
            <p:cNvPr id="41" name="Parallelogram 40"/>
            <p:cNvSpPr/>
            <p:nvPr userDrawn="1"/>
          </p:nvSpPr>
          <p:spPr>
            <a:xfrm>
              <a:off x="8329372" y="-9549"/>
              <a:ext cx="1212674" cy="882267"/>
            </a:xfrm>
            <a:prstGeom prst="parallelogram">
              <a:avLst>
                <a:gd name="adj" fmla="val 103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5">
                <a:solidFill>
                  <a:prstClr val="white"/>
                </a:solidFill>
              </a:endParaRPr>
            </a:p>
          </p:txBody>
        </p:sp>
        <p:sp>
          <p:nvSpPr>
            <p:cNvPr id="42" name="Parallelogram 41"/>
            <p:cNvSpPr/>
            <p:nvPr userDrawn="1"/>
          </p:nvSpPr>
          <p:spPr>
            <a:xfrm>
              <a:off x="7198150" y="356327"/>
              <a:ext cx="830877" cy="574415"/>
            </a:xfrm>
            <a:prstGeom prst="parallelogram">
              <a:avLst>
                <a:gd name="adj" fmla="val 103000"/>
              </a:avLst>
            </a:prstGeom>
            <a:solidFill>
              <a:srgbClr val="FFC000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5">
                <a:solidFill>
                  <a:prstClr val="white"/>
                </a:solidFill>
              </a:endParaRPr>
            </a:p>
          </p:txBody>
        </p:sp>
      </p:grpSp>
      <p:sp>
        <p:nvSpPr>
          <p:cNvPr id="48" name="Rectangle 47"/>
          <p:cNvSpPr/>
          <p:nvPr userDrawn="1"/>
        </p:nvSpPr>
        <p:spPr>
          <a:xfrm>
            <a:off x="0" y="6265446"/>
            <a:ext cx="577405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5">
              <a:solidFill>
                <a:prstClr val="white"/>
              </a:solidFill>
            </a:endParaRP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5642804" y="5923614"/>
            <a:ext cx="800472" cy="659640"/>
            <a:chOff x="4354961" y="4736920"/>
            <a:chExt cx="1450025" cy="1194912"/>
          </a:xfrm>
        </p:grpSpPr>
        <p:sp>
          <p:nvSpPr>
            <p:cNvPr id="50" name="Parallelogram 49"/>
            <p:cNvSpPr/>
            <p:nvPr/>
          </p:nvSpPr>
          <p:spPr>
            <a:xfrm>
              <a:off x="4354961" y="4736920"/>
              <a:ext cx="828761" cy="572952"/>
            </a:xfrm>
            <a:prstGeom prst="parallelogram">
              <a:avLst>
                <a:gd name="adj" fmla="val 103000"/>
              </a:avLst>
            </a:prstGeom>
            <a:solidFill>
              <a:schemeClr val="accent5">
                <a:lumMod val="50000"/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5">
                <a:solidFill>
                  <a:prstClr val="white"/>
                </a:solidFill>
              </a:endParaRPr>
            </a:p>
          </p:txBody>
        </p:sp>
        <p:sp>
          <p:nvSpPr>
            <p:cNvPr id="51" name="Parallelogram 50"/>
            <p:cNvSpPr/>
            <p:nvPr/>
          </p:nvSpPr>
          <p:spPr>
            <a:xfrm flipV="1">
              <a:off x="4976225" y="4736920"/>
              <a:ext cx="828761" cy="572952"/>
            </a:xfrm>
            <a:prstGeom prst="parallelogram">
              <a:avLst>
                <a:gd name="adj" fmla="val 103000"/>
              </a:avLst>
            </a:prstGeom>
            <a:solidFill>
              <a:srgbClr val="FFC000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5">
                <a:solidFill>
                  <a:prstClr val="white"/>
                </a:solidFill>
              </a:endParaRPr>
            </a:p>
          </p:txBody>
        </p:sp>
        <p:sp>
          <p:nvSpPr>
            <p:cNvPr id="52" name="Parallelogram 51"/>
            <p:cNvSpPr/>
            <p:nvPr/>
          </p:nvSpPr>
          <p:spPr>
            <a:xfrm flipH="1">
              <a:off x="4354961" y="5358880"/>
              <a:ext cx="828761" cy="572952"/>
            </a:xfrm>
            <a:prstGeom prst="parallelogram">
              <a:avLst>
                <a:gd name="adj" fmla="val 103000"/>
              </a:avLst>
            </a:prstGeom>
            <a:solidFill>
              <a:srgbClr val="FFC000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5">
                <a:solidFill>
                  <a:prstClr val="white"/>
                </a:solidFill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 flipH="1" flipV="1">
              <a:off x="4976225" y="5358880"/>
              <a:ext cx="828761" cy="572952"/>
            </a:xfrm>
            <a:prstGeom prst="parallelogram">
              <a:avLst>
                <a:gd name="adj" fmla="val 103000"/>
              </a:avLst>
            </a:prstGeom>
            <a:solidFill>
              <a:schemeClr val="accent5">
                <a:lumMod val="50000"/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5">
                <a:solidFill>
                  <a:prstClr val="white"/>
                </a:solidFill>
              </a:endParaRPr>
            </a:p>
          </p:txBody>
        </p:sp>
      </p:grpSp>
      <p:sp>
        <p:nvSpPr>
          <p:cNvPr id="54" name="Rectangle 53"/>
          <p:cNvSpPr/>
          <p:nvPr userDrawn="1"/>
        </p:nvSpPr>
        <p:spPr>
          <a:xfrm>
            <a:off x="6310013" y="6263182"/>
            <a:ext cx="5881914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5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6310013" y="6197129"/>
            <a:ext cx="5881914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5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-1630" y="6204171"/>
            <a:ext cx="577405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5">
              <a:solidFill>
                <a:prstClr val="white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BC4E75B-B0F1-4FFF-B4C2-AABCC3749F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09" y="6382177"/>
            <a:ext cx="147770" cy="19281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06CB083-63E8-40D8-A65D-FE123AAE53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788" y="6383270"/>
            <a:ext cx="147770" cy="18803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4AB6399-CC85-47C0-AD17-202B7034E2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9" y="6367318"/>
            <a:ext cx="162717" cy="19480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4199AD1-898D-46CA-A83B-3B4993A3FF4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90" y="6416216"/>
            <a:ext cx="184712" cy="138688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9A1EC5E-C3F5-482A-A428-7052E854DC93}"/>
              </a:ext>
            </a:extLst>
          </p:cNvPr>
          <p:cNvSpPr txBox="1"/>
          <p:nvPr userDrawn="1"/>
        </p:nvSpPr>
        <p:spPr>
          <a:xfrm>
            <a:off x="6931779" y="6362704"/>
            <a:ext cx="1983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23">
              <a:defRPr/>
            </a:pPr>
            <a:r>
              <a:rPr kumimoji="0" lang="en-AU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Ditjen</a:t>
            </a: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AU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Bina</a:t>
            </a: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Pembangunan Daerah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9A1EC5E-C3F5-482A-A428-7052E854DC93}"/>
              </a:ext>
            </a:extLst>
          </p:cNvPr>
          <p:cNvSpPr txBox="1"/>
          <p:nvPr userDrawn="1"/>
        </p:nvSpPr>
        <p:spPr>
          <a:xfrm>
            <a:off x="9617558" y="6370423"/>
            <a:ext cx="2425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Ditjen</a:t>
            </a: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AU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Bina</a:t>
            </a: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Pembangunan Daerah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A1EC5E-C3F5-482A-A428-7052E854DC93}"/>
              </a:ext>
            </a:extLst>
          </p:cNvPr>
          <p:cNvSpPr txBox="1"/>
          <p:nvPr userDrawn="1"/>
        </p:nvSpPr>
        <p:spPr>
          <a:xfrm>
            <a:off x="2722940" y="6361873"/>
            <a:ext cx="25363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Ditjen</a:t>
            </a: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AU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Bina</a:t>
            </a: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Pembangunan Daerah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FCF8CB-6698-4F84-BF5E-9147A8479384}"/>
              </a:ext>
            </a:extLst>
          </p:cNvPr>
          <p:cNvSpPr txBox="1"/>
          <p:nvPr userDrawn="1"/>
        </p:nvSpPr>
        <p:spPr>
          <a:xfrm>
            <a:off x="563752" y="6351261"/>
            <a:ext cx="929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bina_bangda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847093" y="236769"/>
            <a:ext cx="5220221" cy="787383"/>
            <a:chOff x="1847093" y="223302"/>
            <a:chExt cx="5220221" cy="787383"/>
          </a:xfrm>
        </p:grpSpPr>
        <p:sp>
          <p:nvSpPr>
            <p:cNvPr id="35" name="Freeform 34"/>
            <p:cNvSpPr/>
            <p:nvPr/>
          </p:nvSpPr>
          <p:spPr>
            <a:xfrm>
              <a:off x="1847093" y="223302"/>
              <a:ext cx="4585883" cy="787383"/>
            </a:xfrm>
            <a:custGeom>
              <a:avLst/>
              <a:gdLst>
                <a:gd name="connsiteX0" fmla="*/ 0 w 6569104"/>
                <a:gd name="connsiteY0" fmla="*/ 0 h 1136835"/>
                <a:gd name="connsiteX1" fmla="*/ 5464649 w 6569104"/>
                <a:gd name="connsiteY1" fmla="*/ 0 h 1136835"/>
                <a:gd name="connsiteX2" fmla="*/ 6569104 w 6569104"/>
                <a:gd name="connsiteY2" fmla="*/ 1123463 h 1136835"/>
                <a:gd name="connsiteX3" fmla="*/ 11096 w 6569104"/>
                <a:gd name="connsiteY3" fmla="*/ 1123463 h 1136835"/>
                <a:gd name="connsiteX4" fmla="*/ 11096 w 6569104"/>
                <a:gd name="connsiteY4" fmla="*/ 1136835 h 1136835"/>
                <a:gd name="connsiteX5" fmla="*/ 0 w 6569104"/>
                <a:gd name="connsiteY5" fmla="*/ 1136835 h 1136835"/>
                <a:gd name="connsiteX0" fmla="*/ 0 w 6569104"/>
                <a:gd name="connsiteY0" fmla="*/ 0 h 1136835"/>
                <a:gd name="connsiteX1" fmla="*/ 5464649 w 6569104"/>
                <a:gd name="connsiteY1" fmla="*/ 0 h 1136835"/>
                <a:gd name="connsiteX2" fmla="*/ 6569104 w 6569104"/>
                <a:gd name="connsiteY2" fmla="*/ 1123463 h 1136835"/>
                <a:gd name="connsiteX3" fmla="*/ 11096 w 6569104"/>
                <a:gd name="connsiteY3" fmla="*/ 1123463 h 1136835"/>
                <a:gd name="connsiteX4" fmla="*/ 11096 w 6569104"/>
                <a:gd name="connsiteY4" fmla="*/ 1136835 h 1136835"/>
                <a:gd name="connsiteX5" fmla="*/ 842963 w 6569104"/>
                <a:gd name="connsiteY5" fmla="*/ 1017772 h 1136835"/>
                <a:gd name="connsiteX6" fmla="*/ 0 w 6569104"/>
                <a:gd name="connsiteY6" fmla="*/ 0 h 1136835"/>
                <a:gd name="connsiteX0" fmla="*/ 0 w 6569104"/>
                <a:gd name="connsiteY0" fmla="*/ 0 h 1127310"/>
                <a:gd name="connsiteX1" fmla="*/ 5464649 w 6569104"/>
                <a:gd name="connsiteY1" fmla="*/ 0 h 1127310"/>
                <a:gd name="connsiteX2" fmla="*/ 6569104 w 6569104"/>
                <a:gd name="connsiteY2" fmla="*/ 1123463 h 1127310"/>
                <a:gd name="connsiteX3" fmla="*/ 11096 w 6569104"/>
                <a:gd name="connsiteY3" fmla="*/ 1123463 h 1127310"/>
                <a:gd name="connsiteX4" fmla="*/ 1144571 w 6569104"/>
                <a:gd name="connsiteY4" fmla="*/ 1127310 h 1127310"/>
                <a:gd name="connsiteX5" fmla="*/ 842963 w 6569104"/>
                <a:gd name="connsiteY5" fmla="*/ 1017772 h 1127310"/>
                <a:gd name="connsiteX6" fmla="*/ 0 w 6569104"/>
                <a:gd name="connsiteY6" fmla="*/ 0 h 1127310"/>
                <a:gd name="connsiteX0" fmla="*/ 0 w 6569104"/>
                <a:gd name="connsiteY0" fmla="*/ 0 h 1127310"/>
                <a:gd name="connsiteX1" fmla="*/ 5464649 w 6569104"/>
                <a:gd name="connsiteY1" fmla="*/ 0 h 1127310"/>
                <a:gd name="connsiteX2" fmla="*/ 6569104 w 6569104"/>
                <a:gd name="connsiteY2" fmla="*/ 1123463 h 1127310"/>
                <a:gd name="connsiteX3" fmla="*/ 1130284 w 6569104"/>
                <a:gd name="connsiteY3" fmla="*/ 1123463 h 1127310"/>
                <a:gd name="connsiteX4" fmla="*/ 1144571 w 6569104"/>
                <a:gd name="connsiteY4" fmla="*/ 1127310 h 1127310"/>
                <a:gd name="connsiteX5" fmla="*/ 842963 w 6569104"/>
                <a:gd name="connsiteY5" fmla="*/ 1017772 h 1127310"/>
                <a:gd name="connsiteX6" fmla="*/ 0 w 6569104"/>
                <a:gd name="connsiteY6" fmla="*/ 0 h 1127310"/>
                <a:gd name="connsiteX0" fmla="*/ 4762 w 6573866"/>
                <a:gd name="connsiteY0" fmla="*/ 110633 h 1237943"/>
                <a:gd name="connsiteX1" fmla="*/ 5469411 w 6573866"/>
                <a:gd name="connsiteY1" fmla="*/ 110633 h 1237943"/>
                <a:gd name="connsiteX2" fmla="*/ 6573866 w 6573866"/>
                <a:gd name="connsiteY2" fmla="*/ 1234096 h 1237943"/>
                <a:gd name="connsiteX3" fmla="*/ 1135046 w 6573866"/>
                <a:gd name="connsiteY3" fmla="*/ 1234096 h 1237943"/>
                <a:gd name="connsiteX4" fmla="*/ 1149333 w 6573866"/>
                <a:gd name="connsiteY4" fmla="*/ 1237943 h 1237943"/>
                <a:gd name="connsiteX5" fmla="*/ 0 w 6573866"/>
                <a:gd name="connsiteY5" fmla="*/ 109230 h 1237943"/>
                <a:gd name="connsiteX6" fmla="*/ 4762 w 6573866"/>
                <a:gd name="connsiteY6" fmla="*/ 110633 h 1237943"/>
                <a:gd name="connsiteX0" fmla="*/ 4762 w 6573866"/>
                <a:gd name="connsiteY0" fmla="*/ 1403 h 1128713"/>
                <a:gd name="connsiteX1" fmla="*/ 5469411 w 6573866"/>
                <a:gd name="connsiteY1" fmla="*/ 1403 h 1128713"/>
                <a:gd name="connsiteX2" fmla="*/ 6573866 w 6573866"/>
                <a:gd name="connsiteY2" fmla="*/ 1124866 h 1128713"/>
                <a:gd name="connsiteX3" fmla="*/ 1135046 w 6573866"/>
                <a:gd name="connsiteY3" fmla="*/ 1124866 h 1128713"/>
                <a:gd name="connsiteX4" fmla="*/ 1149333 w 6573866"/>
                <a:gd name="connsiteY4" fmla="*/ 1128713 h 1128713"/>
                <a:gd name="connsiteX5" fmla="*/ 0 w 6573866"/>
                <a:gd name="connsiteY5" fmla="*/ 0 h 1128713"/>
                <a:gd name="connsiteX6" fmla="*/ 4762 w 6573866"/>
                <a:gd name="connsiteY6" fmla="*/ 1403 h 1128713"/>
                <a:gd name="connsiteX0" fmla="*/ 4762 w 6573866"/>
                <a:gd name="connsiteY0" fmla="*/ 1403 h 1128713"/>
                <a:gd name="connsiteX1" fmla="*/ 5469411 w 6573866"/>
                <a:gd name="connsiteY1" fmla="*/ 1403 h 1128713"/>
                <a:gd name="connsiteX2" fmla="*/ 6573866 w 6573866"/>
                <a:gd name="connsiteY2" fmla="*/ 1124866 h 1128713"/>
                <a:gd name="connsiteX3" fmla="*/ 1135046 w 6573866"/>
                <a:gd name="connsiteY3" fmla="*/ 1124866 h 1128713"/>
                <a:gd name="connsiteX4" fmla="*/ 1149333 w 6573866"/>
                <a:gd name="connsiteY4" fmla="*/ 1128713 h 1128713"/>
                <a:gd name="connsiteX5" fmla="*/ 0 w 6573866"/>
                <a:gd name="connsiteY5" fmla="*/ 0 h 1128713"/>
                <a:gd name="connsiteX6" fmla="*/ 4762 w 6573866"/>
                <a:gd name="connsiteY6" fmla="*/ 1403 h 112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3866" h="1128713">
                  <a:moveTo>
                    <a:pt x="4762" y="1403"/>
                  </a:moveTo>
                  <a:lnTo>
                    <a:pt x="5469411" y="1403"/>
                  </a:lnTo>
                  <a:lnTo>
                    <a:pt x="6573866" y="1124866"/>
                  </a:lnTo>
                  <a:lnTo>
                    <a:pt x="1135046" y="1124866"/>
                  </a:lnTo>
                  <a:lnTo>
                    <a:pt x="1149333" y="1128713"/>
                  </a:lnTo>
                  <a:lnTo>
                    <a:pt x="0" y="0"/>
                  </a:lnTo>
                  <a:cubicBezTo>
                    <a:pt x="4762" y="6817"/>
                    <a:pt x="2381" y="-3034"/>
                    <a:pt x="4762" y="140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5856790" y="421774"/>
              <a:ext cx="984559" cy="586228"/>
            </a:xfrm>
            <a:custGeom>
              <a:avLst/>
              <a:gdLst>
                <a:gd name="connsiteX0" fmla="*/ 821026 w 1411366"/>
                <a:gd name="connsiteY0" fmla="*/ 0 h 840358"/>
                <a:gd name="connsiteX1" fmla="*/ 0 w 1411366"/>
                <a:gd name="connsiteY1" fmla="*/ 840358 h 840358"/>
                <a:gd name="connsiteX2" fmla="*/ 571093 w 1411366"/>
                <a:gd name="connsiteY2" fmla="*/ 840358 h 840358"/>
                <a:gd name="connsiteX3" fmla="*/ 1411366 w 1411366"/>
                <a:gd name="connsiteY3" fmla="*/ 5557 h 84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366" h="840358">
                  <a:moveTo>
                    <a:pt x="821026" y="0"/>
                  </a:moveTo>
                  <a:lnTo>
                    <a:pt x="0" y="840358"/>
                  </a:lnTo>
                  <a:lnTo>
                    <a:pt x="571093" y="840358"/>
                  </a:lnTo>
                  <a:lnTo>
                    <a:pt x="1411366" y="5557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 flipH="1" flipV="1">
              <a:off x="5856369" y="424251"/>
              <a:ext cx="587822" cy="583751"/>
            </a:xfrm>
            <a:custGeom>
              <a:avLst/>
              <a:gdLst>
                <a:gd name="connsiteX0" fmla="*/ 842643 w 842643"/>
                <a:gd name="connsiteY0" fmla="*/ 836807 h 836807"/>
                <a:gd name="connsiteX1" fmla="*/ 510947 w 842643"/>
                <a:gd name="connsiteY1" fmla="*/ 836807 h 836807"/>
                <a:gd name="connsiteX2" fmla="*/ 0 w 842643"/>
                <a:gd name="connsiteY2" fmla="*/ 0 h 836807"/>
                <a:gd name="connsiteX3" fmla="*/ 5217 w 842643"/>
                <a:gd name="connsiteY3" fmla="*/ 0 h 83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643" h="836807">
                  <a:moveTo>
                    <a:pt x="842643" y="836807"/>
                  </a:moveTo>
                  <a:lnTo>
                    <a:pt x="510947" y="836807"/>
                  </a:lnTo>
                  <a:lnTo>
                    <a:pt x="0" y="0"/>
                  </a:lnTo>
                  <a:lnTo>
                    <a:pt x="5217" y="0"/>
                  </a:lnTo>
                  <a:close/>
                </a:path>
              </a:pathLst>
            </a:custGeom>
            <a:solidFill>
              <a:srgbClr val="FFC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H="1" flipV="1">
              <a:off x="6438193" y="590166"/>
              <a:ext cx="408514" cy="417837"/>
            </a:xfrm>
            <a:custGeom>
              <a:avLst/>
              <a:gdLst>
                <a:gd name="connsiteX0" fmla="*/ 280531 w 585605"/>
                <a:gd name="connsiteY0" fmla="*/ 598969 h 598969"/>
                <a:gd name="connsiteX1" fmla="*/ 0 w 585605"/>
                <a:gd name="connsiteY1" fmla="*/ 0 h 598969"/>
                <a:gd name="connsiteX2" fmla="*/ 8489 w 585605"/>
                <a:gd name="connsiteY2" fmla="*/ 0 h 598969"/>
                <a:gd name="connsiteX3" fmla="*/ 585605 w 585605"/>
                <a:gd name="connsiteY3" fmla="*/ 596588 h 59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605" h="598969">
                  <a:moveTo>
                    <a:pt x="280531" y="598969"/>
                  </a:moveTo>
                  <a:lnTo>
                    <a:pt x="0" y="0"/>
                  </a:lnTo>
                  <a:lnTo>
                    <a:pt x="8489" y="0"/>
                  </a:lnTo>
                  <a:lnTo>
                    <a:pt x="585605" y="596588"/>
                  </a:lnTo>
                  <a:close/>
                </a:path>
              </a:pathLst>
            </a:custGeom>
            <a:solidFill>
              <a:srgbClr val="7030A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650493" y="584395"/>
              <a:ext cx="416821" cy="423607"/>
            </a:xfrm>
            <a:custGeom>
              <a:avLst/>
              <a:gdLst>
                <a:gd name="connsiteX0" fmla="*/ 0 w 597513"/>
                <a:gd name="connsiteY0" fmla="*/ 0 h 607240"/>
                <a:gd name="connsiteX1" fmla="*/ 597513 w 597513"/>
                <a:gd name="connsiteY1" fmla="*/ 607240 h 607240"/>
                <a:gd name="connsiteX2" fmla="*/ 280213 w 597513"/>
                <a:gd name="connsiteY2" fmla="*/ 607240 h 60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7513" h="607240">
                  <a:moveTo>
                    <a:pt x="0" y="0"/>
                  </a:moveTo>
                  <a:lnTo>
                    <a:pt x="597513" y="607240"/>
                  </a:lnTo>
                  <a:lnTo>
                    <a:pt x="280213" y="607240"/>
                  </a:lnTo>
                  <a:close/>
                </a:path>
              </a:pathLst>
            </a:custGeom>
            <a:solidFill>
              <a:srgbClr val="7030A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 flipH="1" flipV="1">
              <a:off x="1847093" y="223302"/>
              <a:ext cx="800551" cy="785458"/>
            </a:xfrm>
            <a:custGeom>
              <a:avLst/>
              <a:gdLst>
                <a:gd name="connsiteX0" fmla="*/ 842643 w 842643"/>
                <a:gd name="connsiteY0" fmla="*/ 836807 h 836807"/>
                <a:gd name="connsiteX1" fmla="*/ 510947 w 842643"/>
                <a:gd name="connsiteY1" fmla="*/ 836807 h 836807"/>
                <a:gd name="connsiteX2" fmla="*/ 0 w 842643"/>
                <a:gd name="connsiteY2" fmla="*/ 0 h 836807"/>
                <a:gd name="connsiteX3" fmla="*/ 5217 w 842643"/>
                <a:gd name="connsiteY3" fmla="*/ 0 h 836807"/>
                <a:gd name="connsiteX0" fmla="*/ 866183 w 866183"/>
                <a:gd name="connsiteY0" fmla="*/ 853044 h 853044"/>
                <a:gd name="connsiteX1" fmla="*/ 534487 w 866183"/>
                <a:gd name="connsiteY1" fmla="*/ 853044 h 853044"/>
                <a:gd name="connsiteX2" fmla="*/ 23540 w 866183"/>
                <a:gd name="connsiteY2" fmla="*/ 16237 h 853044"/>
                <a:gd name="connsiteX3" fmla="*/ 0 w 866183"/>
                <a:gd name="connsiteY3" fmla="*/ 0 h 853044"/>
                <a:gd name="connsiteX4" fmla="*/ 866183 w 866183"/>
                <a:gd name="connsiteY4" fmla="*/ 853044 h 853044"/>
                <a:gd name="connsiteX0" fmla="*/ 866183 w 866183"/>
                <a:gd name="connsiteY0" fmla="*/ 853044 h 853044"/>
                <a:gd name="connsiteX1" fmla="*/ 534487 w 866183"/>
                <a:gd name="connsiteY1" fmla="*/ 853044 h 853044"/>
                <a:gd name="connsiteX2" fmla="*/ 1972 w 866183"/>
                <a:gd name="connsiteY2" fmla="*/ 1 h 853044"/>
                <a:gd name="connsiteX3" fmla="*/ 0 w 866183"/>
                <a:gd name="connsiteY3" fmla="*/ 0 h 853044"/>
                <a:gd name="connsiteX4" fmla="*/ 866183 w 866183"/>
                <a:gd name="connsiteY4" fmla="*/ 853044 h 85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183" h="853044">
                  <a:moveTo>
                    <a:pt x="866183" y="853044"/>
                  </a:moveTo>
                  <a:lnTo>
                    <a:pt x="534487" y="853044"/>
                  </a:lnTo>
                  <a:lnTo>
                    <a:pt x="1972" y="1"/>
                  </a:lnTo>
                  <a:lnTo>
                    <a:pt x="0" y="0"/>
                  </a:lnTo>
                  <a:cubicBezTo>
                    <a:pt x="279142" y="278936"/>
                    <a:pt x="587041" y="574108"/>
                    <a:pt x="866183" y="8530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611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91E1750-533D-457F-BFD9-096D75696E5A}"/>
              </a:ext>
            </a:extLst>
          </p:cNvPr>
          <p:cNvGrpSpPr/>
          <p:nvPr userDrawn="1"/>
        </p:nvGrpSpPr>
        <p:grpSpPr>
          <a:xfrm>
            <a:off x="8021316" y="2377440"/>
            <a:ext cx="4168759" cy="4480560"/>
            <a:chOff x="8021316" y="2377440"/>
            <a:chExt cx="4168759" cy="4480560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6E179E08-896A-4F9E-A51A-93643DD53C97}"/>
                </a:ext>
              </a:extLst>
            </p:cNvPr>
            <p:cNvSpPr/>
            <p:nvPr/>
          </p:nvSpPr>
          <p:spPr>
            <a:xfrm>
              <a:off x="8021316" y="2377440"/>
              <a:ext cx="3978108" cy="447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662"/>
                  </a:lnTo>
                  <a:lnTo>
                    <a:pt x="10693" y="0"/>
                  </a:lnTo>
                  <a:lnTo>
                    <a:pt x="0" y="471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9D9DE4EB-60A3-4339-940F-583F69D43432}"/>
                </a:ext>
              </a:extLst>
            </p:cNvPr>
            <p:cNvSpPr/>
            <p:nvPr/>
          </p:nvSpPr>
          <p:spPr>
            <a:xfrm>
              <a:off x="8021316" y="3359803"/>
              <a:ext cx="2007727" cy="349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5957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D2686E59-A214-463F-9D4B-96B9B5C7F965}"/>
                </a:ext>
              </a:extLst>
            </p:cNvPr>
            <p:cNvSpPr/>
            <p:nvPr/>
          </p:nvSpPr>
          <p:spPr>
            <a:xfrm>
              <a:off x="10029042" y="3349979"/>
              <a:ext cx="1970382" cy="350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60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 dirty="0">
                <a:solidFill>
                  <a:srgbClr val="FFFFFF"/>
                </a:solidFill>
              </a:endParaRPr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0004425D-B7B0-450E-97F0-B866F1876F10}"/>
                </a:ext>
              </a:extLst>
            </p:cNvPr>
            <p:cNvSpPr/>
            <p:nvPr/>
          </p:nvSpPr>
          <p:spPr>
            <a:xfrm>
              <a:off x="8683678" y="4816650"/>
              <a:ext cx="1082974" cy="20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86"/>
                  </a:lnTo>
                  <a:lnTo>
                    <a:pt x="10702" y="0"/>
                  </a:lnTo>
                  <a:lnTo>
                    <a:pt x="0" y="281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E1A9618E-C5F8-42F8-81A9-AA32D8414226}"/>
                </a:ext>
              </a:extLst>
            </p:cNvPr>
            <p:cNvSpPr/>
            <p:nvPr userDrawn="1"/>
          </p:nvSpPr>
          <p:spPr>
            <a:xfrm>
              <a:off x="8679748" y="5082869"/>
              <a:ext cx="546402" cy="177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C53CA5A1-B06E-405E-ACF6-56F5D37AFD87}"/>
                </a:ext>
              </a:extLst>
            </p:cNvPr>
            <p:cNvSpPr/>
            <p:nvPr/>
          </p:nvSpPr>
          <p:spPr>
            <a:xfrm>
              <a:off x="9226149" y="5079923"/>
              <a:ext cx="540501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5CAA22B8-2D68-4E89-8BBE-6849DA4F087C}"/>
                </a:ext>
              </a:extLst>
            </p:cNvPr>
            <p:cNvSpPr/>
            <p:nvPr/>
          </p:nvSpPr>
          <p:spPr>
            <a:xfrm>
              <a:off x="11077619" y="4391285"/>
              <a:ext cx="1083956" cy="204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77"/>
                  </a:lnTo>
                  <a:lnTo>
                    <a:pt x="10692" y="0"/>
                  </a:lnTo>
                  <a:lnTo>
                    <a:pt x="0" y="280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37C6C412-F809-451E-88BA-F8E415F7D9B7}"/>
                </a:ext>
              </a:extLst>
            </p:cNvPr>
            <p:cNvSpPr/>
            <p:nvPr/>
          </p:nvSpPr>
          <p:spPr>
            <a:xfrm>
              <a:off x="11077619" y="4656523"/>
              <a:ext cx="547384" cy="177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FCE33A31-7B70-44AB-B2D7-11586F3E6610}"/>
                </a:ext>
              </a:extLst>
            </p:cNvPr>
            <p:cNvSpPr/>
            <p:nvPr/>
          </p:nvSpPr>
          <p:spPr>
            <a:xfrm>
              <a:off x="11625002" y="4656523"/>
              <a:ext cx="536573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62E93108-34F3-4A84-9651-DF702FE0B9B0}"/>
                </a:ext>
              </a:extLst>
            </p:cNvPr>
            <p:cNvSpPr/>
            <p:nvPr/>
          </p:nvSpPr>
          <p:spPr>
            <a:xfrm>
              <a:off x="10291433" y="4816650"/>
              <a:ext cx="1083957" cy="20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86"/>
                  </a:lnTo>
                  <a:lnTo>
                    <a:pt x="10692" y="0"/>
                  </a:lnTo>
                  <a:lnTo>
                    <a:pt x="0" y="281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20A35D8C-4598-4802-8235-D3FC99620CB0}"/>
                </a:ext>
              </a:extLst>
            </p:cNvPr>
            <p:cNvSpPr/>
            <p:nvPr/>
          </p:nvSpPr>
          <p:spPr>
            <a:xfrm>
              <a:off x="10291431" y="5082869"/>
              <a:ext cx="547384" cy="177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4BFE8CF9-09C7-443D-97C1-167837F3717E}"/>
                </a:ext>
              </a:extLst>
            </p:cNvPr>
            <p:cNvSpPr/>
            <p:nvPr/>
          </p:nvSpPr>
          <p:spPr>
            <a:xfrm>
              <a:off x="10838814" y="5079923"/>
              <a:ext cx="536576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456F1665-76C5-4B1A-9575-306DA449CFC9}"/>
                </a:ext>
              </a:extLst>
            </p:cNvPr>
            <p:cNvSpPr/>
            <p:nvPr/>
          </p:nvSpPr>
          <p:spPr>
            <a:xfrm>
              <a:off x="9505245" y="5298988"/>
              <a:ext cx="1082974" cy="15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634"/>
                  </a:lnTo>
                  <a:lnTo>
                    <a:pt x="10682" y="0"/>
                  </a:lnTo>
                  <a:lnTo>
                    <a:pt x="0" y="36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FBF92E26-8A0E-43A5-81FB-B30EC67C926E}"/>
                </a:ext>
              </a:extLst>
            </p:cNvPr>
            <p:cNvSpPr/>
            <p:nvPr/>
          </p:nvSpPr>
          <p:spPr>
            <a:xfrm>
              <a:off x="9505245" y="5564227"/>
              <a:ext cx="546402" cy="129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37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92B2F865-AA0B-47D4-BB1C-2E2CB677FE2B}"/>
                </a:ext>
              </a:extLst>
            </p:cNvPr>
            <p:cNvSpPr/>
            <p:nvPr/>
          </p:nvSpPr>
          <p:spPr>
            <a:xfrm>
              <a:off x="10051645" y="5561280"/>
              <a:ext cx="536573" cy="12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4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6C60BF78-4832-4B34-9EF1-1213F17F48D4}"/>
                </a:ext>
              </a:extLst>
            </p:cNvPr>
            <p:cNvSpPr/>
            <p:nvPr/>
          </p:nvSpPr>
          <p:spPr>
            <a:xfrm>
              <a:off x="11107101" y="5298988"/>
              <a:ext cx="1082974" cy="15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634"/>
                  </a:lnTo>
                  <a:lnTo>
                    <a:pt x="10702" y="0"/>
                  </a:lnTo>
                  <a:lnTo>
                    <a:pt x="0" y="36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BA8E7442-BDE7-42B9-8E6E-836A0AF9973D}"/>
                </a:ext>
              </a:extLst>
            </p:cNvPr>
            <p:cNvSpPr/>
            <p:nvPr/>
          </p:nvSpPr>
          <p:spPr>
            <a:xfrm>
              <a:off x="11107101" y="5564227"/>
              <a:ext cx="546402" cy="129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37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FF1D727A-49D4-4AF0-AB97-F540E3EE8F57}"/>
                </a:ext>
              </a:extLst>
            </p:cNvPr>
            <p:cNvSpPr/>
            <p:nvPr/>
          </p:nvSpPr>
          <p:spPr>
            <a:xfrm>
              <a:off x="11653502" y="5561280"/>
              <a:ext cx="536573" cy="12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4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3000">
                <a:solidFill>
                  <a:srgbClr val="FFFFFF"/>
                </a:solidFill>
              </a:endParaRPr>
            </a:p>
          </p:txBody>
        </p:sp>
      </p:grpSp>
      <p:pic>
        <p:nvPicPr>
          <p:cNvPr id="40" name="Picture 39" descr="A close up of electronics&#10;&#10;Description automatically generated">
            <a:extLst>
              <a:ext uri="{FF2B5EF4-FFF2-40B4-BE49-F238E27FC236}">
                <a16:creationId xmlns:a16="http://schemas.microsoft.com/office/drawing/2014/main" id="{21B4319E-38A6-F740-B7AB-C42023E87E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6379" y="1328732"/>
            <a:ext cx="3670015" cy="35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97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 userDrawn="1"/>
        </p:nvSpPr>
        <p:spPr bwMode="auto">
          <a:xfrm rot="10800000" flipV="1">
            <a:off x="11488" y="5778500"/>
            <a:ext cx="12180510" cy="1062038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FFC000">
              <a:alpha val="7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22"/>
          <p:cNvSpPr>
            <a:spLocks/>
          </p:cNvSpPr>
          <p:nvPr userDrawn="1"/>
        </p:nvSpPr>
        <p:spPr bwMode="auto">
          <a:xfrm rot="10800000" flipV="1">
            <a:off x="0" y="5793380"/>
            <a:ext cx="12180510" cy="927100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3466486" y="6219375"/>
            <a:ext cx="8427344" cy="408296"/>
            <a:chOff x="2796364" y="6464429"/>
            <a:chExt cx="8212350" cy="40829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C4E75B-B0F1-4FFF-B4C2-AABCC3749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7743" y="6533969"/>
              <a:ext cx="144000" cy="19281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6CB083-63E8-40D8-A65D-FE123AAE5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344" y="6587234"/>
              <a:ext cx="144000" cy="18803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AB6399-CC85-47C0-AD17-202B7034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64" y="6570938"/>
              <a:ext cx="158566" cy="194809"/>
            </a:xfrm>
            <a:prstGeom prst="rect">
              <a:avLst/>
            </a:prstGeom>
            <a:solidFill>
              <a:srgbClr val="FFC000"/>
            </a:solidFill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4199AD1-898D-46CA-A83B-3B4993A3F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47" y="6569045"/>
              <a:ext cx="180000" cy="138688"/>
            </a:xfrm>
            <a:prstGeom prst="rect">
              <a:avLst/>
            </a:prstGeom>
            <a:solidFill>
              <a:srgbClr val="FFC000"/>
            </a:solidFill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A1EC5E-C3F5-482A-A428-7052E854DC93}"/>
                </a:ext>
              </a:extLst>
            </p:cNvPr>
            <p:cNvSpPr txBox="1"/>
            <p:nvPr/>
          </p:nvSpPr>
          <p:spPr>
            <a:xfrm>
              <a:off x="7180543" y="6464429"/>
              <a:ext cx="187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23">
                <a:defRPr/>
              </a:pPr>
              <a:r>
                <a:rPr kumimoji="0" lang="en-AU" sz="9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Ditjen</a:t>
              </a: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kumimoji="0" lang="en-AU" sz="9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Bina</a:t>
              </a: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  <a:p>
              <a:pPr marL="0" marR="0" lvl="0" indent="0" algn="l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Pembangunan Daerah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A1EC5E-C3F5-482A-A428-7052E854DC93}"/>
                </a:ext>
              </a:extLst>
            </p:cNvPr>
            <p:cNvSpPr txBox="1"/>
            <p:nvPr/>
          </p:nvSpPr>
          <p:spPr>
            <a:xfrm>
              <a:off x="9691920" y="6503393"/>
              <a:ext cx="1316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Ditjen</a:t>
              </a: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kumimoji="0" lang="en-AU" sz="9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Bina</a:t>
              </a: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  <a:p>
              <a:pPr marL="0" marR="0" lvl="0" indent="0" algn="l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Pembangunan Daerah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A1EC5E-C3F5-482A-A428-7052E854DC93}"/>
                </a:ext>
              </a:extLst>
            </p:cNvPr>
            <p:cNvSpPr txBox="1"/>
            <p:nvPr/>
          </p:nvSpPr>
          <p:spPr>
            <a:xfrm>
              <a:off x="4792788" y="6464429"/>
              <a:ext cx="1632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Ditjen</a:t>
              </a: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kumimoji="0" lang="en-AU" sz="9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Bina</a:t>
              </a: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  <a:p>
              <a:pPr marL="0" marR="0" lvl="0" indent="0" algn="l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Pembangunan Daerah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FCF8CB-6698-4F84-BF5E-9147A8479384}"/>
                </a:ext>
              </a:extLst>
            </p:cNvPr>
            <p:cNvSpPr txBox="1"/>
            <p:nvPr/>
          </p:nvSpPr>
          <p:spPr>
            <a:xfrm>
              <a:off x="2908256" y="6503393"/>
              <a:ext cx="9053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bina_bangda</a:t>
              </a:r>
              <a:endPara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104624"/>
            <a:ext cx="10083048" cy="63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5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7374" y="-1"/>
            <a:ext cx="10579750" cy="1116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5">
              <a:solidFill>
                <a:prstClr val="white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182584"/>
            <a:ext cx="684835" cy="987395"/>
            <a:chOff x="4976225" y="4736922"/>
            <a:chExt cx="828763" cy="1194910"/>
          </a:xfrm>
        </p:grpSpPr>
        <p:sp>
          <p:nvSpPr>
            <p:cNvPr id="31" name="Parallelogram 30"/>
            <p:cNvSpPr/>
            <p:nvPr/>
          </p:nvSpPr>
          <p:spPr>
            <a:xfrm flipV="1">
              <a:off x="4976227" y="4736922"/>
              <a:ext cx="828761" cy="572952"/>
            </a:xfrm>
            <a:prstGeom prst="parallelogram">
              <a:avLst>
                <a:gd name="adj" fmla="val 103000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5">
                <a:solidFill>
                  <a:prstClr val="white"/>
                </a:solidFill>
              </a:endParaRPr>
            </a:p>
          </p:txBody>
        </p:sp>
        <p:sp>
          <p:nvSpPr>
            <p:cNvPr id="32" name="Parallelogram 31"/>
            <p:cNvSpPr/>
            <p:nvPr/>
          </p:nvSpPr>
          <p:spPr>
            <a:xfrm flipH="1" flipV="1">
              <a:off x="4976225" y="5358880"/>
              <a:ext cx="828761" cy="572952"/>
            </a:xfrm>
            <a:prstGeom prst="parallelogram">
              <a:avLst>
                <a:gd name="adj" fmla="val 103000"/>
              </a:avLst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7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91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6" y="92767"/>
            <a:ext cx="596114" cy="7683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738730"/>
            <a:ext cx="12192000" cy="1192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6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9" y="92767"/>
            <a:ext cx="596114" cy="7683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738730"/>
            <a:ext cx="12192000" cy="1192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7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52C7-332A-470C-AB2E-E2A2378092D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A59-1D72-4776-9F65-92A812C1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2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52C7-332A-470C-AB2E-E2A2378092D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A59-1D72-4776-9F65-92A812C1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0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52C7-332A-470C-AB2E-E2A2378092D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A59-1D72-4776-9F65-92A812C1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5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52C7-332A-470C-AB2E-E2A2378092D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A59-1D72-4776-9F65-92A812C1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52C7-332A-470C-AB2E-E2A2378092D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A59-1D72-4776-9F65-92A812C1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52C7-332A-470C-AB2E-E2A2378092D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A59-1D72-4776-9F65-92A812C1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52C7-332A-470C-AB2E-E2A2378092D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5A59-1D72-4776-9F65-92A812C1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18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21.jp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041" y="962834"/>
            <a:ext cx="9585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solidFill>
                  <a:srgbClr val="FFFF00"/>
                </a:solidFill>
                <a:latin typeface="Roboto" pitchFamily="2" charset="0"/>
                <a:ea typeface="Roboto" pitchFamily="2" charset="0"/>
              </a:rPr>
              <a:t>SOSIALISASI </a:t>
            </a:r>
            <a:r>
              <a:rPr lang="en-US" sz="4000" b="1" dirty="0">
                <a:solidFill>
                  <a:srgbClr val="FFFF00"/>
                </a:solidFill>
                <a:latin typeface="Roboto" pitchFamily="2" charset="0"/>
                <a:ea typeface="Roboto" pitchFamily="2" charset="0"/>
              </a:rPr>
              <a:t>APLIKASI </a:t>
            </a:r>
            <a:r>
              <a:rPr lang="id-ID" sz="4000" b="1" dirty="0">
                <a:solidFill>
                  <a:srgbClr val="FFFF00"/>
                </a:solidFill>
                <a:latin typeface="Roboto" pitchFamily="2" charset="0"/>
                <a:ea typeface="Roboto" pitchFamily="2" charset="0"/>
              </a:rPr>
              <a:t>PELAPORAN </a:t>
            </a:r>
            <a:r>
              <a:rPr lang="en-US" sz="4000" b="1" dirty="0">
                <a:solidFill>
                  <a:srgbClr val="FFFF00"/>
                </a:solidFill>
                <a:latin typeface="Roboto" pitchFamily="2" charset="0"/>
                <a:ea typeface="Roboto" pitchFamily="2" charset="0"/>
              </a:rPr>
              <a:t>SPM BERBASIS WEB</a:t>
            </a:r>
            <a:endParaRPr lang="id-ID" sz="4000" b="1" dirty="0">
              <a:solidFill>
                <a:srgbClr val="FFFF00"/>
              </a:solidFill>
              <a:latin typeface="Roboto" pitchFamily="2" charset="0"/>
              <a:ea typeface="Roboto" pitchFamily="2" charset="0"/>
            </a:endParaRPr>
          </a:p>
          <a:p>
            <a:pPr algn="ctr"/>
            <a:r>
              <a:rPr lang="id-ID" sz="4000" b="1" dirty="0">
                <a:solidFill>
                  <a:srgbClr val="FFFF00"/>
                </a:solidFill>
                <a:latin typeface="Roboto" pitchFamily="2" charset="0"/>
                <a:ea typeface="Roboto" pitchFamily="2" charset="0"/>
              </a:rPr>
              <a:t>BIDANG KESEHATAN </a:t>
            </a:r>
          </a:p>
          <a:p>
            <a:pPr algn="ctr"/>
            <a:r>
              <a:rPr lang="id-ID" sz="4000" b="1" dirty="0">
                <a:solidFill>
                  <a:srgbClr val="FFFF00"/>
                </a:solidFill>
                <a:latin typeface="Roboto" pitchFamily="2" charset="0"/>
                <a:ea typeface="Roboto" pitchFamily="2" charset="0"/>
              </a:rPr>
              <a:t>PROVINSI RIAU</a:t>
            </a:r>
            <a:endParaRPr lang="en-US" sz="4000" b="1" dirty="0">
              <a:solidFill>
                <a:srgbClr val="FFFF00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4670" y="53788"/>
            <a:ext cx="34062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>
                <a:ea typeface="Roboto" pitchFamily="2" charset="0"/>
              </a:rPr>
              <a:t>DIREKTORAT JENDERAL</a:t>
            </a:r>
          </a:p>
          <a:p>
            <a:r>
              <a:rPr lang="en-US" sz="1400" b="1" spc="300" dirty="0">
                <a:ea typeface="Roboto" pitchFamily="2" charset="0"/>
              </a:rPr>
              <a:t>BINA PEMBANGUNAN DAERAH</a:t>
            </a:r>
          </a:p>
          <a:p>
            <a:r>
              <a:rPr lang="en-US" sz="1400" b="1" spc="300" dirty="0">
                <a:ea typeface="Roboto" pitchFamily="2" charset="0"/>
              </a:rPr>
              <a:t>KEMENTERIAN DALAM NEGERI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D861C-4C68-4946-9EBB-602A2D5EB5E9}"/>
              </a:ext>
            </a:extLst>
          </p:cNvPr>
          <p:cNvSpPr txBox="1"/>
          <p:nvPr/>
        </p:nvSpPr>
        <p:spPr>
          <a:xfrm>
            <a:off x="825370" y="6257334"/>
            <a:ext cx="1681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166597"/>
                </a:solidFill>
                <a:cs typeface="Poppins" panose="00000500000000000000" pitchFamily="2" charset="0"/>
              </a:rPr>
              <a:t>BIDANG PENDIDIKAN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D861C-4C68-4946-9EBB-602A2D5EB5E9}"/>
              </a:ext>
            </a:extLst>
          </p:cNvPr>
          <p:cNvSpPr txBox="1"/>
          <p:nvPr/>
        </p:nvSpPr>
        <p:spPr>
          <a:xfrm>
            <a:off x="2556679" y="6257334"/>
            <a:ext cx="1681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166597"/>
                </a:solidFill>
                <a:cs typeface="Poppins" panose="00000500000000000000" pitchFamily="2" charset="0"/>
              </a:rPr>
              <a:t>BIDANG KESEHATAN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D861C-4C68-4946-9EBB-602A2D5EB5E9}"/>
              </a:ext>
            </a:extLst>
          </p:cNvPr>
          <p:cNvSpPr txBox="1"/>
          <p:nvPr/>
        </p:nvSpPr>
        <p:spPr>
          <a:xfrm>
            <a:off x="4313033" y="6257334"/>
            <a:ext cx="1681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166597"/>
                </a:solidFill>
                <a:cs typeface="Poppins" panose="00000500000000000000" pitchFamily="2" charset="0"/>
              </a:rPr>
              <a:t>BIDANG PEKERJAAN UMUM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D861C-4C68-4946-9EBB-602A2D5EB5E9}"/>
              </a:ext>
            </a:extLst>
          </p:cNvPr>
          <p:cNvSpPr txBox="1"/>
          <p:nvPr/>
        </p:nvSpPr>
        <p:spPr>
          <a:xfrm>
            <a:off x="6061820" y="6257334"/>
            <a:ext cx="1681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166597"/>
                </a:solidFill>
                <a:cs typeface="Poppins" panose="00000500000000000000" pitchFamily="2" charset="0"/>
              </a:rPr>
              <a:t>BIDANG PERUMAHAN RAKYAT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D861C-4C68-4946-9EBB-602A2D5EB5E9}"/>
              </a:ext>
            </a:extLst>
          </p:cNvPr>
          <p:cNvSpPr txBox="1"/>
          <p:nvPr/>
        </p:nvSpPr>
        <p:spPr>
          <a:xfrm>
            <a:off x="7820023" y="6257334"/>
            <a:ext cx="1681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166597"/>
                </a:solidFill>
                <a:cs typeface="Poppins" panose="00000500000000000000" pitchFamily="2" charset="0"/>
              </a:rPr>
              <a:t>BIDANG TRANTIBUMLINMAS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DD861C-4C68-4946-9EBB-602A2D5EB5E9}"/>
              </a:ext>
            </a:extLst>
          </p:cNvPr>
          <p:cNvSpPr txBox="1"/>
          <p:nvPr/>
        </p:nvSpPr>
        <p:spPr>
          <a:xfrm>
            <a:off x="9578226" y="6257334"/>
            <a:ext cx="1681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166597"/>
                </a:solidFill>
                <a:cs typeface="Poppins" panose="00000500000000000000" pitchFamily="2" charset="0"/>
              </a:rPr>
              <a:t>BIDANG SOSIAL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DECD7B-104F-4966-B972-160948D0BF50}"/>
              </a:ext>
            </a:extLst>
          </p:cNvPr>
          <p:cNvSpPr txBox="1"/>
          <p:nvPr/>
        </p:nvSpPr>
        <p:spPr>
          <a:xfrm>
            <a:off x="283779" y="3347101"/>
            <a:ext cx="11540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200" dirty="0">
                <a:solidFill>
                  <a:schemeClr val="bg1"/>
                </a:solidFill>
              </a:rPr>
              <a:t>DIREKTORAT SINKRONISASI  URUSAN PEMERINTAHAN DAERAH </a:t>
            </a:r>
            <a:r>
              <a:rPr lang="en-US" sz="3200" dirty="0">
                <a:solidFill>
                  <a:schemeClr val="bg1"/>
                </a:solidFill>
              </a:rPr>
              <a:t>III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</a:rPr>
              <a:t>DITJEN BINA PEMBANGUNAN DAERAH</a:t>
            </a:r>
            <a:endParaRPr lang="id-ID" sz="3200" dirty="0">
              <a:solidFill>
                <a:schemeClr val="bg1"/>
              </a:solidFill>
            </a:endParaRPr>
          </a:p>
          <a:p>
            <a:pPr algn="r"/>
            <a:r>
              <a:rPr lang="en-US" sz="3200" dirty="0">
                <a:solidFill>
                  <a:schemeClr val="bg1"/>
                </a:solidFill>
              </a:rPr>
              <a:t>KEMEN</a:t>
            </a:r>
            <a:r>
              <a:rPr lang="id-ID" sz="3200" dirty="0">
                <a:solidFill>
                  <a:schemeClr val="bg1"/>
                </a:solidFill>
              </a:rPr>
              <a:t>TERIAN </a:t>
            </a:r>
            <a:r>
              <a:rPr lang="en-US" sz="3200" dirty="0">
                <a:solidFill>
                  <a:schemeClr val="bg1"/>
                </a:solidFill>
              </a:rPr>
              <a:t>DA</a:t>
            </a:r>
            <a:r>
              <a:rPr lang="id-ID" sz="3200" dirty="0">
                <a:solidFill>
                  <a:schemeClr val="bg1"/>
                </a:solidFill>
              </a:rPr>
              <a:t>LAM NEGER</a:t>
            </a:r>
            <a:r>
              <a:rPr lang="en-US" sz="3200" dirty="0">
                <a:solidFill>
                  <a:schemeClr val="bg1"/>
                </a:solidFill>
              </a:rPr>
              <a:t>I</a:t>
            </a:r>
            <a:endParaRPr lang="en-ID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3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3637" y="101456"/>
            <a:ext cx="108011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377">
              <a:lnSpc>
                <a:spcPct val="90000"/>
              </a:lnSpc>
              <a:defRPr/>
            </a:pP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PERSENTASE TINGKAT KETERISIAN PELAPORAN SPM BERBASIS WEB </a:t>
            </a:r>
          </a:p>
          <a:p>
            <a:pPr defTabSz="914377">
              <a:lnSpc>
                <a:spcPct val="90000"/>
              </a:lnSpc>
              <a:defRPr/>
            </a:pP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cs typeface="Times New Roman" panose="02020603050405020304" pitchFamily="18" charset="0"/>
                <a:sym typeface="Arial"/>
              </a:rPr>
              <a:t>PROVINSI, KABUPATEN/KOTA TAHUN 2020</a:t>
            </a:r>
            <a:endParaRPr lang="en-US" sz="1400" b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ato Black" panose="020F0A02020204030203" pitchFamily="34" charset="0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962" y="6385700"/>
            <a:ext cx="2902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SUMBER : SEKBER SPM BINA BANGDA 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18546A-97A2-4137-A2C8-58296EDF0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665288"/>
              </p:ext>
            </p:extLst>
          </p:nvPr>
        </p:nvGraphicFramePr>
        <p:xfrm>
          <a:off x="363071" y="860613"/>
          <a:ext cx="11564469" cy="56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17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36349" r="3147" b="25822"/>
          <a:stretch/>
        </p:blipFill>
        <p:spPr bwMode="auto">
          <a:xfrm>
            <a:off x="0" y="1660355"/>
            <a:ext cx="12192000" cy="430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2079" y="1024786"/>
            <a:ext cx="1080114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 defTabSz="914377">
              <a:lnSpc>
                <a:spcPct val="90000"/>
              </a:lnSpc>
              <a:defRPr/>
            </a:pP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PERSENTASE </a:t>
            </a:r>
            <a:r>
              <a:rPr lang="id-ID" sz="2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CAPAIAN 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PELAPORAN SPM 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cs typeface="Times New Roman" panose="02020603050405020304" pitchFamily="18" charset="0"/>
                <a:sym typeface="Arial"/>
              </a:rPr>
              <a:t>PROVINSI 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BERBASIS WEB </a:t>
            </a:r>
            <a:endParaRPr lang="id-ID" sz="2000" b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ato Black" panose="020F0A02020204030203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914377">
              <a:lnSpc>
                <a:spcPct val="90000"/>
              </a:lnSpc>
              <a:defRPr/>
            </a:pPr>
            <a:r>
              <a:rPr lang="id-ID" sz="2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BIDANG KESEHATAN</a:t>
            </a:r>
            <a:endParaRPr lang="id-ID" sz="2000" b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ato Black" panose="020F0A02020204030203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914377">
              <a:lnSpc>
                <a:spcPct val="90000"/>
              </a:lnSpc>
              <a:defRPr/>
            </a:pPr>
            <a:r>
              <a:rPr lang="id-ID" sz="2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cs typeface="Times New Roman" panose="02020603050405020304" pitchFamily="18" charset="0"/>
                <a:sym typeface="Arial"/>
              </a:rPr>
              <a:t>PER 1 OKTOBER 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cs typeface="Times New Roman" panose="02020603050405020304" pitchFamily="18" charset="0"/>
                <a:sym typeface="Arial"/>
              </a:rPr>
              <a:t>202</a:t>
            </a:r>
            <a:r>
              <a:rPr lang="id-ID" sz="2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cs typeface="Times New Roman" panose="02020603050405020304" pitchFamily="18" charset="0"/>
                <a:sym typeface="Arial"/>
              </a:rPr>
              <a:t>1</a:t>
            </a:r>
            <a:endParaRPr lang="en-US" sz="1400" b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ato Black" panose="020F0A02020204030203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85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1" r="2217" b="69828"/>
          <a:stretch/>
        </p:blipFill>
        <p:spPr bwMode="auto">
          <a:xfrm>
            <a:off x="0" y="977462"/>
            <a:ext cx="12201303" cy="102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44684" r="2217" b="43031"/>
          <a:stretch/>
        </p:blipFill>
        <p:spPr bwMode="auto">
          <a:xfrm>
            <a:off x="189186" y="2081040"/>
            <a:ext cx="12019871" cy="7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72558" r="2217" b="15157"/>
          <a:stretch/>
        </p:blipFill>
        <p:spPr bwMode="auto">
          <a:xfrm>
            <a:off x="189186" y="2895591"/>
            <a:ext cx="12019871" cy="7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17026" r="2338" b="70043"/>
          <a:stretch/>
        </p:blipFill>
        <p:spPr bwMode="auto">
          <a:xfrm>
            <a:off x="141891" y="3720738"/>
            <a:ext cx="12050110" cy="78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45043" r="2338" b="42026"/>
          <a:stretch/>
        </p:blipFill>
        <p:spPr bwMode="auto">
          <a:xfrm>
            <a:off x="141891" y="4614042"/>
            <a:ext cx="12050110" cy="78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72485" r="2338" b="14584"/>
          <a:stretch/>
        </p:blipFill>
        <p:spPr bwMode="auto">
          <a:xfrm>
            <a:off x="141890" y="5517989"/>
            <a:ext cx="12050110" cy="78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1502" y="216915"/>
            <a:ext cx="848184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90000"/>
              </a:lnSpc>
              <a:defRPr/>
            </a:pPr>
            <a:r>
              <a:rPr lang="id-ID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EVALUASI 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PELAPORAN SPM</a:t>
            </a:r>
            <a:r>
              <a:rPr lang="id-ID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BIDANG KESEHATAN 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BERBASIS WEB</a:t>
            </a:r>
          </a:p>
          <a:p>
            <a:pPr algn="ctr" defTabSz="914377">
              <a:lnSpc>
                <a:spcPct val="90000"/>
              </a:lnSpc>
              <a:defRPr/>
            </a:pPr>
            <a:r>
              <a:rPr lang="id-ID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KABUPATEN/KOTA</a:t>
            </a:r>
            <a:endParaRPr lang="en-US" b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ato Black" panose="020F0A02020204030203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1229707"/>
            <a:ext cx="189186" cy="252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42038" y="1650129"/>
            <a:ext cx="189186" cy="252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105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12931" r="2459" b="75646"/>
          <a:stretch/>
        </p:blipFill>
        <p:spPr bwMode="auto">
          <a:xfrm>
            <a:off x="141891" y="945930"/>
            <a:ext cx="12050110" cy="83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t="40734" r="2379" b="47843"/>
          <a:stretch/>
        </p:blipFill>
        <p:spPr bwMode="auto">
          <a:xfrm>
            <a:off x="141891" y="1839306"/>
            <a:ext cx="12050110" cy="83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68322" r="2459" b="20255"/>
          <a:stretch/>
        </p:blipFill>
        <p:spPr bwMode="auto">
          <a:xfrm>
            <a:off x="141891" y="2753703"/>
            <a:ext cx="12050110" cy="83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14440" r="2459" b="73275"/>
          <a:stretch/>
        </p:blipFill>
        <p:spPr bwMode="auto">
          <a:xfrm>
            <a:off x="141891" y="3689212"/>
            <a:ext cx="12050110" cy="89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42458" r="2459" b="45257"/>
          <a:stretch/>
        </p:blipFill>
        <p:spPr bwMode="auto">
          <a:xfrm>
            <a:off x="141891" y="4724482"/>
            <a:ext cx="12050110" cy="89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70261" r="2459" b="17454"/>
          <a:stretch/>
        </p:blipFill>
        <p:spPr bwMode="auto">
          <a:xfrm>
            <a:off x="141891" y="5749240"/>
            <a:ext cx="12050110" cy="89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47586" y="252248"/>
            <a:ext cx="1671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/>
              <a:t>Lanjutan.............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0" y="1891879"/>
            <a:ext cx="189186" cy="252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68310" y="2422633"/>
            <a:ext cx="189186" cy="252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ight Arrow 10"/>
          <p:cNvSpPr/>
          <p:nvPr/>
        </p:nvSpPr>
        <p:spPr>
          <a:xfrm>
            <a:off x="21012" y="5807093"/>
            <a:ext cx="189186" cy="252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Arrow 11"/>
          <p:cNvSpPr/>
          <p:nvPr/>
        </p:nvSpPr>
        <p:spPr>
          <a:xfrm>
            <a:off x="78816" y="6353643"/>
            <a:ext cx="189186" cy="252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441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40CEB3-FB65-4172-9435-FDA86B30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9" y="1704659"/>
            <a:ext cx="9945511" cy="48139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C1AC10C-AC81-4CFE-B451-A45A3BF1402B}"/>
              </a:ext>
            </a:extLst>
          </p:cNvPr>
          <p:cNvGrpSpPr/>
          <p:nvPr/>
        </p:nvGrpSpPr>
        <p:grpSpPr>
          <a:xfrm>
            <a:off x="6927850" y="983256"/>
            <a:ext cx="5264150" cy="461665"/>
            <a:chOff x="6835645" y="2217094"/>
            <a:chExt cx="5264150" cy="461665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3A374A33-553E-425B-944C-DB0DA647197F}"/>
                </a:ext>
              </a:extLst>
            </p:cNvPr>
            <p:cNvSpPr/>
            <p:nvPr/>
          </p:nvSpPr>
          <p:spPr>
            <a:xfrm>
              <a:off x="6835645" y="2269819"/>
              <a:ext cx="5264150" cy="408940"/>
            </a:xfrm>
            <a:custGeom>
              <a:avLst/>
              <a:gdLst/>
              <a:ahLst/>
              <a:cxnLst/>
              <a:rect l="l" t="t" r="r" b="b"/>
              <a:pathLst>
                <a:path w="5264150" h="408940">
                  <a:moveTo>
                    <a:pt x="5195824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9" y="19938"/>
                  </a:lnTo>
                  <a:lnTo>
                    <a:pt x="5349" y="41576"/>
                  </a:lnTo>
                  <a:lnTo>
                    <a:pt x="0" y="68072"/>
                  </a:lnTo>
                  <a:lnTo>
                    <a:pt x="0" y="340360"/>
                  </a:lnTo>
                  <a:lnTo>
                    <a:pt x="5349" y="366855"/>
                  </a:lnTo>
                  <a:lnTo>
                    <a:pt x="19939" y="388493"/>
                  </a:lnTo>
                  <a:lnTo>
                    <a:pt x="41576" y="403082"/>
                  </a:lnTo>
                  <a:lnTo>
                    <a:pt x="68072" y="408431"/>
                  </a:lnTo>
                  <a:lnTo>
                    <a:pt x="5195824" y="408431"/>
                  </a:lnTo>
                  <a:lnTo>
                    <a:pt x="5222319" y="403082"/>
                  </a:lnTo>
                  <a:lnTo>
                    <a:pt x="5243957" y="388493"/>
                  </a:lnTo>
                  <a:lnTo>
                    <a:pt x="5258546" y="366855"/>
                  </a:lnTo>
                  <a:lnTo>
                    <a:pt x="5263896" y="340360"/>
                  </a:lnTo>
                  <a:lnTo>
                    <a:pt x="5263896" y="68072"/>
                  </a:lnTo>
                  <a:lnTo>
                    <a:pt x="5258546" y="41576"/>
                  </a:lnTo>
                  <a:lnTo>
                    <a:pt x="5243957" y="19938"/>
                  </a:lnTo>
                  <a:lnTo>
                    <a:pt x="5222319" y="5349"/>
                  </a:lnTo>
                  <a:lnTo>
                    <a:pt x="5195824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42850E-86A9-4A67-8A84-C1DC8AD16EA2}"/>
                </a:ext>
              </a:extLst>
            </p:cNvPr>
            <p:cNvSpPr txBox="1"/>
            <p:nvPr/>
          </p:nvSpPr>
          <p:spPr>
            <a:xfrm>
              <a:off x="6981695" y="2217094"/>
              <a:ext cx="5118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https://spm.bangda.kemendagri.go.id/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bk object 25">
            <a:extLst>
              <a:ext uri="{FF2B5EF4-FFF2-40B4-BE49-F238E27FC236}">
                <a16:creationId xmlns:a16="http://schemas.microsoft.com/office/drawing/2014/main" id="{D0E03FBB-83A9-4374-8E12-CE2C667A162E}"/>
              </a:ext>
            </a:extLst>
          </p:cNvPr>
          <p:cNvSpPr/>
          <p:nvPr/>
        </p:nvSpPr>
        <p:spPr>
          <a:xfrm>
            <a:off x="8414486" y="314578"/>
            <a:ext cx="2290877" cy="721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64008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Link </a:t>
            </a:r>
            <a:r>
              <a:rPr lang="id-ID" sz="2400" dirty="0">
                <a:solidFill>
                  <a:schemeClr val="bg1"/>
                </a:solidFill>
                <a:latin typeface="Tw Cen MT" panose="020B0602020104020603" pitchFamily="34" charset="0"/>
              </a:rPr>
              <a:t>: </a:t>
            </a: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427" y="177284"/>
            <a:ext cx="7327385" cy="3970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377">
              <a:lnSpc>
                <a:spcPct val="90000"/>
              </a:lnSpc>
              <a:defRPr/>
            </a:pPr>
            <a:r>
              <a:rPr lang="en-US" sz="22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TAMPILAN PELAPORAN SPM BERBASIS WEB</a:t>
            </a:r>
          </a:p>
        </p:txBody>
      </p:sp>
    </p:spTree>
    <p:extLst>
      <p:ext uri="{BB962C8B-B14F-4D97-AF65-F5344CB8AC3E}">
        <p14:creationId xmlns:p14="http://schemas.microsoft.com/office/powerpoint/2010/main" val="290492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8224" y="1866900"/>
            <a:ext cx="7790745" cy="3919529"/>
            <a:chOff x="248355" y="1795470"/>
            <a:chExt cx="9518636" cy="46386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28C2CB7-C1D1-4AE0-8906-CEC60F777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55" y="1795470"/>
              <a:ext cx="9518636" cy="4638659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6C35736-F4D4-46FA-82B5-663CE2B5D8D1}"/>
                </a:ext>
              </a:extLst>
            </p:cNvPr>
            <p:cNvSpPr/>
            <p:nvPr/>
          </p:nvSpPr>
          <p:spPr>
            <a:xfrm>
              <a:off x="2582993" y="2288822"/>
              <a:ext cx="1074608" cy="31608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8E35B9-9399-48AB-8E4A-6F81D7B51805}"/>
              </a:ext>
            </a:extLst>
          </p:cNvPr>
          <p:cNvGrpSpPr/>
          <p:nvPr/>
        </p:nvGrpSpPr>
        <p:grpSpPr>
          <a:xfrm>
            <a:off x="8331200" y="2819400"/>
            <a:ext cx="3759200" cy="1603135"/>
            <a:chOff x="7099069" y="2603018"/>
            <a:chExt cx="4721629" cy="1852604"/>
          </a:xfrm>
        </p:grpSpPr>
        <p:sp>
          <p:nvSpPr>
            <p:cNvPr id="6" name="object 13">
              <a:extLst>
                <a:ext uri="{FF2B5EF4-FFF2-40B4-BE49-F238E27FC236}">
                  <a16:creationId xmlns:a16="http://schemas.microsoft.com/office/drawing/2014/main" id="{9652B4C1-5562-4235-A524-235E05B7DDE4}"/>
                </a:ext>
              </a:extLst>
            </p:cNvPr>
            <p:cNvSpPr txBox="1"/>
            <p:nvPr/>
          </p:nvSpPr>
          <p:spPr>
            <a:xfrm>
              <a:off x="7099069" y="2603018"/>
              <a:ext cx="4721629" cy="1852604"/>
            </a:xfrm>
            <a:prstGeom prst="rect">
              <a:avLst/>
            </a:prstGeom>
            <a:solidFill>
              <a:srgbClr val="2E5496">
                <a:alpha val="50000"/>
              </a:srgbClr>
            </a:solidFill>
          </p:spPr>
          <p:txBody>
            <a:bodyPr vert="horz" wrap="square" lIns="0" tIns="150495" rIns="0" bIns="0" rtlCol="0">
              <a:spAutoFit/>
            </a:bodyPr>
            <a:lstStyle/>
            <a:p>
              <a:pPr marL="1766570" marR="1754505" indent="-1270" algn="ctr">
                <a:lnSpc>
                  <a:spcPct val="100000"/>
                </a:lnSpc>
                <a:spcBef>
                  <a:spcPts val="1185"/>
                </a:spcBef>
              </a:pPr>
              <a:endParaRPr sz="2400" dirty="0">
                <a:latin typeface="Arial"/>
                <a:cs typeface="Arial"/>
              </a:endParaRPr>
            </a:p>
          </p:txBody>
        </p:sp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EE77C0C9-41EA-4CBC-9C0E-EB19657948DC}"/>
                </a:ext>
              </a:extLst>
            </p:cNvPr>
            <p:cNvSpPr txBox="1">
              <a:spLocks/>
            </p:cNvSpPr>
            <p:nvPr/>
          </p:nvSpPr>
          <p:spPr>
            <a:xfrm>
              <a:off x="7556840" y="2859373"/>
              <a:ext cx="4191000" cy="1596249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4008" indent="0" algn="just">
                <a:buFont typeface="Arial" panose="020B0604020202020204" pitchFamily="34" charset="0"/>
                <a:buNone/>
              </a:pPr>
              <a:r>
                <a:rPr lang="en-US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Halaman</a:t>
              </a: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Landasan</a:t>
              </a: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Hukum</a:t>
              </a: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berisikan</a:t>
              </a: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peraturan</a:t>
              </a: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hukum</a:t>
              </a: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terkait</a:t>
              </a: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 SPM.</a:t>
              </a:r>
              <a:endParaRPr lang="id-ID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48427" y="177284"/>
            <a:ext cx="7327385" cy="3970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377">
              <a:lnSpc>
                <a:spcPct val="90000"/>
              </a:lnSpc>
              <a:defRPr/>
            </a:pPr>
            <a:r>
              <a:rPr lang="en-US" sz="22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TAMPILAN PELAPORAN SPM BERBASIS WEB</a:t>
            </a:r>
          </a:p>
        </p:txBody>
      </p:sp>
    </p:spTree>
    <p:extLst>
      <p:ext uri="{BB962C8B-B14F-4D97-AF65-F5344CB8AC3E}">
        <p14:creationId xmlns:p14="http://schemas.microsoft.com/office/powerpoint/2010/main" val="1179812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 rotWithShape="1">
          <a:blip r:embed="rId2"/>
          <a:srcRect l="115" t="9797" r="50172" b="44065"/>
          <a:stretch/>
        </p:blipFill>
        <p:spPr bwMode="auto">
          <a:xfrm>
            <a:off x="358258" y="1345408"/>
            <a:ext cx="7156968" cy="3759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067F3D-9D55-45D9-86CB-274F11011B40}"/>
              </a:ext>
            </a:extLst>
          </p:cNvPr>
          <p:cNvSpPr/>
          <p:nvPr/>
        </p:nvSpPr>
        <p:spPr>
          <a:xfrm>
            <a:off x="953973" y="161782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-150" noProof="0" dirty="0" err="1">
                <a:latin typeface="Tw Cen MT" panose="020B0602020104020603" pitchFamily="34" charset="0"/>
              </a:rPr>
              <a:t>Halaman</a:t>
            </a:r>
            <a:r>
              <a:rPr lang="en-US" sz="2800" b="1" kern="0" spc="-150" noProof="0" dirty="0">
                <a:latin typeface="Tw Cen MT" panose="020B0602020104020603" pitchFamily="34" charset="0"/>
              </a:rPr>
              <a:t> </a:t>
            </a:r>
            <a:r>
              <a:rPr lang="en-US" sz="2800" b="1" kern="0" spc="-150" noProof="0" dirty="0" err="1">
                <a:latin typeface="Tw Cen MT" panose="020B0602020104020603" pitchFamily="34" charset="0"/>
              </a:rPr>
              <a:t>Buku</a:t>
            </a:r>
            <a:r>
              <a:rPr lang="en-US" sz="2800" b="1" kern="0" spc="-150" noProof="0" dirty="0">
                <a:latin typeface="Tw Cen MT" panose="020B0602020104020603" pitchFamily="34" charset="0"/>
              </a:rPr>
              <a:t> </a:t>
            </a:r>
            <a:r>
              <a:rPr lang="en-US" sz="2800" b="1" kern="0" spc="-150" noProof="0" dirty="0" err="1">
                <a:latin typeface="Tw Cen MT" panose="020B0602020104020603" pitchFamily="34" charset="0"/>
              </a:rPr>
              <a:t>Panduan</a:t>
            </a:r>
            <a:endParaRPr kumimoji="0" lang="id-ID" sz="2800" b="1" i="0" u="none" strike="noStrike" kern="0" cap="none" spc="-15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34225" y="2993727"/>
            <a:ext cx="4866997" cy="1759247"/>
            <a:chOff x="1000854" y="1126828"/>
            <a:chExt cx="10552693" cy="949808"/>
          </a:xfrm>
        </p:grpSpPr>
        <p:sp>
          <p:nvSpPr>
            <p:cNvPr id="14" name="object 13"/>
            <p:cNvSpPr txBox="1"/>
            <p:nvPr/>
          </p:nvSpPr>
          <p:spPr>
            <a:xfrm>
              <a:off x="1000854" y="1126828"/>
              <a:ext cx="10552693" cy="949808"/>
            </a:xfrm>
            <a:prstGeom prst="rect">
              <a:avLst/>
            </a:prstGeom>
            <a:solidFill>
              <a:srgbClr val="2E5496">
                <a:alpha val="50000"/>
              </a:srgbClr>
            </a:solidFill>
          </p:spPr>
          <p:txBody>
            <a:bodyPr vert="horz" wrap="square" lIns="0" tIns="150495" rIns="0" bIns="0" rtlCol="0">
              <a:spAutoFit/>
            </a:bodyPr>
            <a:lstStyle/>
            <a:p>
              <a:pPr marL="1766570" marR="1754505" indent="-1270" algn="ctr">
                <a:lnSpc>
                  <a:spcPct val="100000"/>
                </a:lnSpc>
                <a:spcBef>
                  <a:spcPts val="1185"/>
                </a:spcBef>
              </a:pPr>
              <a:endParaRPr sz="2400" dirty="0">
                <a:latin typeface="Arial"/>
                <a:cs typeface="Arial"/>
              </a:endParaRPr>
            </a:p>
          </p:txBody>
        </p:sp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2B989720-2526-473B-B2F8-88409EA543C1}"/>
                </a:ext>
              </a:extLst>
            </p:cNvPr>
            <p:cNvSpPr txBox="1">
              <a:spLocks/>
            </p:cNvSpPr>
            <p:nvPr/>
          </p:nvSpPr>
          <p:spPr>
            <a:xfrm>
              <a:off x="1331290" y="1176993"/>
              <a:ext cx="10146331" cy="89964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4008" indent="0" algn="just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Menu </a:t>
              </a:r>
              <a:r>
                <a:rPr lang="en-US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Buku</a:t>
              </a: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 Panduan </a:t>
              </a:r>
              <a:r>
                <a:rPr lang="en-US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berisikan</a:t>
              </a: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pedoman</a:t>
              </a: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dalam</a:t>
              </a: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menggunakan</a:t>
              </a: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aplikasi</a:t>
              </a: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peSPM</a:t>
              </a:r>
              <a:endParaRPr lang="id-ID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68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 txBox="1"/>
          <p:nvPr/>
        </p:nvSpPr>
        <p:spPr>
          <a:xfrm>
            <a:off x="8484577" y="1435719"/>
            <a:ext cx="3612173" cy="2599949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vert="horz" wrap="square" lIns="0" tIns="150495" rIns="0" bIns="0" rtlCol="0">
            <a:spAutoFit/>
          </a:bodyPr>
          <a:lstStyle/>
          <a:p>
            <a:pPr marL="1766570" marR="1754505" indent="-1270" algn="ctr">
              <a:lnSpc>
                <a:spcPct val="100000"/>
              </a:lnSpc>
              <a:spcBef>
                <a:spcPts val="1185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B75FE08-90D0-4E0D-90FA-5F1BC38DB5B6}"/>
              </a:ext>
            </a:extLst>
          </p:cNvPr>
          <p:cNvSpPr/>
          <p:nvPr/>
        </p:nvSpPr>
        <p:spPr>
          <a:xfrm>
            <a:off x="8616254" y="1759472"/>
            <a:ext cx="3160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 algn="just">
              <a:buNone/>
            </a:pPr>
            <a:r>
              <a:rPr lang="en-US" sz="2400" dirty="0" err="1">
                <a:latin typeface="Tw Cen MT" panose="020B0602020104020603" pitchFamily="34" charset="0"/>
              </a:rPr>
              <a:t>Halaman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ini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berisikan</a:t>
            </a:r>
            <a:r>
              <a:rPr lang="en-US" sz="2400" dirty="0">
                <a:latin typeface="Tw Cen MT" panose="020B0602020104020603" pitchFamily="34" charset="0"/>
              </a:rPr>
              <a:t> Data </a:t>
            </a:r>
            <a:r>
              <a:rPr lang="en-US" sz="2400" dirty="0" err="1">
                <a:latin typeface="Tw Cen MT" panose="020B0602020104020603" pitchFamily="34" charset="0"/>
              </a:rPr>
              <a:t>Capaian</a:t>
            </a:r>
            <a:r>
              <a:rPr lang="en-US" sz="2400" dirty="0">
                <a:latin typeface="Tw Cen MT" panose="020B0602020104020603" pitchFamily="34" charset="0"/>
              </a:rPr>
              <a:t> SPM </a:t>
            </a:r>
            <a:r>
              <a:rPr lang="en-US" sz="2400" dirty="0" err="1">
                <a:latin typeface="Tw Cen MT" panose="020B0602020104020603" pitchFamily="34" charset="0"/>
              </a:rPr>
              <a:t>masing-masing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urusan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penerapan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provinsi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tahun</a:t>
            </a:r>
            <a:r>
              <a:rPr lang="en-US" sz="2400" dirty="0">
                <a:latin typeface="Tw Cen MT" panose="020B0602020104020603" pitchFamily="34" charset="0"/>
              </a:rPr>
              <a:t> 2019, 2020 dan 2021</a:t>
            </a:r>
            <a:endParaRPr lang="id-ID" sz="2400" dirty="0">
              <a:latin typeface="Tw Cen MT" panose="020B06020201040206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067F3D-9D55-45D9-86CB-274F11011B40}"/>
              </a:ext>
            </a:extLst>
          </p:cNvPr>
          <p:cNvSpPr/>
          <p:nvPr/>
        </p:nvSpPr>
        <p:spPr>
          <a:xfrm>
            <a:off x="979979" y="184462"/>
            <a:ext cx="4694680" cy="492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spc="-150" noProof="0" dirty="0" err="1">
                <a:latin typeface="Tw Cen MT" panose="020B0602020104020603" pitchFamily="34" charset="0"/>
              </a:rPr>
              <a:t>Halaman</a:t>
            </a:r>
            <a:r>
              <a:rPr lang="en-US" sz="2600" b="1" kern="0" spc="-150" noProof="0" dirty="0">
                <a:latin typeface="Tw Cen MT" panose="020B0602020104020603" pitchFamily="34" charset="0"/>
              </a:rPr>
              <a:t> </a:t>
            </a:r>
            <a:r>
              <a:rPr lang="en-US" sz="2600" b="1" kern="0" spc="-150" dirty="0">
                <a:latin typeface="Tw Cen MT" panose="020B0602020104020603" pitchFamily="34" charset="0"/>
              </a:rPr>
              <a:t>Input </a:t>
            </a:r>
            <a:r>
              <a:rPr lang="en-US" sz="2600" b="1" kern="0" spc="-150" dirty="0" err="1">
                <a:latin typeface="Tw Cen MT" panose="020B0602020104020603" pitchFamily="34" charset="0"/>
              </a:rPr>
              <a:t>Capaian</a:t>
            </a:r>
            <a:r>
              <a:rPr lang="en-US" sz="2600" b="1" kern="0" spc="-150" dirty="0">
                <a:latin typeface="Tw Cen MT" panose="020B0602020104020603" pitchFamily="34" charset="0"/>
              </a:rPr>
              <a:t> </a:t>
            </a:r>
            <a:r>
              <a:rPr lang="en-US" sz="2600" b="1" kern="0" spc="-150" dirty="0" err="1">
                <a:latin typeface="Tw Cen MT" panose="020B0602020104020603" pitchFamily="34" charset="0"/>
              </a:rPr>
              <a:t>Provinsi</a:t>
            </a:r>
            <a:endParaRPr kumimoji="0" lang="id-ID" sz="2600" b="1" i="0" u="none" strike="noStrike" kern="0" cap="none" spc="-15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780EC-5257-4A5A-8F89-FE93A8C4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719"/>
            <a:ext cx="8625285" cy="45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77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1" y="1035755"/>
            <a:ext cx="7383792" cy="5632851"/>
            <a:chOff x="53341" y="1035755"/>
            <a:chExt cx="7383792" cy="56328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1" y="4023497"/>
              <a:ext cx="7383792" cy="26451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18" y="1035755"/>
              <a:ext cx="7371815" cy="2974592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A067F3D-9D55-45D9-86CB-274F11011B40}"/>
              </a:ext>
            </a:extLst>
          </p:cNvPr>
          <p:cNvSpPr/>
          <p:nvPr/>
        </p:nvSpPr>
        <p:spPr>
          <a:xfrm>
            <a:off x="832826" y="107146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spc="-150" noProof="0" dirty="0">
                <a:latin typeface="Tw Cen MT" panose="020B0602020104020603" pitchFamily="34" charset="0"/>
              </a:rPr>
              <a:t>Tabs </a:t>
            </a:r>
            <a:r>
              <a:rPr lang="en-US" sz="3200" b="1" kern="0" spc="-150" noProof="0" dirty="0" err="1">
                <a:latin typeface="Tw Cen MT" panose="020B0602020104020603" pitchFamily="34" charset="0"/>
              </a:rPr>
              <a:t>Capaian</a:t>
            </a:r>
            <a:r>
              <a:rPr lang="en-US" sz="3200" b="1" kern="0" spc="-150" noProof="0" dirty="0">
                <a:latin typeface="Tw Cen MT" panose="020B0602020104020603" pitchFamily="34" charset="0"/>
              </a:rPr>
              <a:t> SPM</a:t>
            </a:r>
            <a:endParaRPr kumimoji="0" lang="id-ID" sz="3200" b="1" i="0" u="none" strike="noStrike" kern="0" cap="none" spc="-15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37" name="object 13"/>
          <p:cNvSpPr txBox="1"/>
          <p:nvPr/>
        </p:nvSpPr>
        <p:spPr>
          <a:xfrm>
            <a:off x="7558899" y="4383403"/>
            <a:ext cx="4537851" cy="129324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vert="horz" wrap="square" lIns="0" tIns="150495" rIns="0" bIns="0" rtlCol="0">
            <a:spAutoFit/>
          </a:bodyPr>
          <a:lstStyle/>
          <a:p>
            <a:pPr marL="1766570" marR="1754505" indent="-1270" algn="ctr">
              <a:lnSpc>
                <a:spcPct val="100000"/>
              </a:lnSpc>
              <a:spcBef>
                <a:spcPts val="1185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8" name="object 13"/>
          <p:cNvSpPr txBox="1"/>
          <p:nvPr/>
        </p:nvSpPr>
        <p:spPr>
          <a:xfrm>
            <a:off x="7558900" y="1204316"/>
            <a:ext cx="4552935" cy="2637470"/>
          </a:xfrm>
          <a:prstGeom prst="rect">
            <a:avLst/>
          </a:prstGeom>
          <a:solidFill>
            <a:srgbClr val="2E5496">
              <a:alpha val="50000"/>
            </a:srgbClr>
          </a:solidFill>
        </p:spPr>
        <p:txBody>
          <a:bodyPr vert="horz" wrap="square" lIns="0" tIns="150495" rIns="0" bIns="0" rtlCol="0">
            <a:spAutoFit/>
          </a:bodyPr>
          <a:lstStyle/>
          <a:p>
            <a:pPr marL="1766570" marR="1754505" indent="-1270" algn="ctr">
              <a:lnSpc>
                <a:spcPct val="100000"/>
              </a:lnSpc>
              <a:spcBef>
                <a:spcPts val="1185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B75FE08-90D0-4E0D-90FA-5F1BC38DB5B6}"/>
              </a:ext>
            </a:extLst>
          </p:cNvPr>
          <p:cNvSpPr/>
          <p:nvPr/>
        </p:nvSpPr>
        <p:spPr>
          <a:xfrm>
            <a:off x="7452218" y="1129236"/>
            <a:ext cx="46445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1208" indent="-457200" algn="just">
              <a:buFont typeface="+mj-lt"/>
              <a:buAutoNum type="arabicPeriod"/>
            </a:pPr>
            <a:r>
              <a:rPr lang="en-US" sz="2000" dirty="0" err="1">
                <a:latin typeface="Tw Cen MT" panose="020B0602020104020603" pitchFamily="34" charset="0"/>
              </a:rPr>
              <a:t>Pertama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kita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harus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isi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kolom</a:t>
            </a:r>
            <a:r>
              <a:rPr lang="en-US" sz="2000" dirty="0">
                <a:latin typeface="Tw Cen MT" panose="020B0602020104020603" pitchFamily="34" charset="0"/>
              </a:rPr>
              <a:t> “</a:t>
            </a:r>
            <a:r>
              <a:rPr lang="en-US" sz="2000" b="1" dirty="0" err="1">
                <a:latin typeface="Tw Cen MT" panose="020B0602020104020603" pitchFamily="34" charset="0"/>
              </a:rPr>
              <a:t>Jumlah</a:t>
            </a:r>
            <a:r>
              <a:rPr lang="en-US" sz="2000" b="1" dirty="0">
                <a:latin typeface="Tw Cen MT" panose="020B0602020104020603" pitchFamily="34" charset="0"/>
              </a:rPr>
              <a:t> yang </a:t>
            </a:r>
            <a:r>
              <a:rPr lang="en-US" sz="2000" b="1" dirty="0" err="1">
                <a:latin typeface="Tw Cen MT" panose="020B0602020104020603" pitchFamily="34" charset="0"/>
              </a:rPr>
              <a:t>Harus</a:t>
            </a:r>
            <a:r>
              <a:rPr lang="en-US" sz="2000" b="1" dirty="0">
                <a:latin typeface="Tw Cen MT" panose="020B0602020104020603" pitchFamily="34" charset="0"/>
              </a:rPr>
              <a:t> </a:t>
            </a:r>
            <a:r>
              <a:rPr lang="en-US" sz="2000" b="1" dirty="0" err="1">
                <a:latin typeface="Tw Cen MT" panose="020B0602020104020603" pitchFamily="34" charset="0"/>
              </a:rPr>
              <a:t>Dilayani</a:t>
            </a:r>
            <a:r>
              <a:rPr lang="en-US" sz="2000" dirty="0">
                <a:latin typeface="Tw Cen MT" panose="020B0602020104020603" pitchFamily="34" charset="0"/>
              </a:rPr>
              <a:t>” yang </a:t>
            </a:r>
            <a:r>
              <a:rPr lang="en-US" sz="2000" dirty="0" err="1">
                <a:latin typeface="Tw Cen MT" panose="020B0602020104020603" pitchFamily="34" charset="0"/>
              </a:rPr>
              <a:t>merupakan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merupakan</a:t>
            </a:r>
            <a:r>
              <a:rPr lang="en-US" sz="2000" dirty="0">
                <a:latin typeface="Tw Cen MT" panose="020B0602020104020603" pitchFamily="34" charset="0"/>
              </a:rPr>
              <a:t> target </a:t>
            </a:r>
            <a:r>
              <a:rPr lang="en-US" sz="2000" dirty="0" err="1">
                <a:latin typeface="Tw Cen MT" panose="020B0602020104020603" pitchFamily="34" charset="0"/>
              </a:rPr>
              <a:t>semua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pelayanan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kepada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warga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negara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baik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berupa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kinerja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atau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lainya</a:t>
            </a:r>
            <a:r>
              <a:rPr lang="en-US" sz="2000" dirty="0">
                <a:latin typeface="Tw Cen MT" panose="020B0602020104020603" pitchFamily="34" charset="0"/>
              </a:rPr>
              <a:t> yang </a:t>
            </a:r>
            <a:r>
              <a:rPr lang="en-US" sz="2000" dirty="0" err="1">
                <a:latin typeface="Tw Cen MT" panose="020B0602020104020603" pitchFamily="34" charset="0"/>
              </a:rPr>
              <a:t>menjadi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tolok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ukur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kinerja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suau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daerah</a:t>
            </a:r>
            <a:r>
              <a:rPr lang="en-US" sz="2000" dirty="0">
                <a:latin typeface="Tw Cen MT" panose="020B0602020104020603" pitchFamily="34" charset="0"/>
              </a:rPr>
              <a:t>/</a:t>
            </a:r>
            <a:r>
              <a:rPr lang="en-US" sz="2000" dirty="0" err="1">
                <a:latin typeface="Tw Cen MT" panose="020B0602020104020603" pitchFamily="34" charset="0"/>
              </a:rPr>
              <a:t>bidang</a:t>
            </a:r>
            <a:endParaRPr lang="id-ID" sz="2000" dirty="0">
              <a:latin typeface="Tw Cen MT" panose="020B0602020104020603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24650" y="2305050"/>
            <a:ext cx="959545" cy="20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B75FE08-90D0-4E0D-90FA-5F1BC38DB5B6}"/>
              </a:ext>
            </a:extLst>
          </p:cNvPr>
          <p:cNvSpPr/>
          <p:nvPr/>
        </p:nvSpPr>
        <p:spPr>
          <a:xfrm>
            <a:off x="7452218" y="4441427"/>
            <a:ext cx="4644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1208" indent="-457200" algn="just">
              <a:buFont typeface="+mj-lt"/>
              <a:buAutoNum type="arabicPeriod" startAt="2"/>
            </a:pPr>
            <a:r>
              <a:rPr lang="en-US" sz="2000" dirty="0" err="1">
                <a:latin typeface="Tw Cen MT" panose="020B0602020104020603" pitchFamily="34" charset="0"/>
              </a:rPr>
              <a:t>Diisi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pada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kolom</a:t>
            </a:r>
            <a:r>
              <a:rPr lang="en-US" sz="2000" dirty="0">
                <a:latin typeface="Tw Cen MT" panose="020B0602020104020603" pitchFamily="34" charset="0"/>
              </a:rPr>
              <a:t> “</a:t>
            </a:r>
            <a:r>
              <a:rPr lang="en-US" sz="2000" b="1" dirty="0">
                <a:latin typeface="Tw Cen MT" panose="020B0602020104020603" pitchFamily="34" charset="0"/>
              </a:rPr>
              <a:t>yang </a:t>
            </a:r>
            <a:r>
              <a:rPr lang="id-ID" sz="2000" b="1" dirty="0">
                <a:latin typeface="Tw Cen MT" panose="020B0602020104020603" pitchFamily="34" charset="0"/>
              </a:rPr>
              <a:t>harus di</a:t>
            </a:r>
            <a:r>
              <a:rPr lang="en-US" sz="2000" b="1" dirty="0" err="1">
                <a:latin typeface="Tw Cen MT" panose="020B0602020104020603" pitchFamily="34" charset="0"/>
              </a:rPr>
              <a:t>layan</a:t>
            </a:r>
            <a:r>
              <a:rPr lang="id-ID" sz="2000" b="1" dirty="0">
                <a:latin typeface="Tw Cen MT" panose="020B0602020104020603" pitchFamily="34" charset="0"/>
              </a:rPr>
              <a:t>i</a:t>
            </a:r>
            <a:r>
              <a:rPr lang="en-US" sz="2000" dirty="0">
                <a:latin typeface="Tw Cen MT" panose="020B0602020104020603" pitchFamily="34" charset="0"/>
              </a:rPr>
              <a:t>” </a:t>
            </a:r>
            <a:r>
              <a:rPr lang="en-US" sz="2000" dirty="0" err="1">
                <a:latin typeface="Tw Cen MT" panose="020B0602020104020603" pitchFamily="34" charset="0"/>
              </a:rPr>
              <a:t>dan</a:t>
            </a:r>
            <a:r>
              <a:rPr lang="en-US" sz="2000" dirty="0">
                <a:latin typeface="Tw Cen MT" panose="020B0602020104020603" pitchFamily="34" charset="0"/>
              </a:rPr>
              <a:t> “</a:t>
            </a:r>
            <a:r>
              <a:rPr lang="en-US" sz="2000" b="1" dirty="0">
                <a:latin typeface="Tw Cen MT" panose="020B0602020104020603" pitchFamily="34" charset="0"/>
              </a:rPr>
              <a:t>yang </a:t>
            </a:r>
            <a:r>
              <a:rPr lang="en-US" sz="2000" b="1" dirty="0" err="1">
                <a:latin typeface="Tw Cen MT" panose="020B0602020104020603" pitchFamily="34" charset="0"/>
              </a:rPr>
              <a:t>terlayani</a:t>
            </a:r>
            <a:r>
              <a:rPr lang="en-US" sz="2000" dirty="0">
                <a:latin typeface="Tw Cen MT" panose="020B0602020104020603" pitchFamily="34" charset="0"/>
              </a:rPr>
              <a:t>”.</a:t>
            </a:r>
            <a:endParaRPr lang="id-ID" sz="2000" dirty="0">
              <a:latin typeface="Tw Cen MT" panose="020B0602020104020603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151883" y="3670300"/>
            <a:ext cx="1219932" cy="524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5576" y="2179662"/>
            <a:ext cx="6569074" cy="63867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7177" y="2914650"/>
            <a:ext cx="5894706" cy="11269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1371" y="938486"/>
            <a:ext cx="1012729" cy="534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9239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3264" y="880118"/>
            <a:ext cx="7867416" cy="5812229"/>
            <a:chOff x="53341" y="1035755"/>
            <a:chExt cx="7383792" cy="56328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1" y="4023497"/>
              <a:ext cx="7383792" cy="26451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18" y="1035755"/>
              <a:ext cx="7371815" cy="2974592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7106862" y="1815547"/>
            <a:ext cx="1103086" cy="306173"/>
          </a:xfrm>
          <a:prstGeom prst="ellipse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6749" y="859080"/>
            <a:ext cx="1128955" cy="4263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067F3D-9D55-45D9-86CB-274F11011B40}"/>
              </a:ext>
            </a:extLst>
          </p:cNvPr>
          <p:cNvSpPr/>
          <p:nvPr/>
        </p:nvSpPr>
        <p:spPr>
          <a:xfrm>
            <a:off x="980445" y="108256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spc="-150" dirty="0">
                <a:latin typeface="Tw Cen MT" panose="020B0602020104020603" pitchFamily="34" charset="0"/>
              </a:rPr>
              <a:t>Tabs </a:t>
            </a:r>
            <a:r>
              <a:rPr lang="en-US" sz="3200" b="1" kern="0" spc="-150" dirty="0" err="1">
                <a:latin typeface="Tw Cen MT" panose="020B0602020104020603" pitchFamily="34" charset="0"/>
              </a:rPr>
              <a:t>Capaian</a:t>
            </a:r>
            <a:r>
              <a:rPr lang="en-US" sz="3200" b="1" kern="0" spc="-150" dirty="0">
                <a:latin typeface="Tw Cen MT" panose="020B0602020104020603" pitchFamily="34" charset="0"/>
              </a:rPr>
              <a:t> SPM</a:t>
            </a:r>
            <a:endParaRPr lang="id-ID" sz="3200" b="1" kern="0" spc="-150" dirty="0">
              <a:latin typeface="Tw Cen MT" panose="020B06020201040206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03456" y="859079"/>
            <a:ext cx="3888544" cy="2665999"/>
            <a:chOff x="9536143" y="1456512"/>
            <a:chExt cx="2511005" cy="2896785"/>
          </a:xfrm>
        </p:grpSpPr>
        <p:sp>
          <p:nvSpPr>
            <p:cNvPr id="24" name="object 13"/>
            <p:cNvSpPr txBox="1"/>
            <p:nvPr/>
          </p:nvSpPr>
          <p:spPr>
            <a:xfrm>
              <a:off x="9536143" y="1456512"/>
              <a:ext cx="2511005" cy="2896785"/>
            </a:xfrm>
            <a:prstGeom prst="rect">
              <a:avLst/>
            </a:prstGeom>
            <a:solidFill>
              <a:srgbClr val="2E5496">
                <a:alpha val="50000"/>
              </a:srgbClr>
            </a:solidFill>
          </p:spPr>
          <p:txBody>
            <a:bodyPr vert="horz" wrap="square" lIns="0" tIns="150495" rIns="0" bIns="0" rtlCol="0">
              <a:spAutoFit/>
            </a:bodyPr>
            <a:lstStyle/>
            <a:p>
              <a:pPr marL="1766570" marR="1754505" indent="-1270" algn="ctr">
                <a:lnSpc>
                  <a:spcPct val="100000"/>
                </a:lnSpc>
                <a:spcBef>
                  <a:spcPts val="1185"/>
                </a:spcBef>
              </a:pPr>
              <a:endParaRPr sz="2400" dirty="0">
                <a:latin typeface="Arial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B75FE08-90D0-4E0D-90FA-5F1BC38DB5B6}"/>
                </a:ext>
              </a:extLst>
            </p:cNvPr>
            <p:cNvSpPr/>
            <p:nvPr/>
          </p:nvSpPr>
          <p:spPr>
            <a:xfrm>
              <a:off x="9536143" y="1587267"/>
              <a:ext cx="2444393" cy="2497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4008" indent="0">
                <a:buNone/>
              </a:pP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Halaman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disamping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merupakan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tampilan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kolom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yang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sudah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diisi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dan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akan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tampil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hasil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akhir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dan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presentase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dari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nilai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yang </a:t>
              </a:r>
              <a:r>
                <a:rPr lang="en-US" sz="24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diinputkan</a:t>
              </a: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990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98" y="2806865"/>
            <a:ext cx="1041270" cy="14603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77471" y="3393187"/>
            <a:ext cx="2985247" cy="398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58154" y="2931522"/>
            <a:ext cx="3469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OUTLINE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5" y="2806865"/>
            <a:ext cx="1041270" cy="146031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753148" y="1552180"/>
            <a:ext cx="4660432" cy="1089035"/>
            <a:chOff x="6016531" y="708534"/>
            <a:chExt cx="4660432" cy="1089035"/>
          </a:xfr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grpSpPr>
        <p:grpSp>
          <p:nvGrpSpPr>
            <p:cNvPr id="18" name="Group 17"/>
            <p:cNvGrpSpPr/>
            <p:nvPr/>
          </p:nvGrpSpPr>
          <p:grpSpPr>
            <a:xfrm>
              <a:off x="6016531" y="708534"/>
              <a:ext cx="4660432" cy="1089035"/>
              <a:chOff x="6191343" y="1199817"/>
              <a:chExt cx="4660432" cy="1089035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736975" y="1340924"/>
                <a:ext cx="4114800" cy="80682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6191343" y="1199817"/>
                <a:ext cx="1102659" cy="108903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7220629" y="1082235"/>
              <a:ext cx="3157339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bg1"/>
                  </a:solidFill>
                </a:rPr>
                <a:t>PERMASALAHAN PELAPORAN SPM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39987" y="929885"/>
              <a:ext cx="4443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94791" y="373513"/>
            <a:ext cx="4660432" cy="1089035"/>
            <a:chOff x="6016531" y="1929142"/>
            <a:chExt cx="4660432" cy="1089035"/>
          </a:xfr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grpSpPr>
        <p:grpSp>
          <p:nvGrpSpPr>
            <p:cNvPr id="19" name="Group 18"/>
            <p:cNvGrpSpPr/>
            <p:nvPr/>
          </p:nvGrpSpPr>
          <p:grpSpPr>
            <a:xfrm>
              <a:off x="6016531" y="1929142"/>
              <a:ext cx="4660432" cy="1089035"/>
              <a:chOff x="6191343" y="1199817"/>
              <a:chExt cx="4660432" cy="1089035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736975" y="1340924"/>
                <a:ext cx="4114800" cy="80682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191343" y="1199817"/>
                <a:ext cx="1102659" cy="108903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6360886" y="2182082"/>
              <a:ext cx="4443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69909" y="2310822"/>
              <a:ext cx="3456334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b="1" dirty="0">
                  <a:solidFill>
                    <a:schemeClr val="bg1"/>
                  </a:solidFill>
                </a:rPr>
                <a:t>DASAR</a:t>
              </a:r>
              <a:r>
                <a:rPr lang="en-US" sz="1600" b="1" dirty="0">
                  <a:solidFill>
                    <a:schemeClr val="bg1"/>
                  </a:solidFill>
                </a:rPr>
                <a:t> HUKUM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50489" y="2869963"/>
            <a:ext cx="4660432" cy="1089035"/>
            <a:chOff x="6016531" y="3125457"/>
            <a:chExt cx="4660432" cy="1089035"/>
          </a:xfr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grpSpPr>
        <p:grpSp>
          <p:nvGrpSpPr>
            <p:cNvPr id="22" name="Group 21"/>
            <p:cNvGrpSpPr/>
            <p:nvPr/>
          </p:nvGrpSpPr>
          <p:grpSpPr>
            <a:xfrm>
              <a:off x="6016531" y="3125457"/>
              <a:ext cx="4660432" cy="1089035"/>
              <a:chOff x="6191343" y="1199817"/>
              <a:chExt cx="4660432" cy="108903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736975" y="1340924"/>
                <a:ext cx="4114800" cy="80682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191343" y="1199817"/>
                <a:ext cx="1102659" cy="108903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6360005" y="3391831"/>
              <a:ext cx="4443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69028" y="3402208"/>
              <a:ext cx="345633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bg1"/>
                  </a:solidFill>
                </a:rPr>
                <a:t>TUJUAN DAN MAKSUD PELAPORAN PENERAPAN SPM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28208" y="4066278"/>
            <a:ext cx="4660432" cy="1089035"/>
            <a:chOff x="6016531" y="4321772"/>
            <a:chExt cx="4660432" cy="1089035"/>
          </a:xfr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grpSpPr>
        <p:grpSp>
          <p:nvGrpSpPr>
            <p:cNvPr id="25" name="Group 24"/>
            <p:cNvGrpSpPr/>
            <p:nvPr/>
          </p:nvGrpSpPr>
          <p:grpSpPr>
            <a:xfrm>
              <a:off x="6016531" y="4321772"/>
              <a:ext cx="4660432" cy="1089035"/>
              <a:chOff x="6191343" y="1199817"/>
              <a:chExt cx="4660432" cy="1089035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736975" y="1340924"/>
                <a:ext cx="4114800" cy="80682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191343" y="1199817"/>
                <a:ext cx="1102659" cy="108903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6356039" y="4571259"/>
              <a:ext cx="4443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9028" y="4519082"/>
              <a:ext cx="345633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bg1"/>
                  </a:solidFill>
                </a:rPr>
                <a:t>HASIL CAPAIAN PENERAPAN SPM MELALUI SISTEM PELAPORAN SPM BERBASIS WEB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650489" y="5283022"/>
            <a:ext cx="4660432" cy="1089035"/>
            <a:chOff x="6016531" y="5538516"/>
            <a:chExt cx="4660432" cy="1089035"/>
          </a:xfr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grpSpPr>
        <p:grpSp>
          <p:nvGrpSpPr>
            <p:cNvPr id="28" name="Group 27"/>
            <p:cNvGrpSpPr/>
            <p:nvPr/>
          </p:nvGrpSpPr>
          <p:grpSpPr>
            <a:xfrm>
              <a:off x="6016531" y="5538516"/>
              <a:ext cx="4660432" cy="1089035"/>
              <a:chOff x="6191343" y="1199817"/>
              <a:chExt cx="4660432" cy="1089035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6736975" y="1340924"/>
                <a:ext cx="4114800" cy="80682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191343" y="1199817"/>
                <a:ext cx="1102659" cy="108903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352904" y="5792592"/>
              <a:ext cx="4443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220629" y="5894643"/>
              <a:ext cx="2957669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bg1"/>
                  </a:solidFill>
                </a:rPr>
                <a:t>KESIMPULAN DAN ACTION PLAN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791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" y="1341795"/>
            <a:ext cx="8823184" cy="3312046"/>
          </a:xfrm>
          <a:prstGeom prst="rect">
            <a:avLst/>
          </a:prstGeom>
        </p:spPr>
      </p:pic>
      <p:sp>
        <p:nvSpPr>
          <p:cNvPr id="34" name="object 13"/>
          <p:cNvSpPr txBox="1"/>
          <p:nvPr/>
        </p:nvSpPr>
        <p:spPr>
          <a:xfrm>
            <a:off x="8892209" y="1341795"/>
            <a:ext cx="3113387" cy="3537935"/>
          </a:xfrm>
          <a:prstGeom prst="rect">
            <a:avLst/>
          </a:prstGeom>
          <a:solidFill>
            <a:srgbClr val="2E5496">
              <a:alpha val="50000"/>
            </a:srgbClr>
          </a:solidFill>
        </p:spPr>
        <p:txBody>
          <a:bodyPr vert="horz" wrap="square" lIns="0" tIns="150495" rIns="0" bIns="0" rtlCol="0">
            <a:spAutoFit/>
          </a:bodyPr>
          <a:lstStyle/>
          <a:p>
            <a:pPr marL="1766570" marR="1754505" indent="-1270" algn="ctr">
              <a:lnSpc>
                <a:spcPct val="100000"/>
              </a:lnSpc>
              <a:spcBef>
                <a:spcPts val="1185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75FE08-90D0-4E0D-90FA-5F1BC38DB5B6}"/>
              </a:ext>
            </a:extLst>
          </p:cNvPr>
          <p:cNvSpPr/>
          <p:nvPr/>
        </p:nvSpPr>
        <p:spPr>
          <a:xfrm>
            <a:off x="8998225" y="1402602"/>
            <a:ext cx="30073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Isi data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kegiatan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anggaran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merupakan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pengisian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kegiatan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dan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anggaran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berdasarkan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tahun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pe</a:t>
            </a:r>
            <a:r>
              <a:rPr lang="id-ID" sz="2400" dirty="0">
                <a:solidFill>
                  <a:schemeClr val="bg1"/>
                </a:solidFill>
                <a:latin typeface="Tw Cen MT" panose="020B0602020104020603" pitchFamily="34" charset="0"/>
              </a:rPr>
              <a:t>layanan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dilakukan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Diisi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pada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kolom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“KEGIATAN” , “PAGU” , “REALISASI”.</a:t>
            </a:r>
          </a:p>
          <a:p>
            <a:pPr marL="64008" indent="0" algn="just">
              <a:buNone/>
            </a:pPr>
            <a:endParaRPr lang="id-ID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152" y="2621812"/>
            <a:ext cx="8353483" cy="8105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40903" y="1232452"/>
            <a:ext cx="1895061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A067F3D-9D55-45D9-86CB-274F11011B40}"/>
              </a:ext>
            </a:extLst>
          </p:cNvPr>
          <p:cNvSpPr/>
          <p:nvPr/>
        </p:nvSpPr>
        <p:spPr>
          <a:xfrm>
            <a:off x="827087" y="135664"/>
            <a:ext cx="3775393" cy="4924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spc="-150" noProof="0" dirty="0">
                <a:latin typeface="Tw Cen MT" panose="020B0602020104020603" pitchFamily="34" charset="0"/>
              </a:rPr>
              <a:t>Tabs </a:t>
            </a:r>
            <a:r>
              <a:rPr lang="en-US" sz="2600" b="1" kern="0" spc="-150" noProof="0" dirty="0" err="1">
                <a:latin typeface="Tw Cen MT" panose="020B0602020104020603" pitchFamily="34" charset="0"/>
              </a:rPr>
              <a:t>Kegiatan</a:t>
            </a:r>
            <a:r>
              <a:rPr lang="en-US" sz="2600" b="1" kern="0" spc="-150" noProof="0" dirty="0">
                <a:latin typeface="Tw Cen MT" panose="020B0602020104020603" pitchFamily="34" charset="0"/>
              </a:rPr>
              <a:t> </a:t>
            </a:r>
            <a:r>
              <a:rPr lang="en-US" sz="2600" b="1" kern="0" spc="-150" noProof="0" dirty="0" err="1">
                <a:latin typeface="Tw Cen MT" panose="020B0602020104020603" pitchFamily="34" charset="0"/>
              </a:rPr>
              <a:t>dan</a:t>
            </a:r>
            <a:r>
              <a:rPr lang="en-US" sz="2600" b="1" kern="0" spc="-150" noProof="0" dirty="0">
                <a:latin typeface="Tw Cen MT" panose="020B0602020104020603" pitchFamily="34" charset="0"/>
              </a:rPr>
              <a:t> </a:t>
            </a:r>
            <a:r>
              <a:rPr lang="en-US" sz="2600" b="1" kern="0" spc="-150" noProof="0" dirty="0" err="1">
                <a:latin typeface="Tw Cen MT" panose="020B0602020104020603" pitchFamily="34" charset="0"/>
              </a:rPr>
              <a:t>Anggaran</a:t>
            </a:r>
            <a:endParaRPr kumimoji="0" lang="id-ID" sz="2600" b="1" i="0" u="none" strike="noStrike" kern="0" cap="none" spc="-15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9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9" y="1167736"/>
            <a:ext cx="9084629" cy="4133134"/>
          </a:xfrm>
          <a:prstGeom prst="rect">
            <a:avLst/>
          </a:prstGeom>
        </p:spPr>
      </p:pic>
      <p:sp>
        <p:nvSpPr>
          <p:cNvPr id="23" name="object 13"/>
          <p:cNvSpPr txBox="1"/>
          <p:nvPr/>
        </p:nvSpPr>
        <p:spPr>
          <a:xfrm>
            <a:off x="9256756" y="1469802"/>
            <a:ext cx="2801051" cy="2961073"/>
          </a:xfrm>
          <a:prstGeom prst="rect">
            <a:avLst/>
          </a:prstGeom>
          <a:solidFill>
            <a:srgbClr val="2E5496">
              <a:alpha val="50000"/>
            </a:srgbClr>
          </a:solidFill>
        </p:spPr>
        <p:txBody>
          <a:bodyPr vert="horz" wrap="square" lIns="0" tIns="150495" rIns="0" bIns="0" rtlCol="0">
            <a:spAutoFit/>
          </a:bodyPr>
          <a:lstStyle/>
          <a:p>
            <a:pPr marL="1766570" marR="1754505" indent="-1270" algn="ctr">
              <a:lnSpc>
                <a:spcPct val="100000"/>
              </a:lnSpc>
              <a:spcBef>
                <a:spcPts val="1185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75FE08-90D0-4E0D-90FA-5F1BC38DB5B6}"/>
              </a:ext>
            </a:extLst>
          </p:cNvPr>
          <p:cNvSpPr/>
          <p:nvPr/>
        </p:nvSpPr>
        <p:spPr>
          <a:xfrm>
            <a:off x="9256756" y="1611511"/>
            <a:ext cx="26717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 algn="just">
              <a:buNone/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Tabs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Permasalahan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berisi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jenis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permasalahan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serta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tersedia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fitur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upload file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sesuai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jenis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permasalahan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  <a:p>
            <a:pPr marL="64008" indent="0" algn="just">
              <a:buNone/>
            </a:pPr>
            <a:endParaRPr lang="id-ID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691454" y="1113182"/>
            <a:ext cx="1390215" cy="5778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067F3D-9D55-45D9-86CB-274F11011B40}"/>
              </a:ext>
            </a:extLst>
          </p:cNvPr>
          <p:cNvSpPr/>
          <p:nvPr/>
        </p:nvSpPr>
        <p:spPr>
          <a:xfrm>
            <a:off x="933673" y="182882"/>
            <a:ext cx="2593980" cy="4924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spc="-150" noProof="0" dirty="0">
                <a:latin typeface="Tw Cen MT" panose="020B0602020104020603" pitchFamily="34" charset="0"/>
              </a:rPr>
              <a:t>Tabs </a:t>
            </a:r>
            <a:r>
              <a:rPr lang="en-US" sz="2600" b="1" kern="0" spc="-150" dirty="0" err="1">
                <a:latin typeface="Tw Cen MT" panose="020B0602020104020603" pitchFamily="34" charset="0"/>
              </a:rPr>
              <a:t>Permasalahan</a:t>
            </a:r>
            <a:endParaRPr kumimoji="0" lang="id-ID" sz="2600" b="1" i="0" u="none" strike="noStrike" kern="0" cap="none" spc="-15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19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E56D94-F2DE-48E2-90A4-5D4DC70E5979}"/>
              </a:ext>
            </a:extLst>
          </p:cNvPr>
          <p:cNvSpPr/>
          <p:nvPr/>
        </p:nvSpPr>
        <p:spPr>
          <a:xfrm>
            <a:off x="996204" y="105593"/>
            <a:ext cx="5099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Kesimpulan dan Action Plan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85BEB5-ABD7-44C7-8F52-7109CA37A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09208"/>
              </p:ext>
            </p:extLst>
          </p:nvPr>
        </p:nvGraphicFramePr>
        <p:xfrm>
          <a:off x="580652" y="990600"/>
          <a:ext cx="11030696" cy="5081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5348">
                  <a:extLst>
                    <a:ext uri="{9D8B030D-6E8A-4147-A177-3AD203B41FA5}">
                      <a16:colId xmlns:a16="http://schemas.microsoft.com/office/drawing/2014/main" val="3547747237"/>
                    </a:ext>
                  </a:extLst>
                </a:gridCol>
                <a:gridCol w="5515348">
                  <a:extLst>
                    <a:ext uri="{9D8B030D-6E8A-4147-A177-3AD203B41FA5}">
                      <a16:colId xmlns:a16="http://schemas.microsoft.com/office/drawing/2014/main" val="296215975"/>
                    </a:ext>
                  </a:extLst>
                </a:gridCol>
              </a:tblGrid>
              <a:tr h="9700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0" dirty="0" err="1">
                          <a:latin typeface="Oswald" panose="02000503000000000000" pitchFamily="2" charset="0"/>
                        </a:rPr>
                        <a:t>Kesimpulan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Oswald" panose="02000503000000000000" pitchFamily="2" charset="0"/>
                        </a:rPr>
                        <a:t>Action Plan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4110090"/>
                  </a:ext>
                </a:extLst>
              </a:tr>
              <a:tr h="128971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="0" dirty="0" err="1">
                          <a:latin typeface="Oswald" panose="02000503000000000000" pitchFamily="2" charset="0"/>
                        </a:rPr>
                        <a:t>Pemda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belum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memenuhi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unsur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ketaatan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terhadap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regulasi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terkait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waktu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penyampaian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Laporan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SPM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0" dirty="0" err="1">
                          <a:latin typeface="Oswald" panose="02000503000000000000" pitchFamily="2" charset="0"/>
                        </a:rPr>
                        <a:t>Menyampaikan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laporan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fisik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tahunan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penerapan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SPM </a:t>
                      </a:r>
                      <a:r>
                        <a:rPr lang="id-ID" b="0" dirty="0">
                          <a:latin typeface="Oswald" panose="02000503000000000000" pitchFamily="2" charset="0"/>
                        </a:rPr>
                        <a:t>paling</a:t>
                      </a:r>
                      <a:r>
                        <a:rPr lang="id-ID" b="0" baseline="0" dirty="0">
                          <a:latin typeface="Oswald" panose="02000503000000000000" pitchFamily="2" charset="0"/>
                        </a:rPr>
                        <a:t> lambat 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3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bulan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setelah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tahun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anggaran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berakhir</a:t>
                      </a:r>
                      <a:endParaRPr lang="en-US" b="0" dirty="0">
                        <a:latin typeface="Oswald" panose="02000503000000000000" pitchFamily="2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 err="1">
                          <a:latin typeface="Oswald" panose="02000503000000000000" pitchFamily="2" charset="0"/>
                        </a:rPr>
                        <a:t>Mengisi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aplikasi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SPM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Ditjen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Bina Bangda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secara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triwulan</a:t>
                      </a:r>
                      <a:endParaRPr lang="en-US" b="0" dirty="0">
                        <a:latin typeface="Oswald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29646"/>
                  </a:ext>
                </a:extLst>
              </a:tr>
              <a:tr h="128971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b="0" dirty="0" err="1">
                          <a:latin typeface="Oswald" panose="02000503000000000000" pitchFamily="2" charset="0"/>
                        </a:rPr>
                        <a:t>Pemda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belum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memahami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indikator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dalam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penerapan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SPM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sesuai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dengan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peraturan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dan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perundang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undangan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yang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berlaku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sehingga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capaian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SPM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belum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0" dirty="0" err="1">
                          <a:latin typeface="Oswald" panose="02000503000000000000" pitchFamily="2" charset="0"/>
                        </a:rPr>
                        <a:t>Penguatan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terhadap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tim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penerapan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SPM di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daerah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 err="1">
                          <a:latin typeface="Oswald" panose="02000503000000000000" pitchFamily="2" charset="0"/>
                        </a:rPr>
                        <a:t>Pelaksanaan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monitoring dan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evaluasi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terpadu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oleh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seluruh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K/L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pengampu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SPM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506220"/>
                  </a:ext>
                </a:extLst>
              </a:tr>
              <a:tr h="153153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b="0" dirty="0" err="1">
                          <a:latin typeface="Oswald" panose="02000503000000000000" pitchFamily="2" charset="0"/>
                        </a:rPr>
                        <a:t>Pemda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belum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dapat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menyediakan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data yang valid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dan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reliabel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,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menghitung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dengan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pasti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capaian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Penerapan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SPM,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perencanaan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yang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mumpuni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dan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menerapkan</a:t>
                      </a:r>
                      <a:r>
                        <a:rPr lang="id-ID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yang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memuat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penerima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dan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mutu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layanan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0" dirty="0" err="1">
                          <a:latin typeface="Oswald" panose="02000503000000000000" pitchFamily="2" charset="0"/>
                        </a:rPr>
                        <a:t>Perlu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adanya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modul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pelaksanaan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kegiatan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4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tahapan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penerapan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SPM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 err="1">
                          <a:latin typeface="Oswald" panose="02000503000000000000" pitchFamily="2" charset="0"/>
                        </a:rPr>
                        <a:t>Perlu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adanya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pelaporan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SPM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berbasis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Aplikasi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dalam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Progres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Kegiatan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</a:t>
                      </a:r>
                      <a:r>
                        <a:rPr lang="en-US" b="0" dirty="0" err="1">
                          <a:latin typeface="Oswald" panose="02000503000000000000" pitchFamily="2" charset="0"/>
                        </a:rPr>
                        <a:t>Penerapan</a:t>
                      </a:r>
                      <a:r>
                        <a:rPr lang="en-US" b="0" dirty="0">
                          <a:latin typeface="Oswald" panose="02000503000000000000" pitchFamily="2" charset="0"/>
                        </a:rPr>
                        <a:t> SPM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34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053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4745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7B80AA-9365-4167-AFDE-C366D9AFB733}"/>
              </a:ext>
            </a:extLst>
          </p:cNvPr>
          <p:cNvCxnSpPr>
            <a:cxnSpLocks/>
          </p:cNvCxnSpPr>
          <p:nvPr/>
        </p:nvCxnSpPr>
        <p:spPr>
          <a:xfrm>
            <a:off x="2184280" y="4012866"/>
            <a:ext cx="1656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DB6ADD9-49A9-475F-B5E4-E73B8F3A365A}"/>
              </a:ext>
            </a:extLst>
          </p:cNvPr>
          <p:cNvSpPr txBox="1"/>
          <p:nvPr/>
        </p:nvSpPr>
        <p:spPr>
          <a:xfrm>
            <a:off x="1317930" y="2432806"/>
            <a:ext cx="3219364" cy="165359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algn="ctr" defTabSz="844083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0"/>
                <a:ea typeface="MS PGothic" pitchFamily="34" charset="-128"/>
                <a:cs typeface="Arial" charset="0"/>
              </a:rPr>
              <a:t>TER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bas Neue" panose="020B0606020202050201" pitchFamily="34" charset="0"/>
                <a:ea typeface="MS PGothic" pitchFamily="34" charset="-128"/>
                <a:cs typeface="Arial" charset="0"/>
              </a:rPr>
              <a:t>IMA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0"/>
                <a:ea typeface="MS PGothic" pitchFamily="34" charset="-128"/>
                <a:cs typeface="Arial" charset="0"/>
              </a:rPr>
              <a:t>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bas Neue" panose="020B0606020202050201" pitchFamily="34" charset="0"/>
                <a:ea typeface="MS PGothic" pitchFamily="34" charset="-128"/>
                <a:cs typeface="Arial" charset="0"/>
              </a:rPr>
              <a:t>KA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0"/>
                <a:ea typeface="MS PGothic" pitchFamily="34" charset="-128"/>
                <a:cs typeface="Arial" charset="0"/>
              </a:rPr>
              <a:t>SIH</a:t>
            </a:r>
          </a:p>
        </p:txBody>
      </p:sp>
    </p:spTree>
    <p:extLst>
      <p:ext uri="{BB962C8B-B14F-4D97-AF65-F5344CB8AC3E}">
        <p14:creationId xmlns:p14="http://schemas.microsoft.com/office/powerpoint/2010/main" val="23546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0271" y="388294"/>
            <a:ext cx="7811315" cy="4247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Dasar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SPM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ato Black" panose="020F0A0202020403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2BB322-4575-46F6-B1AE-46418E2B8ED0}"/>
              </a:ext>
            </a:extLst>
          </p:cNvPr>
          <p:cNvGrpSpPr/>
          <p:nvPr/>
        </p:nvGrpSpPr>
        <p:grpSpPr>
          <a:xfrm>
            <a:off x="491485" y="1271517"/>
            <a:ext cx="11700515" cy="4719465"/>
            <a:chOff x="400740" y="1535577"/>
            <a:chExt cx="11700515" cy="4719465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D75925A4-36AA-4AB3-A482-907EBA1F9F4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85998938"/>
                </p:ext>
              </p:extLst>
            </p:nvPr>
          </p:nvGraphicFramePr>
          <p:xfrm>
            <a:off x="7299346" y="1601613"/>
            <a:ext cx="4801908" cy="31802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5C61D8-0E32-4F32-9AC5-1634D716A8DF}"/>
                </a:ext>
              </a:extLst>
            </p:cNvPr>
            <p:cNvGrpSpPr/>
            <p:nvPr/>
          </p:nvGrpSpPr>
          <p:grpSpPr>
            <a:xfrm>
              <a:off x="400740" y="1601613"/>
              <a:ext cx="7098945" cy="4653429"/>
              <a:chOff x="121299" y="971551"/>
              <a:chExt cx="5749445" cy="376881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7A45819-A994-49F4-B322-2EF7F7BA4507}"/>
                  </a:ext>
                </a:extLst>
              </p:cNvPr>
              <p:cNvSpPr/>
              <p:nvPr/>
            </p:nvSpPr>
            <p:spPr>
              <a:xfrm>
                <a:off x="781539" y="971551"/>
                <a:ext cx="3100509" cy="10882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id-ID" sz="1467" b="1" kern="0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itchFamily="34" charset="0"/>
                    <a:sym typeface="Arial"/>
                  </a:rPr>
                  <a:t>Pasal 1 Butir 17 </a:t>
                </a:r>
                <a:r>
                  <a:rPr lang="id-ID" sz="1467" b="1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: </a:t>
                </a:r>
                <a:r>
                  <a:rPr lang="id-ID" sz="1333" b="1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Standar Pelayanan Minimal (SPM) </a:t>
                </a:r>
                <a:r>
                  <a:rPr lang="id-ID" sz="1333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adalah ketentuan mengenai jenis dan mutu </a:t>
                </a:r>
                <a:r>
                  <a:rPr lang="id-ID" sz="1333" b="1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Pelayanan Dasar</a:t>
                </a:r>
                <a:r>
                  <a:rPr lang="id-ID" sz="1333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 yang merupakan </a:t>
                </a:r>
                <a:r>
                  <a:rPr lang="id-ID" sz="1333" b="1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Urusan Pemerintahan Wajib</a:t>
                </a:r>
                <a:r>
                  <a:rPr lang="id-ID" sz="1333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 yang berhak </a:t>
                </a:r>
                <a:r>
                  <a:rPr lang="id-ID" sz="1333" b="1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diperoleh setiap warga negara secara minimal.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C6E747-7883-439B-8F9E-BE571EF65198}"/>
                  </a:ext>
                </a:extLst>
              </p:cNvPr>
              <p:cNvSpPr/>
              <p:nvPr/>
            </p:nvSpPr>
            <p:spPr>
              <a:xfrm>
                <a:off x="3012766" y="2331287"/>
                <a:ext cx="2857978" cy="756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altLang="en-US" sz="1467" b="1" kern="0" dirty="0" err="1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itchFamily="34" charset="0"/>
                    <a:sym typeface="Arial"/>
                  </a:rPr>
                  <a:t>Pasal</a:t>
                </a:r>
                <a:r>
                  <a:rPr lang="en-US" altLang="en-US" sz="1467" b="1" kern="0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itchFamily="34" charset="0"/>
                    <a:sym typeface="Arial"/>
                  </a:rPr>
                  <a:t> 18:</a:t>
                </a:r>
                <a:r>
                  <a:rPr lang="en-US" altLang="en-US" sz="1467" b="1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 </a:t>
                </a:r>
                <a:r>
                  <a:rPr lang="id-ID" sz="1333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Penyelenggara Pemerintahan Daerah </a:t>
                </a:r>
                <a:r>
                  <a:rPr lang="id-ID" sz="1333" b="1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memprioritaskan</a:t>
                </a:r>
                <a:r>
                  <a:rPr lang="id-ID" sz="1333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 pelaksanaan Urusan Pemerintahan Wajib yang berkaitan dengan</a:t>
                </a:r>
                <a:r>
                  <a:rPr lang="id-ID" sz="1333" b="1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 Pelayanan Dasar </a:t>
                </a:r>
                <a:endParaRPr lang="en-US" sz="1333" b="1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2739334-4FE6-4450-88C5-33E5428EB38B}"/>
                  </a:ext>
                </a:extLst>
              </p:cNvPr>
              <p:cNvSpPr/>
              <p:nvPr/>
            </p:nvSpPr>
            <p:spPr>
              <a:xfrm>
                <a:off x="875679" y="3818231"/>
                <a:ext cx="3107837" cy="9221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altLang="en-US" sz="1467" b="1" kern="0" dirty="0" err="1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itchFamily="34" charset="0"/>
                    <a:sym typeface="Arial"/>
                  </a:rPr>
                  <a:t>Pasal</a:t>
                </a:r>
                <a:r>
                  <a:rPr lang="en-US" altLang="en-US" sz="1467" b="1" kern="0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itchFamily="34" charset="0"/>
                    <a:sym typeface="Arial"/>
                  </a:rPr>
                  <a:t> 298:</a:t>
                </a:r>
                <a:r>
                  <a:rPr lang="en-US" altLang="en-US" sz="1333" b="1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 </a:t>
                </a:r>
                <a:r>
                  <a:rPr lang="id-ID" sz="1333" b="1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Belanja Daerah diprioritaskan </a:t>
                </a:r>
                <a:r>
                  <a:rPr lang="id-ID" sz="1333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untuk mendanai Urusan Pemerintahan Wajib yang terkait </a:t>
                </a:r>
                <a:r>
                  <a:rPr lang="id-ID" sz="1333" b="1" kern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itchFamily="34" charset="0"/>
                    <a:sym typeface="Arial"/>
                  </a:rPr>
                  <a:t>Pelayanan Dasar yang ditetapkan dengan standar pelayanan minimal</a:t>
                </a:r>
                <a:endParaRPr lang="en-US" altLang="en-US" sz="1333" b="1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 pitchFamily="34" charset="0"/>
                  <a:sym typeface="Arial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1DEAAAA-0FD3-4DEE-86F5-6A82CF289D91}"/>
                  </a:ext>
                </a:extLst>
              </p:cNvPr>
              <p:cNvGrpSpPr/>
              <p:nvPr/>
            </p:nvGrpSpPr>
            <p:grpSpPr>
              <a:xfrm>
                <a:off x="121299" y="1237829"/>
                <a:ext cx="5463711" cy="2292159"/>
                <a:chOff x="-22329" y="1495539"/>
                <a:chExt cx="7284944" cy="3056212"/>
              </a:xfrm>
            </p:grpSpPr>
            <p:sp>
              <p:nvSpPr>
                <p:cNvPr id="27" name="Text Box 1064">
                  <a:extLst>
                    <a:ext uri="{FF2B5EF4-FFF2-40B4-BE49-F238E27FC236}">
                      <a16:creationId xmlns:a16="http://schemas.microsoft.com/office/drawing/2014/main" id="{7CCC2F45-C32D-4007-A328-EC498E94667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46723" y="3172060"/>
                  <a:ext cx="1352199" cy="1152973"/>
                </a:xfrm>
                <a:prstGeom prst="rect">
                  <a:avLst/>
                </a:prstGeom>
                <a:solidFill>
                  <a:srgbClr val="F9E8B0"/>
                </a:solidFill>
              </p:spPr>
              <p:txBody>
                <a:bodyPr vert="horz" wrap="square" lIns="0" tIns="0" rIns="0" bIns="0" numCol="1" anchor="ctr">
                  <a:noAutofit/>
                </a:bodyPr>
                <a:lstStyle/>
                <a:p>
                  <a:pPr algn="ctr" defTabSz="457189">
                    <a:spcAft>
                      <a:spcPts val="600"/>
                    </a:spcAft>
                    <a:buClr>
                      <a:srgbClr val="000000"/>
                    </a:buClr>
                  </a:pPr>
                  <a:r>
                    <a:rPr lang="en-US" sz="1867" b="1" kern="0">
                      <a:solidFill>
                        <a:srgbClr val="000000"/>
                      </a:solidFill>
                      <a:latin typeface="Poppins" panose="00000500000000000000" pitchFamily="2" charset="0"/>
                      <a:ea typeface="Bariol" charset="0"/>
                      <a:cs typeface="Poppins" panose="00000500000000000000" pitchFamily="2" charset="0"/>
                      <a:sym typeface="Arial"/>
                    </a:rPr>
                    <a:t>UU 23 TAHUN 2014</a:t>
                  </a:r>
                  <a:endParaRPr lang="ko-KR" altLang="en-US" sz="1867" b="1" kern="0" dirty="0">
                    <a:solidFill>
                      <a:srgbClr val="000000"/>
                    </a:solidFill>
                    <a:latin typeface="Poppins" panose="00000500000000000000" pitchFamily="2" charset="0"/>
                    <a:ea typeface="Bariol" charset="0"/>
                    <a:cs typeface="Poppins" panose="00000500000000000000" pitchFamily="2" charset="0"/>
                    <a:sym typeface="Arial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EC1F0A0-82BE-44D8-9D71-51E580EF0191}"/>
                    </a:ext>
                  </a:extLst>
                </p:cNvPr>
                <p:cNvCxnSpPr/>
                <p:nvPr/>
              </p:nvCxnSpPr>
              <p:spPr>
                <a:xfrm flipV="1">
                  <a:off x="448503" y="2741950"/>
                  <a:ext cx="0" cy="456926"/>
                </a:xfrm>
                <a:prstGeom prst="line">
                  <a:avLst/>
                </a:prstGeom>
                <a:ln w="28575">
                  <a:solidFill>
                    <a:srgbClr val="780E0E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0C427D2-03C1-40BF-94BD-F095719526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6425" y="4223481"/>
                  <a:ext cx="0" cy="288000"/>
                </a:xfrm>
                <a:prstGeom prst="line">
                  <a:avLst/>
                </a:prstGeom>
                <a:ln w="28575">
                  <a:solidFill>
                    <a:srgbClr val="780E0E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00B362C-8036-4F7D-8D2F-92BCC0D834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422" y="2741950"/>
                  <a:ext cx="1872000" cy="0"/>
                </a:xfrm>
                <a:prstGeom prst="line">
                  <a:avLst/>
                </a:prstGeom>
                <a:ln w="28575">
                  <a:solidFill>
                    <a:srgbClr val="780E0E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AD3DAF1-C5C6-455C-A204-64EA268929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422" y="4551751"/>
                  <a:ext cx="1800000" cy="0"/>
                </a:xfrm>
                <a:prstGeom prst="line">
                  <a:avLst/>
                </a:prstGeom>
                <a:ln w="28575">
                  <a:solidFill>
                    <a:srgbClr val="780E0E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2DC687F7-25C3-4244-9733-91B67E05B1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63398" y="3646757"/>
                  <a:ext cx="396481" cy="878523"/>
                </a:xfrm>
                <a:prstGeom prst="straightConnector1">
                  <a:avLst/>
                </a:prstGeom>
                <a:ln w="28575">
                  <a:solidFill>
                    <a:srgbClr val="CF4545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5F89AAD3-F5A6-4D0B-A4CF-2417CF5A55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31842" y="2781083"/>
                  <a:ext cx="311103" cy="761012"/>
                </a:xfrm>
                <a:prstGeom prst="straightConnector1">
                  <a:avLst/>
                </a:prstGeom>
                <a:ln w="28575">
                  <a:solidFill>
                    <a:srgbClr val="CF4545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Circle: Hollow 37">
                  <a:extLst>
                    <a:ext uri="{FF2B5EF4-FFF2-40B4-BE49-F238E27FC236}">
                      <a16:creationId xmlns:a16="http://schemas.microsoft.com/office/drawing/2014/main" id="{1ED3F100-972D-4F2B-96B3-17AD043ECF8B}"/>
                    </a:ext>
                  </a:extLst>
                </p:cNvPr>
                <p:cNvSpPr/>
                <p:nvPr/>
              </p:nvSpPr>
              <p:spPr>
                <a:xfrm>
                  <a:off x="-22329" y="3161588"/>
                  <a:ext cx="1005840" cy="1005840"/>
                </a:xfrm>
                <a:prstGeom prst="donut">
                  <a:avLst>
                    <a:gd name="adj" fmla="val 8016"/>
                  </a:avLst>
                </a:prstGeom>
                <a:solidFill>
                  <a:srgbClr val="780E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ID" sz="2000" kern="0">
                    <a:solidFill>
                      <a:srgbClr val="272A36"/>
                    </a:solidFill>
                    <a:latin typeface="Tw Cen MT" panose="020B0602020104020603" pitchFamily="34" charset="0"/>
                    <a:sym typeface="Arial"/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5D771DB4-18AE-4FBA-AC94-6D6A07BBD1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86255" y="1495539"/>
                  <a:ext cx="4476360" cy="2046557"/>
                </a:xfrm>
                <a:prstGeom prst="straightConnector1">
                  <a:avLst/>
                </a:prstGeom>
                <a:ln w="28575">
                  <a:solidFill>
                    <a:srgbClr val="CF4545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48B35D-95F4-4ECD-ACE9-6D9F422612A6}"/>
                </a:ext>
              </a:extLst>
            </p:cNvPr>
            <p:cNvSpPr/>
            <p:nvPr/>
          </p:nvSpPr>
          <p:spPr>
            <a:xfrm>
              <a:off x="8724570" y="1558797"/>
              <a:ext cx="3235481" cy="666593"/>
            </a:xfrm>
            <a:prstGeom prst="rect">
              <a:avLst/>
            </a:prstGeom>
            <a:solidFill>
              <a:srgbClr val="F9E8B0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70000"/>
                </a:lnSpc>
                <a:buClr>
                  <a:srgbClr val="000000"/>
                </a:buClr>
                <a:buFont typeface="Arial"/>
                <a:buNone/>
              </a:pPr>
              <a:r>
                <a:rPr lang="id-ID" sz="1333" kern="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Pelaksanaan SPM yang mengatur tentang jenis pelayanan, mutu pelayanan dan penerima pelayanan dasar dan  strategi  penerapannya</a:t>
              </a:r>
              <a:endParaRPr lang="en-US" sz="1333" kern="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  <p:sp>
          <p:nvSpPr>
            <p:cNvPr id="10" name="Text Box 1066">
              <a:extLst>
                <a:ext uri="{FF2B5EF4-FFF2-40B4-BE49-F238E27FC236}">
                  <a16:creationId xmlns:a16="http://schemas.microsoft.com/office/drawing/2014/main" id="{6C7ACCC6-978B-42F3-85CA-A4E9D671B848}"/>
                </a:ext>
              </a:extLst>
            </p:cNvPr>
            <p:cNvSpPr txBox="1">
              <a:spLocks/>
            </p:cNvSpPr>
            <p:nvPr/>
          </p:nvSpPr>
          <p:spPr>
            <a:xfrm>
              <a:off x="6914148" y="2112881"/>
              <a:ext cx="1617509" cy="342195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0" tIns="0" rIns="0" bIns="0" numCol="1" anchor="t">
              <a:noAutofit/>
            </a:bodyPr>
            <a:lstStyle/>
            <a:p>
              <a:pPr algn="ctr" defTabSz="457189">
                <a:lnSpc>
                  <a:spcPct val="112999"/>
                </a:lnSpc>
                <a:spcAft>
                  <a:spcPts val="600"/>
                </a:spcAft>
                <a:buClr>
                  <a:srgbClr val="000000"/>
                </a:buClr>
              </a:pPr>
              <a:r>
                <a:rPr sz="2133" b="1" kern="0" dirty="0">
                  <a:solidFill>
                    <a:srgbClr val="272A36"/>
                  </a:solidFill>
                  <a:latin typeface="Poppins" panose="00000500000000000000" pitchFamily="2" charset="0"/>
                  <a:ea typeface="Bariol" charset="0"/>
                  <a:cs typeface="Poppins" panose="00000500000000000000" pitchFamily="2" charset="0"/>
                  <a:sym typeface="Arial"/>
                </a:rPr>
                <a:t>PP 2/2018</a:t>
              </a:r>
              <a:endParaRPr lang="ko-KR" altLang="en-US" sz="2133" b="1" kern="0" dirty="0">
                <a:solidFill>
                  <a:srgbClr val="272A36"/>
                </a:solidFill>
                <a:latin typeface="Poppins" panose="00000500000000000000" pitchFamily="2" charset="0"/>
                <a:ea typeface="Bariol" charset="0"/>
                <a:cs typeface="Poppins" panose="00000500000000000000" pitchFamily="2" charset="0"/>
                <a:sym typeface="Arial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764A7BF-750C-4E65-B647-4BEAC32DE2D6}"/>
                </a:ext>
              </a:extLst>
            </p:cNvPr>
            <p:cNvGrpSpPr/>
            <p:nvPr/>
          </p:nvGrpSpPr>
          <p:grpSpPr>
            <a:xfrm>
              <a:off x="7413135" y="1535577"/>
              <a:ext cx="540925" cy="452519"/>
              <a:chOff x="1061583" y="5076702"/>
              <a:chExt cx="914400" cy="914400"/>
            </a:xfrm>
          </p:grpSpPr>
          <p:sp>
            <p:nvSpPr>
              <p:cNvPr id="18" name="Rounded Rectangle 28">
                <a:extLst>
                  <a:ext uri="{FF2B5EF4-FFF2-40B4-BE49-F238E27FC236}">
                    <a16:creationId xmlns:a16="http://schemas.microsoft.com/office/drawing/2014/main" id="{E9B69E9C-F011-4EA6-8FD7-6BD129701EA7}"/>
                  </a:ext>
                </a:extLst>
              </p:cNvPr>
              <p:cNvSpPr/>
              <p:nvPr/>
            </p:nvSpPr>
            <p:spPr>
              <a:xfrm>
                <a:off x="1061583" y="5076702"/>
                <a:ext cx="914400" cy="914400"/>
              </a:xfrm>
              <a:prstGeom prst="roundRect">
                <a:avLst>
                  <a:gd name="adj" fmla="val 11033"/>
                </a:avLst>
              </a:prstGeom>
              <a:noFill/>
              <a:ln w="57150">
                <a:solidFill>
                  <a:srgbClr val="163A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US" sz="1400" kern="0">
                  <a:solidFill>
                    <a:prstClr val="white"/>
                  </a:solidFill>
                  <a:latin typeface="Century Gothic" panose="020B0502020202020204" pitchFamily="34" charset="0"/>
                  <a:sym typeface="Arial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0DC0DE5-D43A-4527-BBFB-A8E39D1BC982}"/>
                  </a:ext>
                </a:extLst>
              </p:cNvPr>
              <p:cNvGrpSpPr/>
              <p:nvPr/>
            </p:nvGrpSpPr>
            <p:grpSpPr>
              <a:xfrm>
                <a:off x="1286611" y="5301730"/>
                <a:ext cx="464344" cy="464344"/>
                <a:chOff x="4439444" y="1652588"/>
                <a:chExt cx="464344" cy="464344"/>
              </a:xfrm>
              <a:solidFill>
                <a:schemeClr val="bg1"/>
              </a:solidFill>
            </p:grpSpPr>
            <p:sp>
              <p:nvSpPr>
                <p:cNvPr id="20" name="AutoShape 136">
                  <a:extLst>
                    <a:ext uri="{FF2B5EF4-FFF2-40B4-BE49-F238E27FC236}">
                      <a16:creationId xmlns:a16="http://schemas.microsoft.com/office/drawing/2014/main" id="{2FA727FE-2F60-40BA-81D0-8F856E220F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6300" y="1710532"/>
                  <a:ext cx="152400" cy="1524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538" y="20579"/>
                      </a:moveTo>
                      <a:lnTo>
                        <a:pt x="19542" y="20579"/>
                      </a:lnTo>
                      <a:cubicBezTo>
                        <a:pt x="19546" y="21142"/>
                        <a:pt x="20004" y="21600"/>
                        <a:pt x="20571" y="21600"/>
                      </a:cubicBezTo>
                      <a:cubicBezTo>
                        <a:pt x="21137" y="21600"/>
                        <a:pt x="21599" y="21138"/>
                        <a:pt x="21599" y="20571"/>
                      </a:cubicBezTo>
                      <a:cubicBezTo>
                        <a:pt x="21599" y="20565"/>
                        <a:pt x="21595" y="20561"/>
                        <a:pt x="21595" y="20555"/>
                      </a:cubicBezTo>
                      <a:cubicBezTo>
                        <a:pt x="21583" y="9221"/>
                        <a:pt x="12411" y="41"/>
                        <a:pt x="1080" y="12"/>
                      </a:cubicBezTo>
                      <a:cubicBezTo>
                        <a:pt x="1064" y="10"/>
                        <a:pt x="1048" y="0"/>
                        <a:pt x="1028" y="0"/>
                      </a:cubicBezTo>
                      <a:cubicBezTo>
                        <a:pt x="458" y="0"/>
                        <a:pt x="0" y="461"/>
                        <a:pt x="0" y="1028"/>
                      </a:cubicBezTo>
                      <a:cubicBezTo>
                        <a:pt x="0" y="1594"/>
                        <a:pt x="458" y="2055"/>
                        <a:pt x="1024" y="2057"/>
                      </a:cubicBezTo>
                      <a:lnTo>
                        <a:pt x="1024" y="2065"/>
                      </a:lnTo>
                      <a:cubicBezTo>
                        <a:pt x="11233" y="2065"/>
                        <a:pt x="19538" y="10370"/>
                        <a:pt x="19538" y="2057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1" tIns="19051" rIns="19051" bIns="19051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Gothic" panose="020B0502020202020204" pitchFamily="34" charset="0"/>
                    <a:cs typeface="Arial"/>
                    <a:sym typeface="Gill Sans" charset="0"/>
                  </a:endParaRPr>
                </a:p>
              </p:txBody>
            </p:sp>
            <p:sp>
              <p:nvSpPr>
                <p:cNvPr id="21" name="AutoShape 137">
                  <a:extLst>
                    <a:ext uri="{FF2B5EF4-FFF2-40B4-BE49-F238E27FC236}">
                      <a16:creationId xmlns:a16="http://schemas.microsoft.com/office/drawing/2014/main" id="{8B0BBF4C-B2FF-4A0B-A9FC-79A3DEECB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9444" y="1652588"/>
                  <a:ext cx="464344" cy="464344"/>
                </a:xfrm>
                <a:custGeom>
                  <a:avLst/>
                  <a:gdLst>
                    <a:gd name="T0" fmla="+- 0 10819 195"/>
                    <a:gd name="T1" fmla="*/ T0 w 21248"/>
                    <a:gd name="T2" fmla="*/ 10800 h 21600"/>
                    <a:gd name="T3" fmla="+- 0 10819 195"/>
                    <a:gd name="T4" fmla="*/ T3 w 21248"/>
                    <a:gd name="T5" fmla="*/ 10800 h 21600"/>
                    <a:gd name="T6" fmla="+- 0 10819 195"/>
                    <a:gd name="T7" fmla="*/ T6 w 21248"/>
                    <a:gd name="T8" fmla="*/ 10800 h 21600"/>
                    <a:gd name="T9" fmla="+- 0 10819 195"/>
                    <a:gd name="T10" fmla="*/ T9 w 21248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248" h="21600">
                      <a:moveTo>
                        <a:pt x="19868" y="17133"/>
                      </a:moveTo>
                      <a:cubicBezTo>
                        <a:pt x="19766" y="17386"/>
                        <a:pt x="19525" y="17549"/>
                        <a:pt x="19255" y="17549"/>
                      </a:cubicBezTo>
                      <a:lnTo>
                        <a:pt x="19058" y="17549"/>
                      </a:lnTo>
                      <a:lnTo>
                        <a:pt x="3983" y="2226"/>
                      </a:lnTo>
                      <a:lnTo>
                        <a:pt x="3983" y="2025"/>
                      </a:lnTo>
                      <a:cubicBezTo>
                        <a:pt x="3983" y="1750"/>
                        <a:pt x="4144" y="1506"/>
                        <a:pt x="4393" y="1401"/>
                      </a:cubicBezTo>
                      <a:cubicBezTo>
                        <a:pt x="4475" y="1367"/>
                        <a:pt x="4560" y="1350"/>
                        <a:pt x="4647" y="1350"/>
                      </a:cubicBezTo>
                      <a:cubicBezTo>
                        <a:pt x="4824" y="1350"/>
                        <a:pt x="4991" y="1420"/>
                        <a:pt x="5116" y="1547"/>
                      </a:cubicBezTo>
                      <a:lnTo>
                        <a:pt x="19724" y="16397"/>
                      </a:lnTo>
                      <a:cubicBezTo>
                        <a:pt x="19915" y="16591"/>
                        <a:pt x="19972" y="16880"/>
                        <a:pt x="19868" y="17133"/>
                      </a:cubicBezTo>
                      <a:moveTo>
                        <a:pt x="10121" y="17549"/>
                      </a:moveTo>
                      <a:cubicBezTo>
                        <a:pt x="10017" y="17549"/>
                        <a:pt x="9922" y="17586"/>
                        <a:pt x="9824" y="17609"/>
                      </a:cubicBezTo>
                      <a:lnTo>
                        <a:pt x="3923" y="11612"/>
                      </a:lnTo>
                      <a:cubicBezTo>
                        <a:pt x="3946" y="11512"/>
                        <a:pt x="3982" y="11415"/>
                        <a:pt x="3982" y="11311"/>
                      </a:cubicBezTo>
                      <a:lnTo>
                        <a:pt x="3983" y="3180"/>
                      </a:lnTo>
                      <a:lnTo>
                        <a:pt x="18119" y="17549"/>
                      </a:lnTo>
                      <a:cubicBezTo>
                        <a:pt x="18119" y="17549"/>
                        <a:pt x="10121" y="17549"/>
                        <a:pt x="10121" y="17549"/>
                      </a:cubicBezTo>
                      <a:close/>
                      <a:moveTo>
                        <a:pt x="9182" y="17945"/>
                      </a:moveTo>
                      <a:lnTo>
                        <a:pt x="7109" y="20052"/>
                      </a:lnTo>
                      <a:cubicBezTo>
                        <a:pt x="6939" y="20224"/>
                        <a:pt x="6742" y="20249"/>
                        <a:pt x="6640" y="20249"/>
                      </a:cubicBezTo>
                      <a:cubicBezTo>
                        <a:pt x="6537" y="20249"/>
                        <a:pt x="6339" y="20224"/>
                        <a:pt x="6170" y="20052"/>
                      </a:cubicBezTo>
                      <a:lnTo>
                        <a:pt x="1522" y="15327"/>
                      </a:lnTo>
                      <a:cubicBezTo>
                        <a:pt x="1352" y="15154"/>
                        <a:pt x="1327" y="14953"/>
                        <a:pt x="1327" y="14850"/>
                      </a:cubicBezTo>
                      <a:cubicBezTo>
                        <a:pt x="1327" y="14745"/>
                        <a:pt x="1352" y="14544"/>
                        <a:pt x="1522" y="14373"/>
                      </a:cubicBezTo>
                      <a:lnTo>
                        <a:pt x="3593" y="12266"/>
                      </a:lnTo>
                      <a:cubicBezTo>
                        <a:pt x="3599" y="12260"/>
                        <a:pt x="3601" y="12251"/>
                        <a:pt x="3607" y="12245"/>
                      </a:cubicBezTo>
                      <a:lnTo>
                        <a:pt x="9202" y="17932"/>
                      </a:lnTo>
                      <a:cubicBezTo>
                        <a:pt x="9196" y="17937"/>
                        <a:pt x="9187" y="17939"/>
                        <a:pt x="9182" y="17945"/>
                      </a:cubicBezTo>
                      <a:moveTo>
                        <a:pt x="6056" y="593"/>
                      </a:moveTo>
                      <a:cubicBezTo>
                        <a:pt x="5675" y="205"/>
                        <a:pt x="5165" y="0"/>
                        <a:pt x="4647" y="0"/>
                      </a:cubicBezTo>
                      <a:cubicBezTo>
                        <a:pt x="4390" y="0"/>
                        <a:pt x="4132" y="49"/>
                        <a:pt x="3885" y="154"/>
                      </a:cubicBezTo>
                      <a:cubicBezTo>
                        <a:pt x="3141" y="467"/>
                        <a:pt x="2655" y="1205"/>
                        <a:pt x="2655" y="2025"/>
                      </a:cubicBezTo>
                      <a:lnTo>
                        <a:pt x="2654" y="11311"/>
                      </a:lnTo>
                      <a:lnTo>
                        <a:pt x="583" y="13418"/>
                      </a:lnTo>
                      <a:cubicBezTo>
                        <a:pt x="-195" y="14208"/>
                        <a:pt x="-195" y="15491"/>
                        <a:pt x="583" y="16281"/>
                      </a:cubicBezTo>
                      <a:lnTo>
                        <a:pt x="5231" y="21006"/>
                      </a:lnTo>
                      <a:cubicBezTo>
                        <a:pt x="5620" y="21402"/>
                        <a:pt x="6131" y="21599"/>
                        <a:pt x="6640" y="21599"/>
                      </a:cubicBezTo>
                      <a:cubicBezTo>
                        <a:pt x="7150" y="21599"/>
                        <a:pt x="7659" y="21402"/>
                        <a:pt x="8048" y="21006"/>
                      </a:cubicBezTo>
                      <a:lnTo>
                        <a:pt x="10121" y="18900"/>
                      </a:lnTo>
                      <a:lnTo>
                        <a:pt x="19255" y="18900"/>
                      </a:lnTo>
                      <a:cubicBezTo>
                        <a:pt x="20062" y="18900"/>
                        <a:pt x="20788" y="18407"/>
                        <a:pt x="21095" y="17650"/>
                      </a:cubicBezTo>
                      <a:cubicBezTo>
                        <a:pt x="21405" y="16893"/>
                        <a:pt x="21234" y="16022"/>
                        <a:pt x="20663" y="15443"/>
                      </a:cubicBezTo>
                      <a:cubicBezTo>
                        <a:pt x="20663" y="15443"/>
                        <a:pt x="6056" y="593"/>
                        <a:pt x="6056" y="593"/>
                      </a:cubicBezTo>
                      <a:close/>
                    </a:path>
                  </a:pathLst>
                </a:custGeom>
                <a:solidFill>
                  <a:srgbClr val="780E0E"/>
                </a:solidFill>
                <a:ln>
                  <a:solidFill>
                    <a:srgbClr val="780E0E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1" tIns="19051" rIns="19051" bIns="19051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Gothic" panose="020B0502020202020204" pitchFamily="34" charset="0"/>
                    <a:cs typeface="Arial"/>
                    <a:sym typeface="Gill Sans" charset="0"/>
                  </a:endParaRPr>
                </a:p>
              </p:txBody>
            </p:sp>
            <p:sp>
              <p:nvSpPr>
                <p:cNvPr id="22" name="AutoShape 138">
                  <a:extLst>
                    <a:ext uri="{FF2B5EF4-FFF2-40B4-BE49-F238E27FC236}">
                      <a16:creationId xmlns:a16="http://schemas.microsoft.com/office/drawing/2014/main" id="{7AA4F121-3DA6-49A5-965A-EDC1D0BE2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6300" y="1652588"/>
                  <a:ext cx="217488" cy="2174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37" y="2880"/>
                      </a:moveTo>
                      <a:lnTo>
                        <a:pt x="1437" y="2885"/>
                      </a:lnTo>
                      <a:cubicBezTo>
                        <a:pt x="10965" y="2885"/>
                        <a:pt x="18717" y="10637"/>
                        <a:pt x="18717" y="20165"/>
                      </a:cubicBezTo>
                      <a:lnTo>
                        <a:pt x="18720" y="20165"/>
                      </a:lnTo>
                      <a:cubicBezTo>
                        <a:pt x="18722" y="20959"/>
                        <a:pt x="19366" y="21600"/>
                        <a:pt x="20160" y="21600"/>
                      </a:cubicBezTo>
                      <a:cubicBezTo>
                        <a:pt x="20955" y="21600"/>
                        <a:pt x="21599" y="20956"/>
                        <a:pt x="21599" y="20160"/>
                      </a:cubicBezTo>
                      <a:cubicBezTo>
                        <a:pt x="21599" y="20155"/>
                        <a:pt x="21597" y="20152"/>
                        <a:pt x="21597" y="20148"/>
                      </a:cubicBezTo>
                      <a:cubicBezTo>
                        <a:pt x="21588" y="9034"/>
                        <a:pt x="12588" y="28"/>
                        <a:pt x="1476" y="8"/>
                      </a:cubicBezTo>
                      <a:cubicBezTo>
                        <a:pt x="1465" y="7"/>
                        <a:pt x="1454" y="0"/>
                        <a:pt x="1440" y="0"/>
                      </a:cubicBezTo>
                      <a:cubicBezTo>
                        <a:pt x="644" y="0"/>
                        <a:pt x="0" y="644"/>
                        <a:pt x="0" y="1440"/>
                      </a:cubicBezTo>
                      <a:cubicBezTo>
                        <a:pt x="0" y="2234"/>
                        <a:pt x="644" y="2878"/>
                        <a:pt x="1437" y="288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1" tIns="19051" rIns="19051" bIns="19051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Gothic" panose="020B0502020202020204" pitchFamily="34" charset="0"/>
                    <a:cs typeface="Arial"/>
                    <a:sym typeface="Gill Sans" charset="0"/>
                  </a:endParaRPr>
                </a:p>
              </p:txBody>
            </p:sp>
          </p:grp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88AEFB-571F-46E4-ABA2-8F757489BA1E}"/>
                </a:ext>
              </a:extLst>
            </p:cNvPr>
            <p:cNvSpPr/>
            <p:nvPr/>
          </p:nvSpPr>
          <p:spPr>
            <a:xfrm>
              <a:off x="8724571" y="4950595"/>
              <a:ext cx="3376684" cy="1117933"/>
            </a:xfrm>
            <a:prstGeom prst="rect">
              <a:avLst/>
            </a:prstGeom>
            <a:solidFill>
              <a:srgbClr val="F9E8B0"/>
            </a:solidFill>
            <a:ln>
              <a:solidFill>
                <a:schemeClr val="bg1"/>
              </a:solidFill>
            </a:ln>
          </p:spPr>
          <p:txBody>
            <a:bodyPr wrap="square" lIns="91119" tIns="45719" rIns="91119" bIns="45719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id-ID" sz="1333" kern="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Secara teknis memuat tentang mekanisme dan strategi penerapan SPM mulai dari pengumpulan data, penghitungan pemenuhan kebutuhan dasar, perencanaan SPM, dan pelaksanaan SPM serta pelaporan</a:t>
              </a:r>
              <a:endParaRPr lang="en-US" sz="1333" kern="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9B9CCE-7A58-42D0-A1AE-B8B636A4C9F0}"/>
                </a:ext>
              </a:extLst>
            </p:cNvPr>
            <p:cNvGrpSpPr/>
            <p:nvPr/>
          </p:nvGrpSpPr>
          <p:grpSpPr>
            <a:xfrm>
              <a:off x="7493691" y="5096895"/>
              <a:ext cx="577495" cy="452555"/>
              <a:chOff x="8244831" y="2789694"/>
              <a:chExt cx="914400" cy="914400"/>
            </a:xfrm>
            <a:noFill/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6C33D61-759B-466C-9645-0E3ED60B7D1E}"/>
                  </a:ext>
                </a:extLst>
              </p:cNvPr>
              <p:cNvSpPr/>
              <p:nvPr/>
            </p:nvSpPr>
            <p:spPr>
              <a:xfrm>
                <a:off x="8244831" y="2789694"/>
                <a:ext cx="914400" cy="914400"/>
              </a:xfrm>
              <a:prstGeom prst="rect">
                <a:avLst/>
              </a:prstGeom>
              <a:grpFill/>
              <a:ln w="38100">
                <a:solidFill>
                  <a:srgbClr val="163A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US" sz="1400" kern="0">
                  <a:solidFill>
                    <a:prstClr val="white"/>
                  </a:solidFill>
                  <a:latin typeface="Century Gothic" panose="020B0502020202020204" pitchFamily="34" charset="0"/>
                  <a:sym typeface="Arial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01F39F7-34F4-44B9-919F-2640F4EFF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7711" y="2972574"/>
                <a:ext cx="548640" cy="548640"/>
              </a:xfrm>
              <a:prstGeom prst="rect">
                <a:avLst/>
              </a:prstGeom>
              <a:solidFill>
                <a:srgbClr val="780E0E"/>
              </a:solidFill>
              <a:ln>
                <a:solidFill>
                  <a:srgbClr val="780E0E"/>
                </a:solidFill>
              </a:ln>
            </p:spPr>
          </p:pic>
        </p:grpSp>
        <p:sp>
          <p:nvSpPr>
            <p:cNvPr id="14" name="Text Box 1068">
              <a:extLst>
                <a:ext uri="{FF2B5EF4-FFF2-40B4-BE49-F238E27FC236}">
                  <a16:creationId xmlns:a16="http://schemas.microsoft.com/office/drawing/2014/main" id="{A91F9464-3C02-4CAE-962F-E21E1283D704}"/>
                </a:ext>
              </a:extLst>
            </p:cNvPr>
            <p:cNvSpPr txBox="1">
              <a:spLocks/>
            </p:cNvSpPr>
            <p:nvPr/>
          </p:nvSpPr>
          <p:spPr>
            <a:xfrm>
              <a:off x="6740631" y="5723446"/>
              <a:ext cx="1932024" cy="428857"/>
            </a:xfrm>
            <a:prstGeom prst="rect">
              <a:avLst/>
            </a:prstGeom>
            <a:noFill/>
          </p:spPr>
          <p:txBody>
            <a:bodyPr vert="horz" wrap="square" lIns="0" tIns="0" rIns="0" bIns="0" numCol="1" anchor="ctr">
              <a:noAutofit/>
            </a:bodyPr>
            <a:lstStyle/>
            <a:p>
              <a:pPr algn="ctr" defTabSz="457189">
                <a:lnSpc>
                  <a:spcPct val="70000"/>
                </a:lnSpc>
                <a:spcAft>
                  <a:spcPts val="600"/>
                </a:spcAft>
                <a:buClr>
                  <a:srgbClr val="000000"/>
                </a:buClr>
              </a:pPr>
              <a:r>
                <a:rPr sz="2133" b="1" kern="0" dirty="0" err="1">
                  <a:solidFill>
                    <a:srgbClr val="272A36"/>
                  </a:solidFill>
                  <a:latin typeface="Poppins" panose="00000500000000000000" pitchFamily="2" charset="0"/>
                  <a:ea typeface="Bariol" charset="0"/>
                  <a:cs typeface="Poppins" panose="00000500000000000000" pitchFamily="2" charset="0"/>
                  <a:sym typeface="Arial"/>
                </a:rPr>
                <a:t>Permendagri</a:t>
              </a:r>
              <a:r>
                <a:rPr sz="2133" b="1" kern="0" dirty="0">
                  <a:solidFill>
                    <a:srgbClr val="272A36"/>
                  </a:solidFill>
                  <a:latin typeface="Poppins" panose="00000500000000000000" pitchFamily="2" charset="0"/>
                  <a:ea typeface="Bariol" charset="0"/>
                  <a:cs typeface="Poppins" panose="00000500000000000000" pitchFamily="2" charset="0"/>
                  <a:sym typeface="Arial"/>
                </a:rPr>
                <a:t> 100/2018</a:t>
              </a:r>
              <a:endParaRPr lang="ko-KR" altLang="en-US" sz="2133" b="1" kern="0" dirty="0">
                <a:solidFill>
                  <a:srgbClr val="272A36"/>
                </a:solidFill>
                <a:latin typeface="Poppins" panose="00000500000000000000" pitchFamily="2" charset="0"/>
                <a:ea typeface="Bariol" charset="0"/>
                <a:cs typeface="Poppins" panose="00000500000000000000" pitchFamily="2" charset="0"/>
                <a:sym typeface="Arial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4FA848B-6A78-4176-B77A-7405015CECD9}"/>
                </a:ext>
              </a:extLst>
            </p:cNvPr>
            <p:cNvCxnSpPr>
              <a:cxnSpLocks/>
            </p:cNvCxnSpPr>
            <p:nvPr/>
          </p:nvCxnSpPr>
          <p:spPr>
            <a:xfrm>
              <a:off x="3117166" y="4085147"/>
              <a:ext cx="3974629" cy="1314403"/>
            </a:xfrm>
            <a:prstGeom prst="straightConnector1">
              <a:avLst/>
            </a:prstGeom>
            <a:ln w="28575">
              <a:solidFill>
                <a:srgbClr val="CF454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167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0271" y="388294"/>
            <a:ext cx="7811315" cy="4247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Regulasi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Penerapan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SPM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ato Black" panose="020F0A0202020403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2D190B-4721-4F0B-B4E9-570D9D133934}"/>
              </a:ext>
            </a:extLst>
          </p:cNvPr>
          <p:cNvGrpSpPr/>
          <p:nvPr/>
        </p:nvGrpSpPr>
        <p:grpSpPr>
          <a:xfrm>
            <a:off x="-107257" y="891926"/>
            <a:ext cx="12442792" cy="5784265"/>
            <a:chOff x="-107257" y="1064202"/>
            <a:chExt cx="12442792" cy="578426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C58C4E6-340E-487A-9DDB-EB5BD95387A1}"/>
                </a:ext>
              </a:extLst>
            </p:cNvPr>
            <p:cNvSpPr/>
            <p:nvPr/>
          </p:nvSpPr>
          <p:spPr>
            <a:xfrm>
              <a:off x="3027917" y="4855231"/>
              <a:ext cx="3612786" cy="19932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entagon 4">
              <a:extLst>
                <a:ext uri="{FF2B5EF4-FFF2-40B4-BE49-F238E27FC236}">
                  <a16:creationId xmlns:a16="http://schemas.microsoft.com/office/drawing/2014/main" id="{121CF0BF-0755-4A9E-BD97-3F2FB4A510D5}"/>
                </a:ext>
              </a:extLst>
            </p:cNvPr>
            <p:cNvSpPr/>
            <p:nvPr/>
          </p:nvSpPr>
          <p:spPr>
            <a:xfrm>
              <a:off x="6108461" y="5724768"/>
              <a:ext cx="2798227" cy="554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4727" tIns="71120" rIns="132757" bIns="71120" numCol="1" spcCol="1270" anchor="ctr" anchorCtr="0">
              <a:noAutofit/>
            </a:bodyPr>
            <a:lstStyle/>
            <a:p>
              <a:pPr algn="ctr" defTabSz="829713">
                <a:spcBef>
                  <a:spcPct val="0"/>
                </a:spcBef>
                <a:buClr>
                  <a:srgbClr val="000000"/>
                </a:buClr>
              </a:pPr>
              <a:r>
                <a:rPr lang="id-ID" altLang="zh-CN" sz="1600">
                  <a:solidFill>
                    <a:srgbClr val="002060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Calibri" panose="020F0502020204030204" pitchFamily="34" charset="0"/>
                  <a:sym typeface="Arial"/>
                </a:rPr>
                <a:t>    </a:t>
              </a:r>
              <a:r>
                <a:rPr lang="en-US" altLang="zh-CN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Permendikbud 32/2018</a:t>
              </a:r>
            </a:p>
            <a:p>
              <a:pPr algn="ctr" defTabSz="829713">
                <a:spcBef>
                  <a:spcPct val="0"/>
                </a:spcBef>
                <a:buClr>
                  <a:srgbClr val="000000"/>
                </a:buClr>
              </a:pPr>
              <a:r>
                <a:rPr lang="en-US" altLang="zh-CN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Tentang </a:t>
              </a:r>
              <a:r>
                <a:rPr lang="en-US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Standar </a:t>
              </a:r>
              <a:r>
                <a:rPr lang="id-ID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Teknis </a:t>
              </a:r>
              <a:r>
                <a:rPr lang="en-US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Pelayanan Minimal Pendidikan </a:t>
              </a:r>
              <a:r>
                <a:rPr lang="en-US" altLang="zh-CN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 </a:t>
              </a:r>
              <a:endParaRPr lang="en-US" sz="1365" dirty="0">
                <a:solidFill>
                  <a:srgbClr val="272A36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ADD1D8-3B70-4068-BA12-3AB0B1954CAB}"/>
                </a:ext>
              </a:extLst>
            </p:cNvPr>
            <p:cNvSpPr/>
            <p:nvPr/>
          </p:nvSpPr>
          <p:spPr>
            <a:xfrm>
              <a:off x="7147263" y="4726611"/>
              <a:ext cx="687092" cy="683571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A79469-6CD0-41E4-B496-9B495F7F2A42}"/>
                </a:ext>
              </a:extLst>
            </p:cNvPr>
            <p:cNvSpPr/>
            <p:nvPr/>
          </p:nvSpPr>
          <p:spPr>
            <a:xfrm>
              <a:off x="4493784" y="4719428"/>
              <a:ext cx="621421" cy="621421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3000" r="-1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8133ED-810B-47F3-B06B-1D9056ADC7F6}"/>
                </a:ext>
              </a:extLst>
            </p:cNvPr>
            <p:cNvSpPr/>
            <p:nvPr/>
          </p:nvSpPr>
          <p:spPr>
            <a:xfrm>
              <a:off x="3066345" y="5430930"/>
              <a:ext cx="3517972" cy="985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Permenkes 4/2019 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altLang="zh-CN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Tentang Standar Teknis Pemenuhan Mutu Pelayanan Dasar Pada Standar Pelayanan Minimal Bidang Kesehatan  </a:t>
              </a:r>
              <a:r>
                <a:rPr lang="en-US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 </a:t>
              </a:r>
              <a:endParaRPr lang="en-US" sz="1365" dirty="0">
                <a:solidFill>
                  <a:srgbClr val="272A36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69AE7CB-78E0-4740-8AE4-ABF457E7B2E2}"/>
                </a:ext>
              </a:extLst>
            </p:cNvPr>
            <p:cNvSpPr/>
            <p:nvPr/>
          </p:nvSpPr>
          <p:spPr>
            <a:xfrm>
              <a:off x="10115299" y="3048896"/>
              <a:ext cx="684885" cy="684885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32D306-44C0-49B8-BC1A-D796A14E7C1D}"/>
                </a:ext>
              </a:extLst>
            </p:cNvPr>
            <p:cNvSpPr/>
            <p:nvPr/>
          </p:nvSpPr>
          <p:spPr>
            <a:xfrm>
              <a:off x="8752179" y="3691426"/>
              <a:ext cx="3509068" cy="985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PermenPUPR 29/Prt/M/2018  </a:t>
              </a:r>
              <a:r>
                <a:rPr lang="en-US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Tentang Standar Teknis Standar Pelayanan Minimal </a:t>
              </a:r>
              <a:r>
                <a:rPr lang="fi-FI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Pekerjaan Umum dan Perumahan Rakyat</a:t>
              </a:r>
              <a:r>
                <a:rPr lang="en-US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 </a:t>
              </a:r>
              <a:endParaRPr lang="en-US" sz="1365" dirty="0">
                <a:solidFill>
                  <a:srgbClr val="272A36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F62A82-681E-4EA8-8425-4C2CBF124E1C}"/>
                </a:ext>
              </a:extLst>
            </p:cNvPr>
            <p:cNvSpPr/>
            <p:nvPr/>
          </p:nvSpPr>
          <p:spPr>
            <a:xfrm>
              <a:off x="-107257" y="5435074"/>
              <a:ext cx="3427601" cy="985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altLang="zh-CN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Permendagri 1</a:t>
              </a:r>
              <a:r>
                <a:rPr lang="id-ID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0</a:t>
              </a:r>
              <a:r>
                <a:rPr lang="en-US" altLang="zh-CN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1/2018 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altLang="zh-CN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Tentang Standar Teknis Pelayanan Dasar Pada SPM  Sub-urusan Bencana Daerah kabupaten/kota </a:t>
              </a:r>
              <a:endParaRPr lang="en-US" sz="1365" dirty="0">
                <a:solidFill>
                  <a:srgbClr val="272A36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603B85-09FC-4D97-8AEB-D6D56685FB72}"/>
                </a:ext>
              </a:extLst>
            </p:cNvPr>
            <p:cNvSpPr/>
            <p:nvPr/>
          </p:nvSpPr>
          <p:spPr>
            <a:xfrm>
              <a:off x="1293790" y="4809566"/>
              <a:ext cx="625508" cy="625508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38CCFA-F625-493B-B429-805BC9C7B5F9}"/>
                </a:ext>
              </a:extLst>
            </p:cNvPr>
            <p:cNvSpPr/>
            <p:nvPr/>
          </p:nvSpPr>
          <p:spPr>
            <a:xfrm>
              <a:off x="4415590" y="3774050"/>
              <a:ext cx="3418765" cy="985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altLang="zh-CN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Permendagri 11</a:t>
              </a:r>
              <a:r>
                <a:rPr lang="id-ID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4</a:t>
              </a:r>
              <a:r>
                <a:rPr lang="en-US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/</a:t>
              </a:r>
              <a:r>
                <a:rPr lang="en-US" altLang="zh-CN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2018  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altLang="zh-CN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Tentang Standar Teknis Pelayanan Dasar Pada SPM Sub Urusan Kebakaran Daerah Kabupaten/kota</a:t>
              </a:r>
              <a:endParaRPr lang="en-US" altLang="zh-CN" sz="1365" dirty="0">
                <a:solidFill>
                  <a:srgbClr val="272A36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37F6C5-58C6-4452-BA0E-7D432FD43A47}"/>
                </a:ext>
              </a:extLst>
            </p:cNvPr>
            <p:cNvSpPr/>
            <p:nvPr/>
          </p:nvSpPr>
          <p:spPr>
            <a:xfrm>
              <a:off x="8792854" y="5254217"/>
              <a:ext cx="3542681" cy="1195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altLang="zh-CN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Permendagri 1</a:t>
              </a:r>
              <a:r>
                <a:rPr lang="id-ID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2</a:t>
              </a:r>
              <a:r>
                <a:rPr lang="en-US" altLang="zh-CN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1/2018 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altLang="zh-CN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Tentang standar teknis mutu pelayanan dasar Sub Urusan Ketenteraman Dan Ketertiban Umum Di Provinsi dan Kabupaten/kota </a:t>
              </a:r>
              <a:endParaRPr lang="en-US" altLang="zh-CN" sz="1365" dirty="0">
                <a:solidFill>
                  <a:srgbClr val="272A36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C27752-EFF9-4030-A165-226D2529CB2F}"/>
                </a:ext>
              </a:extLst>
            </p:cNvPr>
            <p:cNvSpPr/>
            <p:nvPr/>
          </p:nvSpPr>
          <p:spPr>
            <a:xfrm>
              <a:off x="36570" y="3852303"/>
              <a:ext cx="3816015" cy="1062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Permensos 9/2018 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Tentang Standard teknis pelayanan dasar pada spm bidang sosial Di daerah provinsi  dan di daerah kab/kota</a:t>
              </a:r>
              <a:r>
                <a:rPr lang="en-US" sz="1867" kern="0">
                  <a:solidFill>
                    <a:srgbClr val="002060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 </a:t>
              </a:r>
              <a:endParaRPr lang="en-US" sz="1867" kern="0" dirty="0">
                <a:solidFill>
                  <a:srgbClr val="002060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4D972A1-C26F-4116-8F39-73D0D5CD10DA}"/>
                </a:ext>
              </a:extLst>
            </p:cNvPr>
            <p:cNvSpPr/>
            <p:nvPr/>
          </p:nvSpPr>
          <p:spPr>
            <a:xfrm>
              <a:off x="1287185" y="3186376"/>
              <a:ext cx="704339" cy="704339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530DE6-4857-4848-928C-26E50C403B70}"/>
                </a:ext>
              </a:extLst>
            </p:cNvPr>
            <p:cNvSpPr/>
            <p:nvPr/>
          </p:nvSpPr>
          <p:spPr>
            <a:xfrm>
              <a:off x="751999" y="1937665"/>
              <a:ext cx="4797901" cy="565091"/>
            </a:xfrm>
            <a:prstGeom prst="rect">
              <a:avLst/>
            </a:prstGeom>
            <a:solidFill>
              <a:srgbClr val="F9E8B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Peraturan Pemerintah No. 2 Tahun 2018 </a:t>
              </a:r>
            </a:p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Tentang Standar Pelayanan Minimal</a:t>
              </a:r>
              <a:endParaRPr lang="en-ID" sz="1365" dirty="0">
                <a:solidFill>
                  <a:srgbClr val="272A36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87C40C-2ADC-4027-9B87-5F430EBA3AC2}"/>
                </a:ext>
              </a:extLst>
            </p:cNvPr>
            <p:cNvSpPr/>
            <p:nvPr/>
          </p:nvSpPr>
          <p:spPr>
            <a:xfrm>
              <a:off x="5854699" y="1881771"/>
              <a:ext cx="5956301" cy="589713"/>
            </a:xfrm>
            <a:prstGeom prst="rect">
              <a:avLst/>
            </a:prstGeom>
            <a:solidFill>
              <a:srgbClr val="F9E8B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707" b="1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Peraturan Menteri Dalam Negeri No. 100 Tahun 2018</a:t>
              </a:r>
              <a:r>
                <a:rPr lang="en-US" sz="1867" kern="0">
                  <a:solidFill>
                    <a:srgbClr val="272A36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 </a:t>
              </a:r>
              <a:r>
                <a:rPr lang="en-US" sz="1365">
                  <a:solidFill>
                    <a:srgbClr val="272A36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Tentang Penerapan Standar Pelayanan Minimal</a:t>
              </a:r>
              <a:endParaRPr lang="en-ID" sz="1365" dirty="0">
                <a:solidFill>
                  <a:srgbClr val="272A36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22" name="Striped Right Arrow 21">
              <a:extLst>
                <a:ext uri="{FF2B5EF4-FFF2-40B4-BE49-F238E27FC236}">
                  <a16:creationId xmlns:a16="http://schemas.microsoft.com/office/drawing/2014/main" id="{27480514-7A7B-4657-8BD1-D0A224BB39C7}"/>
                </a:ext>
              </a:extLst>
            </p:cNvPr>
            <p:cNvSpPr/>
            <p:nvPr/>
          </p:nvSpPr>
          <p:spPr>
            <a:xfrm>
              <a:off x="808561" y="1064202"/>
              <a:ext cx="2861739" cy="730716"/>
            </a:xfrm>
            <a:prstGeom prst="stripedRightArrow">
              <a:avLst/>
            </a:prstGeom>
            <a:solidFill>
              <a:srgbClr val="003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7B2225-2A66-48D8-B9D5-5E82AC7CF226}"/>
                </a:ext>
              </a:extLst>
            </p:cNvPr>
            <p:cNvSpPr txBox="1"/>
            <p:nvPr/>
          </p:nvSpPr>
          <p:spPr>
            <a:xfrm>
              <a:off x="927100" y="1265867"/>
              <a:ext cx="4303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600" kern="0">
                  <a:solidFill>
                    <a:srgbClr val="FFFFFF"/>
                  </a:solidFill>
                  <a:cs typeface="Arial"/>
                  <a:sym typeface="Arial"/>
                </a:rPr>
                <a:t>PETUNJUK UMUM</a:t>
              </a:r>
            </a:p>
          </p:txBody>
        </p:sp>
        <p:sp>
          <p:nvSpPr>
            <p:cNvPr id="24" name="Striped Right Arrow 23">
              <a:extLst>
                <a:ext uri="{FF2B5EF4-FFF2-40B4-BE49-F238E27FC236}">
                  <a16:creationId xmlns:a16="http://schemas.microsoft.com/office/drawing/2014/main" id="{2F6F05EC-46A1-4919-BF3E-A9C58F106382}"/>
                </a:ext>
              </a:extLst>
            </p:cNvPr>
            <p:cNvSpPr/>
            <p:nvPr/>
          </p:nvSpPr>
          <p:spPr>
            <a:xfrm>
              <a:off x="840973" y="2509599"/>
              <a:ext cx="2861739" cy="730108"/>
            </a:xfrm>
            <a:prstGeom prst="stripedRightArrow">
              <a:avLst/>
            </a:prstGeom>
            <a:solidFill>
              <a:srgbClr val="003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F22603-5FEA-4E7A-9199-95105F41D47A}"/>
                </a:ext>
              </a:extLst>
            </p:cNvPr>
            <p:cNvSpPr txBox="1"/>
            <p:nvPr/>
          </p:nvSpPr>
          <p:spPr>
            <a:xfrm>
              <a:off x="959512" y="2711264"/>
              <a:ext cx="4303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600" kern="0">
                  <a:solidFill>
                    <a:srgbClr val="FFFFFF"/>
                  </a:solidFill>
                  <a:cs typeface="Arial"/>
                  <a:sym typeface="Arial"/>
                </a:rPr>
                <a:t>PETUNJUK TEKNIS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4C4B613-9A1B-4EF1-A3D9-6EBCBD216731}"/>
                </a:ext>
              </a:extLst>
            </p:cNvPr>
            <p:cNvSpPr/>
            <p:nvPr/>
          </p:nvSpPr>
          <p:spPr>
            <a:xfrm>
              <a:off x="5720486" y="3080596"/>
              <a:ext cx="728141" cy="728141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C285F1C-48A7-4425-B1D6-ADDF874A1238}"/>
                </a:ext>
              </a:extLst>
            </p:cNvPr>
            <p:cNvSpPr/>
            <p:nvPr/>
          </p:nvSpPr>
          <p:spPr>
            <a:xfrm>
              <a:off x="10251439" y="4654759"/>
              <a:ext cx="625508" cy="625508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11937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271" y="195790"/>
            <a:ext cx="7811315" cy="7571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SPM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endParaRPr lang="id-ID" sz="24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ato Black" panose="020F0A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id-ID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Black" panose="020F0A02020204030203" pitchFamily="34" charset="0"/>
                <a:cs typeface="Times New Roman" panose="02020603050405020304" pitchFamily="18" charset="0"/>
              </a:rPr>
              <a:t>PP 2/2018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ato Black" panose="020F0A02020204030203" pitchFamily="34" charset="0"/>
            </a:endParaRPr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ED614B2A-17E4-471D-9605-693EE93347CB}"/>
              </a:ext>
            </a:extLst>
          </p:cNvPr>
          <p:cNvSpPr/>
          <p:nvPr/>
        </p:nvSpPr>
        <p:spPr>
          <a:xfrm>
            <a:off x="561341" y="1503230"/>
            <a:ext cx="2611011" cy="353943"/>
          </a:xfrm>
          <a:custGeom>
            <a:avLst/>
            <a:gdLst>
              <a:gd name="connsiteX0" fmla="*/ 0 w 2611011"/>
              <a:gd name="connsiteY0" fmla="*/ 0 h 369332"/>
              <a:gd name="connsiteX1" fmla="*/ 2611011 w 2611011"/>
              <a:gd name="connsiteY1" fmla="*/ 0 h 369332"/>
              <a:gd name="connsiteX2" fmla="*/ 2611011 w 2611011"/>
              <a:gd name="connsiteY2" fmla="*/ 369332 h 369332"/>
              <a:gd name="connsiteX3" fmla="*/ 0 w 2611011"/>
              <a:gd name="connsiteY3" fmla="*/ 369332 h 369332"/>
              <a:gd name="connsiteX4" fmla="*/ 0 w 2611011"/>
              <a:gd name="connsiteY4" fmla="*/ 0 h 369332"/>
              <a:gd name="connsiteX0" fmla="*/ 0 w 2611011"/>
              <a:gd name="connsiteY0" fmla="*/ 0 h 369332"/>
              <a:gd name="connsiteX1" fmla="*/ 2362532 w 2611011"/>
              <a:gd name="connsiteY1" fmla="*/ 9939 h 369332"/>
              <a:gd name="connsiteX2" fmla="*/ 2611011 w 2611011"/>
              <a:gd name="connsiteY2" fmla="*/ 369332 h 369332"/>
              <a:gd name="connsiteX3" fmla="*/ 0 w 2611011"/>
              <a:gd name="connsiteY3" fmla="*/ 369332 h 369332"/>
              <a:gd name="connsiteX4" fmla="*/ 0 w 2611011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1011" h="369332">
                <a:moveTo>
                  <a:pt x="0" y="0"/>
                </a:moveTo>
                <a:lnTo>
                  <a:pt x="2362532" y="9939"/>
                </a:lnTo>
                <a:lnTo>
                  <a:pt x="261101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sz="1700" b="1" dirty="0">
                <a:latin typeface="Century Gothic" panose="020B0502020202020204" pitchFamily="34" charset="0"/>
              </a:rPr>
              <a:t>PROVINSI</a:t>
            </a:r>
            <a:endParaRPr lang="en-US" sz="17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51F670A-6B44-42FF-AAD4-48336576C50A}"/>
              </a:ext>
            </a:extLst>
          </p:cNvPr>
          <p:cNvSpPr/>
          <p:nvPr/>
        </p:nvSpPr>
        <p:spPr>
          <a:xfrm>
            <a:off x="4992423" y="1503229"/>
            <a:ext cx="2611011" cy="400109"/>
          </a:xfrm>
          <a:custGeom>
            <a:avLst/>
            <a:gdLst>
              <a:gd name="connsiteX0" fmla="*/ 0 w 2611011"/>
              <a:gd name="connsiteY0" fmla="*/ 0 h 400109"/>
              <a:gd name="connsiteX1" fmla="*/ 2611011 w 2611011"/>
              <a:gd name="connsiteY1" fmla="*/ 0 h 400109"/>
              <a:gd name="connsiteX2" fmla="*/ 2611011 w 2611011"/>
              <a:gd name="connsiteY2" fmla="*/ 400109 h 400109"/>
              <a:gd name="connsiteX3" fmla="*/ 0 w 2611011"/>
              <a:gd name="connsiteY3" fmla="*/ 400109 h 400109"/>
              <a:gd name="connsiteX4" fmla="*/ 0 w 2611011"/>
              <a:gd name="connsiteY4" fmla="*/ 0 h 400109"/>
              <a:gd name="connsiteX0" fmla="*/ 0 w 2611011"/>
              <a:gd name="connsiteY0" fmla="*/ 0 h 400109"/>
              <a:gd name="connsiteX1" fmla="*/ 2372472 w 2611011"/>
              <a:gd name="connsiteY1" fmla="*/ 19879 h 400109"/>
              <a:gd name="connsiteX2" fmla="*/ 2611011 w 2611011"/>
              <a:gd name="connsiteY2" fmla="*/ 400109 h 400109"/>
              <a:gd name="connsiteX3" fmla="*/ 0 w 2611011"/>
              <a:gd name="connsiteY3" fmla="*/ 400109 h 400109"/>
              <a:gd name="connsiteX4" fmla="*/ 0 w 2611011"/>
              <a:gd name="connsiteY4" fmla="*/ 0 h 40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1011" h="400109">
                <a:moveTo>
                  <a:pt x="0" y="0"/>
                </a:moveTo>
                <a:lnTo>
                  <a:pt x="2372472" y="19879"/>
                </a:lnTo>
                <a:lnTo>
                  <a:pt x="2611011" y="400109"/>
                </a:lnTo>
                <a:lnTo>
                  <a:pt x="0" y="400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KABUPATEN/KOTA</a:t>
            </a:r>
            <a:endParaRPr lang="en-US" sz="1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D4343A-3298-425F-A7BC-D5019A14DC47}"/>
              </a:ext>
            </a:extLst>
          </p:cNvPr>
          <p:cNvSpPr/>
          <p:nvPr/>
        </p:nvSpPr>
        <p:spPr>
          <a:xfrm>
            <a:off x="199655" y="1865093"/>
            <a:ext cx="3352558" cy="2656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ECCBC-EB96-4BE6-9427-1F10C0BAE68A}"/>
              </a:ext>
            </a:extLst>
          </p:cNvPr>
          <p:cNvSpPr/>
          <p:nvPr/>
        </p:nvSpPr>
        <p:spPr>
          <a:xfrm>
            <a:off x="314633" y="2050816"/>
            <a:ext cx="31044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Pelayanan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kesehatan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bagi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penduduk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Terdampak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krisis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kesehatan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akibat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bencana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dan/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atau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berpotensi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bencana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provinsi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Pada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kondisi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kejadian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luar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biasa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provinsi</a:t>
            </a:r>
            <a:endParaRPr lang="en-US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52B4D0-C1E6-423D-BBCB-C41F5FC1A85C}"/>
              </a:ext>
            </a:extLst>
          </p:cNvPr>
          <p:cNvSpPr/>
          <p:nvPr/>
        </p:nvSpPr>
        <p:spPr>
          <a:xfrm>
            <a:off x="3775843" y="1913218"/>
            <a:ext cx="4863945" cy="50629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Pelayanan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kesehatan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ibu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hamil</a:t>
            </a:r>
            <a:endParaRPr lang="id-ID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PelPelayanan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kesehatan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ibu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bersalin</a:t>
            </a:r>
            <a:endParaRPr lang="en-ID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Pelayanan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kesehatan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bayi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baru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lahir</a:t>
            </a:r>
            <a:endParaRPr lang="id-ID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Pelayanan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kesehatan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balita</a:t>
            </a:r>
            <a:endParaRPr lang="en-ID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Pelayanan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kesehatan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pada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usia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pendidikan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dasar</a:t>
            </a:r>
            <a:endParaRPr lang="id-ID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Pelayanan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kesehatan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pada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usia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produktif</a:t>
            </a:r>
            <a:endParaRPr lang="en-ID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Pelayanan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kesehatan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pada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usia</a:t>
            </a:r>
            <a:r>
              <a:rPr lang="id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lanjut</a:t>
            </a:r>
            <a:endParaRPr lang="en-ID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Pelayanan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kesehatan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penderita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diabetes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melitus</a:t>
            </a:r>
            <a:endParaRPr lang="en-ID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Pelayanan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kesehatan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orang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terduga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tuberculosis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Pelayanan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kesehatan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penderita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hipertensi</a:t>
            </a:r>
            <a:endParaRPr lang="en-ID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Pelayanan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kesehatan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orang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dengan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gangguan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jiwa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berat</a:t>
            </a:r>
            <a:endParaRPr lang="en-US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Pelayanan kesehatan orang dengan resiko terinfeksi HIV</a:t>
            </a:r>
            <a:endParaRPr lang="en-US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FAB6EE-F96E-41FD-88D9-8DE1E76ABC27}"/>
              </a:ext>
            </a:extLst>
          </p:cNvPr>
          <p:cNvSpPr/>
          <p:nvPr/>
        </p:nvSpPr>
        <p:spPr>
          <a:xfrm>
            <a:off x="8905461" y="1841028"/>
            <a:ext cx="3071891" cy="22872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F1D48E-2048-4C0E-836D-D79FD786CB89}"/>
              </a:ext>
            </a:extLst>
          </p:cNvPr>
          <p:cNvSpPr/>
          <p:nvPr/>
        </p:nvSpPr>
        <p:spPr>
          <a:xfrm>
            <a:off x="8905461" y="1943094"/>
            <a:ext cx="30718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Standar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jumlah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dan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kualitas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barang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dan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/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atau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jasa</a:t>
            </a:r>
            <a:endParaRPr lang="en-ID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Standar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jumlah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dan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kualitas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personel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/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sumber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daya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manusia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kesehatan</a:t>
            </a:r>
            <a:endParaRPr lang="en-ID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Petunjuk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teknis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atau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tata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cara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memenuhi</a:t>
            </a:r>
            <a:r>
              <a:rPr lang="en-ID" sz="17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ID" sz="17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standar</a:t>
            </a:r>
            <a:endParaRPr lang="en-US" sz="17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0" name="Arrow: Chevron 15">
            <a:extLst>
              <a:ext uri="{FF2B5EF4-FFF2-40B4-BE49-F238E27FC236}">
                <a16:creationId xmlns:a16="http://schemas.microsoft.com/office/drawing/2014/main" id="{55345EDA-13D5-4054-837E-38B32A556463}"/>
              </a:ext>
            </a:extLst>
          </p:cNvPr>
          <p:cNvSpPr/>
          <p:nvPr/>
        </p:nvSpPr>
        <p:spPr>
          <a:xfrm>
            <a:off x="659926" y="923982"/>
            <a:ext cx="6231835" cy="598406"/>
          </a:xfrm>
          <a:prstGeom prst="chevr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700" b="1" dirty="0">
                <a:latin typeface="Century Gothic" panose="020B0502020202020204" pitchFamily="34" charset="0"/>
              </a:rPr>
              <a:t>JENIS LAYANAN DASAR</a:t>
            </a:r>
            <a:endParaRPr lang="en-US" sz="1700" b="1" dirty="0">
              <a:latin typeface="Century Gothic" panose="020B0502020202020204" pitchFamily="34" charset="0"/>
            </a:endParaRPr>
          </a:p>
        </p:txBody>
      </p:sp>
      <p:sp>
        <p:nvSpPr>
          <p:cNvPr id="11" name="Arrow: Chevron 16">
            <a:extLst>
              <a:ext uri="{FF2B5EF4-FFF2-40B4-BE49-F238E27FC236}">
                <a16:creationId xmlns:a16="http://schemas.microsoft.com/office/drawing/2014/main" id="{7B345798-0FED-42B1-819D-FE7CA283C05D}"/>
              </a:ext>
            </a:extLst>
          </p:cNvPr>
          <p:cNvSpPr/>
          <p:nvPr/>
        </p:nvSpPr>
        <p:spPr>
          <a:xfrm>
            <a:off x="8416158" y="923982"/>
            <a:ext cx="3220278" cy="598406"/>
          </a:xfrm>
          <a:prstGeom prst="chevr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700" b="1" dirty="0">
                <a:latin typeface="Century Gothic" panose="020B0502020202020204" pitchFamily="34" charset="0"/>
              </a:rPr>
              <a:t>MUTU PELAYANAN DASAR</a:t>
            </a:r>
            <a:endParaRPr lang="en-US" sz="17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6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52439" y="1449670"/>
            <a:ext cx="507066" cy="507066"/>
            <a:chOff x="4329953" y="1573306"/>
            <a:chExt cx="564776" cy="564776"/>
          </a:xfrm>
        </p:grpSpPr>
        <p:sp>
          <p:nvSpPr>
            <p:cNvPr id="2" name="Oval 1"/>
            <p:cNvSpPr/>
            <p:nvPr/>
          </p:nvSpPr>
          <p:spPr>
            <a:xfrm>
              <a:off x="4329953" y="1573306"/>
              <a:ext cx="564776" cy="564776"/>
            </a:xfrm>
            <a:prstGeom prst="ellipse">
              <a:avLst/>
            </a:prstGeom>
            <a:solidFill>
              <a:srgbClr val="FFAA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29953" y="1656010"/>
              <a:ext cx="564776" cy="41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2439" y="2695689"/>
            <a:ext cx="507066" cy="507066"/>
            <a:chOff x="4329953" y="1573306"/>
            <a:chExt cx="564776" cy="564776"/>
          </a:xfrm>
        </p:grpSpPr>
        <p:sp>
          <p:nvSpPr>
            <p:cNvPr id="9" name="Oval 8"/>
            <p:cNvSpPr/>
            <p:nvPr/>
          </p:nvSpPr>
          <p:spPr>
            <a:xfrm>
              <a:off x="4329953" y="1573306"/>
              <a:ext cx="564776" cy="564776"/>
            </a:xfrm>
            <a:prstGeom prst="ellipse">
              <a:avLst/>
            </a:prstGeom>
            <a:solidFill>
              <a:srgbClr val="FFAA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29953" y="1666619"/>
              <a:ext cx="564776" cy="41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2439" y="4071864"/>
            <a:ext cx="507066" cy="507066"/>
            <a:chOff x="4329953" y="1573306"/>
            <a:chExt cx="564776" cy="564776"/>
          </a:xfrm>
        </p:grpSpPr>
        <p:sp>
          <p:nvSpPr>
            <p:cNvPr id="12" name="Oval 11"/>
            <p:cNvSpPr/>
            <p:nvPr/>
          </p:nvSpPr>
          <p:spPr>
            <a:xfrm>
              <a:off x="4329953" y="1573306"/>
              <a:ext cx="564776" cy="564776"/>
            </a:xfrm>
            <a:prstGeom prst="ellipse">
              <a:avLst/>
            </a:prstGeom>
            <a:solidFill>
              <a:srgbClr val="FFAA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9953" y="1656010"/>
              <a:ext cx="564776" cy="41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2439" y="5547605"/>
            <a:ext cx="507066" cy="507066"/>
            <a:chOff x="4329953" y="1573306"/>
            <a:chExt cx="564776" cy="564776"/>
          </a:xfrm>
        </p:grpSpPr>
        <p:sp>
          <p:nvSpPr>
            <p:cNvPr id="15" name="Oval 14"/>
            <p:cNvSpPr/>
            <p:nvPr/>
          </p:nvSpPr>
          <p:spPr>
            <a:xfrm>
              <a:off x="4329953" y="1573306"/>
              <a:ext cx="564776" cy="564776"/>
            </a:xfrm>
            <a:prstGeom prst="ellipse">
              <a:avLst/>
            </a:prstGeom>
            <a:solidFill>
              <a:srgbClr val="FFAA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9953" y="1656010"/>
              <a:ext cx="564776" cy="41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701551" y="1341199"/>
            <a:ext cx="6279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Undang-Undang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23 </a:t>
            </a:r>
            <a:r>
              <a:rPr lang="en-US" sz="1600" dirty="0" err="1"/>
              <a:t>Tahun</a:t>
            </a:r>
            <a:r>
              <a:rPr lang="en-US" sz="1600" dirty="0"/>
              <a:t> 2014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Pemerintahan</a:t>
            </a:r>
            <a:r>
              <a:rPr lang="en-US" sz="1600" dirty="0"/>
              <a:t> Daerah </a:t>
            </a:r>
            <a:r>
              <a:rPr lang="en-US" sz="1600" dirty="0" err="1"/>
              <a:t>Pasal</a:t>
            </a:r>
            <a:r>
              <a:rPr lang="en-US" sz="1600" dirty="0"/>
              <a:t> 18 Ayat (3) (</a:t>
            </a:r>
            <a:r>
              <a:rPr lang="en-US" sz="1600" dirty="0" err="1"/>
              <a:t>berkaitan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turunan</a:t>
            </a:r>
            <a:r>
              <a:rPr lang="en-US" sz="1600" dirty="0"/>
              <a:t> </a:t>
            </a: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), </a:t>
            </a:r>
            <a:r>
              <a:rPr lang="en-US" sz="1600" dirty="0" err="1"/>
              <a:t>pasal</a:t>
            </a:r>
            <a:r>
              <a:rPr lang="en-US" sz="1600" dirty="0"/>
              <a:t> 298 (</a:t>
            </a:r>
            <a:r>
              <a:rPr lang="en-US" sz="1600" dirty="0" err="1"/>
              <a:t>belanja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), </a:t>
            </a:r>
            <a:r>
              <a:rPr lang="en-US" sz="1600" dirty="0" err="1"/>
              <a:t>penjelasan</a:t>
            </a:r>
            <a:r>
              <a:rPr lang="en-US" sz="1600" dirty="0"/>
              <a:t> 3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urusan</a:t>
            </a:r>
            <a:r>
              <a:rPr lang="en-US" sz="1600" dirty="0"/>
              <a:t> </a:t>
            </a:r>
            <a:r>
              <a:rPr lang="en-US" sz="1600" dirty="0" err="1"/>
              <a:t>pemerintahan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5701551" y="2605115"/>
            <a:ext cx="6279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2 </a:t>
            </a:r>
            <a:r>
              <a:rPr lang="en-US" sz="1600" dirty="0" err="1"/>
              <a:t>Tahun</a:t>
            </a:r>
            <a:r>
              <a:rPr lang="en-US" sz="1600" dirty="0"/>
              <a:t> 2018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Standar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Minimal, </a:t>
            </a:r>
            <a:r>
              <a:rPr lang="en-US" sz="1600" dirty="0" err="1"/>
              <a:t>Pasal</a:t>
            </a:r>
            <a:r>
              <a:rPr lang="en-US" sz="1600" dirty="0"/>
              <a:t> 17 </a:t>
            </a:r>
            <a:r>
              <a:rPr lang="en-US" sz="1600" dirty="0" err="1"/>
              <a:t>ayat</a:t>
            </a:r>
            <a:r>
              <a:rPr lang="en-US" sz="1600" dirty="0"/>
              <a:t> 2 Yang </a:t>
            </a:r>
            <a:r>
              <a:rPr lang="en-US" sz="1600" dirty="0" err="1"/>
              <a:t>memuat</a:t>
            </a:r>
            <a:r>
              <a:rPr lang="en-US" sz="1600" dirty="0"/>
              <a:t>  a.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penerapan</a:t>
            </a:r>
            <a:r>
              <a:rPr lang="en-US" sz="1600" dirty="0"/>
              <a:t> SPM; b. </a:t>
            </a:r>
            <a:r>
              <a:rPr lang="en-US" sz="1600" dirty="0" err="1"/>
              <a:t>kendala</a:t>
            </a:r>
            <a:r>
              <a:rPr lang="en-US" sz="1600" dirty="0"/>
              <a:t> </a:t>
            </a:r>
            <a:r>
              <a:rPr lang="en-US" sz="1600" dirty="0" err="1"/>
              <a:t>penerapan</a:t>
            </a:r>
            <a:r>
              <a:rPr lang="en-US" sz="1600" dirty="0"/>
              <a:t> SPM; </a:t>
            </a:r>
            <a:r>
              <a:rPr lang="en-US" sz="1600" dirty="0" err="1"/>
              <a:t>dan</a:t>
            </a:r>
            <a:r>
              <a:rPr lang="en-US" sz="1600" dirty="0"/>
              <a:t> c. </a:t>
            </a:r>
            <a:r>
              <a:rPr lang="en-US" sz="1600" dirty="0" err="1"/>
              <a:t>ketersediaan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penerapan</a:t>
            </a:r>
            <a:r>
              <a:rPr lang="en-US" sz="1600" dirty="0"/>
              <a:t> SPM.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01551" y="3999980"/>
            <a:ext cx="6279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Permendagri Nomor 18 Tahun 2020 tentang Peraturan Pelaksanaan Peraturan Pemerintah Nomor 13 Tahun 2019 Tentang Laporan Dan Evaluasi Penyelenggaraan Pemerintahan Daerah, Pasal 2 Ayat 2 (</a:t>
            </a:r>
            <a:r>
              <a:rPr lang="en-ID" sz="1600" dirty="0">
                <a:solidFill>
                  <a:srgbClr val="000000"/>
                </a:solidFill>
              </a:rPr>
              <a:t>LPPD   juga </a:t>
            </a:r>
            <a:r>
              <a:rPr lang="en-ID" sz="1600" dirty="0" err="1">
                <a:solidFill>
                  <a:srgbClr val="000000"/>
                </a:solidFill>
              </a:rPr>
              <a:t>memuat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laporan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penerapan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standar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pelayanan</a:t>
            </a:r>
            <a:r>
              <a:rPr lang="en-ID" sz="1600" dirty="0">
                <a:solidFill>
                  <a:srgbClr val="000000"/>
                </a:solidFill>
              </a:rPr>
              <a:t> minimal).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5701551" y="5461486"/>
            <a:ext cx="6279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Permendagri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100  </a:t>
            </a:r>
            <a:r>
              <a:rPr lang="en-US" sz="1600" dirty="0" err="1"/>
              <a:t>Tahun</a:t>
            </a:r>
            <a:r>
              <a:rPr lang="en-US" sz="1600" dirty="0"/>
              <a:t> 2018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Penerapan</a:t>
            </a:r>
            <a:r>
              <a:rPr lang="en-US" sz="1600" dirty="0"/>
              <a:t> </a:t>
            </a:r>
            <a:r>
              <a:rPr lang="en-US" sz="1600" dirty="0" err="1"/>
              <a:t>Standar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/>
              <a:t>Minimal,Pasal</a:t>
            </a:r>
            <a:r>
              <a:rPr lang="en-US" sz="1600" dirty="0"/>
              <a:t> 20 (</a:t>
            </a:r>
            <a:r>
              <a:rPr lang="en-US" sz="1600" dirty="0" err="1"/>
              <a:t>Teknis</a:t>
            </a:r>
            <a:r>
              <a:rPr lang="en-US" sz="1600" dirty="0"/>
              <a:t> Dan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Pelaporan</a:t>
            </a:r>
            <a:r>
              <a:rPr lang="en-US" sz="1600" dirty="0"/>
              <a:t>)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Pasal</a:t>
            </a:r>
            <a:r>
              <a:rPr lang="en-US" sz="1600" dirty="0"/>
              <a:t> 21 (</a:t>
            </a:r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/>
              <a:t>Penyampaian</a:t>
            </a:r>
            <a:r>
              <a:rPr lang="en-US" sz="1600" dirty="0"/>
              <a:t> </a:t>
            </a:r>
            <a:r>
              <a:rPr lang="en-US" sz="1600" dirty="0" err="1"/>
              <a:t>Pelaporan</a:t>
            </a:r>
            <a:r>
              <a:rPr lang="en-US" sz="1600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01551" y="215217"/>
            <a:ext cx="453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LANDASAN HUKUM PELAPORAN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" y="0"/>
            <a:ext cx="4558553" cy="675042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76606" y="-1900"/>
            <a:ext cx="1079011" cy="15132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9914" y="1294229"/>
            <a:ext cx="7332912" cy="490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/>
              <a:t>Analisis</a:t>
            </a:r>
            <a:r>
              <a:rPr lang="en-US" sz="1500" dirty="0"/>
              <a:t> data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pelaporan</a:t>
            </a:r>
            <a:r>
              <a:rPr lang="en-US" sz="1500" dirty="0"/>
              <a:t> </a:t>
            </a:r>
            <a:r>
              <a:rPr lang="en-US" sz="1500" dirty="0" err="1"/>
              <a:t>masih</a:t>
            </a:r>
            <a:r>
              <a:rPr lang="en-US" sz="1500" dirty="0"/>
              <a:t> </a:t>
            </a:r>
            <a:r>
              <a:rPr lang="en-US" sz="1500" dirty="0" err="1"/>
              <a:t>bersifat</a:t>
            </a:r>
            <a:r>
              <a:rPr lang="en-US" sz="1500" dirty="0"/>
              <a:t> </a:t>
            </a:r>
            <a:r>
              <a:rPr lang="en-US" sz="1500" dirty="0" err="1"/>
              <a:t>kuantitatif</a:t>
            </a:r>
            <a:r>
              <a:rPr lang="en-US" sz="1500" dirty="0"/>
              <a:t> </a:t>
            </a:r>
            <a:r>
              <a:rPr lang="en-US" sz="1500" dirty="0" err="1"/>
              <a:t>belum</a:t>
            </a:r>
            <a:r>
              <a:rPr lang="en-US" sz="1500" dirty="0"/>
              <a:t> </a:t>
            </a:r>
            <a:r>
              <a:rPr lang="en-US" sz="1500" dirty="0" err="1"/>
              <a:t>kualitatif</a:t>
            </a:r>
            <a:r>
              <a:rPr lang="en-US" sz="1500" dirty="0"/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/>
              <a:t>Laporan</a:t>
            </a:r>
            <a:r>
              <a:rPr lang="en-US" sz="1500" dirty="0"/>
              <a:t> SPM </a:t>
            </a:r>
            <a:r>
              <a:rPr lang="en-US" sz="1500" dirty="0" err="1"/>
              <a:t>masih</a:t>
            </a:r>
            <a:r>
              <a:rPr lang="en-US" sz="1500" dirty="0"/>
              <a:t> </a:t>
            </a:r>
            <a:r>
              <a:rPr lang="en-US" sz="1500" dirty="0" err="1"/>
              <a:t>bersifat</a:t>
            </a:r>
            <a:r>
              <a:rPr lang="en-US" sz="1500" dirty="0"/>
              <a:t> </a:t>
            </a:r>
            <a:r>
              <a:rPr lang="en-US" sz="1500" dirty="0" err="1"/>
              <a:t>urusan</a:t>
            </a:r>
            <a:r>
              <a:rPr lang="en-US" sz="1500" dirty="0"/>
              <a:t> </a:t>
            </a:r>
            <a:r>
              <a:rPr lang="en-US" sz="1500" dirty="0" err="1"/>
              <a:t>belum</a:t>
            </a:r>
            <a:r>
              <a:rPr lang="en-US" sz="1500" dirty="0"/>
              <a:t> </a:t>
            </a:r>
            <a:r>
              <a:rPr lang="en-US" sz="1500" dirty="0" err="1"/>
              <a:t>spesifik</a:t>
            </a:r>
            <a:r>
              <a:rPr lang="en-US" sz="1500" dirty="0"/>
              <a:t> </a:t>
            </a:r>
            <a:r>
              <a:rPr lang="en-US" sz="1500" dirty="0" err="1"/>
              <a:t>menjelaskan</a:t>
            </a:r>
            <a:r>
              <a:rPr lang="en-US" sz="1500" dirty="0"/>
              <a:t> </a:t>
            </a:r>
            <a:r>
              <a:rPr lang="en-US" sz="1500" dirty="0" err="1"/>
              <a:t>capaian</a:t>
            </a:r>
            <a:r>
              <a:rPr lang="en-US" sz="1500" dirty="0"/>
              <a:t> </a:t>
            </a:r>
            <a:r>
              <a:rPr lang="en-US" sz="1500" dirty="0" err="1"/>
              <a:t>tiap</a:t>
            </a:r>
            <a:r>
              <a:rPr lang="en-US" sz="1500" dirty="0"/>
              <a:t> </a:t>
            </a:r>
            <a:r>
              <a:rPr lang="en-US" sz="1500" dirty="0" err="1"/>
              <a:t>indikator</a:t>
            </a:r>
            <a:r>
              <a:rPr lang="en-US" sz="1500" dirty="0"/>
              <a:t> per </a:t>
            </a:r>
            <a:r>
              <a:rPr lang="en-US" sz="1500" dirty="0" err="1"/>
              <a:t>bidang</a:t>
            </a:r>
            <a:r>
              <a:rPr lang="en-US" sz="1500" dirty="0"/>
              <a:t> SPM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/>
              <a:t>Pelaporan</a:t>
            </a:r>
            <a:r>
              <a:rPr lang="en-US" sz="1500" dirty="0"/>
              <a:t> SPM </a:t>
            </a:r>
            <a:r>
              <a:rPr lang="en-US" sz="1500" dirty="0" err="1"/>
              <a:t>penekanannya</a:t>
            </a:r>
            <a:r>
              <a:rPr lang="en-US" sz="1500" dirty="0"/>
              <a:t> </a:t>
            </a:r>
            <a:r>
              <a:rPr lang="en-US" sz="1500" dirty="0" err="1"/>
              <a:t>lebih</a:t>
            </a:r>
            <a:r>
              <a:rPr lang="en-US" sz="1500" dirty="0"/>
              <a:t> </a:t>
            </a:r>
            <a:r>
              <a:rPr lang="en-US" sz="1500" dirty="0" err="1"/>
              <a:t>menggambarkan</a:t>
            </a:r>
            <a:r>
              <a:rPr lang="en-US" sz="1500" dirty="0"/>
              <a:t> pada </a:t>
            </a:r>
            <a:r>
              <a:rPr lang="en-US" sz="1500" b="1" dirty="0"/>
              <a:t>PENERIMA LAYANAN</a:t>
            </a:r>
            <a:r>
              <a:rPr lang="en-US" sz="1500" dirty="0"/>
              <a:t> </a:t>
            </a:r>
            <a:r>
              <a:rPr lang="en-US" sz="1500" dirty="0" err="1"/>
              <a:t>belum</a:t>
            </a:r>
            <a:r>
              <a:rPr lang="en-US" sz="1500" dirty="0"/>
              <a:t> </a:t>
            </a:r>
            <a:r>
              <a:rPr lang="en-US" sz="1500" dirty="0" err="1"/>
              <a:t>mencakup</a:t>
            </a:r>
            <a:r>
              <a:rPr lang="en-US" sz="1500" dirty="0"/>
              <a:t> </a:t>
            </a:r>
            <a:r>
              <a:rPr lang="en-US" sz="1500" b="1" dirty="0"/>
              <a:t>MUTU LAYANAN</a:t>
            </a:r>
            <a:r>
              <a:rPr lang="en-US" sz="1500" dirty="0"/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/>
              <a:t>Tahapan</a:t>
            </a:r>
            <a:r>
              <a:rPr lang="en-US" sz="1500" dirty="0"/>
              <a:t> </a:t>
            </a:r>
            <a:r>
              <a:rPr lang="en-US" sz="1500" dirty="0" err="1"/>
              <a:t>Penerapan</a:t>
            </a:r>
            <a:r>
              <a:rPr lang="en-US" sz="1500" dirty="0"/>
              <a:t> SPM </a:t>
            </a:r>
            <a:r>
              <a:rPr lang="en-US" sz="1500" dirty="0" err="1"/>
              <a:t>belum</a:t>
            </a:r>
            <a:r>
              <a:rPr lang="en-US" sz="1500" dirty="0"/>
              <a:t> </a:t>
            </a:r>
            <a:r>
              <a:rPr lang="en-US" sz="1500" dirty="0" err="1"/>
              <a:t>terdeskripsikan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baik</a:t>
            </a:r>
            <a:r>
              <a:rPr lang="en-US" sz="1500" dirty="0"/>
              <a:t> pada </a:t>
            </a:r>
            <a:r>
              <a:rPr lang="en-US" sz="1500" dirty="0" err="1"/>
              <a:t>laporan</a:t>
            </a:r>
            <a:r>
              <a:rPr lang="en-US" sz="1500" dirty="0"/>
              <a:t> </a:t>
            </a:r>
            <a:r>
              <a:rPr lang="en-US" sz="1500" dirty="0" err="1"/>
              <a:t>penerapan</a:t>
            </a:r>
            <a:endParaRPr lang="en-US" sz="15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/>
              <a:t>Belum</a:t>
            </a:r>
            <a:r>
              <a:rPr lang="en-US" sz="1500" dirty="0"/>
              <a:t> </a:t>
            </a:r>
            <a:r>
              <a:rPr lang="en-US" sz="1500" dirty="0" err="1"/>
              <a:t>menggambarkan</a:t>
            </a:r>
            <a:r>
              <a:rPr lang="en-US" sz="1500" dirty="0"/>
              <a:t> </a:t>
            </a:r>
            <a:r>
              <a:rPr lang="en-US" sz="1500" dirty="0" err="1"/>
              <a:t>perkembangan</a:t>
            </a:r>
            <a:r>
              <a:rPr lang="en-US" sz="1500" dirty="0"/>
              <a:t> (</a:t>
            </a:r>
            <a:r>
              <a:rPr lang="en-US" sz="1500" dirty="0" err="1"/>
              <a:t>Progres</a:t>
            </a:r>
            <a:r>
              <a:rPr lang="en-US" sz="1500" dirty="0"/>
              <a:t>) </a:t>
            </a:r>
            <a:r>
              <a:rPr lang="en-US" sz="1500" dirty="0" err="1"/>
              <a:t>Realisasi</a:t>
            </a:r>
            <a:r>
              <a:rPr lang="en-US" sz="1500" dirty="0"/>
              <a:t> </a:t>
            </a:r>
            <a:r>
              <a:rPr lang="en-US" sz="1500" dirty="0" err="1"/>
              <a:t>Penerapan</a:t>
            </a:r>
            <a:r>
              <a:rPr lang="en-US" sz="1500" dirty="0"/>
              <a:t> SPM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/>
              <a:t>Tahapan</a:t>
            </a:r>
            <a:r>
              <a:rPr lang="en-US" sz="1500" dirty="0"/>
              <a:t> </a:t>
            </a:r>
            <a:r>
              <a:rPr lang="en-US" sz="1500" dirty="0" err="1"/>
              <a:t>penerapan</a:t>
            </a:r>
            <a:r>
              <a:rPr lang="en-US" sz="1500" dirty="0"/>
              <a:t> SPM </a:t>
            </a:r>
            <a:r>
              <a:rPr lang="en-US" sz="1500" dirty="0" err="1"/>
              <a:t>belum</a:t>
            </a:r>
            <a:r>
              <a:rPr lang="en-US" sz="1500" dirty="0"/>
              <a:t> </a:t>
            </a:r>
            <a:r>
              <a:rPr lang="en-US" sz="1500" dirty="0" err="1"/>
              <a:t>memanfaatkan</a:t>
            </a:r>
            <a:r>
              <a:rPr lang="en-US" sz="1500" dirty="0"/>
              <a:t> </a:t>
            </a:r>
            <a:r>
              <a:rPr lang="en-US" sz="1500" dirty="0" err="1"/>
              <a:t>teknologi</a:t>
            </a:r>
            <a:r>
              <a:rPr lang="en-US" sz="1500" dirty="0"/>
              <a:t> </a:t>
            </a:r>
            <a:r>
              <a:rPr lang="en-US" sz="1500" dirty="0" err="1"/>
              <a:t>informasi</a:t>
            </a:r>
            <a:r>
              <a:rPr lang="en-US" sz="1500" dirty="0"/>
              <a:t>/artificial intelligent </a:t>
            </a:r>
            <a:r>
              <a:rPr lang="en-US" sz="1500" dirty="0">
                <a:sym typeface="Wingdings" panose="05000000000000000000" pitchFamily="2" charset="2"/>
              </a:rPr>
              <a:t> (</a:t>
            </a:r>
            <a:r>
              <a:rPr lang="en-US" sz="1500" dirty="0" err="1"/>
              <a:t>masih</a:t>
            </a:r>
            <a:r>
              <a:rPr lang="en-US" sz="1500" dirty="0"/>
              <a:t> </a:t>
            </a:r>
            <a:r>
              <a:rPr lang="en-US" sz="1500" dirty="0" err="1"/>
              <a:t>bersifat</a:t>
            </a:r>
            <a:r>
              <a:rPr lang="en-US" sz="1500" dirty="0"/>
              <a:t> </a:t>
            </a:r>
            <a:r>
              <a:rPr lang="en-US" sz="1500" dirty="0" err="1"/>
              <a:t>konvensional</a:t>
            </a:r>
            <a:r>
              <a:rPr lang="en-US" sz="1500" dirty="0"/>
              <a:t> 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/>
              <a:t>Masih </a:t>
            </a:r>
            <a:r>
              <a:rPr lang="en-US" sz="1500" dirty="0" err="1"/>
              <a:t>terjadi</a:t>
            </a:r>
            <a:r>
              <a:rPr lang="en-US" sz="1500" dirty="0"/>
              <a:t> </a:t>
            </a:r>
            <a:r>
              <a:rPr lang="en-US" sz="1500" dirty="0" err="1"/>
              <a:t>keterlambatan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penyampaian</a:t>
            </a:r>
            <a:r>
              <a:rPr lang="en-US" sz="1500" dirty="0"/>
              <a:t> </a:t>
            </a:r>
            <a:r>
              <a:rPr lang="en-US" sz="1500" dirty="0" err="1"/>
              <a:t>Laporan</a:t>
            </a:r>
            <a:r>
              <a:rPr lang="en-US" sz="1500" dirty="0"/>
              <a:t> </a:t>
            </a:r>
            <a:r>
              <a:rPr lang="en-US" sz="1500" dirty="0" err="1"/>
              <a:t>Penerapan</a:t>
            </a:r>
            <a:r>
              <a:rPr lang="en-US" sz="1500" dirty="0"/>
              <a:t> SPM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/>
              <a:t>Capaian</a:t>
            </a:r>
            <a:r>
              <a:rPr lang="en-US" sz="1500" dirty="0"/>
              <a:t> </a:t>
            </a:r>
            <a:r>
              <a:rPr lang="en-US" sz="1500" dirty="0" err="1"/>
              <a:t>penerapan</a:t>
            </a:r>
            <a:r>
              <a:rPr lang="en-US" sz="1500" dirty="0"/>
              <a:t> SPM </a:t>
            </a:r>
            <a:r>
              <a:rPr lang="en-US" sz="1500" dirty="0" err="1"/>
              <a:t>belum</a:t>
            </a:r>
            <a:r>
              <a:rPr lang="en-US" sz="1500" dirty="0"/>
              <a:t> </a:t>
            </a:r>
            <a:r>
              <a:rPr lang="en-US" sz="1500" dirty="0" err="1"/>
              <a:t>merata</a:t>
            </a:r>
            <a:r>
              <a:rPr lang="en-US" sz="1500" dirty="0"/>
              <a:t> pada </a:t>
            </a:r>
            <a:r>
              <a:rPr lang="en-US" sz="1500" dirty="0" err="1"/>
              <a:t>setiap</a:t>
            </a:r>
            <a:r>
              <a:rPr lang="en-US" sz="1500" dirty="0"/>
              <a:t> </a:t>
            </a:r>
            <a:r>
              <a:rPr lang="en-US" sz="1500" dirty="0" err="1"/>
              <a:t>bidang</a:t>
            </a:r>
            <a:r>
              <a:rPr lang="en-US" sz="1500" dirty="0"/>
              <a:t>/</a:t>
            </a:r>
            <a:r>
              <a:rPr lang="en-US" sz="1500" dirty="0" err="1"/>
              <a:t>analisis</a:t>
            </a:r>
            <a:r>
              <a:rPr lang="en-US" sz="1500" dirty="0"/>
              <a:t> </a:t>
            </a:r>
            <a:r>
              <a:rPr lang="en-US" sz="1500" dirty="0" err="1"/>
              <a:t>daerah</a:t>
            </a:r>
            <a:r>
              <a:rPr lang="en-US" sz="1500" dirty="0"/>
              <a:t> </a:t>
            </a:r>
            <a:r>
              <a:rPr lang="en-US" sz="1500" dirty="0" err="1"/>
              <a:t>masih</a:t>
            </a:r>
            <a:r>
              <a:rPr lang="en-US" sz="1500" dirty="0"/>
              <a:t> </a:t>
            </a:r>
            <a:r>
              <a:rPr lang="en-US" sz="1500" dirty="0" err="1"/>
              <a:t>lemah</a:t>
            </a:r>
            <a:r>
              <a:rPr lang="en-US" sz="1500" dirty="0"/>
              <a:t> </a:t>
            </a:r>
            <a:r>
              <a:rPr lang="en-US" sz="1500" dirty="0" err="1"/>
              <a:t>sehingga</a:t>
            </a:r>
            <a:r>
              <a:rPr lang="en-US" sz="1500" dirty="0"/>
              <a:t> </a:t>
            </a:r>
            <a:r>
              <a:rPr lang="en-US" sz="1500" dirty="0" err="1"/>
              <a:t>belum</a:t>
            </a:r>
            <a:r>
              <a:rPr lang="en-US" sz="1500" dirty="0"/>
              <a:t> </a:t>
            </a:r>
            <a:r>
              <a:rPr lang="en-US" sz="1500" dirty="0" err="1"/>
              <a:t>menggambarkan</a:t>
            </a:r>
            <a:r>
              <a:rPr lang="en-US" sz="1500" dirty="0"/>
              <a:t> </a:t>
            </a:r>
            <a:r>
              <a:rPr lang="en-US" sz="1500" dirty="0" err="1"/>
              <a:t>kondisi</a:t>
            </a:r>
            <a:r>
              <a:rPr lang="en-US" sz="1500" dirty="0"/>
              <a:t> </a:t>
            </a:r>
            <a:r>
              <a:rPr lang="en-US" sz="1500" dirty="0" err="1"/>
              <a:t>capaian</a:t>
            </a:r>
            <a:r>
              <a:rPr lang="en-US" sz="1500" dirty="0"/>
              <a:t> yang </a:t>
            </a:r>
            <a:r>
              <a:rPr lang="en-US" sz="1500" dirty="0" err="1"/>
              <a:t>sesungguhnya</a:t>
            </a:r>
            <a:r>
              <a:rPr lang="en-US" sz="1500" dirty="0"/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/>
              <a:t>Permasalahan</a:t>
            </a:r>
            <a:r>
              <a:rPr lang="en-US" sz="1500" dirty="0"/>
              <a:t> dan </a:t>
            </a:r>
            <a:r>
              <a:rPr lang="en-US" sz="1500" dirty="0" err="1"/>
              <a:t>kendala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Penerapan</a:t>
            </a:r>
            <a:r>
              <a:rPr lang="en-US" sz="1500" dirty="0"/>
              <a:t> SPM </a:t>
            </a:r>
            <a:r>
              <a:rPr lang="en-US" sz="1500" dirty="0" err="1"/>
              <a:t>belum</a:t>
            </a:r>
            <a:r>
              <a:rPr lang="en-US" sz="1500" dirty="0"/>
              <a:t> </a:t>
            </a:r>
            <a:r>
              <a:rPr lang="en-US" sz="1500" dirty="0" err="1"/>
              <a:t>terdeskripsikan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baik</a:t>
            </a:r>
            <a:endParaRPr lang="en-US" sz="15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/>
              <a:t>Kapasitas</a:t>
            </a:r>
            <a:r>
              <a:rPr lang="en-US" sz="1500" dirty="0"/>
              <a:t> dan </a:t>
            </a:r>
            <a:r>
              <a:rPr lang="en-US" sz="1500" dirty="0" err="1"/>
              <a:t>kapabilitas</a:t>
            </a:r>
            <a:r>
              <a:rPr lang="en-US" sz="1500" dirty="0"/>
              <a:t> </a:t>
            </a:r>
            <a:r>
              <a:rPr lang="en-US" sz="1500" dirty="0" err="1"/>
              <a:t>pengampu</a:t>
            </a:r>
            <a:r>
              <a:rPr lang="en-US" sz="1500" dirty="0"/>
              <a:t> SPM </a:t>
            </a:r>
            <a:r>
              <a:rPr lang="en-US" sz="1500" dirty="0" err="1"/>
              <a:t>masih</a:t>
            </a:r>
            <a:r>
              <a:rPr lang="en-US" sz="1500" dirty="0"/>
              <a:t> </a:t>
            </a:r>
            <a:r>
              <a:rPr lang="en-US" sz="1500" dirty="0" err="1"/>
              <a:t>belum</a:t>
            </a:r>
            <a:r>
              <a:rPr lang="en-US" sz="1500" dirty="0"/>
              <a:t> optimal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8223" y="215217"/>
            <a:ext cx="689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PERMASALAHAN PELAPORAN PENERAPAN SPM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48918" y="0"/>
            <a:ext cx="4043082" cy="6742942"/>
          </a:xfrm>
          <a:prstGeom prst="rect">
            <a:avLst/>
          </a:prstGeom>
          <a:blipFill>
            <a:blip r:embed="rId3"/>
            <a:srcRect/>
            <a:stretch>
              <a:fillRect l="-41907" r="-675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9400" y="5932515"/>
            <a:ext cx="674670" cy="9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9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52439" y="1817970"/>
            <a:ext cx="457200" cy="457200"/>
            <a:chOff x="4329953" y="1573306"/>
            <a:chExt cx="564776" cy="564776"/>
          </a:xfrm>
        </p:grpSpPr>
        <p:sp>
          <p:nvSpPr>
            <p:cNvPr id="2" name="Oval 1"/>
            <p:cNvSpPr/>
            <p:nvPr/>
          </p:nvSpPr>
          <p:spPr>
            <a:xfrm>
              <a:off x="4329953" y="1573306"/>
              <a:ext cx="564776" cy="564776"/>
            </a:xfrm>
            <a:prstGeom prst="ellipse">
              <a:avLst/>
            </a:prstGeom>
            <a:solidFill>
              <a:srgbClr val="FFAA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29953" y="1620712"/>
              <a:ext cx="564776" cy="41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2439" y="2728021"/>
            <a:ext cx="457200" cy="457200"/>
            <a:chOff x="4329953" y="1573306"/>
            <a:chExt cx="564776" cy="564776"/>
          </a:xfrm>
        </p:grpSpPr>
        <p:sp>
          <p:nvSpPr>
            <p:cNvPr id="9" name="Oval 8"/>
            <p:cNvSpPr/>
            <p:nvPr/>
          </p:nvSpPr>
          <p:spPr>
            <a:xfrm>
              <a:off x="4329953" y="1573306"/>
              <a:ext cx="564776" cy="564776"/>
            </a:xfrm>
            <a:prstGeom prst="ellipse">
              <a:avLst/>
            </a:prstGeom>
            <a:solidFill>
              <a:srgbClr val="FFAA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29953" y="1631320"/>
              <a:ext cx="564776" cy="41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2439" y="3709956"/>
            <a:ext cx="457200" cy="457200"/>
            <a:chOff x="4329953" y="1573306"/>
            <a:chExt cx="564776" cy="564776"/>
          </a:xfrm>
        </p:grpSpPr>
        <p:sp>
          <p:nvSpPr>
            <p:cNvPr id="12" name="Oval 11"/>
            <p:cNvSpPr/>
            <p:nvPr/>
          </p:nvSpPr>
          <p:spPr>
            <a:xfrm>
              <a:off x="4329953" y="1573306"/>
              <a:ext cx="564776" cy="564776"/>
            </a:xfrm>
            <a:prstGeom prst="ellipse">
              <a:avLst/>
            </a:prstGeom>
            <a:solidFill>
              <a:srgbClr val="FFAA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9953" y="1620712"/>
              <a:ext cx="564776" cy="41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2439" y="4678776"/>
            <a:ext cx="457200" cy="457200"/>
            <a:chOff x="4329953" y="1573306"/>
            <a:chExt cx="564776" cy="564776"/>
          </a:xfrm>
        </p:grpSpPr>
        <p:sp>
          <p:nvSpPr>
            <p:cNvPr id="15" name="Oval 14"/>
            <p:cNvSpPr/>
            <p:nvPr/>
          </p:nvSpPr>
          <p:spPr>
            <a:xfrm>
              <a:off x="4329953" y="1573306"/>
              <a:ext cx="564776" cy="564776"/>
            </a:xfrm>
            <a:prstGeom prst="ellipse">
              <a:avLst/>
            </a:prstGeom>
            <a:solidFill>
              <a:srgbClr val="FFAA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9953" y="1644244"/>
              <a:ext cx="564776" cy="41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701551" y="1749840"/>
            <a:ext cx="6279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pelaporan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pusat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perumusan</a:t>
            </a:r>
            <a:r>
              <a:rPr lang="en-US" sz="1600" dirty="0"/>
              <a:t> </a:t>
            </a: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01551" y="2650894"/>
            <a:ext cx="6279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pelaporan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Pusat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pemberian</a:t>
            </a:r>
            <a:r>
              <a:rPr lang="en-US" sz="1600" dirty="0"/>
              <a:t> </a:t>
            </a:r>
            <a:r>
              <a:rPr lang="en-US" sz="1600" dirty="0" err="1"/>
              <a:t>insentif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disinsentif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ketentuan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perundang-undangan</a:t>
            </a:r>
            <a:r>
              <a:rPr lang="en-US" sz="1600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01551" y="3624625"/>
            <a:ext cx="6279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Pemberian</a:t>
            </a:r>
            <a:r>
              <a:rPr lang="en-US" sz="1600" dirty="0"/>
              <a:t> </a:t>
            </a:r>
            <a:r>
              <a:rPr lang="en-US" sz="1600" dirty="0" err="1"/>
              <a:t>insentif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disinsentif</a:t>
            </a:r>
            <a:r>
              <a:rPr lang="en-US" sz="1600" dirty="0"/>
              <a:t> </a:t>
            </a:r>
            <a:r>
              <a:rPr lang="en-US" sz="1600" dirty="0" err="1"/>
              <a:t>dilaksanakan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memperhatikan</a:t>
            </a:r>
            <a:r>
              <a:rPr lang="en-US" sz="1600" dirty="0"/>
              <a:t> </a:t>
            </a:r>
            <a:r>
              <a:rPr lang="en-US" sz="1600" dirty="0" err="1"/>
              <a:t>kemampuan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01551" y="4606104"/>
            <a:ext cx="6279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pelaporan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Daerah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penilaian</a:t>
            </a:r>
            <a:r>
              <a:rPr lang="en-US" sz="1600" dirty="0"/>
              <a:t> </a:t>
            </a:r>
            <a:r>
              <a:rPr lang="en-US" sz="1600" dirty="0" err="1"/>
              <a:t>kinerja</a:t>
            </a:r>
            <a:r>
              <a:rPr lang="en-US" sz="1600" dirty="0"/>
              <a:t> </a:t>
            </a:r>
            <a:r>
              <a:rPr lang="en-US" sz="1600" dirty="0" err="1"/>
              <a:t>perangkat</a:t>
            </a:r>
            <a:r>
              <a:rPr lang="en-US" sz="1600" dirty="0"/>
              <a:t> Daerah,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kapasitas</a:t>
            </a:r>
            <a:r>
              <a:rPr lang="en-US" sz="1600" dirty="0"/>
              <a:t> Daerah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pelaksanaan</a:t>
            </a:r>
            <a:r>
              <a:rPr lang="en-US" sz="1600" dirty="0"/>
              <a:t> </a:t>
            </a:r>
            <a:r>
              <a:rPr lang="en-US" sz="1600" dirty="0" err="1"/>
              <a:t>pemenuhan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/>
              <a:t>Dasar</a:t>
            </a:r>
            <a:r>
              <a:rPr lang="en-US" sz="1600" dirty="0"/>
              <a:t>;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penyempurnaan</a:t>
            </a:r>
            <a:r>
              <a:rPr lang="en-US" sz="1600" dirty="0"/>
              <a:t> </a:t>
            </a: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penerapan</a:t>
            </a:r>
            <a:r>
              <a:rPr lang="en-US" sz="1600" dirty="0"/>
              <a:t> SPM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perencanaan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penganggaran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 Daerah.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03900" y="2489200"/>
            <a:ext cx="6007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03900" y="3573825"/>
            <a:ext cx="6007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03900" y="4437425"/>
            <a:ext cx="6007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1" y="215217"/>
            <a:ext cx="730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TUJUAN DAN MAKSUD PELAPORAN PENERAPAN SPM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8" y="1816538"/>
            <a:ext cx="4020291" cy="40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348457" y="2520826"/>
            <a:ext cx="5616243" cy="307777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1" name="Chevron 130"/>
          <p:cNvSpPr/>
          <p:nvPr/>
        </p:nvSpPr>
        <p:spPr>
          <a:xfrm>
            <a:off x="1576447" y="3179454"/>
            <a:ext cx="2395287" cy="487189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254" y="331398"/>
            <a:ext cx="10801144" cy="1089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377">
              <a:lnSpc>
                <a:spcPct val="90000"/>
              </a:lnSpc>
              <a:defRPr/>
            </a:pPr>
            <a:r>
              <a:rPr lang="en-US" sz="2400" b="1" dirty="0">
                <a:ln w="0"/>
                <a:solidFill>
                  <a:srgbClr val="C00000"/>
                </a:solidFill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PERSENTASE TINGKAT KETERISIAN PELAPORAN SPM BERBASIS WEB </a:t>
            </a:r>
            <a:endParaRPr lang="id-ID" sz="2400" b="1" dirty="0">
              <a:ln w="0"/>
              <a:solidFill>
                <a:srgbClr val="C00000"/>
              </a:solidFill>
              <a:latin typeface="Lato Black" panose="020F0A02020204030203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914377">
              <a:lnSpc>
                <a:spcPct val="90000"/>
              </a:lnSpc>
              <a:defRPr/>
            </a:pPr>
            <a:r>
              <a:rPr lang="en-US" sz="2400" b="1" dirty="0">
                <a:ln w="0"/>
                <a:solidFill>
                  <a:srgbClr val="C00000"/>
                </a:solidFill>
                <a:latin typeface="Lato Black" panose="020F0A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SELURUH INDONESIA</a:t>
            </a:r>
          </a:p>
          <a:p>
            <a:pPr algn="ctr" defTabSz="914377">
              <a:lnSpc>
                <a:spcPct val="90000"/>
              </a:lnSpc>
              <a:defRPr/>
            </a:pPr>
            <a:r>
              <a:rPr lang="en-US" sz="2400" b="1" dirty="0">
                <a:ln w="0"/>
                <a:solidFill>
                  <a:srgbClr val="C00000"/>
                </a:solidFill>
                <a:latin typeface="Lato Black" panose="020F0A02020204030203" pitchFamily="34" charset="0"/>
                <a:cs typeface="Times New Roman" panose="02020603050405020304" pitchFamily="18" charset="0"/>
                <a:sym typeface="Arial"/>
              </a:rPr>
              <a:t>TAHUN 2020</a:t>
            </a:r>
            <a:endParaRPr lang="en-US" sz="2400" b="1" dirty="0">
              <a:ln w="0"/>
              <a:solidFill>
                <a:srgbClr val="C00000"/>
              </a:solidFill>
              <a:latin typeface="Lato Black" panose="020F0A02020204030203" pitchFamily="34" charset="0"/>
              <a:cs typeface="Arial"/>
              <a:sym typeface="Arial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10826159" y="3356058"/>
            <a:ext cx="861239" cy="0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10826159" y="3930217"/>
            <a:ext cx="861239" cy="0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10826159" y="4647915"/>
            <a:ext cx="861239" cy="0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5029006" y="4050662"/>
            <a:ext cx="1074615" cy="15347"/>
          </a:xfrm>
          <a:prstGeom prst="line">
            <a:avLst/>
          </a:prstGeom>
          <a:ln>
            <a:solidFill>
              <a:srgbClr val="FFD96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909853" y="3235409"/>
            <a:ext cx="188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24 (70,59%)</a:t>
            </a:r>
            <a:endParaRPr lang="id-ID" sz="2000" b="1" dirty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64170" y="3428903"/>
            <a:ext cx="110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PROVINSI</a:t>
            </a:r>
            <a:endParaRPr lang="id-ID" sz="1051" b="1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48457" y="40554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KABUPATEN</a:t>
            </a:r>
            <a:endParaRPr lang="id-ID" sz="1051" b="1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85197" y="4765641"/>
            <a:ext cx="68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KOTA</a:t>
            </a:r>
            <a:endParaRPr lang="id-ID" sz="1051" b="1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66114" y="4079457"/>
            <a:ext cx="77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TOTAL</a:t>
            </a:r>
            <a:endParaRPr lang="id-ID" sz="1051" b="1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6119369" y="2730011"/>
            <a:ext cx="0" cy="2815355"/>
          </a:xfrm>
          <a:prstGeom prst="line">
            <a:avLst/>
          </a:prstGeom>
          <a:ln>
            <a:solidFill>
              <a:srgbClr val="FFC0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hevron 139"/>
          <p:cNvSpPr/>
          <p:nvPr/>
        </p:nvSpPr>
        <p:spPr>
          <a:xfrm>
            <a:off x="1638297" y="4540997"/>
            <a:ext cx="2317575" cy="471383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41" name="Chevron 140"/>
          <p:cNvSpPr/>
          <p:nvPr/>
        </p:nvSpPr>
        <p:spPr>
          <a:xfrm>
            <a:off x="1591483" y="3828615"/>
            <a:ext cx="2380251" cy="484131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900249" y="4605662"/>
            <a:ext cx="188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61 (65,59%)</a:t>
            </a:r>
            <a:endParaRPr lang="id-ID" sz="2000" b="1" dirty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902515" y="3906219"/>
            <a:ext cx="205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205 (49,40%)</a:t>
            </a:r>
            <a:endParaRPr lang="id-ID" sz="2000" b="1" dirty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3" name="Chevron 142"/>
          <p:cNvSpPr/>
          <p:nvPr/>
        </p:nvSpPr>
        <p:spPr>
          <a:xfrm>
            <a:off x="3875517" y="3551181"/>
            <a:ext cx="564543" cy="1029932"/>
          </a:xfrm>
          <a:prstGeom prst="chevron">
            <a:avLst>
              <a:gd name="adj" fmla="val 62310"/>
            </a:avLst>
          </a:prstGeom>
          <a:solidFill>
            <a:srgbClr val="FFD9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4" name="Group 143"/>
          <p:cNvGrpSpPr>
            <a:grpSpLocks/>
          </p:cNvGrpSpPr>
          <p:nvPr/>
        </p:nvGrpSpPr>
        <p:grpSpPr bwMode="auto">
          <a:xfrm>
            <a:off x="935887" y="1925753"/>
            <a:ext cx="5029088" cy="801516"/>
            <a:chOff x="6342621" y="-1892601"/>
            <a:chExt cx="4246957" cy="804692"/>
          </a:xfrm>
        </p:grpSpPr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7114300" y="-1891595"/>
              <a:ext cx="3475278" cy="60251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rgbClr val="00B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pPr defTabSz="914377">
                <a:defRPr/>
              </a:pPr>
              <a:endParaRPr lang="en-US" sz="135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6342621" y="-1892601"/>
              <a:ext cx="771676" cy="804692"/>
            </a:xfrm>
            <a:custGeom>
              <a:avLst/>
              <a:gdLst>
                <a:gd name="T0" fmla="*/ 582 w 582"/>
                <a:gd name="T1" fmla="*/ 0 h 969"/>
                <a:gd name="T2" fmla="*/ 0 w 582"/>
                <a:gd name="T3" fmla="*/ 898 h 969"/>
                <a:gd name="T4" fmla="*/ 76 w 582"/>
                <a:gd name="T5" fmla="*/ 969 h 969"/>
                <a:gd name="T6" fmla="*/ 582 w 582"/>
                <a:gd name="T7" fmla="*/ 726 h 969"/>
                <a:gd name="T8" fmla="*/ 582 w 582"/>
                <a:gd name="T9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969">
                  <a:moveTo>
                    <a:pt x="582" y="0"/>
                  </a:moveTo>
                  <a:lnTo>
                    <a:pt x="0" y="898"/>
                  </a:lnTo>
                  <a:lnTo>
                    <a:pt x="76" y="969"/>
                  </a:lnTo>
                  <a:lnTo>
                    <a:pt x="582" y="726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pPr defTabSz="914377">
                <a:defRPr/>
              </a:pPr>
              <a:endParaRPr lang="en-US" sz="135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60420" y="2011602"/>
            <a:ext cx="38872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lnSpc>
                <a:spcPct val="80000"/>
              </a:lnSpc>
              <a:defRPr/>
            </a:pPr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DAERAH YANG SUDAH </a:t>
            </a:r>
          </a:p>
          <a:p>
            <a:pPr algn="r" defTabSz="914377">
              <a:lnSpc>
                <a:spcPct val="80000"/>
              </a:lnSpc>
              <a:defRPr/>
            </a:pPr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MENGISI 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473017" y="3650509"/>
            <a:ext cx="156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srgbClr val="0000C4"/>
                </a:solidFill>
                <a:latin typeface="Calibri" panose="020F0502020204030204"/>
                <a:cs typeface="Arial"/>
                <a:sym typeface="Arial"/>
              </a:rPr>
              <a:t>290</a:t>
            </a:r>
            <a:r>
              <a:rPr lang="id-ID" b="1" dirty="0">
                <a:solidFill>
                  <a:srgbClr val="0000C4"/>
                </a:solidFill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0000C4"/>
                </a:solidFill>
                <a:latin typeface="Calibri" panose="020F0502020204030204"/>
                <a:cs typeface="Arial"/>
                <a:sym typeface="Arial"/>
              </a:rPr>
              <a:t>(54%)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6317143" y="2547134"/>
            <a:ext cx="5623551" cy="307777"/>
          </a:xfrm>
          <a:prstGeom prst="rect">
            <a:avLst/>
          </a:prstGeom>
          <a:solidFill>
            <a:srgbClr val="D9E3F3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186" name="Group 185"/>
          <p:cNvGrpSpPr>
            <a:grpSpLocks/>
          </p:cNvGrpSpPr>
          <p:nvPr/>
        </p:nvGrpSpPr>
        <p:grpSpPr bwMode="auto">
          <a:xfrm flipH="1">
            <a:off x="6313821" y="1896725"/>
            <a:ext cx="5003971" cy="828000"/>
            <a:chOff x="6330409" y="-1922079"/>
            <a:chExt cx="4210321" cy="840855"/>
          </a:xfrm>
          <a:solidFill>
            <a:schemeClr val="accent2">
              <a:lumMod val="75000"/>
            </a:schemeClr>
          </a:solidFill>
        </p:grpSpPr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6330409" y="-1922079"/>
              <a:ext cx="771676" cy="840855"/>
            </a:xfrm>
            <a:custGeom>
              <a:avLst/>
              <a:gdLst>
                <a:gd name="T0" fmla="*/ 582 w 582"/>
                <a:gd name="T1" fmla="*/ 0 h 969"/>
                <a:gd name="T2" fmla="*/ 0 w 582"/>
                <a:gd name="T3" fmla="*/ 898 h 969"/>
                <a:gd name="T4" fmla="*/ 76 w 582"/>
                <a:gd name="T5" fmla="*/ 969 h 969"/>
                <a:gd name="T6" fmla="*/ 582 w 582"/>
                <a:gd name="T7" fmla="*/ 726 h 969"/>
                <a:gd name="T8" fmla="*/ 582 w 582"/>
                <a:gd name="T9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969">
                  <a:moveTo>
                    <a:pt x="582" y="0"/>
                  </a:moveTo>
                  <a:lnTo>
                    <a:pt x="0" y="898"/>
                  </a:lnTo>
                  <a:lnTo>
                    <a:pt x="76" y="969"/>
                  </a:lnTo>
                  <a:lnTo>
                    <a:pt x="582" y="726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pPr defTabSz="914377">
                <a:defRPr/>
              </a:pPr>
              <a:endParaRPr lang="en-US" sz="135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7" name="Rectangle 186"/>
            <p:cNvSpPr>
              <a:spLocks noChangeArrowheads="1"/>
            </p:cNvSpPr>
            <p:nvPr/>
          </p:nvSpPr>
          <p:spPr bwMode="auto">
            <a:xfrm>
              <a:off x="7065452" y="-1891595"/>
              <a:ext cx="3475278" cy="602515"/>
            </a:xfrm>
            <a:prstGeom prst="rect">
              <a:avLst/>
            </a:prstGeom>
            <a:solidFill>
              <a:srgbClr val="1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pPr defTabSz="914377">
                <a:defRPr/>
              </a:pPr>
              <a:endParaRPr lang="en-US" sz="135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6409069" y="1981155"/>
            <a:ext cx="39503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80000"/>
              </a:lnSpc>
              <a:defRPr/>
            </a:pPr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DAERAH YANG BELUM</a:t>
            </a:r>
          </a:p>
          <a:p>
            <a:pPr defTabSz="914377">
              <a:lnSpc>
                <a:spcPct val="80000"/>
              </a:lnSpc>
              <a:defRPr/>
            </a:pPr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MENGISI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6289240" y="3650509"/>
            <a:ext cx="156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srgbClr val="0000C4"/>
                </a:solidFill>
                <a:latin typeface="Calibri" panose="020F0502020204030204"/>
                <a:cs typeface="Arial"/>
                <a:sym typeface="Arial"/>
              </a:rPr>
              <a:t>252</a:t>
            </a:r>
            <a:r>
              <a:rPr lang="id-ID" b="1" dirty="0">
                <a:solidFill>
                  <a:srgbClr val="0000C4"/>
                </a:solidFill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0000C4"/>
                </a:solidFill>
                <a:latin typeface="Calibri" panose="020F0502020204030204"/>
                <a:cs typeface="Arial"/>
                <a:sym typeface="Arial"/>
              </a:rPr>
              <a:t>(46,49%)</a:t>
            </a:r>
          </a:p>
        </p:txBody>
      </p:sp>
      <p:cxnSp>
        <p:nvCxnSpPr>
          <p:cNvPr id="192" name="Straight Connector 191"/>
          <p:cNvCxnSpPr/>
          <p:nvPr/>
        </p:nvCxnSpPr>
        <p:spPr>
          <a:xfrm rot="10800000" flipH="1" flipV="1">
            <a:off x="6409070" y="4050662"/>
            <a:ext cx="1074615" cy="15347"/>
          </a:xfrm>
          <a:prstGeom prst="line">
            <a:avLst/>
          </a:prstGeom>
          <a:ln>
            <a:solidFill>
              <a:srgbClr val="FFD96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6313742" y="4066007"/>
            <a:ext cx="77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TOTAL</a:t>
            </a:r>
            <a:endParaRPr lang="id-ID" b="1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94" name="Chevron 193"/>
          <p:cNvSpPr/>
          <p:nvPr/>
        </p:nvSpPr>
        <p:spPr>
          <a:xfrm rot="10800000">
            <a:off x="7539867" y="3551181"/>
            <a:ext cx="564543" cy="1029932"/>
          </a:xfrm>
          <a:prstGeom prst="chevron">
            <a:avLst>
              <a:gd name="adj" fmla="val 62310"/>
            </a:avLst>
          </a:prstGeom>
          <a:solidFill>
            <a:srgbClr val="FFD9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5" name="Chevron 204"/>
          <p:cNvSpPr/>
          <p:nvPr/>
        </p:nvSpPr>
        <p:spPr>
          <a:xfrm flipH="1">
            <a:off x="8125125" y="3137610"/>
            <a:ext cx="2410587" cy="487189"/>
          </a:xfrm>
          <a:prstGeom prst="chevron">
            <a:avLst/>
          </a:prstGeom>
          <a:solidFill>
            <a:srgbClr val="1E9D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8706921" y="3174686"/>
            <a:ext cx="188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10 (29,41%)</a:t>
            </a:r>
            <a:endParaRPr lang="id-ID" sz="2000" b="1" dirty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0738601" y="3375083"/>
            <a:ext cx="110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PROVINSI</a:t>
            </a:r>
            <a:endParaRPr lang="id-ID" sz="1051" b="1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0601865" y="40016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KABUPATEN</a:t>
            </a:r>
            <a:endParaRPr lang="id-ID" sz="1051" b="1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0759628" y="4711821"/>
            <a:ext cx="68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KOTA</a:t>
            </a:r>
            <a:endParaRPr lang="id-ID" sz="1051" b="1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0" name="Chevron 209"/>
          <p:cNvSpPr/>
          <p:nvPr/>
        </p:nvSpPr>
        <p:spPr>
          <a:xfrm flipH="1">
            <a:off x="8265181" y="4499153"/>
            <a:ext cx="2332379" cy="471383"/>
          </a:xfrm>
          <a:prstGeom prst="chevron">
            <a:avLst/>
          </a:prstGeom>
          <a:solidFill>
            <a:srgbClr val="1E99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11" name="Chevron 210"/>
          <p:cNvSpPr/>
          <p:nvPr/>
        </p:nvSpPr>
        <p:spPr>
          <a:xfrm flipH="1">
            <a:off x="8155294" y="3786771"/>
            <a:ext cx="2395455" cy="484131"/>
          </a:xfrm>
          <a:prstGeom prst="chevron">
            <a:avLst/>
          </a:prstGeom>
          <a:solidFill>
            <a:srgbClr val="1E9B8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8697317" y="4544939"/>
            <a:ext cx="188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32</a:t>
            </a:r>
            <a:r>
              <a:rPr lang="id-ID" sz="2000" b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(34,41</a:t>
            </a:r>
            <a:r>
              <a:rPr lang="id-ID" sz="2000" b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%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)</a:t>
            </a:r>
            <a:endParaRPr lang="id-ID" sz="2000" b="1" dirty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8203555" y="3833389"/>
            <a:ext cx="205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377"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210</a:t>
            </a:r>
            <a:r>
              <a:rPr lang="id-ID" sz="2000" b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(50,60</a:t>
            </a:r>
            <a:r>
              <a:rPr lang="id-ID" sz="2000" b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%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)</a:t>
            </a:r>
            <a:endParaRPr lang="id-ID" sz="2000" b="1" dirty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cxnSp>
        <p:nvCxnSpPr>
          <p:cNvPr id="214" name="Straight Connector 213"/>
          <p:cNvCxnSpPr/>
          <p:nvPr/>
        </p:nvCxnSpPr>
        <p:spPr>
          <a:xfrm rot="10800000" flipH="1">
            <a:off x="641305" y="3428905"/>
            <a:ext cx="861239" cy="0"/>
          </a:xfrm>
          <a:prstGeom prst="line">
            <a:avLst/>
          </a:prstGeom>
          <a:ln>
            <a:solidFill>
              <a:schemeClr val="accent2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10800000" flipH="1">
            <a:off x="641305" y="4003063"/>
            <a:ext cx="861239" cy="0"/>
          </a:xfrm>
          <a:prstGeom prst="line">
            <a:avLst/>
          </a:prstGeom>
          <a:ln>
            <a:solidFill>
              <a:schemeClr val="accent2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10800000" flipH="1">
            <a:off x="662018" y="4703953"/>
            <a:ext cx="861239" cy="0"/>
          </a:xfrm>
          <a:prstGeom prst="line">
            <a:avLst/>
          </a:prstGeom>
          <a:ln>
            <a:solidFill>
              <a:schemeClr val="accent2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8962" y="6385700"/>
            <a:ext cx="2902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SUMBER : SEKBER SPM BINA BANGDA 2021</a:t>
            </a:r>
          </a:p>
        </p:txBody>
      </p:sp>
    </p:spTree>
    <p:extLst>
      <p:ext uri="{BB962C8B-B14F-4D97-AF65-F5344CB8AC3E}">
        <p14:creationId xmlns:p14="http://schemas.microsoft.com/office/powerpoint/2010/main" val="78004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40" grpId="0" animBg="1"/>
      <p:bldP spid="141" grpId="0" animBg="1"/>
      <p:bldP spid="205" grpId="0" animBg="1"/>
      <p:bldP spid="210" grpId="0" animBg="1"/>
      <p:bldP spid="2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1231</Words>
  <Application>Microsoft Office PowerPoint</Application>
  <PresentationFormat>Layar Lebar</PresentationFormat>
  <Paragraphs>177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23</vt:i4>
      </vt:variant>
    </vt:vector>
  </HeadingPairs>
  <TitlesOfParts>
    <vt:vector size="24" baseType="lpstr"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Wahyu Subekti</dc:creator>
  <cp:lastModifiedBy>Nindya Sigalingging</cp:lastModifiedBy>
  <cp:revision>138</cp:revision>
  <dcterms:created xsi:type="dcterms:W3CDTF">2021-07-30T09:41:11Z</dcterms:created>
  <dcterms:modified xsi:type="dcterms:W3CDTF">2021-10-21T15:00:09Z</dcterms:modified>
</cp:coreProperties>
</file>