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tags/tag5.xml" ContentType="application/vnd.openxmlformats-officedocument.presentationml.tags+xml"/>
  <Override PartName="/ppt/theme/themeOverride3.xml" ContentType="application/vnd.openxmlformats-officedocument.themeOverride+xml"/>
  <Override PartName="/ppt/slides/slide4.xml" ContentType="application/vnd.openxmlformats-officedocument.presentationml.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9.xml" ContentType="application/vnd.openxmlformats-officedocument.presentationml.tags+xml"/>
  <Override PartName="/ppt/slides/slide9.xml" ContentType="application/vnd.openxmlformats-officedocument.presentationml.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3.xml" ContentType="application/vnd.openxmlformats-officedocument.presentationml.slide+xml"/>
  <Override PartName="/ppt/tags/tag10.xml" ContentType="application/vnd.openxmlformats-officedocument.presentationml.tags+xml"/>
  <Override PartName="/ppt/slides/slide14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7.xml" ContentType="application/vnd.openxmlformats-officedocument.presentationml.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heme/themeOverride6.xml" ContentType="application/vnd.openxmlformats-officedocument.themeOverr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707" r:id="rId1"/>
  </p:sldMasterIdLst>
  <p:notesMasterIdLst>
    <p:notesMasterId r:id="rId2"/>
  </p:notesMasterIdLst>
  <p:handoutMasterIdLst>
    <p:handoutMasterId r:id="rId3"/>
  </p:handoutMasterIdLst>
  <p:sldIdLst>
    <p:sldId id="603" r:id="rId4"/>
    <p:sldId id="604" r:id="rId5"/>
    <p:sldId id="605" r:id="rId6"/>
    <p:sldId id="606" r:id="rId7"/>
    <p:sldId id="607" r:id="rId8"/>
    <p:sldId id="608" r:id="rId9"/>
    <p:sldId id="609" r:id="rId10"/>
    <p:sldId id="610" r:id="rId11"/>
    <p:sldId id="611" r:id="rId12"/>
    <p:sldId id="612" r:id="rId13"/>
    <p:sldId id="614" r:id="rId14"/>
    <p:sldId id="615" r:id="rId15"/>
    <p:sldId id="616" r:id="rId16"/>
    <p:sldId id="617" r:id="rId17"/>
    <p:sldId id="618" r:id="rId18"/>
    <p:sldId id="619" r:id="rId19"/>
    <p:sldId id="620" r:id="rId20"/>
    <p:sldId id="621" r:id="rId21"/>
    <p:sldId id="622" r:id="rId22"/>
    <p:sldId id="623" r:id="rId23"/>
    <p:sldId id="624" r:id="rId24"/>
    <p:sldId id="625" r:id="rId25"/>
    <p:sldId id="626" r:id="rId26"/>
    <p:sldId id="627" r:id="rId27"/>
    <p:sldId id="628" r:id="rId28"/>
    <p:sldId id="629" r:id="rId29"/>
    <p:sldId id="630" r:id="rId30"/>
    <p:sldId id="631" r:id="rId31"/>
    <p:sldId id="632" r:id="rId32"/>
    <p:sldId id="633" r:id="rId33"/>
    <p:sldId id="634" r:id="rId34"/>
    <p:sldId id="635" r:id="rId35"/>
    <p:sldId id="636" r:id="rId36"/>
  </p:sldIdLst>
  <p:sldSz type="screen16x9" cy="6858000" cx="12192000"/>
  <p:notesSz cx="7010400" cy="92964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F97F47"/>
    <a:srgbClr val="F98048"/>
    <a:srgbClr val="777777"/>
    <a:srgbClr val="59D3D9"/>
    <a:srgbClr val="2EBDC4"/>
    <a:srgbClr val="41CCD3"/>
    <a:srgbClr val="FFFFFF"/>
    <a:srgbClr val="969696"/>
    <a:srgbClr val="34C9D0"/>
    <a:srgbClr val="DDFAF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3529" autoAdjust="0"/>
    <p:restoredTop sz="84022" autoAdjust="0"/>
  </p:normalViewPr>
  <p:slideViewPr>
    <p:cSldViewPr snapToGrid="0">
      <p:cViewPr varScale="1">
        <p:scale>
          <a:sx n="59" d="100"/>
          <a:sy n="59" d="100"/>
        </p:scale>
        <p:origin x="1158" y="66"/>
      </p:cViewPr>
      <p:guideLst>
        <p:guide orient="horz" pos="2284"/>
        <p:guide pos="3814"/>
        <p:guide pos="445"/>
        <p:guide pos="7265"/>
        <p:guide orient="horz" pos="648"/>
        <p:guide orient="horz" pos="4292"/>
        <p:guide orient="horz" pos="3928"/>
        <p:guide orient="horz" pos="3851"/>
      </p:guideLst>
    </p:cSldViewPr>
  </p:slideViewPr>
  <p:outlineViewPr>
    <p:cViewPr>
      <p:scale>
        <a:sx n="33" d="100"/>
        <a:sy n="33" d="100"/>
      </p:scale>
      <p:origin x="0" y="-204"/>
    </p:cViewPr>
  </p:outlineViewPr>
  <p:notesTextViewPr>
    <p:cViewPr>
      <p:scale>
        <a:sx n="1" d="1"/>
        <a:sy n="1" d="1"/>
      </p:scale>
      <p:origin x="0" y="-72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tableStyles" Target="tableStyle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1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/>
        </p:spPr>
        <p:txBody>
          <a:bodyPr bIns="46589" lIns="93177" rIns="93177" rtlCol="0" tIns="46589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012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/>
        </p:spPr>
        <p:txBody>
          <a:bodyPr bIns="46589" lIns="93177" rIns="93177" rtlCol="0" tIns="46589" vert="horz"/>
          <a:lstStyle>
            <a:lvl1pPr algn="r">
              <a:defRPr sz="1200"/>
            </a:lvl1pPr>
          </a:lstStyle>
          <a:p>
            <a:fld id="{0BB96715-9D99-48E0-9695-F823F68689E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1049013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/>
        </p:spPr>
        <p:txBody>
          <a:bodyPr anchor="b" bIns="46589" lIns="93177" rIns="93177" rtlCol="0" tIns="46589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014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/>
        </p:spPr>
        <p:txBody>
          <a:bodyPr anchor="b" bIns="46589" lIns="93177" rIns="93177" rtlCol="0" tIns="46589" vert="horz"/>
          <a:lstStyle>
            <a:lvl1pPr algn="r">
              <a:defRPr sz="1200"/>
            </a:lvl1pPr>
          </a:lstStyle>
          <a:p>
            <a:fld id="{D30B7EA5-4530-4BD5-92F6-A5D743E47485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/>
        </p:spPr>
        <p:txBody>
          <a:bodyPr bIns="46589" lIns="93177" rIns="93177" rtlCol="0" tIns="46589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9006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/>
        </p:spPr>
        <p:txBody>
          <a:bodyPr bIns="46589" lIns="93177" rIns="93177" rtlCol="0" tIns="46589" vert="horz"/>
          <a:lstStyle>
            <a:lvl1pPr algn="r">
              <a:defRPr sz="1200"/>
            </a:lvl1pPr>
          </a:lstStyle>
          <a:p>
            <a:fld id="{4AA68E77-60DE-4BF1-AC4B-11DA9E612B61}" type="datetimeFigureOut">
              <a:rPr altLang="en-US" lang="zh-CN" smtClean="0"/>
              <a:t>2020/5/12</a:t>
            </a:fld>
            <a:endParaRPr altLang="en-US" lang="zh-CN"/>
          </a:p>
        </p:txBody>
      </p:sp>
      <p:sp>
        <p:nvSpPr>
          <p:cNvPr id="1049007" name="幻灯片图像占位符 3"/>
          <p:cNvSpPr>
            <a:spLocks noChangeAspect="1" noRot="1" noGrp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6589" lIns="93177" rIns="93177" rtlCol="0" tIns="46589" vert="horz"/>
          <a:p>
            <a:endParaRPr altLang="en-US" lang="zh-CN"/>
          </a:p>
        </p:txBody>
      </p:sp>
      <p:sp>
        <p:nvSpPr>
          <p:cNvPr id="1049008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/>
        </p:spPr>
        <p:txBody>
          <a:bodyPr bIns="46589" lIns="93177" rIns="93177" rtlCol="0" tIns="46589" vert="horz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9009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/>
        </p:spPr>
        <p:txBody>
          <a:bodyPr anchor="b" bIns="46589" lIns="93177" rIns="93177" rtlCol="0" tIns="46589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9010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/>
        </p:spPr>
        <p:txBody>
          <a:bodyPr anchor="b" bIns="46589" lIns="93177" rIns="93177" rtlCol="0" tIns="46589" vert="horz"/>
          <a:lstStyle>
            <a:lvl1pPr algn="r">
              <a:defRPr sz="1200"/>
            </a:lvl1pPr>
          </a:lstStyle>
          <a:p>
            <a:fld id="{B484979C-59EC-45D1-BFE6-7754FFA13E9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hyperlink" Target="mailto:bppsdmkcovid19@gmail.com" TargetMode="External"/><Relationship Id="rId2" Type="http://schemas.openxmlformats.org/officeDocument/2006/relationships/hyperlink" Target="mailto:ppsdmkcovid19@yahoo.com" TargetMode="External"/><Relationship Id="rId3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18.xml.rels><?xml version="1.0" encoding="UTF-8" standalone="yes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</file>

<file path=ppt/notesSlides/_rels/notesSlide19.xml.rels><?xml version="1.0" encoding="UTF-8" standalone="yes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0.xml.rels><?xml version="1.0" encoding="UTF-8" standalone="yes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</file>

<file path=ppt/notesSlides/_rels/notesSlide2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</file>

<file path=ppt/notesSlides/_rels/notesSlide2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</file>

<file path=ppt/notesSlides/_rels/notesSlide23.xml.rels><?xml version="1.0" encoding="UTF-8" standalone="yes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</file>

<file path=ppt/notesSlides/_rels/notesSlide24.xml.rels><?xml version="1.0" encoding="UTF-8" standalone="yes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</file>

<file path=ppt/notesSlides/_rels/notesSlide25.xml.rels><?xml version="1.0" encoding="UTF-8" standalone="yes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</file>

<file path=ppt/notesSlides/_rels/notesSlide26.xml.rels><?xml version="1.0" encoding="UTF-8" standalone="yes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err="1" smtClean="0"/>
              <a:t>Assalamualaikum</a:t>
            </a:r>
            <a:r>
              <a:rPr dirty="0" lang="en-US" smtClean="0"/>
              <a:t> </a:t>
            </a:r>
            <a:r>
              <a:rPr dirty="0" lang="en-US" err="1" smtClean="0"/>
              <a:t>wr</a:t>
            </a:r>
            <a:r>
              <a:rPr dirty="0" lang="en-US" smtClean="0"/>
              <a:t> </a:t>
            </a:r>
            <a:r>
              <a:rPr dirty="0" lang="en-US" err="1" smtClean="0"/>
              <a:t>wb</a:t>
            </a:r>
            <a:r>
              <a:rPr dirty="0" lang="en-US" smtClean="0"/>
              <a:t>, </a:t>
            </a:r>
            <a:r>
              <a:rPr dirty="0" lang="en-US" err="1" smtClean="0"/>
              <a:t>salam</a:t>
            </a:r>
            <a:r>
              <a:rPr baseline="0" dirty="0" lang="en-US" smtClean="0"/>
              <a:t> </a:t>
            </a:r>
            <a:r>
              <a:rPr baseline="0" dirty="0" lang="en-US" err="1" smtClean="0"/>
              <a:t>sejahtera</a:t>
            </a:r>
            <a:r>
              <a:rPr baseline="0" dirty="0" lang="en-US" smtClean="0"/>
              <a:t> </a:t>
            </a:r>
            <a:r>
              <a:rPr baseline="0" dirty="0" lang="en-US" err="1" smtClean="0"/>
              <a:t>bagi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kita</a:t>
            </a:r>
            <a:r>
              <a:rPr baseline="0" dirty="0" lang="en-US" smtClean="0"/>
              <a:t> </a:t>
            </a:r>
            <a:r>
              <a:rPr baseline="0" dirty="0" lang="en-US" err="1" smtClean="0"/>
              <a:t>semua</a:t>
            </a:r>
            <a:r>
              <a:rPr dirty="0" lang="en-US" smtClean="0"/>
              <a:t>. </a:t>
            </a:r>
            <a:endParaRPr dirty="0" lang="id-ID" smtClean="0"/>
          </a:p>
          <a:p>
            <a:endParaRPr dirty="0" lang="id-ID" smtClean="0"/>
          </a:p>
          <a:p>
            <a:r>
              <a:rPr dirty="0" lang="en-US" err="1" smtClean="0"/>
              <a:t>Pada</a:t>
            </a:r>
            <a:r>
              <a:rPr dirty="0" lang="en-US" smtClean="0"/>
              <a:t> </a:t>
            </a:r>
            <a:r>
              <a:rPr dirty="0" lang="en-US" err="1" smtClean="0"/>
              <a:t>kesempatan</a:t>
            </a:r>
            <a:r>
              <a:rPr dirty="0" lang="en-US" smtClean="0"/>
              <a:t> kali </a:t>
            </a:r>
            <a:r>
              <a:rPr dirty="0" lang="en-US" err="1" smtClean="0"/>
              <a:t>ini</a:t>
            </a:r>
            <a:r>
              <a:rPr dirty="0" lang="en-US" smtClean="0"/>
              <a:t> </a:t>
            </a:r>
            <a:r>
              <a:rPr dirty="0" lang="id-ID" smtClean="0"/>
              <a:t>kami akan menyampaikan </a:t>
            </a:r>
            <a:r>
              <a:rPr dirty="0" lang="en-US" err="1" smtClean="0"/>
              <a:t>mengenai</a:t>
            </a:r>
            <a:r>
              <a:rPr dirty="0" lang="en-US" smtClean="0"/>
              <a:t> </a:t>
            </a:r>
            <a:r>
              <a:rPr dirty="0" lang="en-US" err="1" smtClean="0"/>
              <a:t>Kep</a:t>
            </a:r>
            <a:r>
              <a:rPr dirty="0" lang="id-ID" smtClean="0"/>
              <a:t>utusan</a:t>
            </a:r>
            <a:r>
              <a:rPr baseline="0" dirty="0" lang="id-ID" smtClean="0"/>
              <a:t> Menteri Kesehatan (KMK)</a:t>
            </a:r>
            <a:r>
              <a:rPr dirty="0" lang="en-US" smtClean="0"/>
              <a:t> </a:t>
            </a:r>
            <a:r>
              <a:rPr dirty="0" lang="en-US" smtClean="0"/>
              <a:t>RI No 01/07/</a:t>
            </a:r>
            <a:r>
              <a:rPr dirty="0" lang="en-US" err="1" smtClean="0"/>
              <a:t>Menkes</a:t>
            </a:r>
            <a:r>
              <a:rPr dirty="0" lang="en-US" smtClean="0"/>
              <a:t>/278/2020 </a:t>
            </a:r>
            <a:r>
              <a:rPr dirty="0" lang="en-US" err="1" smtClean="0"/>
              <a:t>tentang</a:t>
            </a:r>
            <a:r>
              <a:rPr dirty="0" lang="en-US" smtClean="0"/>
              <a:t> </a:t>
            </a:r>
            <a:r>
              <a:rPr dirty="0" lang="en-US" err="1" smtClean="0"/>
              <a:t>Pemberian</a:t>
            </a:r>
            <a:r>
              <a:rPr dirty="0" lang="en-US" smtClean="0"/>
              <a:t> </a:t>
            </a:r>
            <a:r>
              <a:rPr dirty="0" lang="en-US" err="1" smtClean="0"/>
              <a:t>Insentif</a:t>
            </a:r>
            <a:r>
              <a:rPr dirty="0" lang="en-US" smtClean="0"/>
              <a:t> </a:t>
            </a:r>
            <a:r>
              <a:rPr dirty="0" lang="id-ID" smtClean="0"/>
              <a:t>d</a:t>
            </a:r>
            <a:r>
              <a:rPr dirty="0" lang="en-US" smtClean="0"/>
              <a:t>an </a:t>
            </a:r>
            <a:r>
              <a:rPr dirty="0" lang="en-US" err="1" smtClean="0"/>
              <a:t>Santunan</a:t>
            </a:r>
            <a:r>
              <a:rPr dirty="0" lang="en-US" smtClean="0"/>
              <a:t> </a:t>
            </a:r>
            <a:r>
              <a:rPr dirty="0" lang="en-US" err="1" smtClean="0"/>
              <a:t>Kematian</a:t>
            </a:r>
            <a:r>
              <a:rPr dirty="0" lang="en-US" smtClean="0"/>
              <a:t> </a:t>
            </a:r>
            <a:r>
              <a:rPr dirty="0" lang="en-US" err="1" smtClean="0"/>
              <a:t>Bagi</a:t>
            </a:r>
            <a:r>
              <a:rPr baseline="0" dirty="0" lang="en-US" smtClean="0"/>
              <a:t> Tenaga </a:t>
            </a:r>
            <a:r>
              <a:rPr baseline="0" dirty="0" lang="en-US" err="1" smtClean="0"/>
              <a:t>Kesehatan</a:t>
            </a:r>
            <a:r>
              <a:rPr baseline="0" dirty="0" lang="en-US" smtClean="0"/>
              <a:t> </a:t>
            </a:r>
            <a:r>
              <a:rPr baseline="0" dirty="0" lang="id-ID" smtClean="0"/>
              <a:t>y</a:t>
            </a:r>
            <a:r>
              <a:rPr baseline="0" dirty="0" lang="en-US" err="1" smtClean="0"/>
              <a:t>ang</a:t>
            </a:r>
            <a:r>
              <a:rPr baseline="0" dirty="0" lang="en-US" smtClean="0"/>
              <a:t> </a:t>
            </a:r>
            <a:r>
              <a:rPr baseline="0" dirty="0" lang="en-US" err="1" smtClean="0"/>
              <a:t>Menangani</a:t>
            </a:r>
            <a:r>
              <a:rPr baseline="0" dirty="0" lang="en-US" smtClean="0"/>
              <a:t> C</a:t>
            </a:r>
            <a:r>
              <a:rPr baseline="0" dirty="0" lang="id-ID" smtClean="0"/>
              <a:t>ovid</a:t>
            </a:r>
            <a:r>
              <a:rPr baseline="0" dirty="0" lang="en-US" smtClean="0"/>
              <a:t>-19</a:t>
            </a:r>
            <a:r>
              <a:rPr baseline="0" dirty="0" lang="id-ID" smtClean="0"/>
              <a:t>, yang lebih dikenal dengan KMK 278/2020, dengan titik berat pada Mekanisme Pengusulan dan Verifikasi Insentif Tenaga Kesehatan yang Menangani Covid-19</a:t>
            </a:r>
            <a:endParaRPr dirty="0" lang="en-US"/>
          </a:p>
        </p:txBody>
      </p:sp>
      <p:sp>
        <p:nvSpPr>
          <p:cNvPr id="104858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484979C-59EC-45D1-BFE6-7754FFA13E97}" type="slidenum">
              <a:rPr altLang="en-US" lang="zh-CN" smtClean="0"/>
              <a:t>1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2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-228600" latinLnBrk="0" marL="228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</a:pP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Unt</a:t>
            </a:r>
            <a:r>
              <a:rPr altLang="zh-CN" dirty="0" sz="1200" lang="id-ID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u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k </a:t>
            </a:r>
            <a:r>
              <a:rPr altLang="zh-CN" dirty="0" sz="1200" lang="id-ID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tenaga kesehatan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di </a:t>
            </a:r>
            <a:r>
              <a:rPr altLang="zh-CN" b="1" dirty="0" sz="1200" lang="id-ID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L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aboratorium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,</a:t>
            </a:r>
            <a:r>
              <a:rPr altLang="zh-CN" baseline="0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aseline="0" dirty="0" sz="1200" lang="id-ID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j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enis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dan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jumlah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tenaga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kesehatan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yang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ditetapkan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harus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mempertimbangkan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jumlah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spesimen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COVID-19 yang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diperiksa</a:t>
            </a:r>
            <a:endParaRPr altLang="en-US" b="1" dirty="0" sz="1200" lang="zh-CN" smtClean="0">
              <a:solidFill>
                <a:srgbClr val="777777"/>
              </a:solidFill>
              <a:latin typeface="Tw Cen MT" panose="020B0602020104020603" pitchFamily="34" charset="0"/>
              <a:ea typeface="Arial Black" panose="020B0A04020102020204" charset="0"/>
              <a:cs typeface="Calibri" panose="020F0502020204030204" pitchFamily="34" charset="0"/>
              <a:sym typeface="+mn-ea"/>
            </a:endParaRPr>
          </a:p>
          <a:p>
            <a:pPr indent="-228600" marL="228600">
              <a:buFont typeface="+mj-lt"/>
              <a:buAutoNum type="arabicPeriod" startAt="2"/>
            </a:pPr>
            <a:endParaRPr dirty="0" lang="en-US" smtClean="0"/>
          </a:p>
          <a:p>
            <a:pPr indent="-228600" lvl="0" marL="228600">
              <a:buFont typeface="+mj-lt"/>
              <a:buAutoNum type="arabicPeriod" startAt="2"/>
            </a:pP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Untuk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nakes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di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BRKL/BBTKL-PP</a:t>
            </a:r>
            <a:r>
              <a:rPr altLang="zh-CN" dirty="0" sz="1200" lang="id-ID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,</a:t>
            </a:r>
            <a:r>
              <a:rPr altLang="zh-CN" baseline="0" dirty="0" sz="1200" lang="id-ID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j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enis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dan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jumlah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tenaga</a:t>
            </a:r>
            <a:r>
              <a:rPr altLang="zh-CN" baseline="0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kesehatan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yang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ditetapkan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harus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mempertimbangkan</a:t>
            </a:r>
            <a:r>
              <a:rPr altLang="zh-CN" baseline="0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jumlah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spesimen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yang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diperiksa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dan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/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atau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jumlah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pengamatan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dan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penelusuran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kasus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COVID-19 di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lapangan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</a:p>
          <a:p>
            <a:pPr indent="-228600" lvl="0" marL="228600">
              <a:buFont typeface="+mj-lt"/>
              <a:buAutoNum type="arabicPeriod" startAt="2"/>
            </a:pPr>
            <a:endParaRPr b="1" dirty="0" sz="1200" lang="en-US" smtClean="0">
              <a:solidFill>
                <a:srgbClr val="777777"/>
              </a:solidFill>
              <a:latin typeface="Tw Cen MT" panose="020B0602020104020603" pitchFamily="34" charset="0"/>
              <a:cs typeface="Calibri" panose="020F0502020204030204" pitchFamily="34" charset="0"/>
              <a:sym typeface="+mn-ea"/>
            </a:endParaRPr>
          </a:p>
          <a:p>
            <a:pPr indent="-228600" lvl="0" marL="228600">
              <a:buFont typeface="+mj-lt"/>
              <a:buAutoNum type="arabicPeriod" startAt="2"/>
            </a:pPr>
            <a:r>
              <a:rPr b="0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cs typeface="Calibri" panose="020F0502020204030204" pitchFamily="34" charset="0"/>
                <a:sym typeface="+mn-ea"/>
              </a:rPr>
              <a:t>Untuk</a:t>
            </a:r>
            <a:r>
              <a:rPr b="0" dirty="0" sz="1200" lang="id-ID" smtClean="0">
                <a:solidFill>
                  <a:srgbClr val="777777"/>
                </a:solidFill>
                <a:latin typeface="Tw Cen MT" panose="020B0602020104020603" pitchFamily="34" charset="0"/>
                <a:cs typeface="Calibri" panose="020F0502020204030204" pitchFamily="34" charset="0"/>
                <a:sym typeface="+mn-ea"/>
              </a:rPr>
              <a:t> tenaga kesehatan</a:t>
            </a:r>
            <a:r>
              <a:rPr baseline="0" b="0" dirty="0" sz="1200" lang="id-ID" smtClean="0">
                <a:solidFill>
                  <a:srgbClr val="777777"/>
                </a:solidFill>
                <a:latin typeface="Tw Cen MT" panose="020B0602020104020603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b="0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cs typeface="Calibri" panose="020F0502020204030204" pitchFamily="34" charset="0"/>
                <a:sym typeface="+mn-ea"/>
              </a:rPr>
              <a:t>di</a:t>
            </a:r>
            <a:r>
              <a:rPr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cs typeface="Calibri" panose="020F0502020204030204" pitchFamily="34" charset="0"/>
                <a:sym typeface="+mn-ea"/>
              </a:rPr>
              <a:t> KKP</a:t>
            </a:r>
            <a:r>
              <a:rPr b="1" dirty="0" sz="1200" lang="id-ID" smtClean="0">
                <a:solidFill>
                  <a:srgbClr val="777777"/>
                </a:solidFill>
                <a:latin typeface="Tw Cen MT" panose="020B0602020104020603" pitchFamily="34" charset="0"/>
                <a:cs typeface="Calibri" panose="020F0502020204030204" pitchFamily="34" charset="0"/>
                <a:sym typeface="+mn-ea"/>
              </a:rPr>
              <a:t>,</a:t>
            </a:r>
            <a:r>
              <a:rPr baseline="0" b="1" dirty="0" sz="1200" lang="id-ID" smtClean="0">
                <a:solidFill>
                  <a:srgbClr val="777777"/>
                </a:solidFill>
                <a:latin typeface="Tw Cen MT" panose="020B0602020104020603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baseline="0" b="0" dirty="0" sz="1200" lang="id-ID" smtClean="0">
                <a:solidFill>
                  <a:srgbClr val="777777"/>
                </a:solidFill>
                <a:latin typeface="Tw Cen MT" panose="020B0602020104020603" pitchFamily="34" charset="0"/>
                <a:cs typeface="Calibri" panose="020F0502020204030204" pitchFamily="34" charset="0"/>
                <a:sym typeface="+mn-ea"/>
              </a:rPr>
              <a:t>je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nis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dan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jumlah</a:t>
            </a:r>
            <a:r>
              <a:rPr altLang="zh-CN" baseline="0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tenaga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kesehatan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yanh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ditetapkan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harus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mempertimbangkan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jumlah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evakuasi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pasien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terduga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COVID-19,</a:t>
            </a:r>
            <a:r>
              <a:rPr altLang="zh-CN" baseline="0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jumlah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i="1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screening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kasus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,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dan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/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atau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jumlah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pengamatan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dan</a:t>
            </a:r>
            <a:r>
              <a:rPr altLang="zh-CN" baseline="0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penelusuran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kasus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COVID-19 di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lapangan</a:t>
            </a:r>
            <a:endParaRPr altLang="en-US" b="1" dirty="0" sz="1200" lang="zh-CN" smtClean="0">
              <a:solidFill>
                <a:srgbClr val="777777"/>
              </a:solidFill>
              <a:latin typeface="Tw Cen MT" panose="020B0602020104020603" pitchFamily="34" charset="0"/>
              <a:ea typeface="Arial Black" panose="020B0A04020102020204" charset="0"/>
              <a:cs typeface="Calibri" panose="020F0502020204030204" pitchFamily="34" charset="0"/>
              <a:sym typeface="+mn-ea"/>
            </a:endParaRPr>
          </a:p>
          <a:p>
            <a:pPr indent="-228600" lvl="0" marL="228600">
              <a:buFont typeface="+mj-lt"/>
              <a:buAutoNum type="arabicPeriod" startAt="2"/>
            </a:pPr>
            <a:endParaRPr dirty="0" lang="en-US" smtClean="0"/>
          </a:p>
          <a:p>
            <a:pPr algn="l" defTabSz="914400" eaLnBrk="1" fontAlgn="auto" hangingPunct="1" indent="-228600" latinLnBrk="0" lvl="0" marL="228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</a:pPr>
            <a:r>
              <a:rPr dirty="0" lang="en-US" err="1" smtClean="0"/>
              <a:t>Untuk</a:t>
            </a:r>
            <a:r>
              <a:rPr dirty="0" lang="en-US" smtClean="0"/>
              <a:t> </a:t>
            </a:r>
            <a:r>
              <a:rPr dirty="0" lang="en-US" err="1" smtClean="0"/>
              <a:t>nakes</a:t>
            </a:r>
            <a:r>
              <a:rPr dirty="0" lang="en-US" smtClean="0"/>
              <a:t> di</a:t>
            </a:r>
            <a:r>
              <a:rPr b="1" dirty="0" lang="en-US" smtClean="0"/>
              <a:t> </a:t>
            </a:r>
            <a:r>
              <a:rPr b="1" dirty="0" lang="en-US" err="1" smtClean="0"/>
              <a:t>Puskesmas</a:t>
            </a:r>
            <a:r>
              <a:rPr b="1" dirty="0" lang="id-ID" smtClean="0"/>
              <a:t>,</a:t>
            </a:r>
            <a:r>
              <a:rPr baseline="0" b="1" dirty="0" lang="id-ID" smtClean="0"/>
              <a:t> </a:t>
            </a:r>
            <a:r>
              <a:rPr baseline="0" b="0" dirty="0" lang="id-ID" smtClean="0"/>
              <a:t>j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enis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dan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jumlah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tenaga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Kesehatan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yang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ditetapkan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harus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mempertimbangkan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jumlah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penanganan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pasien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,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dan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/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atau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pengamatan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dan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penelusuran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kasus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COVID-19 di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lapangan</a:t>
            </a:r>
            <a:endParaRPr altLang="en-US" b="1" dirty="0" sz="1200" lang="zh-CN" smtClean="0">
              <a:solidFill>
                <a:srgbClr val="777777"/>
              </a:solidFill>
              <a:latin typeface="Tw Cen MT" panose="020B0602020104020603" pitchFamily="34" charset="0"/>
              <a:ea typeface="Arial Black" panose="020B0A04020102020204" charset="0"/>
              <a:cs typeface="Calibri" panose="020F0502020204030204" pitchFamily="34" charset="0"/>
              <a:sym typeface="+mn-ea"/>
            </a:endParaRPr>
          </a:p>
          <a:p>
            <a:pPr indent="-228600" lvl="0" marL="228600">
              <a:buFont typeface="+mj-lt"/>
              <a:buAutoNum type="arabicPeriod" startAt="2"/>
            </a:pPr>
            <a:endParaRPr dirty="0" lang="en-US" smtClean="0"/>
          </a:p>
          <a:p>
            <a:pPr algn="l" defTabSz="914400" eaLnBrk="1" fontAlgn="auto" hangingPunct="1" indent="-228600" latinLnBrk="0" lvl="0" marL="228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</a:pPr>
            <a:r>
              <a:rPr dirty="0" lang="en-US" err="1" smtClean="0"/>
              <a:t>Untuk</a:t>
            </a:r>
            <a:r>
              <a:rPr dirty="0" lang="en-US" smtClean="0"/>
              <a:t> </a:t>
            </a:r>
            <a:r>
              <a:rPr dirty="0" lang="en-US" err="1" smtClean="0"/>
              <a:t>nakes</a:t>
            </a:r>
            <a:r>
              <a:rPr dirty="0" lang="en-US" smtClean="0"/>
              <a:t> di </a:t>
            </a:r>
            <a:r>
              <a:rPr b="1" dirty="0" lang="en-US" smtClean="0"/>
              <a:t>Din</a:t>
            </a:r>
            <a:r>
              <a:rPr b="1" dirty="0" lang="id-ID" smtClean="0"/>
              <a:t>as Kesehatan </a:t>
            </a:r>
            <a:r>
              <a:rPr b="0" dirty="0" lang="id-ID" smtClean="0"/>
              <a:t>baik </a:t>
            </a:r>
            <a:r>
              <a:rPr b="1" dirty="0" lang="id-ID" smtClean="0"/>
              <a:t>Provinsi </a:t>
            </a:r>
            <a:r>
              <a:rPr b="0" dirty="0" lang="id-ID" smtClean="0"/>
              <a:t>maupun</a:t>
            </a:r>
            <a:r>
              <a:rPr b="1" dirty="0" lang="id-ID" smtClean="0"/>
              <a:t> Kabupaten/Kota</a:t>
            </a:r>
            <a:r>
              <a:rPr dirty="0" lang="id-ID" smtClean="0"/>
              <a:t>, j</a:t>
            </a:r>
            <a:r>
              <a:rPr altLang="zh-CN" dirty="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enis</a:t>
            </a:r>
            <a:r>
              <a:rPr altLang="zh-CN" dirty="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dan</a:t>
            </a:r>
            <a:r>
              <a:rPr altLang="zh-CN" dirty="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jumlah</a:t>
            </a:r>
            <a:r>
              <a:rPr altLang="zh-CN" dirty="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tenaga</a:t>
            </a:r>
            <a:r>
              <a:rPr altLang="zh-CN" dirty="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kesehatan</a:t>
            </a:r>
            <a:r>
              <a:rPr altLang="zh-CN" dirty="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yang </a:t>
            </a:r>
            <a:r>
              <a:rPr altLang="zh-CN" dirty="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ditetapkan</a:t>
            </a:r>
            <a:r>
              <a:rPr altLang="zh-CN" dirty="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harus</a:t>
            </a:r>
            <a:r>
              <a:rPr altLang="zh-CN" b="1" dirty="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mempertimbangkan</a:t>
            </a:r>
            <a:r>
              <a:rPr altLang="zh-CN" b="1" dirty="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lang="sv-SE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jumlah pengamatan dan penelusuran kasus COVID-19 di lapangan</a:t>
            </a:r>
            <a:endParaRPr altLang="en-US" b="1" dirty="0" lang="zh-CN" smtClean="0">
              <a:solidFill>
                <a:srgbClr val="777777"/>
              </a:solidFill>
              <a:latin typeface="Tw Cen MT" panose="020B0602020104020603" pitchFamily="34" charset="0"/>
              <a:ea typeface="Arial Black" panose="020B0A04020102020204" charset="0"/>
              <a:cs typeface="Calibri" panose="020F0502020204030204" pitchFamily="34" charset="0"/>
              <a:sym typeface="+mn-ea"/>
            </a:endParaRPr>
          </a:p>
          <a:p>
            <a:endParaRPr dirty="0" lang="en-US"/>
          </a:p>
        </p:txBody>
      </p:sp>
      <p:sp>
        <p:nvSpPr>
          <p:cNvPr id="104872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B484979C-59EC-45D1-BFE6-7754FFA13E97}" type="slidenum">
              <a:rPr altLang="en-US" lang="zh-CN" smtClean="0"/>
              <a:t>12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4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indent="0" lvl="0" marL="0">
              <a:lnSpc>
                <a:spcPct val="120000"/>
              </a:lnSpc>
              <a:buFont typeface="+mj-lt"/>
              <a:buNone/>
            </a:pPr>
            <a:r>
              <a:rPr dirty="0" lang="en-US" err="1" smtClean="0"/>
              <a:t>Besaran</a:t>
            </a:r>
            <a:r>
              <a:rPr dirty="0" lang="en-US" smtClean="0"/>
              <a:t> </a:t>
            </a:r>
            <a:r>
              <a:rPr dirty="0" lang="en-US" err="1" smtClean="0"/>
              <a:t>insenif</a:t>
            </a:r>
            <a:r>
              <a:rPr dirty="0" lang="en-US" smtClean="0"/>
              <a:t> </a:t>
            </a:r>
            <a:r>
              <a:rPr dirty="0" lang="en-US" err="1" smtClean="0"/>
              <a:t>bagi</a:t>
            </a:r>
            <a:r>
              <a:rPr dirty="0" lang="en-US" smtClean="0"/>
              <a:t> </a:t>
            </a:r>
            <a:r>
              <a:rPr dirty="0" lang="id-ID" smtClean="0"/>
              <a:t>tenaga kesehatan </a:t>
            </a:r>
            <a:r>
              <a:rPr dirty="0" lang="en-US" smtClean="0"/>
              <a:t>yang </a:t>
            </a:r>
            <a:r>
              <a:rPr dirty="0" lang="en-US" err="1" smtClean="0"/>
              <a:t>menangani</a:t>
            </a:r>
            <a:r>
              <a:rPr dirty="0" lang="en-US" smtClean="0"/>
              <a:t> </a:t>
            </a:r>
            <a:r>
              <a:rPr dirty="0" lang="en-US" err="1" smtClean="0"/>
              <a:t>Covid</a:t>
            </a:r>
            <a:r>
              <a:rPr dirty="0" lang="id-ID" smtClean="0"/>
              <a:t>-</a:t>
            </a:r>
            <a:r>
              <a:rPr dirty="0" lang="en-US" smtClean="0"/>
              <a:t>19</a:t>
            </a:r>
            <a:r>
              <a:rPr dirty="0" lang="en-US" smtClean="0"/>
              <a:t>, </a:t>
            </a:r>
            <a:r>
              <a:rPr b="1" dirty="0" lang="id-ID" u="sng" smtClean="0"/>
              <a:t>setinggi-tinggi nya</a:t>
            </a:r>
            <a:r>
              <a:rPr b="1" dirty="0" lang="en-US" u="none" smtClean="0"/>
              <a:t> </a:t>
            </a:r>
            <a:r>
              <a:rPr dirty="0" lang="en-US" err="1" smtClean="0"/>
              <a:t>sebagai</a:t>
            </a:r>
            <a:r>
              <a:rPr dirty="0" lang="en-US" smtClean="0"/>
              <a:t> </a:t>
            </a:r>
            <a:r>
              <a:rPr dirty="0" lang="en-US" err="1" smtClean="0"/>
              <a:t>berikut</a:t>
            </a:r>
            <a:r>
              <a:rPr dirty="0" lang="en-US" smtClean="0"/>
              <a:t>:</a:t>
            </a:r>
            <a:endParaRPr dirty="0" lang="id-ID" smtClean="0"/>
          </a:p>
          <a:p>
            <a:pPr indent="0" lvl="0" marL="0">
              <a:lnSpc>
                <a:spcPct val="120000"/>
              </a:lnSpc>
              <a:buFont typeface="+mj-lt"/>
              <a:buNone/>
            </a:pPr>
            <a:endParaRPr dirty="0" lang="en-US" smtClean="0"/>
          </a:p>
          <a:p>
            <a:pPr indent="-342900" lvl="0" marL="342900">
              <a:lnSpc>
                <a:spcPct val="120000"/>
              </a:lnSpc>
              <a:buFont typeface="+mj-lt"/>
              <a:buAutoNum type="alphaLcPeriod"/>
            </a:pP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Dokter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spesialis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		Rp15.000.000,00/OB</a:t>
            </a:r>
          </a:p>
          <a:p>
            <a:pPr indent="-342900" lvl="0" marL="342900">
              <a:lnSpc>
                <a:spcPct val="120000"/>
              </a:lnSpc>
              <a:buFont typeface="+mj-lt"/>
              <a:buAutoNum type="alphaLcPeriod"/>
            </a:pP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Dokter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Umum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/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Dokter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Gigi</a:t>
            </a:r>
            <a:r>
              <a:rPr dirty="0" sz="1200" kern="1200" lang="id-ID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	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Rp10.000.000,00/OB</a:t>
            </a:r>
          </a:p>
          <a:p>
            <a:pPr indent="-342900" lvl="0" marL="342900">
              <a:lnSpc>
                <a:spcPct val="120000"/>
              </a:lnSpc>
              <a:buFont typeface="+mj-lt"/>
              <a:buAutoNum type="alphaLcPeriod"/>
            </a:pP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Perawat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dan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Bidan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		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Rp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 7.500.000,00/OB</a:t>
            </a:r>
          </a:p>
          <a:p>
            <a:pPr indent="-342900" lvl="0" marL="342900">
              <a:lnSpc>
                <a:spcPct val="120000"/>
              </a:lnSpc>
              <a:buFont typeface="+mj-lt"/>
              <a:buAutoNum type="alphaLcPeriod"/>
            </a:pP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Tenaga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Medis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Lainnya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	</a:t>
            </a:r>
            <a:r>
              <a:rPr dirty="0" sz="1200" kern="1200" lang="id-ID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	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Rp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 5.000.000,00/OB</a:t>
            </a:r>
          </a:p>
          <a:p>
            <a:pPr indent="0" lvl="0" marL="0">
              <a:lnSpc>
                <a:spcPct val="120000"/>
              </a:lnSpc>
              <a:buFont typeface="+mj-lt"/>
              <a:buNone/>
            </a:pPr>
            <a:endParaRPr dirty="0" sz="1200" kern="1200" lang="en-US" smtClean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Adapun</a:t>
            </a:r>
            <a:r>
              <a:rPr baseline="0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Insentif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untuk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tenaga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kesehatan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di Kantor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Kesehatan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Pelabuhan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(KKP),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Balai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Teknik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Kesehatan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Lingkungan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(BTKL)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dan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Balai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Besar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Teknik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Kesehatan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Lingkungan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dan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Pengendalian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Penyakit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(BBTKL-PP),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Dinas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Kesehatan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Provinsi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dan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Kabupaten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/Kota,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Puskesmas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dan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Laboratorium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yang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ditetapkan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oleh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Kementerian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Kesehatan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setinggi-setingginya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sebesar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Rp5.000.000,00 </a:t>
            </a:r>
            <a:r>
              <a:rPr altLang="zh-CN" b="1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(lima </a:t>
            </a:r>
            <a:r>
              <a:rPr altLang="zh-CN" b="1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juta</a:t>
            </a:r>
            <a:r>
              <a:rPr altLang="zh-CN" b="1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rupiah) </a:t>
            </a:r>
            <a:r>
              <a:rPr altLang="zh-CN" b="1" dirty="0" sz="1000" kern="1200" lang="en-US" err="1" u="sng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setara</a:t>
            </a:r>
            <a:r>
              <a:rPr altLang="zh-CN" b="1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dengan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besaran</a:t>
            </a:r>
            <a:r>
              <a:rPr altLang="zh-CN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insentif</a:t>
            </a:r>
            <a:r>
              <a:rPr altLang="zh-CN" b="1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tenaga</a:t>
            </a:r>
            <a:r>
              <a:rPr altLang="zh-CN" b="1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medis</a:t>
            </a:r>
            <a:r>
              <a:rPr altLang="zh-CN" b="1" dirty="0" sz="1000" kern="12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1000" kern="1200" lang="en-US" err="1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+mn-lt"/>
              </a:rPr>
              <a:t>lainnya</a:t>
            </a:r>
            <a:endParaRPr altLang="zh-CN" b="1" dirty="0" sz="1000" kern="1200" lang="en-US" smtClean="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panose="020B0604020202020204" pitchFamily="34" charset="0"/>
              <a:sym typeface="+mn-lt"/>
            </a:endParaRPr>
          </a:p>
          <a:p>
            <a:pPr indent="0" lvl="0" marL="0">
              <a:lnSpc>
                <a:spcPct val="120000"/>
              </a:lnSpc>
              <a:buFont typeface="+mj-lt"/>
              <a:buNone/>
            </a:pPr>
            <a:endParaRPr dirty="0" sz="1200" kern="1200" lang="en-US" smtClean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endParaRPr>
          </a:p>
          <a:p>
            <a:endParaRPr dirty="0" lang="en-US"/>
          </a:p>
        </p:txBody>
      </p:sp>
      <p:sp>
        <p:nvSpPr>
          <p:cNvPr id="10487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484979C-59EC-45D1-BFE6-7754FFA13E97}" type="slidenum">
              <a:rPr altLang="en-US" lang="zh-CN" smtClean="0"/>
              <a:t>14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4" marL="114300"/>
            <a:r>
              <a:rPr dirty="0" lang="en-US" err="1" smtClean="0"/>
              <a:t>Pengusulan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insentif</a:t>
            </a:r>
            <a:r>
              <a:rPr baseline="0" dirty="0" lang="en-US" smtClean="0"/>
              <a:t> </a:t>
            </a:r>
            <a:r>
              <a:rPr baseline="0" dirty="0" lang="en-US" err="1" smtClean="0"/>
              <a:t>fasyankes</a:t>
            </a:r>
            <a:r>
              <a:rPr baseline="0" dirty="0" lang="en-US" smtClean="0"/>
              <a:t> </a:t>
            </a:r>
            <a:r>
              <a:rPr baseline="0" dirty="0" lang="en-US" err="1" smtClean="0"/>
              <a:t>dan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institusi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kesehatan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milik</a:t>
            </a:r>
            <a:r>
              <a:rPr baseline="0" dirty="0" lang="en-US" smtClean="0"/>
              <a:t> </a:t>
            </a:r>
            <a:r>
              <a:rPr baseline="0" dirty="0" lang="en-US" err="1" smtClean="0"/>
              <a:t>Pemerintah</a:t>
            </a:r>
            <a:r>
              <a:rPr baseline="0" dirty="0" lang="en-US" smtClean="0"/>
              <a:t> </a:t>
            </a:r>
            <a:r>
              <a:rPr baseline="0" dirty="0" lang="en-US" err="1" smtClean="0"/>
              <a:t>Pusat</a:t>
            </a:r>
            <a:r>
              <a:rPr baseline="0" dirty="0" lang="en-US" smtClean="0"/>
              <a:t> </a:t>
            </a:r>
            <a:r>
              <a:rPr baseline="0" dirty="0" lang="en-US" err="1" smtClean="0"/>
              <a:t>dan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Pemerintah</a:t>
            </a:r>
            <a:r>
              <a:rPr baseline="0" dirty="0" lang="en-US" smtClean="0"/>
              <a:t> Daerah </a:t>
            </a:r>
            <a:r>
              <a:rPr baseline="0" dirty="0" lang="en-US" err="1" smtClean="0"/>
              <a:t>ditujukan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ke</a:t>
            </a:r>
            <a:r>
              <a:rPr baseline="0" dirty="0" lang="en-US" smtClean="0"/>
              <a:t> </a:t>
            </a:r>
            <a:r>
              <a:rPr baseline="0" dirty="0" lang="id-ID" smtClean="0"/>
              <a:t>alamat </a:t>
            </a:r>
            <a:r>
              <a:rPr baseline="0" dirty="0" lang="en-US" smtClean="0"/>
              <a:t>e</a:t>
            </a:r>
            <a:r>
              <a:rPr baseline="0" dirty="0" lang="id-ID" smtClean="0"/>
              <a:t>-</a:t>
            </a:r>
            <a:r>
              <a:rPr baseline="0" dirty="0" lang="en-US" smtClean="0"/>
              <a:t>mail </a:t>
            </a:r>
            <a:r>
              <a:rPr b="1" dirty="0" lang="en-GB" u="sng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bppsdmkcovid19@gmail.com</a:t>
            </a:r>
            <a:r>
              <a:rPr b="1" dirty="0" lang="en-GB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lang="en-GB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dirty="0" lang="en-GB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lang="en-GB" u="sng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ppsdmkcovid19@yahoo.com</a:t>
            </a:r>
            <a:r>
              <a:rPr b="0" dirty="0" lang="en-GB" u="none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lang="en-GB" err="1" u="none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b="0" dirty="0" lang="en-GB" u="none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lang="en-GB" err="1" u="none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melampirkan</a:t>
            </a:r>
            <a:r>
              <a:rPr b="0" dirty="0" lang="en-GB" u="none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lang="en-GB" err="1" u="none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persyartan</a:t>
            </a:r>
            <a:r>
              <a:rPr b="0" dirty="0" lang="en-GB" u="none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lang="en-GB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dirty="0" lang="en-GB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*</a:t>
            </a:r>
            <a:r>
              <a:rPr b="1" dirty="0" lang="en-GB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b="1" dirty="0" lang="en-GB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b="0" dirty="0" lang="en-GB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Adapun</a:t>
            </a:r>
            <a:r>
              <a:rPr baseline="0" b="0" dirty="0" lang="en-GB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aseline="0" b="0" dirty="0" lang="en-GB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persyaratan</a:t>
            </a:r>
            <a:r>
              <a:rPr baseline="0" b="0" dirty="0" lang="en-GB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baseline="0" b="0" dirty="0" lang="en-GB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dimaksud</a:t>
            </a:r>
            <a:r>
              <a:rPr baseline="0" b="0" dirty="0" lang="en-GB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aseline="0" b="0" dirty="0" lang="en-GB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tertera</a:t>
            </a:r>
            <a:r>
              <a:rPr baseline="0" b="0" dirty="0" lang="en-GB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aseline="0" b="0" dirty="0" lang="en-GB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baseline="0" b="0" dirty="0" lang="en-GB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aseline="0" b="0" dirty="0" lang="en-GB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baseline="0" b="0" dirty="0" lang="en-GB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baseline="0" b="0" dirty="0" lang="en-GB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baseline="0" b="0" dirty="0" lang="en-GB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aseline="0" b="0" dirty="0" lang="en-GB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baseline="0" b="0" dirty="0" lang="en-GB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slide.</a:t>
            </a:r>
            <a:endParaRPr b="0" dirty="0"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74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484979C-59EC-45D1-BFE6-7754FFA13E97}" type="slidenum">
              <a:rPr altLang="en-US" lang="zh-CN" smtClean="0"/>
              <a:t>15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Usulan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pembayaran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insentif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diterima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oleh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Tim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Verifikator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Pusat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sebelum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tanggal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10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setiap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bulannya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.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Ketentuan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ini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tidak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berlaku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bagi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pelaksanaan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pembayaran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insentif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tenaga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kesehatan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sebelum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pedoman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ini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ditetapkan</a:t>
            </a:r>
            <a:endParaRPr altLang="en-US" baseline="0" cap="none" dirty="0" sz="1200" i="0" kern="1200" kumimoji="0" lang="zh-CN" noProof="0" normalizeH="0" spc="0" strike="noStrike" u="none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  <a:sym typeface="Microsoft YaHei" panose="020B0503020204020204" pitchFamily="34" charset="-122"/>
            </a:endParaRPr>
          </a:p>
          <a:p>
            <a:endParaRPr dirty="0" lang="en-US" smtClean="0"/>
          </a:p>
          <a:p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Petugas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verifikasi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usulan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pembayaran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insentif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meliputi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Tim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Verifikator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Pusat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dan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Tim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Verifikator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Daerah. </a:t>
            </a:r>
          </a:p>
          <a:p>
            <a:endParaRPr dirty="0" sz="1200" kern="1200" lang="en-US" smtClean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  <a:p>
            <a:r>
              <a:rPr b="1"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Tim </a:t>
            </a:r>
            <a:r>
              <a:rPr b="1"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Verifikator</a:t>
            </a:r>
            <a:r>
              <a:rPr b="1"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b="1"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Pusat</a:t>
            </a:r>
            <a:r>
              <a:rPr b="1"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b="1"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merupakan</a:t>
            </a:r>
            <a:r>
              <a:rPr b="1"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Tim </a:t>
            </a:r>
            <a:r>
              <a:rPr b="1"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Verifikasi</a:t>
            </a:r>
            <a:r>
              <a:rPr b="1"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b="1"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Kementerian</a:t>
            </a:r>
            <a:r>
              <a:rPr b="1"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b="1"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Kesehatan</a:t>
            </a:r>
            <a:r>
              <a:rPr b="1"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yang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ditetapkan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oleh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Sekretaris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Jenderal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Kemenkes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RI, paling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sedikit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terdiri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err="1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atas</a:t>
            </a:r>
            <a:r>
              <a:rPr dirty="0" sz="1200" kern="1200" lang="en-US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rPr>
              <a:t>: </a:t>
            </a:r>
          </a:p>
          <a:p>
            <a:pPr indent="-342900" marL="342900">
              <a:buAutoNum type="arabicPeriod"/>
            </a:pPr>
            <a:r>
              <a:rPr dirty="0" sz="1200" lang="en-US" err="1" smtClean="0">
                <a:solidFill>
                  <a:schemeClr val="bg1"/>
                </a:solidFill>
                <a:cs typeface="Times New Roman" pitchFamily="18" charset="0"/>
              </a:rPr>
              <a:t>Sekretariat</a:t>
            </a:r>
            <a:r>
              <a:rPr dirty="0" sz="1200" lang="en-US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dirty="0" sz="1200" lang="en-US" err="1" smtClean="0">
                <a:solidFill>
                  <a:schemeClr val="bg1"/>
                </a:solidFill>
                <a:cs typeface="Times New Roman" pitchFamily="18" charset="0"/>
              </a:rPr>
              <a:t>Jenderal</a:t>
            </a:r>
            <a:r>
              <a:rPr dirty="0" sz="1200" lang="en-US" smtClean="0">
                <a:solidFill>
                  <a:schemeClr val="bg1"/>
                </a:solidFill>
                <a:cs typeface="Times New Roman" pitchFamily="18" charset="0"/>
              </a:rPr>
              <a:t>; </a:t>
            </a:r>
          </a:p>
          <a:p>
            <a:pPr indent="-342900" marL="342900">
              <a:buAutoNum type="arabicPeriod"/>
            </a:pPr>
            <a:r>
              <a:rPr dirty="0" sz="1200" lang="en-US" err="1" smtClean="0">
                <a:solidFill>
                  <a:schemeClr val="bg1"/>
                </a:solidFill>
                <a:cs typeface="Times New Roman" pitchFamily="18" charset="0"/>
              </a:rPr>
              <a:t>Ditjen</a:t>
            </a:r>
            <a:r>
              <a:rPr dirty="0" sz="1200" lang="en-US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dirty="0" sz="1200" lang="en-US" err="1" smtClean="0">
                <a:solidFill>
                  <a:schemeClr val="bg1"/>
                </a:solidFill>
                <a:cs typeface="Times New Roman" pitchFamily="18" charset="0"/>
              </a:rPr>
              <a:t>Yankes</a:t>
            </a:r>
            <a:r>
              <a:rPr dirty="0" sz="1200" lang="en-US" smtClean="0">
                <a:solidFill>
                  <a:schemeClr val="bg1"/>
                </a:solidFill>
                <a:cs typeface="Times New Roman" pitchFamily="18" charset="0"/>
              </a:rPr>
              <a:t>; </a:t>
            </a:r>
          </a:p>
          <a:p>
            <a:pPr indent="-342900" marL="342900">
              <a:buAutoNum type="arabicPeriod"/>
            </a:pPr>
            <a:r>
              <a:rPr dirty="0" sz="1200" lang="en-US" err="1" smtClean="0">
                <a:solidFill>
                  <a:schemeClr val="bg1"/>
                </a:solidFill>
                <a:cs typeface="Times New Roman" pitchFamily="18" charset="0"/>
              </a:rPr>
              <a:t>Ditjen</a:t>
            </a:r>
            <a:r>
              <a:rPr dirty="0" sz="1200" lang="en-US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dirty="0" sz="1200" lang="en-US" err="1" smtClean="0">
                <a:solidFill>
                  <a:schemeClr val="bg1"/>
                </a:solidFill>
                <a:cs typeface="Times New Roman" pitchFamily="18" charset="0"/>
              </a:rPr>
              <a:t>Kesmas</a:t>
            </a:r>
            <a:r>
              <a:rPr dirty="0" sz="1200" lang="en-US" smtClean="0">
                <a:solidFill>
                  <a:schemeClr val="bg1"/>
                </a:solidFill>
                <a:cs typeface="Times New Roman" pitchFamily="18" charset="0"/>
              </a:rPr>
              <a:t>; </a:t>
            </a:r>
          </a:p>
          <a:p>
            <a:pPr indent="-342900" marL="342900">
              <a:buAutoNum type="arabicPeriod"/>
            </a:pPr>
            <a:r>
              <a:rPr dirty="0" sz="1200" lang="en-US" err="1" smtClean="0">
                <a:solidFill>
                  <a:schemeClr val="bg1"/>
                </a:solidFill>
                <a:cs typeface="Times New Roman" pitchFamily="18" charset="0"/>
              </a:rPr>
              <a:t>Ditjen</a:t>
            </a:r>
            <a:r>
              <a:rPr dirty="0" sz="1200" lang="en-US" smtClean="0">
                <a:solidFill>
                  <a:schemeClr val="bg1"/>
                </a:solidFill>
                <a:cs typeface="Times New Roman" pitchFamily="18" charset="0"/>
              </a:rPr>
              <a:t> P2P; </a:t>
            </a:r>
          </a:p>
          <a:p>
            <a:pPr indent="-342900" marL="342900">
              <a:buAutoNum type="arabicPeriod"/>
            </a:pPr>
            <a:r>
              <a:rPr dirty="0" sz="1200" lang="en-US" err="1" smtClean="0">
                <a:solidFill>
                  <a:schemeClr val="bg1"/>
                </a:solidFill>
                <a:cs typeface="Times New Roman" pitchFamily="18" charset="0"/>
              </a:rPr>
              <a:t>Badan</a:t>
            </a:r>
            <a:r>
              <a:rPr dirty="0" sz="1200" lang="en-US" smtClean="0">
                <a:solidFill>
                  <a:schemeClr val="bg1"/>
                </a:solidFill>
                <a:cs typeface="Times New Roman" pitchFamily="18" charset="0"/>
              </a:rPr>
              <a:t> PPSDM </a:t>
            </a:r>
            <a:r>
              <a:rPr dirty="0" sz="1200" lang="en-US" err="1" smtClean="0">
                <a:solidFill>
                  <a:schemeClr val="bg1"/>
                </a:solidFill>
                <a:cs typeface="Times New Roman" pitchFamily="18" charset="0"/>
              </a:rPr>
              <a:t>Kesehatan</a:t>
            </a:r>
            <a:r>
              <a:rPr dirty="0" sz="1200" lang="en-US" smtClean="0">
                <a:solidFill>
                  <a:schemeClr val="bg1"/>
                </a:solidFill>
                <a:cs typeface="Times New Roman" pitchFamily="18" charset="0"/>
              </a:rPr>
              <a:t>; </a:t>
            </a:r>
          </a:p>
          <a:p>
            <a:pPr indent="-342900" marL="342900">
              <a:buAutoNum type="arabicPeriod"/>
            </a:pPr>
            <a:r>
              <a:rPr dirty="0" sz="1200" lang="en-US" err="1" smtClean="0">
                <a:solidFill>
                  <a:schemeClr val="bg1"/>
                </a:solidFill>
                <a:cs typeface="Times New Roman" pitchFamily="18" charset="0"/>
              </a:rPr>
              <a:t>Badan</a:t>
            </a:r>
            <a:r>
              <a:rPr dirty="0" sz="1200" lang="en-US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dirty="0" sz="1200" lang="en-US" err="1" smtClean="0">
                <a:solidFill>
                  <a:schemeClr val="bg1"/>
                </a:solidFill>
                <a:cs typeface="Times New Roman" pitchFamily="18" charset="0"/>
              </a:rPr>
              <a:t>Litbangkes</a:t>
            </a:r>
            <a:r>
              <a:rPr dirty="0" sz="1200" lang="en-US" smtClean="0">
                <a:solidFill>
                  <a:schemeClr val="bg1"/>
                </a:solidFill>
                <a:cs typeface="Times New Roman" pitchFamily="18" charset="0"/>
              </a:rPr>
              <a:t>.</a:t>
            </a:r>
            <a:endParaRPr dirty="0" sz="1200" lang="en-US" smtClean="0">
              <a:solidFill>
                <a:schemeClr val="bg1"/>
              </a:solidFill>
              <a:cs typeface="+mn-cs"/>
            </a:endParaRPr>
          </a:p>
          <a:p>
            <a:pPr indent="0" marL="0">
              <a:buNone/>
            </a:pPr>
            <a:r>
              <a:rPr dirty="0" lang="en-US" err="1" smtClean="0">
                <a:latin typeface="Bahnschrift" panose="020B0502040204020203" pitchFamily="34" charset="0"/>
              </a:rPr>
              <a:t>Dalam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melaksanakan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tugasnya</a:t>
            </a:r>
            <a:r>
              <a:rPr dirty="0" lang="en-US" smtClean="0">
                <a:latin typeface="Bahnschrift" panose="020B0502040204020203" pitchFamily="34" charset="0"/>
              </a:rPr>
              <a:t> Tim </a:t>
            </a:r>
            <a:r>
              <a:rPr dirty="0" lang="en-US" err="1" smtClean="0">
                <a:latin typeface="Bahnschrift" panose="020B0502040204020203" pitchFamily="34" charset="0"/>
              </a:rPr>
              <a:t>Verifikator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Pusat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menggunakan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instrumen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verifikasi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sesuai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dengan</a:t>
            </a:r>
            <a:r>
              <a:rPr dirty="0" lang="en-US" smtClean="0">
                <a:latin typeface="Bahnschrift" panose="020B0502040204020203" pitchFamily="34" charset="0"/>
              </a:rPr>
              <a:t> Format 1 yang </a:t>
            </a:r>
            <a:r>
              <a:rPr dirty="0" lang="en-US" err="1" smtClean="0">
                <a:latin typeface="Bahnschrift" panose="020B0502040204020203" pitchFamily="34" charset="0"/>
              </a:rPr>
              <a:t>terlampir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pada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Lampiran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Keputusan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Menteri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Kesehatan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ini</a:t>
            </a:r>
            <a:endParaRPr dirty="0" lang="en-US" smtClean="0">
              <a:latin typeface="Bahnschrift" panose="020B0502040204020203" pitchFamily="34" charset="0"/>
            </a:endParaRPr>
          </a:p>
          <a:p>
            <a:endParaRPr dirty="0" sz="1200" kern="1200" lang="en-US" smtClean="0">
              <a:solidFill>
                <a:schemeClr val="bg1"/>
              </a:solidFill>
              <a:latin typeface="+mn-lt"/>
              <a:ea typeface="+mn-ea"/>
              <a:cs typeface="Times New Roman" pitchFamily="18" charset="0"/>
            </a:endParaRPr>
          </a:p>
          <a:p>
            <a:endParaRPr dirty="0" lang="en-US"/>
          </a:p>
        </p:txBody>
      </p:sp>
      <p:sp>
        <p:nvSpPr>
          <p:cNvPr id="104875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484979C-59EC-45D1-BFE6-7754FFA13E97}" type="slidenum">
              <a:rPr altLang="en-US" lang="zh-CN" smtClean="0"/>
              <a:t>16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7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b="1" dirty="0" lang="en-US" smtClean="0"/>
              <a:t>Tim </a:t>
            </a:r>
            <a:r>
              <a:rPr b="1" dirty="0" lang="en-US" err="1" smtClean="0"/>
              <a:t>Verifikator</a:t>
            </a:r>
            <a:r>
              <a:rPr b="1" dirty="0" lang="en-US" smtClean="0"/>
              <a:t> Daerah </a:t>
            </a:r>
            <a:r>
              <a:rPr dirty="0" lang="en-US" err="1" smtClean="0"/>
              <a:t>merupakan</a:t>
            </a:r>
            <a:r>
              <a:rPr dirty="0" lang="en-US" smtClean="0"/>
              <a:t> </a:t>
            </a:r>
            <a:r>
              <a:rPr dirty="0" lang="en-US" err="1" smtClean="0"/>
              <a:t>tim</a:t>
            </a:r>
            <a:r>
              <a:rPr dirty="0" lang="en-US" smtClean="0"/>
              <a:t> </a:t>
            </a:r>
            <a:r>
              <a:rPr dirty="0" lang="en-US" err="1" smtClean="0"/>
              <a:t>dari</a:t>
            </a:r>
            <a:r>
              <a:rPr dirty="0" lang="en-US" smtClean="0"/>
              <a:t> </a:t>
            </a:r>
            <a:r>
              <a:rPr dirty="0" lang="en-US" err="1" smtClean="0"/>
              <a:t>daerah</a:t>
            </a:r>
            <a:r>
              <a:rPr dirty="0" lang="en-US" smtClean="0"/>
              <a:t> yang</a:t>
            </a:r>
            <a:r>
              <a:rPr baseline="0" dirty="0" lang="en-US" smtClean="0"/>
              <a:t> </a:t>
            </a:r>
            <a:r>
              <a:rPr baseline="0" dirty="0" lang="en-US" err="1" smtClean="0"/>
              <a:t>unsur-unsurnya</a:t>
            </a:r>
            <a:r>
              <a:rPr baseline="0" dirty="0" lang="en-US" smtClean="0"/>
              <a:t> </a:t>
            </a:r>
            <a:r>
              <a:rPr baseline="0" dirty="0" lang="en-US" err="1" smtClean="0"/>
              <a:t>terdiri</a:t>
            </a:r>
            <a:r>
              <a:rPr baseline="0" dirty="0" lang="en-US" smtClean="0"/>
              <a:t> </a:t>
            </a:r>
            <a:r>
              <a:rPr baseline="0" dirty="0" lang="en-US" err="1" smtClean="0"/>
              <a:t>dari</a:t>
            </a:r>
            <a:r>
              <a:rPr baseline="0" dirty="0" lang="en-US" smtClean="0"/>
              <a:t>:</a:t>
            </a:r>
          </a:p>
          <a:p>
            <a:pPr indent="-228600" marL="228600">
              <a:buAutoNum type="arabicPeriod"/>
            </a:pPr>
            <a:r>
              <a:rPr baseline="0" dirty="0" lang="en-US" err="1" smtClean="0"/>
              <a:t>Satuan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Pengawas</a:t>
            </a:r>
            <a:r>
              <a:rPr baseline="0" dirty="0" lang="en-US" smtClean="0"/>
              <a:t> Internal (SPI</a:t>
            </a:r>
            <a:r>
              <a:rPr baseline="0" dirty="0" lang="en-US" smtClean="0"/>
              <a:t>)</a:t>
            </a:r>
            <a:r>
              <a:rPr baseline="0" dirty="0" lang="id-ID" smtClean="0"/>
              <a:t> </a:t>
            </a:r>
            <a:r>
              <a:rPr baseline="0" dirty="0" lang="id-ID" smtClean="0">
                <a:sym typeface="Wingdings" panose="05000000000000000000" pitchFamily="2" charset="2"/>
              </a:rPr>
              <a:t> </a:t>
            </a:r>
            <a:r>
              <a:rPr baseline="0" dirty="0" lang="id-ID" smtClean="0"/>
              <a:t>untuk RS</a:t>
            </a:r>
            <a:endParaRPr baseline="0" dirty="0" lang="en-US" smtClean="0"/>
          </a:p>
          <a:p>
            <a:pPr indent="-228600" marL="228600">
              <a:buAutoNum type="arabicPeriod"/>
            </a:pPr>
            <a:r>
              <a:rPr baseline="0" dirty="0" lang="en-US" err="1" smtClean="0"/>
              <a:t>Unsur</a:t>
            </a:r>
            <a:r>
              <a:rPr baseline="0" dirty="0" lang="en-US" smtClean="0"/>
              <a:t> </a:t>
            </a:r>
            <a:r>
              <a:rPr baseline="0" dirty="0" lang="en-US" err="1" smtClean="0"/>
              <a:t>pelayanan</a:t>
            </a:r>
            <a:r>
              <a:rPr baseline="0" dirty="0" lang="en-US" smtClean="0"/>
              <a:t> di </a:t>
            </a:r>
            <a:r>
              <a:rPr baseline="0" dirty="0" lang="en-US" err="1" smtClean="0"/>
              <a:t>fasyankes</a:t>
            </a:r>
            <a:r>
              <a:rPr baseline="0" dirty="0" lang="en-US" smtClean="0"/>
              <a:t> </a:t>
            </a:r>
            <a:r>
              <a:rPr baseline="0" dirty="0" lang="en-US" err="1" smtClean="0"/>
              <a:t>atau</a:t>
            </a:r>
            <a:r>
              <a:rPr baseline="0" dirty="0" lang="en-US" smtClean="0"/>
              <a:t> </a:t>
            </a:r>
            <a:r>
              <a:rPr baseline="0" dirty="0" lang="en-US" err="1" smtClean="0"/>
              <a:t>institusi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kesehatan</a:t>
            </a:r>
            <a:endParaRPr baseline="0" dirty="0" lang="en-US" smtClean="0"/>
          </a:p>
          <a:p>
            <a:pPr indent="-228600" marL="228600">
              <a:buAutoNum type="arabicPeriod"/>
            </a:pPr>
            <a:r>
              <a:rPr baseline="0" dirty="0" lang="en-US" err="1" smtClean="0"/>
              <a:t>Unsur</a:t>
            </a:r>
            <a:r>
              <a:rPr baseline="0" dirty="0" lang="en-US" smtClean="0"/>
              <a:t> </a:t>
            </a:r>
            <a:r>
              <a:rPr baseline="0" dirty="0" lang="en-US" err="1" smtClean="0"/>
              <a:t>manajemen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fasilitas</a:t>
            </a:r>
            <a:r>
              <a:rPr baseline="0" dirty="0" lang="en-US" smtClean="0"/>
              <a:t> </a:t>
            </a:r>
            <a:r>
              <a:rPr baseline="0" dirty="0" lang="en-US" err="1" smtClean="0"/>
              <a:t>pelayanan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kesehatan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atau</a:t>
            </a:r>
            <a:r>
              <a:rPr baseline="0" dirty="0" lang="en-US" smtClean="0"/>
              <a:t> </a:t>
            </a:r>
            <a:r>
              <a:rPr baseline="0" dirty="0" lang="en-US" err="1" smtClean="0"/>
              <a:t>institusi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kesehatan</a:t>
            </a:r>
            <a:endParaRPr baseline="0" dirty="0" lang="en-US" smtClean="0"/>
          </a:p>
          <a:p>
            <a:pPr indent="0" marL="0">
              <a:buNone/>
            </a:pPr>
            <a:endParaRPr baseline="0" dirty="0" lang="en-US" smtClean="0"/>
          </a:p>
          <a:p>
            <a:pPr algn="just">
              <a:lnSpc>
                <a:spcPct val="120000"/>
              </a:lnSpc>
            </a:pPr>
            <a:r>
              <a:rPr dirty="0" lang="en-US" err="1" smtClean="0">
                <a:latin typeface="Bahnschrift" panose="020B0502040204020203" pitchFamily="34" charset="0"/>
              </a:rPr>
              <a:t>Dalam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melaksanakan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tugasnya</a:t>
            </a:r>
            <a:r>
              <a:rPr dirty="0" lang="en-US" smtClean="0">
                <a:latin typeface="Bahnschrift" panose="020B0502040204020203" pitchFamily="34" charset="0"/>
              </a:rPr>
              <a:t> Tim </a:t>
            </a:r>
            <a:r>
              <a:rPr dirty="0" lang="en-US" err="1" smtClean="0">
                <a:latin typeface="Bahnschrift" panose="020B0502040204020203" pitchFamily="34" charset="0"/>
              </a:rPr>
              <a:t>Verifikator</a:t>
            </a:r>
            <a:r>
              <a:rPr dirty="0" lang="en-US" smtClean="0">
                <a:latin typeface="Bahnschrift" panose="020B0502040204020203" pitchFamily="34" charset="0"/>
              </a:rPr>
              <a:t> Daerah </a:t>
            </a:r>
            <a:r>
              <a:rPr dirty="0" lang="en-US" err="1" smtClean="0">
                <a:latin typeface="Bahnschrift" panose="020B0502040204020203" pitchFamily="34" charset="0"/>
              </a:rPr>
              <a:t>menggunakan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instrumen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verifikasi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sesuai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dengan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b="1" dirty="0" lang="en-US" smtClean="0">
                <a:latin typeface="Bahnschrift" panose="020B0502040204020203" pitchFamily="34" charset="0"/>
              </a:rPr>
              <a:t>Format 2 </a:t>
            </a:r>
            <a:r>
              <a:rPr b="1" dirty="0" lang="en-US" err="1" smtClean="0">
                <a:latin typeface="Bahnschrift" panose="020B0502040204020203" pitchFamily="34" charset="0"/>
              </a:rPr>
              <a:t>atau</a:t>
            </a:r>
            <a:r>
              <a:rPr b="1" dirty="0" lang="en-US" smtClean="0">
                <a:latin typeface="Bahnschrift" panose="020B0502040204020203" pitchFamily="34" charset="0"/>
              </a:rPr>
              <a:t> Format 3</a:t>
            </a:r>
            <a:r>
              <a:rPr dirty="0" lang="en-US" smtClean="0">
                <a:latin typeface="Bahnschrift" panose="020B0502040204020203" pitchFamily="34" charset="0"/>
              </a:rPr>
              <a:t>, yang</a:t>
            </a:r>
            <a:r>
              <a:rPr baseline="0" dirty="0" lang="en-US" smtClean="0">
                <a:latin typeface="Bahnschrift" panose="020B0502040204020203" pitchFamily="34" charset="0"/>
              </a:rPr>
              <a:t>  </a:t>
            </a:r>
            <a:r>
              <a:rPr dirty="0" lang="en-US" err="1" smtClean="0">
                <a:latin typeface="Bahnschrift" panose="020B0502040204020203" pitchFamily="34" charset="0"/>
              </a:rPr>
              <a:t>terlampir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pada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Lampiran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Keputusan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Menteri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Kesehatan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ini</a:t>
            </a:r>
            <a:r>
              <a:rPr dirty="0" lang="en-US" smtClean="0">
                <a:latin typeface="Bahnschrift" panose="020B0502040204020203" pitchFamily="34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dirty="0" lang="en-US" err="1" smtClean="0">
                <a:latin typeface="Bahnschrift" panose="020B0502040204020203" pitchFamily="34" charset="0"/>
              </a:rPr>
              <a:t>Inspektorat</a:t>
            </a:r>
            <a:r>
              <a:rPr dirty="0" lang="en-US" smtClean="0">
                <a:latin typeface="Bahnschrift" panose="020B0502040204020203" pitchFamily="34" charset="0"/>
              </a:rPr>
              <a:t>/</a:t>
            </a:r>
            <a:r>
              <a:rPr dirty="0" lang="en-US" err="1" smtClean="0">
                <a:latin typeface="Bahnschrift" panose="020B0502040204020203" pitchFamily="34" charset="0"/>
              </a:rPr>
              <a:t>Lembaga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Pengawasan</a:t>
            </a:r>
            <a:r>
              <a:rPr dirty="0" lang="en-US" smtClean="0">
                <a:latin typeface="Bahnschrift" panose="020B0502040204020203" pitchFamily="34" charset="0"/>
              </a:rPr>
              <a:t> Daerah </a:t>
            </a:r>
            <a:r>
              <a:rPr dirty="0" lang="en-US" err="1" smtClean="0">
                <a:latin typeface="Bahnschrift" panose="020B0502040204020203" pitchFamily="34" charset="0"/>
              </a:rPr>
              <a:t>melakukan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pendampingan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dalam</a:t>
            </a:r>
            <a:r>
              <a:rPr dirty="0" lang="en-US" smtClean="0">
                <a:latin typeface="Bahnschrift" panose="020B0502040204020203" pitchFamily="34" charset="0"/>
              </a:rPr>
              <a:t> proses </a:t>
            </a:r>
            <a:r>
              <a:rPr dirty="0" lang="en-US" err="1" smtClean="0">
                <a:latin typeface="Bahnschrift" panose="020B0502040204020203" pitchFamily="34" charset="0"/>
              </a:rPr>
              <a:t>pengusulan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sampai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dengan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pencairan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insentif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bagi</a:t>
            </a:r>
            <a:r>
              <a:rPr dirty="0" lang="en-US" smtClean="0">
                <a:latin typeface="Bahnschrift" panose="020B0502040204020203" pitchFamily="34" charset="0"/>
              </a:rPr>
              <a:t>  </a:t>
            </a:r>
            <a:r>
              <a:rPr dirty="0" lang="en-US" err="1" smtClean="0">
                <a:latin typeface="Bahnschrift" panose="020B0502040204020203" pitchFamily="34" charset="0"/>
              </a:rPr>
              <a:t>tenaga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kesehatan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pada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fasilitas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pelayanan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kesehatan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milik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Pemda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dan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institusi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kesehatan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milik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Pemerintah</a:t>
            </a:r>
            <a:r>
              <a:rPr dirty="0" lang="en-US" smtClean="0">
                <a:latin typeface="Bahnschrift" panose="020B0502040204020203" pitchFamily="34" charset="0"/>
              </a:rPr>
              <a:t> Daerah </a:t>
            </a:r>
            <a:r>
              <a:rPr dirty="0" lang="en-US" err="1" smtClean="0">
                <a:latin typeface="Bahnschrift" panose="020B0502040204020203" pitchFamily="34" charset="0"/>
              </a:rPr>
              <a:t>dalam</a:t>
            </a:r>
            <a:r>
              <a:rPr dirty="0" lang="en-US" smtClean="0"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latin typeface="Bahnschrift" panose="020B0502040204020203" pitchFamily="34" charset="0"/>
              </a:rPr>
              <a:t>penanganan</a:t>
            </a:r>
            <a:r>
              <a:rPr dirty="0" lang="en-US" smtClean="0">
                <a:latin typeface="Bahnschrift" panose="020B0502040204020203" pitchFamily="34" charset="0"/>
              </a:rPr>
              <a:t> COVID-19.</a:t>
            </a:r>
          </a:p>
          <a:p>
            <a:pPr algn="just" indent="0" marL="0">
              <a:buNone/>
            </a:pPr>
            <a:endParaRPr dirty="0" lang="id-ID"/>
          </a:p>
        </p:txBody>
      </p:sp>
      <p:sp>
        <p:nvSpPr>
          <p:cNvPr id="104877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484979C-59EC-45D1-BFE6-7754FFA13E97}" type="slidenum">
              <a:rPr altLang="en-US" lang="zh-CN" smtClean="0"/>
              <a:t>17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7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err="1" smtClean="0"/>
              <a:t>Sebagai</a:t>
            </a:r>
            <a:r>
              <a:rPr baseline="0" dirty="0" lang="en-US" smtClean="0"/>
              <a:t> </a:t>
            </a:r>
            <a:r>
              <a:rPr baseline="0" dirty="0" lang="en-US" err="1" smtClean="0"/>
              <a:t>langkah</a:t>
            </a:r>
            <a:r>
              <a:rPr baseline="0" dirty="0" lang="en-US" smtClean="0"/>
              <a:t> </a:t>
            </a:r>
            <a:r>
              <a:rPr baseline="0" dirty="0" lang="en-US" err="1" smtClean="0"/>
              <a:t>awal</a:t>
            </a:r>
            <a:r>
              <a:rPr baseline="0" dirty="0" lang="en-US" smtClean="0"/>
              <a:t> </a:t>
            </a:r>
            <a:r>
              <a:rPr baseline="0" dirty="0" lang="en-US" err="1" smtClean="0"/>
              <a:t>pengusulan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insentif</a:t>
            </a:r>
            <a:r>
              <a:rPr baseline="0" dirty="0" lang="en-US" smtClean="0"/>
              <a:t> </a:t>
            </a:r>
            <a:r>
              <a:rPr baseline="0" dirty="0" lang="en-US" err="1" smtClean="0"/>
              <a:t>dan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santunan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kematian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bagi</a:t>
            </a:r>
            <a:r>
              <a:rPr baseline="0" dirty="0" lang="en-US" smtClean="0"/>
              <a:t> </a:t>
            </a:r>
            <a:r>
              <a:rPr baseline="0" dirty="0" lang="en-US" err="1" smtClean="0"/>
              <a:t>nakes</a:t>
            </a:r>
            <a:r>
              <a:rPr baseline="0" dirty="0" lang="en-US" smtClean="0"/>
              <a:t> yang </a:t>
            </a:r>
            <a:r>
              <a:rPr baseline="0" dirty="0" lang="en-US" err="1" smtClean="0"/>
              <a:t>menangani</a:t>
            </a:r>
            <a:r>
              <a:rPr baseline="0" dirty="0" lang="en-US" smtClean="0"/>
              <a:t> Covid-19, </a:t>
            </a:r>
            <a:r>
              <a:rPr baseline="0" dirty="0" lang="en-US" err="1" smtClean="0"/>
              <a:t>maka</a:t>
            </a:r>
            <a:r>
              <a:rPr baseline="0" dirty="0" lang="en-US" smtClean="0"/>
              <a:t> </a:t>
            </a:r>
            <a:r>
              <a:rPr baseline="0" dirty="0" lang="en-US" err="1" smtClean="0"/>
              <a:t>satuan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kerja</a:t>
            </a:r>
            <a:r>
              <a:rPr baseline="0" dirty="0" lang="en-US" smtClean="0"/>
              <a:t> </a:t>
            </a:r>
            <a:r>
              <a:rPr baseline="0" dirty="0" lang="en-US" err="1" smtClean="0"/>
              <a:t>perlu</a:t>
            </a:r>
            <a:r>
              <a:rPr baseline="0" dirty="0" lang="en-US" smtClean="0"/>
              <a:t> </a:t>
            </a:r>
            <a:r>
              <a:rPr baseline="0" dirty="0" lang="en-US" err="1" smtClean="0"/>
              <a:t>segera</a:t>
            </a:r>
            <a:r>
              <a:rPr baseline="0" dirty="0" lang="en-US" smtClean="0"/>
              <a:t> </a:t>
            </a:r>
            <a:r>
              <a:rPr baseline="0" dirty="0" lang="en-US" err="1" smtClean="0"/>
              <a:t>melakukan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persiapan-persiapan</a:t>
            </a:r>
            <a:r>
              <a:rPr baseline="0" dirty="0" lang="en-US" smtClean="0"/>
              <a:t>, </a:t>
            </a:r>
            <a:r>
              <a:rPr baseline="0" dirty="0" lang="en-US" err="1" smtClean="0"/>
              <a:t>meliputi</a:t>
            </a:r>
            <a:r>
              <a:rPr baseline="0" dirty="0" lang="en-US" smtClean="0"/>
              <a:t>:</a:t>
            </a:r>
          </a:p>
          <a:p>
            <a:pPr fontAlgn="auto" indent="-457200" marL="4572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5000"/>
              <a:buFont typeface="+mj-lt"/>
              <a:buAutoNum type="arabicPeriod"/>
            </a:pP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Membuat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SK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Penetapan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Dokter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Tenaga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Kesehatan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Menangani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Memeriksa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Spesimen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Pasien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Covid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 di RS/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Dinkes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dsb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….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Bulan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Maret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baseline="0"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AU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Berisi</a:t>
            </a:r>
            <a:r>
              <a:rPr dirty="0" sz="1000" kern="1200" lang="en-AU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  <a:r>
              <a:rPr dirty="0" sz="1000" kern="1200" lang="en-AU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Nomer</a:t>
            </a:r>
            <a:r>
              <a:rPr dirty="0" sz="1000" kern="1200" lang="en-AU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baseline="0" dirty="0" sz="1000" kern="1200" lang="en-AU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aseline="0" dirty="0" sz="1000" kern="1200" lang="en-AU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Nama</a:t>
            </a:r>
            <a:r>
              <a:rPr baseline="0" dirty="0" sz="1000" kern="1200" lang="en-AU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NIP, </a:t>
            </a:r>
            <a:r>
              <a:rPr baseline="0" dirty="0" sz="1000" kern="1200" lang="en-AU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Jenis</a:t>
            </a:r>
            <a:r>
              <a:rPr baseline="0" dirty="0" sz="1000" kern="1200" lang="en-AU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aseline="0" dirty="0" sz="1000" kern="1200" lang="en-AU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Nakes</a:t>
            </a:r>
            <a:r>
              <a:rPr baseline="0" dirty="0" sz="1000" kern="1200" lang="en-AU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Nominal </a:t>
            </a:r>
            <a:r>
              <a:rPr baseline="0" dirty="0" sz="1000" kern="1200" lang="en-AU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usulan</a:t>
            </a:r>
            <a:r>
              <a:rPr baseline="0" dirty="0" sz="1000" kern="1200" lang="en-AU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aseline="0" dirty="0" sz="1000" kern="1200" lang="en-AU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insentif</a:t>
            </a:r>
            <a:r>
              <a:rPr baseline="0" dirty="0" sz="1000" kern="1200" lang="en-AU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baseline="0" dirty="0" sz="1000" kern="1200" lang="en-AU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baseline="0" dirty="0" sz="1000" kern="1200" lang="en-AU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</a:t>
            </a:r>
            <a:r>
              <a:rPr baseline="0" dirty="0" sz="1000" kern="1200" lang="en-AU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rekening</a:t>
            </a:r>
            <a:r>
              <a:rPr baseline="0" dirty="0" sz="1000" kern="1200" lang="en-AU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aseline="0" dirty="0" sz="1000" kern="1200" lang="en-AU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nakes</a:t>
            </a:r>
            <a:r>
              <a:rPr baseline="0" dirty="0" sz="1000" kern="1200" lang="en-AU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baseline="0" dirty="0" sz="1000" kern="1200" lang="en-AU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diusulkan</a:t>
            </a:r>
            <a:endParaRPr dirty="0" sz="1000" kern="1200" lang="en-US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fontAlgn="auto" indent="-457200" marL="4572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5000"/>
              <a:buFont typeface="+mj-lt"/>
              <a:buAutoNum type="arabicPeriod"/>
            </a:pP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Membuat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SK Tim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Verifikator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yang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bekerja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selama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(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tiga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Bulan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April, Mei 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Juni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1 orang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SPI,  1 orang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Layanan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orang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Manajemen</a:t>
            </a:r>
            <a:endParaRPr dirty="0" sz="1000" kern="1200" lang="en-US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auto" indent="-457200" marL="4572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5000"/>
              <a:buFont typeface="+mj-lt"/>
              <a:buAutoNum type="arabicPeriod"/>
            </a:pP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Membuat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SPMT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Pimpinan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Satker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fontAlgn="auto" indent="-457200" marL="4572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5000"/>
              <a:buFont typeface="+mj-lt"/>
              <a:buAutoNum type="arabicPeriod"/>
            </a:pP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Membuat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SPTJM di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tanda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tangan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Pimpinan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Satker</a:t>
            </a:r>
            <a:endParaRPr dirty="0" sz="1000" kern="1200" lang="en-US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auto" indent="-457200" marL="4572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5000"/>
              <a:buFont typeface="+mj-lt"/>
              <a:buAutoNum type="arabicPeriod"/>
            </a:pP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Pimpinan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Satker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membuat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surat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usulan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sesuai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pedoman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melampirkan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pedoman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diminta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dlm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pedoman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sebelumnya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sdh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diverifikasi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divalidasi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Verifikator</a:t>
            </a:r>
            <a:r>
              <a:rPr dirty="0" sz="10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Satker</a:t>
            </a:r>
            <a:endParaRPr dirty="0" sz="1000" kern="1200" lang="en-US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dirty="0" lang="en-US"/>
          </a:p>
        </p:txBody>
      </p:sp>
      <p:sp>
        <p:nvSpPr>
          <p:cNvPr id="104878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484979C-59EC-45D1-BFE6-7754FFA13E97}" type="slidenum">
              <a:rPr altLang="en-US" lang="zh-CN" smtClean="0"/>
              <a:t>18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9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just">
              <a:lnSpc>
                <a:spcPct val="120000"/>
              </a:lnSpc>
            </a:pPr>
            <a:r>
              <a:rPr altLang="zh-CN" b="0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Prosedur</a:t>
            </a:r>
            <a:r>
              <a:rPr altLang="zh-CN" b="0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0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Pembayaran</a:t>
            </a:r>
            <a:r>
              <a:rPr altLang="zh-CN" b="0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0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Insentif</a:t>
            </a:r>
            <a:r>
              <a:rPr altLang="zh-CN" b="0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0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Untuk</a:t>
            </a:r>
            <a:r>
              <a:rPr altLang="zh-CN" b="0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0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Satuan</a:t>
            </a:r>
            <a:r>
              <a:rPr altLang="zh-CN" b="0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0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Kerja</a:t>
            </a:r>
            <a:r>
              <a:rPr altLang="zh-CN" b="0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(</a:t>
            </a:r>
            <a:r>
              <a:rPr altLang="zh-CN" b="0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Satker</a:t>
            </a:r>
            <a:r>
              <a:rPr altLang="zh-CN" b="0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) </a:t>
            </a:r>
            <a:r>
              <a:rPr altLang="zh-CN" b="0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Pusat</a:t>
            </a:r>
            <a:r>
              <a:rPr altLang="zh-CN" b="0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(</a:t>
            </a:r>
            <a:r>
              <a:rPr altLang="zh-CN" b="0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Fasyankes</a:t>
            </a:r>
            <a:r>
              <a:rPr altLang="zh-CN" b="0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0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dan</a:t>
            </a:r>
            <a:r>
              <a:rPr altLang="zh-CN" b="0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0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Institusi</a:t>
            </a:r>
            <a:r>
              <a:rPr altLang="zh-CN" b="0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0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Kesehatan</a:t>
            </a:r>
            <a:r>
              <a:rPr altLang="zh-CN" b="0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0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Milik</a:t>
            </a:r>
            <a:r>
              <a:rPr altLang="zh-CN" b="0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0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Pemerintah</a:t>
            </a:r>
            <a:r>
              <a:rPr altLang="zh-CN" b="0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0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Pusat</a:t>
            </a:r>
            <a:r>
              <a:rPr altLang="zh-CN" b="0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0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termasuk</a:t>
            </a:r>
            <a:r>
              <a:rPr altLang="zh-CN" b="0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UPT </a:t>
            </a:r>
            <a:r>
              <a:rPr altLang="zh-CN" b="0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Kemenkes</a:t>
            </a:r>
            <a:r>
              <a:rPr altLang="zh-CN" b="0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), </a:t>
            </a:r>
            <a:r>
              <a:rPr altLang="zh-CN" b="0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meliputi</a:t>
            </a:r>
            <a:r>
              <a:rPr altLang="zh-CN" b="0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:</a:t>
            </a:r>
          </a:p>
          <a:p>
            <a:pPr algn="just" defTabSz="914400" indent="-228600" marL="228600">
              <a:lnSpc>
                <a:spcPct val="120000"/>
              </a:lnSpc>
              <a:buAutoNum type="arabicPeriod"/>
            </a:pPr>
            <a:r>
              <a:rPr altLang="zh-CN" b="0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Tim </a:t>
            </a:r>
            <a:r>
              <a:rPr altLang="zh-CN" b="0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Verifikator</a:t>
            </a:r>
            <a:r>
              <a:rPr altLang="zh-CN" b="0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0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Pusat</a:t>
            </a:r>
            <a:r>
              <a:rPr altLang="zh-CN" b="0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0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mengajukan</a:t>
            </a:r>
            <a:r>
              <a:rPr altLang="zh-CN" b="0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0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dokumen</a:t>
            </a:r>
            <a:r>
              <a:rPr altLang="zh-CN" b="0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0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hasil</a:t>
            </a:r>
            <a:r>
              <a:rPr altLang="zh-CN" b="0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0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verifikasi</a:t>
            </a:r>
            <a:r>
              <a:rPr altLang="zh-CN" b="0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0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dan</a:t>
            </a:r>
            <a:r>
              <a:rPr altLang="zh-CN" b="0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0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validasi</a:t>
            </a:r>
            <a:r>
              <a:rPr altLang="zh-CN" b="0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0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melalui</a:t>
            </a:r>
            <a:r>
              <a:rPr altLang="zh-CN" b="0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0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Ka</a:t>
            </a:r>
            <a:r>
              <a:rPr altLang="zh-CN" b="0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. BPPSDMK </a:t>
            </a:r>
            <a:r>
              <a:rPr altLang="zh-CN" b="0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kepada</a:t>
            </a:r>
            <a:r>
              <a:rPr altLang="zh-CN" b="0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0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Pejabat</a:t>
            </a:r>
            <a:r>
              <a:rPr altLang="zh-CN" b="0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0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Pembuat</a:t>
            </a:r>
            <a:r>
              <a:rPr altLang="zh-CN" b="0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0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Komitmen</a:t>
            </a:r>
            <a:r>
              <a:rPr altLang="zh-CN" b="0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(PPK) yang </a:t>
            </a:r>
            <a:r>
              <a:rPr altLang="zh-CN" b="0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sesuai</a:t>
            </a:r>
            <a:r>
              <a:rPr altLang="zh-CN" b="0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0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dengan</a:t>
            </a:r>
            <a:r>
              <a:rPr altLang="zh-CN" b="0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0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persyaratan</a:t>
            </a:r>
            <a:endParaRPr altLang="zh-CN" b="0" dirty="0" sz="1200" lang="en-US" smtClean="0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 algn="just" defTabSz="914400" indent="-228600" marL="228600">
              <a:lnSpc>
                <a:spcPct val="120000"/>
              </a:lnSpc>
              <a:buAutoNum type="arabicPeriod"/>
            </a:pP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Pejabat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Pembuat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Komitmen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(PPK)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melakukan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transfer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dana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sesuai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usulan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kepada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masing-masing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fasilitas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pelayanan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kesehatan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atau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institusi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kesehatan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melalui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Rekening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Penampungan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yang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diusulkan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oleh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fasilitas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pelayanan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kesehatan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atau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pimpinan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institusi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kesehatan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(Bank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Pemerintah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)</a:t>
            </a:r>
          </a:p>
          <a:p>
            <a:pPr algn="just" defTabSz="914400" eaLnBrk="1" fontAlgn="auto" hangingPunct="1" indent="-228600" latinLnBrk="0" marL="228600" marR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Fasilitas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pelayanan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kesehatan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atau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institusi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kesehatan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mendistribusikan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insentif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rekening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masing-masing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individu</a:t>
            </a:r>
            <a:endParaRPr altLang="zh-CN" dirty="0" sz="1600" lang="en-US" smtClean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 algn="just" defTabSz="914400" indent="0" marL="0">
              <a:lnSpc>
                <a:spcPct val="120000"/>
              </a:lnSpc>
              <a:buNone/>
            </a:pPr>
            <a:endParaRPr altLang="zh-CN" b="0" dirty="0" sz="1400" lang="en-US" smtClean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altLang="zh-CN" b="1" dirty="0" sz="1200" lang="en-US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04879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484979C-59EC-45D1-BFE6-7754FFA13E97}" type="slidenum">
              <a:rPr altLang="en-US" lang="zh-CN" smtClean="0"/>
              <a:t>19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1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="1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Prosedur</a:t>
            </a:r>
            <a:r>
              <a:rPr altLang="zh-CN" b="1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Pembayaran</a:t>
            </a:r>
            <a:r>
              <a:rPr altLang="zh-CN" b="1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Insentif</a:t>
            </a:r>
            <a:r>
              <a:rPr altLang="zh-CN" b="1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Untuk</a:t>
            </a:r>
            <a:r>
              <a:rPr altLang="zh-CN" b="1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Satuan</a:t>
            </a:r>
            <a:r>
              <a:rPr altLang="zh-CN" b="1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Kerja</a:t>
            </a:r>
            <a:r>
              <a:rPr altLang="zh-CN" b="1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(</a:t>
            </a:r>
            <a:r>
              <a:rPr altLang="zh-CN" b="1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Satker</a:t>
            </a:r>
            <a:r>
              <a:rPr altLang="zh-CN" b="1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) Daerah (</a:t>
            </a:r>
            <a:r>
              <a:rPr altLang="zh-CN" b="1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Fasyankes</a:t>
            </a:r>
            <a:r>
              <a:rPr altLang="zh-CN" b="1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dan</a:t>
            </a:r>
            <a:r>
              <a:rPr altLang="zh-CN" b="1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Institusi</a:t>
            </a:r>
            <a:r>
              <a:rPr altLang="zh-CN" b="1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Kesehatan</a:t>
            </a:r>
            <a:r>
              <a:rPr altLang="zh-CN" b="1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Milik</a:t>
            </a:r>
            <a:r>
              <a:rPr altLang="zh-CN" b="1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1200" lang="en-US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Pemerintah</a:t>
            </a:r>
            <a:r>
              <a:rPr altLang="zh-CN" b="1" dirty="0" sz="12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Daerah)</a:t>
            </a:r>
            <a:r>
              <a:rPr altLang="zh-CN" b="0" dirty="0" sz="1200" lang="en-US" smtClean="0">
                <a:solidFill>
                  <a:schemeClr val="tx1"/>
                </a:solidFill>
                <a:latin typeface="+mn-lt"/>
                <a:cs typeface="+mn-cs"/>
                <a:sym typeface="+mn-lt"/>
              </a:rPr>
              <a:t>,</a:t>
            </a:r>
            <a:r>
              <a:rPr altLang="zh-CN" baseline="0" b="0" dirty="0" sz="1200" lang="en-US" smtClean="0">
                <a:solidFill>
                  <a:schemeClr val="tx1"/>
                </a:solidFill>
                <a:latin typeface="+mn-lt"/>
                <a:cs typeface="+mn-cs"/>
                <a:sym typeface="+mn-lt"/>
              </a:rPr>
              <a:t> </a:t>
            </a:r>
            <a:r>
              <a:rPr altLang="zh-CN" baseline="0" b="0" dirty="0" sz="1200" lang="en-US" err="1" smtClean="0">
                <a:solidFill>
                  <a:schemeClr val="tx1"/>
                </a:solidFill>
                <a:latin typeface="+mn-lt"/>
                <a:cs typeface="+mn-cs"/>
                <a:sym typeface="+mn-lt"/>
              </a:rPr>
              <a:t>meliputi</a:t>
            </a:r>
            <a:r>
              <a:rPr altLang="zh-CN" baseline="0" b="0" dirty="0" sz="1200" lang="en-US" smtClean="0">
                <a:solidFill>
                  <a:schemeClr val="tx1"/>
                </a:solidFill>
                <a:latin typeface="+mn-lt"/>
                <a:cs typeface="+mn-cs"/>
                <a:sym typeface="+mn-lt"/>
              </a:rPr>
              <a:t>:</a:t>
            </a:r>
          </a:p>
          <a:p>
            <a:pPr algn="l" defTabSz="914400" eaLnBrk="1" fontAlgn="auto" hangingPunct="1" indent="-228600" latinLnBrk="0" marL="228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Tim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Verifikator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Pusat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menyampaikan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rekomendasi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atau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hasil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verifikasi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kepada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ka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BPPSDMK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untuk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kemudian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menyerahkan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hasil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verifikasi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dan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validasi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kepada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Dinkes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Provinsi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dan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Kab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/Kota,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baik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yang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sesuai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dengan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persyaratan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maupun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yang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belum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sesuai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dengan</a:t>
            </a:r>
            <a:r>
              <a:rPr altLang="zh-CN" dirty="0" sz="12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persyaratan</a:t>
            </a:r>
            <a:endParaRPr altLang="zh-CN" b="1" dirty="0" sz="1200" lang="en-US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  <a:p>
            <a:pPr algn="l" defTabSz="914400" eaLnBrk="1" fontAlgn="auto" hangingPunct="1" indent="-228600" latinLnBrk="0" marL="228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Tim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Verifikator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Pusat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menyampaikan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rekomendasi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atau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hasil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verifikasi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kepada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ka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BPPSDMK yang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kemudian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rekomendasi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atau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hasil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verifikasi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disampaikan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kepada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1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Kementerian</a:t>
            </a:r>
            <a:r>
              <a:rPr altLang="zh-CN" b="1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1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Keuangan</a:t>
            </a:r>
            <a:r>
              <a:rPr altLang="zh-CN" b="1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1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c.q</a:t>
            </a:r>
            <a:r>
              <a:rPr altLang="zh-CN" b="1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1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Direktur</a:t>
            </a:r>
            <a:r>
              <a:rPr altLang="zh-CN" b="1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1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Jenderal</a:t>
            </a:r>
            <a:r>
              <a:rPr altLang="zh-CN" b="1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1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Perimbangan</a:t>
            </a:r>
            <a:r>
              <a:rPr altLang="zh-CN" b="1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1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Keuangan</a:t>
            </a:r>
            <a:r>
              <a:rPr altLang="zh-CN" b="1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untuk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pencairan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dana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insentif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tenaga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kesehatan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rekening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kas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daerah</a:t>
            </a:r>
            <a:endParaRPr altLang="zh-CN" dirty="0" sz="1400" lang="en-US" smtClean="0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 algn="l" defTabSz="914400" eaLnBrk="1" fontAlgn="auto" hangingPunct="1" indent="-228600" latinLnBrk="0" marL="228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Dinas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Kesehatan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Provinsi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Kab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/ Kota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melakukan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pembayaran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insentif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rekening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masing-masing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tenaga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kesehatan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sesuai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usulan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atau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rekomendasi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tim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verifikator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pusat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sesuai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dengan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ketentuan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peraturan</a:t>
            </a:r>
            <a:r>
              <a:rPr altLang="zh-CN" dirty="0" sz="1400" lang="en-US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 smtClean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perundang-undangan</a:t>
            </a:r>
            <a:endParaRPr altLang="zh-CN" dirty="0" sz="1600" lang="en-US" smtClean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zh-CN" dirty="0" sz="1400" lang="en-US" smtClean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8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484979C-59EC-45D1-BFE6-7754FFA13E97}" type="slidenum">
              <a:rPr altLang="en-US" lang="zh-CN" smtClean="0"/>
              <a:t>20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9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defTabSz="1216660" indent="-285750" marL="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dirty="0" lang="en-US" err="1" smtClean="0"/>
              <a:t>Santunan</a:t>
            </a:r>
            <a:r>
              <a:rPr dirty="0" lang="en-US" smtClean="0"/>
              <a:t> </a:t>
            </a:r>
            <a:r>
              <a:rPr dirty="0" lang="en-US" err="1" smtClean="0"/>
              <a:t>kematian</a:t>
            </a:r>
            <a:r>
              <a:rPr dirty="0" lang="en-US" smtClean="0"/>
              <a:t> </a:t>
            </a:r>
            <a:r>
              <a:rPr dirty="0" lang="en-US" err="1" smtClean="0"/>
              <a:t>diberikan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kepada</a:t>
            </a:r>
            <a:r>
              <a:rPr baseline="0" dirty="0" lang="en-US" smtClean="0"/>
              <a:t> </a:t>
            </a:r>
            <a:r>
              <a:rPr baseline="0" dirty="0" lang="en-US" err="1" smtClean="0"/>
              <a:t>nakes</a:t>
            </a:r>
            <a:r>
              <a:rPr baseline="0" dirty="0" lang="en-US" smtClean="0"/>
              <a:t> yang </a:t>
            </a:r>
            <a:r>
              <a:rPr baseline="0" dirty="0" lang="en-US" err="1" smtClean="0"/>
              <a:t>meninggal</a:t>
            </a:r>
            <a:r>
              <a:rPr baseline="0" dirty="0" lang="en-US" smtClean="0"/>
              <a:t> </a:t>
            </a:r>
            <a:r>
              <a:rPr baseline="0" dirty="0" lang="en-US" err="1" smtClean="0"/>
              <a:t>saat</a:t>
            </a:r>
            <a:r>
              <a:rPr baseline="0" dirty="0" lang="en-US" smtClean="0"/>
              <a:t> </a:t>
            </a:r>
            <a:r>
              <a:rPr baseline="0" dirty="0" lang="en-US" err="1" smtClean="0"/>
              <a:t>bertugas</a:t>
            </a:r>
            <a:r>
              <a:rPr baseline="0" dirty="0" lang="en-US" smtClean="0"/>
              <a:t> </a:t>
            </a:r>
            <a:r>
              <a:rPr baseline="0" dirty="0" lang="en-US" err="1" smtClean="0"/>
              <a:t>menangani</a:t>
            </a:r>
            <a:r>
              <a:rPr baseline="0" dirty="0" lang="en-US" smtClean="0"/>
              <a:t> Covid-19 </a:t>
            </a:r>
            <a:r>
              <a:rPr baseline="0" dirty="0" lang="en-US" err="1" smtClean="0"/>
              <a:t>karena</a:t>
            </a:r>
            <a:r>
              <a:rPr baseline="0" dirty="0" lang="en-US" smtClean="0"/>
              <a:t> </a:t>
            </a:r>
            <a:r>
              <a:rPr baseline="0" dirty="0" lang="en-US" err="1" smtClean="0"/>
              <a:t>paparan</a:t>
            </a:r>
            <a:r>
              <a:rPr baseline="0" dirty="0" lang="en-US" smtClean="0"/>
              <a:t> virus </a:t>
            </a:r>
            <a:r>
              <a:rPr baseline="0" dirty="0" lang="en-US" err="1" smtClean="0"/>
              <a:t>tersebut</a:t>
            </a:r>
            <a:r>
              <a:rPr baseline="0" dirty="0" lang="en-US" smtClean="0"/>
              <a:t>.</a:t>
            </a:r>
          </a:p>
          <a:p>
            <a:pPr defTabSz="1216660" indent="-285750" marL="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Besaran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santunan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kematian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sebesar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Rp300.000.000 (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tiga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ratus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juta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rupiah)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diberikan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kepada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tenaga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kesehatan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yang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meninggal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dalam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memberikan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pelayanan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kesehatan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dikarenakan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paparan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COVID-19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saat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bertugas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. </a:t>
            </a:r>
          </a:p>
          <a:p>
            <a:pPr defTabSz="1216660" indent="-285750" marL="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Mekanisme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pembayaran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santunan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kematian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sama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dengan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mekanisme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pembayaran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insentif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,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dimulai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dari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proses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usulan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pembayaran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,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verifikasi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usulan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,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dan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pembayaran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santunan</a:t>
            </a:r>
            <a:endParaRPr altLang="zh-CN" dirty="0" lang="en-US" smtClean="0"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  <a:sym typeface="Microsoft YaHei" panose="020B0503020204020204" pitchFamily="34" charset="-122"/>
            </a:endParaRPr>
          </a:p>
          <a:p>
            <a:pPr defTabSz="1216660">
              <a:lnSpc>
                <a:spcPct val="120000"/>
              </a:lnSpc>
              <a:spcBef>
                <a:spcPct val="0"/>
              </a:spcBef>
            </a:pPr>
            <a:r>
              <a:rPr altLang="zh-CN" b="1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Dokumen</a:t>
            </a:r>
            <a:r>
              <a:rPr altLang="zh-CN" b="1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yang </a:t>
            </a:r>
            <a:r>
              <a:rPr altLang="zh-CN" b="1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diperlukan</a:t>
            </a:r>
            <a:r>
              <a:rPr altLang="zh-CN" baseline="0" b="1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baseline="0" b="1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untuk</a:t>
            </a:r>
            <a:r>
              <a:rPr altLang="zh-CN" baseline="0" b="1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proses </a:t>
            </a:r>
            <a:r>
              <a:rPr altLang="zh-CN" baseline="0" b="1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pengususlan</a:t>
            </a:r>
            <a:r>
              <a:rPr altLang="zh-CN" baseline="0" b="1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baseline="0" b="1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sangtunan</a:t>
            </a:r>
            <a:r>
              <a:rPr altLang="zh-CN" baseline="0" b="1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baseline="0" b="1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kematina</a:t>
            </a:r>
            <a:r>
              <a:rPr altLang="zh-CN" baseline="0" b="1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, </a:t>
            </a:r>
            <a:r>
              <a:rPr altLang="zh-CN" baseline="0" b="1" dirty="0" lang="en-US" err="1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meliputi</a:t>
            </a:r>
            <a:r>
              <a:rPr altLang="zh-CN" dirty="0" lang="en-US" smtClean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:</a:t>
            </a:r>
          </a:p>
          <a:p>
            <a:pPr indent="-342900" marL="342900">
              <a:buClr>
                <a:srgbClr val="C00000"/>
              </a:buClr>
              <a:buFont typeface="+mj-lt"/>
              <a:buAutoNum type="arabicPeriod"/>
            </a:pP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SK/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Surat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Tugas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menyatakan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tenaga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wafat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tenaga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pelayanan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COVID-19; </a:t>
            </a:r>
          </a:p>
          <a:p>
            <a:pPr indent="-342900" marL="342900">
              <a:buClr>
                <a:srgbClr val="C00000"/>
              </a:buClr>
              <a:buFont typeface="+mj-lt"/>
              <a:buAutoNum type="arabicPeriod"/>
            </a:pP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laboratorium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rapid test yang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menyatakan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bersangkutan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positif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COVID-19; </a:t>
            </a:r>
          </a:p>
          <a:p>
            <a:pPr indent="-342900" marL="342900">
              <a:buClr>
                <a:srgbClr val="C00000"/>
              </a:buClr>
              <a:buFont typeface="+mj-lt"/>
              <a:buAutoNum type="arabicPeriod"/>
            </a:pP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Surat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keterangan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kematian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pihak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berwenang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indent="-342900" marL="342900">
              <a:buClr>
                <a:srgbClr val="C00000"/>
              </a:buClr>
              <a:buFont typeface="+mj-lt"/>
              <a:buAutoNum type="arabicPeriod"/>
            </a:pP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Fotokopi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Kartu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Tanda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Penduduk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(KTP)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tenaga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ahli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waris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Kartu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Keluarga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(KK); </a:t>
            </a:r>
          </a:p>
          <a:p>
            <a:pPr indent="-342900" marL="342900">
              <a:buClr>
                <a:srgbClr val="C00000"/>
              </a:buClr>
              <a:buFont typeface="+mj-lt"/>
              <a:buAutoNum type="arabicPeriod"/>
            </a:pP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Surat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keterangan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ahli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waris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lurah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kepala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desa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indent="-342900" marL="342900">
              <a:buClr>
                <a:srgbClr val="C00000"/>
              </a:buClr>
              <a:buFont typeface="+mj-lt"/>
              <a:buAutoNum type="arabicPeriod"/>
            </a:pP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Fotokopi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buku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rekening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bank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ahli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waris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indent="-342900" marL="342900">
              <a:buClr>
                <a:srgbClr val="C00000"/>
              </a:buClr>
              <a:buFont typeface="+mj-lt"/>
              <a:buAutoNum type="arabicPeriod"/>
            </a:pP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Surat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Pernyataan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Tanggung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Jawab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Mutlak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(SPTJM) yang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dibuat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pimpinan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fasilitas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pelayanan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pimpinan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institusi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dibubuhi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materai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6000; </a:t>
            </a:r>
          </a:p>
          <a:p>
            <a:pPr indent="-342900" marL="342900">
              <a:buClr>
                <a:srgbClr val="C00000"/>
              </a:buClr>
              <a:buFont typeface="+mj-lt"/>
              <a:buAutoNum type="arabicPeriod"/>
            </a:pP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Surat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usulan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pimpinan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fasilitas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pelayanan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pimpinan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institusi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verifikator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berjenjang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. Tim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verifikator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pusat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menyampaikan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verifikasi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Kepala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Badan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 PPSDM </a:t>
            </a:r>
            <a:r>
              <a:rPr dirty="0" lang="en-US" err="1" smtClean="0"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dirty="0" lang="en-US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defTabSz="1216660" indent="-285750" marL="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dirty="0" lang="en-US"/>
          </a:p>
        </p:txBody>
      </p:sp>
      <p:sp>
        <p:nvSpPr>
          <p:cNvPr id="104889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484979C-59EC-45D1-BFE6-7754FFA13E97}" type="slidenum">
              <a:rPr altLang="en-US" lang="zh-CN" smtClean="0"/>
              <a:t>22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93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err="1" smtClean="0"/>
              <a:t>Terlampir</a:t>
            </a:r>
            <a:r>
              <a:rPr baseline="0" dirty="0" lang="en-US" smtClean="0"/>
              <a:t> </a:t>
            </a:r>
            <a:r>
              <a:rPr baseline="0" dirty="0" lang="en-US" err="1" smtClean="0"/>
              <a:t>adalah</a:t>
            </a:r>
            <a:r>
              <a:rPr baseline="0" dirty="0" lang="en-US" smtClean="0"/>
              <a:t> </a:t>
            </a:r>
            <a:r>
              <a:rPr baseline="0" dirty="0" lang="en-US" err="1" smtClean="0"/>
              <a:t>contoh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kebutuhan</a:t>
            </a:r>
            <a:r>
              <a:rPr baseline="0" dirty="0" lang="id-ID" smtClean="0"/>
              <a:t> tenaga kesehatan </a:t>
            </a:r>
            <a:r>
              <a:rPr baseline="0" dirty="0" lang="en-US" smtClean="0"/>
              <a:t>di </a:t>
            </a:r>
            <a:r>
              <a:rPr baseline="0" dirty="0" lang="en-US" smtClean="0"/>
              <a:t>RS </a:t>
            </a:r>
            <a:r>
              <a:rPr baseline="0" dirty="0" lang="id-ID" smtClean="0"/>
              <a:t>R</a:t>
            </a:r>
            <a:r>
              <a:rPr baseline="0" dirty="0" lang="en-US" err="1" smtClean="0"/>
              <a:t>ujukan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Covid</a:t>
            </a:r>
            <a:r>
              <a:rPr baseline="0" dirty="0" lang="id-ID" smtClean="0"/>
              <a:t>-</a:t>
            </a:r>
            <a:r>
              <a:rPr baseline="0" dirty="0" lang="en-US" smtClean="0"/>
              <a:t>19 </a:t>
            </a:r>
            <a:r>
              <a:rPr baseline="0" dirty="0" lang="en-US" err="1" smtClean="0"/>
              <a:t>berdasarkan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jumlah</a:t>
            </a:r>
            <a:r>
              <a:rPr baseline="0" dirty="0" lang="en-US" smtClean="0"/>
              <a:t> </a:t>
            </a:r>
            <a:r>
              <a:rPr baseline="0" dirty="0" lang="en-US" err="1" smtClean="0"/>
              <a:t>tempat</a:t>
            </a:r>
            <a:r>
              <a:rPr baseline="0" dirty="0" lang="en-US" smtClean="0"/>
              <a:t> </a:t>
            </a:r>
            <a:r>
              <a:rPr baseline="0" dirty="0" lang="en-US" err="1" smtClean="0"/>
              <a:t>tidur</a:t>
            </a:r>
            <a:r>
              <a:rPr baseline="0" dirty="0" lang="en-US" smtClean="0"/>
              <a:t>. </a:t>
            </a:r>
            <a:endParaRPr baseline="0" dirty="0" lang="id-ID" smtClean="0"/>
          </a:p>
          <a:p>
            <a:r>
              <a:rPr baseline="0" dirty="0" lang="en-US" err="1" smtClean="0"/>
              <a:t>Adapun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jenis</a:t>
            </a:r>
            <a:r>
              <a:rPr baseline="0" dirty="0" lang="en-US" smtClean="0"/>
              <a:t> </a:t>
            </a:r>
            <a:r>
              <a:rPr baseline="0" dirty="0" lang="en-US" err="1" smtClean="0"/>
              <a:t>dan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jumlah</a:t>
            </a:r>
            <a:r>
              <a:rPr baseline="0" dirty="0" lang="id-ID" smtClean="0"/>
              <a:t> tenaga kesehatan </a:t>
            </a:r>
            <a:r>
              <a:rPr baseline="0" dirty="0" lang="en-US" smtClean="0"/>
              <a:t>di </a:t>
            </a:r>
            <a:r>
              <a:rPr baseline="0" dirty="0" lang="en-US" smtClean="0"/>
              <a:t>IGD/</a:t>
            </a:r>
            <a:r>
              <a:rPr baseline="0" dirty="0" lang="en-US" err="1" smtClean="0"/>
              <a:t>Triase</a:t>
            </a:r>
            <a:r>
              <a:rPr baseline="0" dirty="0" lang="en-US" smtClean="0"/>
              <a:t> </a:t>
            </a:r>
            <a:r>
              <a:rPr baseline="0" dirty="0" lang="en-US" err="1" smtClean="0"/>
              <a:t>disesuaikan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dengan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kebutuhan</a:t>
            </a:r>
            <a:endParaRPr dirty="0" lang="en-US"/>
          </a:p>
        </p:txBody>
      </p:sp>
      <p:sp>
        <p:nvSpPr>
          <p:cNvPr id="104893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484979C-59EC-45D1-BFE6-7754FFA13E97}" type="slidenum">
              <a:rPr altLang="en-US" lang="zh-CN" smtClean="0"/>
              <a:t>24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err="1" smtClean="0"/>
              <a:t>Adapun</a:t>
            </a:r>
            <a:r>
              <a:rPr b="1" dirty="0" lang="en-US" smtClean="0"/>
              <a:t> </a:t>
            </a:r>
            <a:r>
              <a:rPr b="1" dirty="0" lang="en-US" err="1" smtClean="0"/>
              <a:t>sistematika</a:t>
            </a:r>
            <a:r>
              <a:rPr baseline="0" b="1" dirty="0" lang="en-US" smtClean="0"/>
              <a:t> </a:t>
            </a:r>
            <a:r>
              <a:rPr baseline="0" dirty="0" lang="en-US" smtClean="0"/>
              <a:t>yang </a:t>
            </a:r>
            <a:r>
              <a:rPr baseline="0" dirty="0" lang="en-US" err="1" smtClean="0"/>
              <a:t>akan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kita</a:t>
            </a:r>
            <a:r>
              <a:rPr baseline="0" dirty="0" lang="en-US" smtClean="0"/>
              <a:t> </a:t>
            </a:r>
            <a:r>
              <a:rPr baseline="0" dirty="0" lang="en-US" err="1" smtClean="0"/>
              <a:t>sampaikan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pada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kesempatan</a:t>
            </a:r>
            <a:r>
              <a:rPr baseline="0" dirty="0" lang="en-US" smtClean="0"/>
              <a:t> kali </a:t>
            </a:r>
            <a:r>
              <a:rPr baseline="0" dirty="0" lang="en-US" err="1" smtClean="0"/>
              <a:t>ini</a:t>
            </a:r>
            <a:r>
              <a:rPr baseline="0" dirty="0" lang="en-US" smtClean="0"/>
              <a:t>, </a:t>
            </a:r>
            <a:r>
              <a:rPr baseline="0" dirty="0" lang="en-US" err="1" smtClean="0"/>
              <a:t>meliputi</a:t>
            </a:r>
            <a:r>
              <a:rPr baseline="0" dirty="0" lang="en-US" smtClean="0"/>
              <a:t> </a:t>
            </a:r>
            <a:r>
              <a:rPr baseline="0" dirty="0" lang="id-ID" smtClean="0"/>
              <a:t>:</a:t>
            </a:r>
          </a:p>
          <a:p>
            <a:pPr indent="-228600" marL="228600">
              <a:buFont typeface="+mj-lt"/>
              <a:buAutoNum type="arabicPeriod"/>
            </a:pPr>
            <a:r>
              <a:rPr baseline="0" dirty="0" lang="id-ID" smtClean="0"/>
              <a:t>P</a:t>
            </a:r>
            <a:r>
              <a:rPr baseline="0" dirty="0" lang="en-US" err="1" smtClean="0"/>
              <a:t>endahuluan</a:t>
            </a:r>
            <a:endParaRPr baseline="0" dirty="0" lang="id-ID" smtClean="0"/>
          </a:p>
          <a:p>
            <a:pPr indent="-228600" marL="228600">
              <a:buFont typeface="+mj-lt"/>
              <a:buAutoNum type="arabicPeriod"/>
            </a:pPr>
            <a:r>
              <a:rPr baseline="0" dirty="0" lang="id-ID" smtClean="0"/>
              <a:t>K</a:t>
            </a:r>
            <a:r>
              <a:rPr baseline="0" dirty="0" lang="en-US" err="1" smtClean="0"/>
              <a:t>riteria</a:t>
            </a:r>
            <a:r>
              <a:rPr baseline="0" dirty="0" lang="en-US" smtClean="0"/>
              <a:t> </a:t>
            </a:r>
            <a:r>
              <a:rPr baseline="0" dirty="0" lang="en-US" err="1" smtClean="0"/>
              <a:t>Pemberian</a:t>
            </a:r>
            <a:r>
              <a:rPr baseline="0" dirty="0" lang="en-US" smtClean="0"/>
              <a:t> In</a:t>
            </a:r>
            <a:r>
              <a:rPr baseline="0" dirty="0" lang="id-ID" smtClean="0"/>
              <a:t>s</a:t>
            </a:r>
            <a:r>
              <a:rPr baseline="0" dirty="0" lang="en-US" smtClean="0"/>
              <a:t>e</a:t>
            </a:r>
            <a:r>
              <a:rPr baseline="0" dirty="0" lang="id-ID" smtClean="0"/>
              <a:t>n</a:t>
            </a:r>
            <a:r>
              <a:rPr baseline="0" dirty="0" lang="en-US" err="1" smtClean="0"/>
              <a:t>tif</a:t>
            </a:r>
            <a:endParaRPr baseline="0" dirty="0" lang="id-ID" smtClean="0"/>
          </a:p>
          <a:p>
            <a:pPr indent="-228600" marL="228600">
              <a:buFont typeface="+mj-lt"/>
              <a:buAutoNum type="arabicPeriod"/>
            </a:pPr>
            <a:r>
              <a:rPr baseline="0" dirty="0" lang="id-ID" smtClean="0"/>
              <a:t>Tatacara P</a:t>
            </a:r>
            <a:r>
              <a:rPr baseline="0" dirty="0" lang="en-US" err="1" smtClean="0"/>
              <a:t>embayaran</a:t>
            </a:r>
            <a:r>
              <a:rPr baseline="0" dirty="0" lang="en-US" smtClean="0"/>
              <a:t> </a:t>
            </a:r>
            <a:r>
              <a:rPr baseline="0" dirty="0" lang="id-ID" smtClean="0"/>
              <a:t>I</a:t>
            </a:r>
            <a:r>
              <a:rPr baseline="0" dirty="0" lang="en-US" err="1" smtClean="0"/>
              <a:t>nsentif</a:t>
            </a:r>
            <a:r>
              <a:rPr baseline="0" dirty="0" lang="id-ID" smtClean="0"/>
              <a:t>, </a:t>
            </a:r>
            <a:r>
              <a:rPr baseline="0" dirty="0" lang="en-US" err="1" smtClean="0"/>
              <a:t>dan</a:t>
            </a:r>
            <a:r>
              <a:rPr baseline="0" dirty="0" lang="en-US" smtClean="0"/>
              <a:t> </a:t>
            </a:r>
            <a:endParaRPr baseline="0" dirty="0" lang="id-ID" smtClean="0"/>
          </a:p>
          <a:p>
            <a:pPr indent="-228600" marL="228600">
              <a:buFont typeface="+mj-lt"/>
              <a:buAutoNum type="arabicPeriod"/>
            </a:pPr>
            <a:r>
              <a:rPr baseline="0" dirty="0" lang="id-ID" smtClean="0"/>
              <a:t>P</a:t>
            </a:r>
            <a:r>
              <a:rPr baseline="0" dirty="0" lang="en-US" err="1" smtClean="0"/>
              <a:t>enutup</a:t>
            </a:r>
            <a:endParaRPr dirty="0" lang="en-US"/>
          </a:p>
        </p:txBody>
      </p:sp>
      <p:sp>
        <p:nvSpPr>
          <p:cNvPr id="104860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484979C-59EC-45D1-BFE6-7754FFA13E97}" type="slidenum">
              <a:rPr altLang="en-US" lang="zh-CN" smtClean="0"/>
              <a:t>2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94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 lang="en-US" err="1" smtClean="0"/>
              <a:t>Terlampir</a:t>
            </a:r>
            <a:r>
              <a:rPr baseline="0" dirty="0" lang="en-US" smtClean="0"/>
              <a:t> </a:t>
            </a:r>
            <a:r>
              <a:rPr baseline="0" dirty="0" lang="en-US" err="1" smtClean="0"/>
              <a:t>adalah</a:t>
            </a:r>
            <a:r>
              <a:rPr baseline="0" dirty="0" lang="en-US" smtClean="0"/>
              <a:t> </a:t>
            </a:r>
            <a:r>
              <a:rPr baseline="0" dirty="0" lang="en-US" err="1" smtClean="0"/>
              <a:t>contoh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kebutuhan</a:t>
            </a:r>
            <a:r>
              <a:rPr baseline="0" dirty="0" lang="id-ID" smtClean="0"/>
              <a:t> tenaga kesehatan </a:t>
            </a:r>
            <a:r>
              <a:rPr baseline="0" dirty="0" lang="en-US" smtClean="0"/>
              <a:t>di </a:t>
            </a:r>
            <a:r>
              <a:rPr baseline="0" dirty="0" lang="en-US" smtClean="0"/>
              <a:t>RS </a:t>
            </a:r>
            <a:r>
              <a:rPr baseline="0" dirty="0" lang="id-ID" smtClean="0"/>
              <a:t>K</a:t>
            </a:r>
            <a:r>
              <a:rPr baseline="0" dirty="0" lang="en-US" err="1" smtClean="0"/>
              <a:t>husus</a:t>
            </a:r>
            <a:r>
              <a:rPr baseline="0" dirty="0" lang="en-US" smtClean="0"/>
              <a:t> </a:t>
            </a:r>
            <a:r>
              <a:rPr baseline="0" dirty="0" lang="en-US" err="1" smtClean="0"/>
              <a:t>Covid</a:t>
            </a:r>
            <a:r>
              <a:rPr baseline="0" dirty="0" lang="id-ID" smtClean="0"/>
              <a:t>-</a:t>
            </a:r>
            <a:r>
              <a:rPr baseline="0" dirty="0" lang="en-US" smtClean="0"/>
              <a:t>19 </a:t>
            </a:r>
            <a:r>
              <a:rPr baseline="0" dirty="0" lang="en-US" err="1" smtClean="0"/>
              <a:t>berdasarkan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jumlah</a:t>
            </a:r>
            <a:r>
              <a:rPr baseline="0" dirty="0" lang="en-US" smtClean="0"/>
              <a:t> </a:t>
            </a:r>
            <a:r>
              <a:rPr baseline="0" dirty="0" lang="en-US" err="1" smtClean="0"/>
              <a:t>tempat</a:t>
            </a:r>
            <a:r>
              <a:rPr baseline="0" dirty="0" lang="en-US" smtClean="0"/>
              <a:t> </a:t>
            </a:r>
            <a:r>
              <a:rPr baseline="0" dirty="0" lang="en-US" err="1" smtClean="0"/>
              <a:t>tidur</a:t>
            </a:r>
            <a:r>
              <a:rPr baseline="0" dirty="0" lang="en-US" smtClean="0"/>
              <a:t>. </a:t>
            </a:r>
            <a:r>
              <a:rPr baseline="0" dirty="0" lang="en-US" err="1" smtClean="0"/>
              <a:t>Adapun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jenis</a:t>
            </a:r>
            <a:r>
              <a:rPr baseline="0" dirty="0" lang="en-US" smtClean="0"/>
              <a:t> </a:t>
            </a:r>
            <a:r>
              <a:rPr baseline="0" dirty="0" lang="en-US" err="1" smtClean="0"/>
              <a:t>dan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jumlah</a:t>
            </a:r>
            <a:r>
              <a:rPr baseline="0" dirty="0" lang="en-US" smtClean="0"/>
              <a:t> </a:t>
            </a:r>
            <a:r>
              <a:rPr baseline="0" dirty="0" lang="id-ID" smtClean="0"/>
              <a:t>tenaga kesehatan</a:t>
            </a:r>
            <a:r>
              <a:rPr baseline="0" dirty="0" lang="en-US" smtClean="0"/>
              <a:t> </a:t>
            </a:r>
            <a:r>
              <a:rPr baseline="0" dirty="0" lang="en-US" smtClean="0"/>
              <a:t>di IGD </a:t>
            </a:r>
            <a:r>
              <a:rPr baseline="0" dirty="0" lang="en-US" err="1" smtClean="0"/>
              <a:t>dan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ruangan</a:t>
            </a:r>
            <a:r>
              <a:rPr baseline="0" dirty="0" lang="en-US" smtClean="0"/>
              <a:t> lain </a:t>
            </a:r>
            <a:r>
              <a:rPr baseline="0" dirty="0" lang="en-US" err="1" smtClean="0"/>
              <a:t>disesuaikan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dengan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kebutuhan</a:t>
            </a:r>
            <a:endParaRPr dirty="0" lang="en-US" smtClean="0"/>
          </a:p>
          <a:p>
            <a:endParaRPr dirty="0" lang="en-US"/>
          </a:p>
        </p:txBody>
      </p:sp>
      <p:sp>
        <p:nvSpPr>
          <p:cNvPr id="10489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484979C-59EC-45D1-BFE6-7754FFA13E97}" type="slidenum">
              <a:rPr altLang="en-US" lang="zh-CN" smtClean="0"/>
              <a:t>25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 lang="en-US" err="1" smtClean="0"/>
              <a:t>Terlampir</a:t>
            </a:r>
            <a:r>
              <a:rPr baseline="0" dirty="0" lang="en-US" smtClean="0"/>
              <a:t> </a:t>
            </a:r>
            <a:r>
              <a:rPr baseline="0" dirty="0" lang="en-US" err="1" smtClean="0"/>
              <a:t>adalah</a:t>
            </a:r>
            <a:r>
              <a:rPr baseline="0" dirty="0" lang="en-US" smtClean="0"/>
              <a:t> </a:t>
            </a:r>
            <a:r>
              <a:rPr baseline="0" dirty="0" lang="en-US" err="1" smtClean="0"/>
              <a:t>contoh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kebutuhan</a:t>
            </a:r>
            <a:r>
              <a:rPr baseline="0" dirty="0" lang="en-US" smtClean="0"/>
              <a:t> </a:t>
            </a:r>
            <a:r>
              <a:rPr baseline="0" dirty="0" lang="id-ID" smtClean="0"/>
              <a:t>tenaga k</a:t>
            </a:r>
            <a:r>
              <a:rPr baseline="0" dirty="0" lang="en-US" err="1" smtClean="0"/>
              <a:t>es</a:t>
            </a:r>
            <a:r>
              <a:rPr baseline="0" dirty="0" lang="id-ID" smtClean="0"/>
              <a:t>ehatan</a:t>
            </a:r>
            <a:r>
              <a:rPr baseline="0" dirty="0" lang="en-US" smtClean="0"/>
              <a:t> </a:t>
            </a:r>
            <a:r>
              <a:rPr baseline="0" dirty="0" lang="en-US" smtClean="0"/>
              <a:t>di </a:t>
            </a:r>
            <a:r>
              <a:rPr baseline="0" dirty="0" lang="en-US" err="1" smtClean="0"/>
              <a:t>Dinkes</a:t>
            </a:r>
            <a:r>
              <a:rPr baseline="0" dirty="0" lang="en-US" smtClean="0"/>
              <a:t> </a:t>
            </a:r>
            <a:r>
              <a:rPr baseline="0" dirty="0" lang="en-US" err="1" smtClean="0"/>
              <a:t>Provinsi</a:t>
            </a:r>
            <a:r>
              <a:rPr baseline="0" dirty="0" lang="en-US" smtClean="0"/>
              <a:t> </a:t>
            </a:r>
            <a:r>
              <a:rPr baseline="0" dirty="0" lang="en-US" err="1" smtClean="0"/>
              <a:t>dan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Dinkes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Kab</a:t>
            </a:r>
            <a:r>
              <a:rPr baseline="0" dirty="0" lang="en-US" smtClean="0"/>
              <a:t>/Kota </a:t>
            </a:r>
            <a:endParaRPr baseline="0" dirty="0" lang="id-ID" smtClean="0"/>
          </a:p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dirty="0" lang="en-US" err="1" smtClean="0"/>
              <a:t>Adapun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j</a:t>
            </a:r>
            <a:r>
              <a:rPr dirty="0" sz="1200" lang="en-US" err="1" smtClean="0">
                <a:solidFill>
                  <a:schemeClr val="tx1"/>
                </a:solidFill>
              </a:rPr>
              <a:t>umlah</a:t>
            </a:r>
            <a:r>
              <a:rPr dirty="0" sz="1200" lang="id-ID" smtClean="0">
                <a:solidFill>
                  <a:schemeClr val="tx1"/>
                </a:solidFill>
              </a:rPr>
              <a:t> tenaga</a:t>
            </a:r>
            <a:r>
              <a:rPr dirty="0" sz="1200" lang="en-US" smtClean="0">
                <a:solidFill>
                  <a:schemeClr val="tx1"/>
                </a:solidFill>
              </a:rPr>
              <a:t> </a:t>
            </a:r>
            <a:r>
              <a:rPr dirty="0" sz="1200" lang="en-US" err="1" smtClean="0">
                <a:solidFill>
                  <a:schemeClr val="tx1"/>
                </a:solidFill>
              </a:rPr>
              <a:t>kesehatan</a:t>
            </a:r>
            <a:r>
              <a:rPr dirty="0" sz="1200" lang="id-ID" smtClean="0">
                <a:solidFill>
                  <a:schemeClr val="tx1"/>
                </a:solidFill>
              </a:rPr>
              <a:t> di </a:t>
            </a:r>
            <a:r>
              <a:rPr dirty="0" sz="1200" lang="en-US" smtClean="0">
                <a:solidFill>
                  <a:schemeClr val="tx1"/>
                </a:solidFill>
              </a:rPr>
              <a:t>D</a:t>
            </a:r>
            <a:r>
              <a:rPr dirty="0" sz="1200" lang="id-ID" smtClean="0">
                <a:solidFill>
                  <a:schemeClr val="tx1"/>
                </a:solidFill>
              </a:rPr>
              <a:t>inas </a:t>
            </a:r>
            <a:r>
              <a:rPr dirty="0" sz="1200" lang="en-US" smtClean="0">
                <a:solidFill>
                  <a:schemeClr val="tx1"/>
                </a:solidFill>
              </a:rPr>
              <a:t>K</a:t>
            </a:r>
            <a:r>
              <a:rPr dirty="0" sz="1200" lang="id-ID" smtClean="0">
                <a:solidFill>
                  <a:schemeClr val="tx1"/>
                </a:solidFill>
              </a:rPr>
              <a:t>esehatan </a:t>
            </a:r>
            <a:r>
              <a:rPr dirty="0" sz="1200" lang="en-US" err="1" smtClean="0">
                <a:solidFill>
                  <a:schemeClr val="tx1"/>
                </a:solidFill>
              </a:rPr>
              <a:t>mempertimbangkan</a:t>
            </a:r>
            <a:r>
              <a:rPr dirty="0" sz="1200" lang="en-US" smtClean="0">
                <a:solidFill>
                  <a:schemeClr val="tx1"/>
                </a:solidFill>
              </a:rPr>
              <a:t> </a:t>
            </a:r>
            <a:r>
              <a:rPr b="1" dirty="0" sz="1200" lang="en-US" err="1" smtClean="0">
                <a:solidFill>
                  <a:schemeClr val="tx1"/>
                </a:solidFill>
              </a:rPr>
              <a:t>jumlah</a:t>
            </a:r>
            <a:r>
              <a:rPr b="1" dirty="0" sz="1200" lang="en-US" smtClean="0">
                <a:solidFill>
                  <a:schemeClr val="tx1"/>
                </a:solidFill>
              </a:rPr>
              <a:t> </a:t>
            </a:r>
            <a:r>
              <a:rPr b="1" dirty="0" sz="1200" lang="sv-SE" smtClean="0">
                <a:solidFill>
                  <a:schemeClr val="tx1"/>
                </a:solidFill>
              </a:rPr>
              <a:t>pengamatan dan penelusuran kasus ODP dan PDP COVID-19 </a:t>
            </a:r>
            <a:r>
              <a:rPr dirty="0" sz="1200" lang="sv-SE" smtClean="0">
                <a:solidFill>
                  <a:schemeClr val="tx1"/>
                </a:solidFill>
              </a:rPr>
              <a:t>di lapangan</a:t>
            </a:r>
            <a:endParaRPr dirty="0" sz="1200" lang="id-ID" smtClean="0">
              <a:solidFill>
                <a:schemeClr val="tx1"/>
              </a:solidFill>
            </a:endParaRPr>
          </a:p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 smtClean="0"/>
          </a:p>
          <a:p>
            <a:endParaRPr dirty="0" lang="en-US"/>
          </a:p>
        </p:txBody>
      </p:sp>
      <p:sp>
        <p:nvSpPr>
          <p:cNvPr id="10489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B484979C-59EC-45D1-BFE6-7754FFA13E97}" type="slidenum">
              <a:rPr altLang="en-US" lang="zh-CN" smtClean="0"/>
              <a:t>26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95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lnSpc>
                <a:spcPct val="110000"/>
              </a:lnSpc>
            </a:pPr>
            <a:r>
              <a:rPr dirty="0" lang="en-US" err="1" smtClean="0"/>
              <a:t>Terlampir</a:t>
            </a:r>
            <a:r>
              <a:rPr baseline="0" dirty="0" lang="en-US" smtClean="0"/>
              <a:t> </a:t>
            </a:r>
            <a:r>
              <a:rPr baseline="0" dirty="0" lang="en-US" err="1" smtClean="0"/>
              <a:t>adalah</a:t>
            </a:r>
            <a:r>
              <a:rPr baseline="0" dirty="0" lang="en-US" smtClean="0"/>
              <a:t> </a:t>
            </a:r>
            <a:r>
              <a:rPr baseline="0" dirty="0" lang="en-US" err="1" smtClean="0"/>
              <a:t>contoh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kebutuhan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nakes</a:t>
            </a:r>
            <a:r>
              <a:rPr baseline="0" dirty="0" lang="en-US" smtClean="0"/>
              <a:t> di </a:t>
            </a:r>
            <a:r>
              <a:rPr baseline="0" dirty="0" lang="en-US" err="1" smtClean="0"/>
              <a:t>Puskesmas</a:t>
            </a:r>
            <a:r>
              <a:rPr baseline="0" dirty="0" lang="en-US" smtClean="0"/>
              <a:t>. </a:t>
            </a:r>
            <a:r>
              <a:rPr baseline="0" dirty="0" lang="en-US" err="1" smtClean="0"/>
              <a:t>Adapun</a:t>
            </a:r>
            <a:r>
              <a:rPr baseline="0" dirty="0" lang="en-US" smtClean="0"/>
              <a:t> </a:t>
            </a:r>
            <a:r>
              <a:rPr dirty="0" sz="1200" lang="en-US" err="1" smtClean="0"/>
              <a:t>Jumlah</a:t>
            </a:r>
            <a:r>
              <a:rPr dirty="0" sz="1200" lang="en-US" smtClean="0"/>
              <a:t> </a:t>
            </a:r>
            <a:r>
              <a:rPr dirty="0" sz="1200" lang="en-US" err="1" smtClean="0"/>
              <a:t>tenaga</a:t>
            </a:r>
            <a:r>
              <a:rPr dirty="0" sz="1200" lang="en-US" smtClean="0"/>
              <a:t> </a:t>
            </a:r>
            <a:r>
              <a:rPr dirty="0" sz="1200" lang="en-US" err="1" smtClean="0"/>
              <a:t>kesehatan</a:t>
            </a:r>
            <a:r>
              <a:rPr dirty="0" sz="1200" lang="en-US" smtClean="0"/>
              <a:t> yang </a:t>
            </a:r>
            <a:r>
              <a:rPr dirty="0" sz="1200" lang="en-US" err="1" smtClean="0"/>
              <a:t>dibutuhkan</a:t>
            </a:r>
            <a:r>
              <a:rPr dirty="0" sz="1200" lang="en-US" smtClean="0"/>
              <a:t> di </a:t>
            </a:r>
            <a:r>
              <a:rPr b="1" dirty="0" sz="1200" lang="en-US" err="1" smtClean="0"/>
              <a:t>Puskesmas</a:t>
            </a:r>
            <a:r>
              <a:rPr b="1" dirty="0" sz="1200" lang="en-US" smtClean="0"/>
              <a:t> </a:t>
            </a:r>
            <a:r>
              <a:rPr dirty="0" sz="1200" lang="en-US" err="1" smtClean="0"/>
              <a:t>mempertimbangkan</a:t>
            </a:r>
            <a:r>
              <a:rPr dirty="0" sz="1200" lang="en-US" smtClean="0"/>
              <a:t> </a:t>
            </a:r>
            <a:r>
              <a:rPr dirty="0" sz="1200" lang="en-US" err="1" smtClean="0"/>
              <a:t>kepada</a:t>
            </a:r>
            <a:r>
              <a:rPr dirty="0" sz="1200" lang="en-US" smtClean="0"/>
              <a:t> </a:t>
            </a:r>
            <a:r>
              <a:rPr dirty="0" sz="1200" lang="en-US" err="1" smtClean="0"/>
              <a:t>jumlah</a:t>
            </a:r>
            <a:r>
              <a:rPr dirty="0" sz="1200" lang="en-US" smtClean="0"/>
              <a:t> </a:t>
            </a:r>
            <a:r>
              <a:rPr dirty="0" sz="1200" lang="en-US" err="1" smtClean="0"/>
              <a:t>kasus</a:t>
            </a:r>
            <a:r>
              <a:rPr dirty="0" sz="1200" lang="en-US" smtClean="0"/>
              <a:t> yang </a:t>
            </a:r>
            <a:r>
              <a:rPr dirty="0" sz="1200" lang="en-US" err="1" smtClean="0"/>
              <a:t>meliputi</a:t>
            </a:r>
            <a:r>
              <a:rPr dirty="0" sz="1200" lang="en-US" smtClean="0"/>
              <a:t> :</a:t>
            </a:r>
            <a:endParaRPr dirty="0" sz="1200" lang="id-ID" smtClean="0"/>
          </a:p>
          <a:p>
            <a:pPr indent="-342900" lvl="0" marL="342900">
              <a:lnSpc>
                <a:spcPct val="110000"/>
              </a:lnSpc>
              <a:buFont typeface="+mj-lt"/>
              <a:buAutoNum type="arabicPeriod"/>
            </a:pPr>
            <a:r>
              <a:rPr b="1" dirty="0" sz="1200" lang="en-US" err="1" smtClean="0"/>
              <a:t>Penanganan</a:t>
            </a:r>
            <a:r>
              <a:rPr b="1" dirty="0" sz="1200" lang="en-US" smtClean="0"/>
              <a:t> ODP </a:t>
            </a:r>
            <a:r>
              <a:rPr b="1" dirty="0" sz="1200" lang="en-US" err="1" smtClean="0"/>
              <a:t>dan</a:t>
            </a:r>
            <a:r>
              <a:rPr b="1" dirty="0" sz="1200" lang="en-US" smtClean="0"/>
              <a:t> PDP Covid-19</a:t>
            </a:r>
          </a:p>
          <a:p>
            <a:pPr indent="-342900" lvl="0" marL="342900">
              <a:lnSpc>
                <a:spcPct val="110000"/>
              </a:lnSpc>
              <a:buFont typeface="+mj-lt"/>
              <a:buAutoNum type="arabicPeriod"/>
            </a:pPr>
            <a:r>
              <a:rPr b="1" dirty="0" sz="1200" lang="en-US" err="1" smtClean="0"/>
              <a:t>Pengamatan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langsung</a:t>
            </a:r>
            <a:r>
              <a:rPr b="1" dirty="0" sz="1200" lang="en-US" smtClean="0"/>
              <a:t> </a:t>
            </a:r>
            <a:r>
              <a:rPr b="1" dirty="0" sz="1200" i="1" lang="en-US" smtClean="0"/>
              <a:t>(screening)</a:t>
            </a:r>
            <a:endParaRPr b="1" dirty="0" sz="1200" lang="en-US" smtClean="0"/>
          </a:p>
          <a:p>
            <a:pPr indent="-342900" lvl="0" marL="342900">
              <a:lnSpc>
                <a:spcPct val="110000"/>
              </a:lnSpc>
              <a:buFont typeface="+mj-lt"/>
              <a:buAutoNum type="arabicPeriod"/>
            </a:pPr>
            <a:r>
              <a:rPr b="1" dirty="0" sz="1200" lang="en-US" err="1" smtClean="0"/>
              <a:t>Pengamatan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dan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penelusuran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kasus</a:t>
            </a:r>
            <a:r>
              <a:rPr b="1" dirty="0" sz="1200" lang="en-US" smtClean="0"/>
              <a:t> di </a:t>
            </a:r>
            <a:r>
              <a:rPr b="1" dirty="0" sz="1200" lang="en-US" err="1" smtClean="0"/>
              <a:t>lapangan</a:t>
            </a:r>
            <a:endParaRPr b="1" dirty="0" sz="1200" lang="id-ID"/>
          </a:p>
        </p:txBody>
      </p:sp>
      <p:sp>
        <p:nvSpPr>
          <p:cNvPr id="1048955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B484979C-59EC-45D1-BFE6-7754FFA13E97}" type="slidenum">
              <a:rPr altLang="en-US" lang="zh-CN" smtClean="0"/>
              <a:t>27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96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lnSpc>
                <a:spcPct val="110000"/>
              </a:lnSpc>
            </a:pPr>
            <a:r>
              <a:rPr dirty="0" lang="en-US" err="1" smtClean="0"/>
              <a:t>Terlampir</a:t>
            </a:r>
            <a:r>
              <a:rPr baseline="0" dirty="0" lang="en-US" smtClean="0"/>
              <a:t> </a:t>
            </a:r>
            <a:r>
              <a:rPr baseline="0" dirty="0" lang="en-US" err="1" smtClean="0"/>
              <a:t>adalah</a:t>
            </a:r>
            <a:r>
              <a:rPr baseline="0" dirty="0" lang="en-US" smtClean="0"/>
              <a:t> </a:t>
            </a:r>
            <a:r>
              <a:rPr baseline="0" dirty="0" lang="en-US" err="1" smtClean="0"/>
              <a:t>contoh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kebutuhan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nakes</a:t>
            </a:r>
            <a:r>
              <a:rPr baseline="0" dirty="0" lang="en-US" smtClean="0"/>
              <a:t> di KKP. </a:t>
            </a:r>
            <a:r>
              <a:rPr baseline="0" dirty="0" lang="en-US" err="1" smtClean="0"/>
              <a:t>Adapun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j</a:t>
            </a:r>
            <a:r>
              <a:rPr dirty="0" sz="1200" lang="en-US" err="1" smtClean="0">
                <a:solidFill>
                  <a:schemeClr val="tx1"/>
                </a:solidFill>
              </a:rPr>
              <a:t>umlah</a:t>
            </a:r>
            <a:r>
              <a:rPr dirty="0" sz="1200" lang="id-ID" smtClean="0">
                <a:solidFill>
                  <a:schemeClr val="tx1"/>
                </a:solidFill>
              </a:rPr>
              <a:t> </a:t>
            </a:r>
            <a:r>
              <a:rPr dirty="0" sz="1200" lang="en-US" smtClean="0"/>
              <a:t> </a:t>
            </a:r>
            <a:r>
              <a:rPr dirty="0" sz="1200" lang="en-US" err="1" smtClean="0"/>
              <a:t>tenaga</a:t>
            </a:r>
            <a:r>
              <a:rPr dirty="0" sz="1200" lang="en-US" smtClean="0"/>
              <a:t> </a:t>
            </a:r>
            <a:r>
              <a:rPr dirty="0" sz="1200" lang="en-US" err="1" smtClean="0"/>
              <a:t>kesehatan</a:t>
            </a:r>
            <a:r>
              <a:rPr dirty="0" sz="1200" lang="en-US" smtClean="0"/>
              <a:t> yang </a:t>
            </a:r>
            <a:r>
              <a:rPr dirty="0" sz="1200" lang="en-US" err="1" smtClean="0"/>
              <a:t>dibutuhkan</a:t>
            </a:r>
            <a:r>
              <a:rPr dirty="0" sz="1200" lang="en-US" smtClean="0"/>
              <a:t> di </a:t>
            </a:r>
            <a:r>
              <a:rPr b="1" dirty="0" sz="1200" lang="en-US" smtClean="0"/>
              <a:t>KKP</a:t>
            </a:r>
            <a:r>
              <a:rPr dirty="0" sz="1200" lang="en-US" smtClean="0"/>
              <a:t> </a:t>
            </a:r>
            <a:r>
              <a:rPr dirty="0" sz="1200" lang="en-US" err="1" smtClean="0"/>
              <a:t>mempertimbangkan</a:t>
            </a:r>
            <a:r>
              <a:rPr dirty="0" sz="1200" lang="en-US" smtClean="0"/>
              <a:t> </a:t>
            </a:r>
            <a:r>
              <a:rPr dirty="0" sz="1200" lang="en-US" err="1" smtClean="0"/>
              <a:t>kepada</a:t>
            </a:r>
            <a:r>
              <a:rPr dirty="0" sz="1200" lang="en-US" smtClean="0"/>
              <a:t> </a:t>
            </a:r>
            <a:r>
              <a:rPr dirty="0" sz="1200" lang="en-US" err="1" smtClean="0"/>
              <a:t>jumlah</a:t>
            </a:r>
            <a:r>
              <a:rPr dirty="0" sz="1200" lang="en-US" smtClean="0"/>
              <a:t> </a:t>
            </a:r>
            <a:r>
              <a:rPr dirty="0" sz="1200" lang="en-US" err="1" smtClean="0"/>
              <a:t>kasus</a:t>
            </a:r>
            <a:r>
              <a:rPr dirty="0" sz="1200" lang="en-US" smtClean="0"/>
              <a:t> yang </a:t>
            </a:r>
            <a:r>
              <a:rPr dirty="0" sz="1200" lang="en-US" err="1" smtClean="0"/>
              <a:t>meliputi</a:t>
            </a:r>
            <a:r>
              <a:rPr dirty="0" sz="1200" lang="en-US" smtClean="0"/>
              <a:t> :</a:t>
            </a:r>
            <a:endParaRPr dirty="0" sz="1200" lang="id-ID" smtClean="0"/>
          </a:p>
          <a:p>
            <a:pPr indent="-342900" lvl="0" marL="342900">
              <a:lnSpc>
                <a:spcPct val="110000"/>
              </a:lnSpc>
              <a:buFont typeface="+mj-lt"/>
              <a:buAutoNum type="arabicPeriod"/>
            </a:pPr>
            <a:r>
              <a:rPr b="1" dirty="0" sz="1200" lang="en-US" err="1" smtClean="0"/>
              <a:t>Evakuasi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pasien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terduga</a:t>
            </a:r>
            <a:r>
              <a:rPr b="1" dirty="0" sz="1200" lang="en-US" smtClean="0"/>
              <a:t> Covid-19</a:t>
            </a:r>
          </a:p>
          <a:p>
            <a:pPr indent="-342900" lvl="0" marL="342900">
              <a:lnSpc>
                <a:spcPct val="110000"/>
              </a:lnSpc>
              <a:buFont typeface="+mj-lt"/>
              <a:buAutoNum type="arabicPeriod"/>
            </a:pPr>
            <a:r>
              <a:rPr b="1" dirty="0" sz="1200" lang="en-US" err="1" smtClean="0"/>
              <a:t>Pengamatan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langsung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penumpang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pesawat</a:t>
            </a:r>
            <a:r>
              <a:rPr b="1" dirty="0" sz="1200" lang="en-US" smtClean="0"/>
              <a:t>/</a:t>
            </a:r>
            <a:r>
              <a:rPr b="1" dirty="0" sz="1200" lang="en-US" err="1" smtClean="0"/>
              <a:t>kapal</a:t>
            </a:r>
            <a:r>
              <a:rPr b="1" dirty="0" sz="1200" lang="en-US" smtClean="0"/>
              <a:t> (</a:t>
            </a:r>
            <a:r>
              <a:rPr b="1" dirty="0" sz="1200" i="1" lang="en-US" smtClean="0"/>
              <a:t>screening</a:t>
            </a:r>
            <a:r>
              <a:rPr b="1" dirty="0" sz="1200" lang="en-US" smtClean="0"/>
              <a:t>)</a:t>
            </a:r>
          </a:p>
          <a:p>
            <a:pPr indent="-342900" lvl="0" marL="342900">
              <a:lnSpc>
                <a:spcPct val="110000"/>
              </a:lnSpc>
              <a:buFont typeface="+mj-lt"/>
              <a:buAutoNum type="arabicPeriod"/>
            </a:pPr>
            <a:r>
              <a:rPr b="1" dirty="0" sz="1200" lang="en-US" err="1" smtClean="0"/>
              <a:t>Pengamatan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dan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penelusuran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kasus</a:t>
            </a:r>
            <a:r>
              <a:rPr b="1" dirty="0" sz="1200" lang="en-US" smtClean="0"/>
              <a:t> di </a:t>
            </a:r>
            <a:r>
              <a:rPr b="1" dirty="0" sz="1200" lang="en-US" err="1" smtClean="0"/>
              <a:t>lapangan</a:t>
            </a:r>
            <a:endParaRPr b="1" dirty="0" sz="1200" lang="id-ID" smtClean="0"/>
          </a:p>
          <a:p>
            <a:endParaRPr dirty="0" lang="en-US"/>
          </a:p>
        </p:txBody>
      </p:sp>
      <p:sp>
        <p:nvSpPr>
          <p:cNvPr id="10489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484979C-59EC-45D1-BFE6-7754FFA13E97}" type="slidenum">
              <a:rPr altLang="en-US" lang="zh-CN" smtClean="0"/>
              <a:t>28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96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 lang="en-US" err="1" smtClean="0"/>
              <a:t>Terlampir</a:t>
            </a:r>
            <a:r>
              <a:rPr baseline="0" dirty="0" lang="en-US" smtClean="0"/>
              <a:t> </a:t>
            </a:r>
            <a:r>
              <a:rPr baseline="0" dirty="0" lang="en-US" err="1" smtClean="0"/>
              <a:t>adalah</a:t>
            </a:r>
            <a:r>
              <a:rPr baseline="0" dirty="0" lang="en-US" smtClean="0"/>
              <a:t> </a:t>
            </a:r>
            <a:r>
              <a:rPr baseline="0" dirty="0" lang="en-US" err="1" smtClean="0"/>
              <a:t>contoh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kebutuhan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nakes</a:t>
            </a:r>
            <a:r>
              <a:rPr baseline="0" dirty="0" lang="en-US" smtClean="0"/>
              <a:t> di </a:t>
            </a:r>
            <a:r>
              <a:rPr baseline="0" dirty="0" lang="en-US" err="1" smtClean="0"/>
              <a:t>laboratorium</a:t>
            </a:r>
            <a:r>
              <a:rPr baseline="0" dirty="0" lang="en-US" smtClean="0"/>
              <a:t>. </a:t>
            </a:r>
            <a:r>
              <a:rPr baseline="0" dirty="0" lang="en-US" err="1" smtClean="0"/>
              <a:t>Adapun</a:t>
            </a:r>
            <a:r>
              <a:rPr baseline="0" dirty="0" lang="en-US" smtClean="0"/>
              <a:t> </a:t>
            </a:r>
            <a:r>
              <a:rPr baseline="0" dirty="0" sz="1200" lang="en-US" err="1" smtClean="0"/>
              <a:t>j</a:t>
            </a:r>
            <a:r>
              <a:rPr dirty="0" sz="1200" lang="en-US" err="1" smtClean="0"/>
              <a:t>umlah</a:t>
            </a:r>
            <a:r>
              <a:rPr dirty="0" sz="1200" lang="en-US" smtClean="0"/>
              <a:t> </a:t>
            </a:r>
            <a:r>
              <a:rPr dirty="0" sz="1200" lang="en-US" err="1" smtClean="0"/>
              <a:t>tenaga</a:t>
            </a:r>
            <a:r>
              <a:rPr dirty="0" sz="1200" lang="en-US" smtClean="0"/>
              <a:t> </a:t>
            </a:r>
            <a:r>
              <a:rPr dirty="0" sz="1200" lang="en-US" err="1" smtClean="0"/>
              <a:t>kesehatan</a:t>
            </a:r>
            <a:r>
              <a:rPr dirty="0" sz="1200" lang="en-US" smtClean="0"/>
              <a:t> yang </a:t>
            </a:r>
            <a:r>
              <a:rPr dirty="0" sz="1200" lang="en-US" err="1" smtClean="0"/>
              <a:t>dibutuhkan</a:t>
            </a:r>
            <a:r>
              <a:rPr dirty="0" sz="1200" lang="en-US" smtClean="0"/>
              <a:t> di </a:t>
            </a:r>
            <a:r>
              <a:rPr b="1" dirty="0" sz="1200" lang="en-US" err="1" smtClean="0"/>
              <a:t>Laboratorium</a:t>
            </a:r>
            <a:r>
              <a:rPr dirty="0" sz="1200" lang="en-US" smtClean="0"/>
              <a:t> </a:t>
            </a:r>
            <a:r>
              <a:rPr dirty="0" sz="1200" lang="en-US" err="1" smtClean="0"/>
              <a:t>merujuk</a:t>
            </a:r>
            <a:r>
              <a:rPr dirty="0" sz="1200" lang="en-US" smtClean="0"/>
              <a:t> </a:t>
            </a:r>
            <a:r>
              <a:rPr dirty="0" sz="1200" lang="en-US" err="1" smtClean="0"/>
              <a:t>kepada</a:t>
            </a:r>
            <a:r>
              <a:rPr dirty="0" sz="1200" lang="en-US" smtClean="0"/>
              <a:t> </a:t>
            </a:r>
            <a:r>
              <a:rPr b="1" dirty="0" sz="1200" lang="en-US" err="1" smtClean="0"/>
              <a:t>jumlah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spesimen</a:t>
            </a:r>
            <a:r>
              <a:rPr b="1" dirty="0" sz="1200" lang="en-US" smtClean="0"/>
              <a:t> </a:t>
            </a:r>
            <a:r>
              <a:rPr dirty="0" sz="1200" lang="en-US" smtClean="0"/>
              <a:t>yang </a:t>
            </a:r>
            <a:r>
              <a:rPr dirty="0" sz="1200" lang="en-US" err="1" smtClean="0"/>
              <a:t>diperiksa</a:t>
            </a:r>
            <a:endParaRPr dirty="0" sz="1200" lang="id-ID" smtClean="0"/>
          </a:p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sz="1200" lang="id-ID" smtClean="0">
              <a:solidFill>
                <a:schemeClr val="tx1"/>
              </a:solidFill>
            </a:endParaRPr>
          </a:p>
          <a:p>
            <a:endParaRPr dirty="0" lang="en-US"/>
          </a:p>
        </p:txBody>
      </p:sp>
      <p:sp>
        <p:nvSpPr>
          <p:cNvPr id="104896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484979C-59EC-45D1-BFE6-7754FFA13E97}" type="slidenum">
              <a:rPr altLang="en-US" lang="zh-CN" smtClean="0"/>
              <a:t>29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9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lnSpc>
                <a:spcPct val="110000"/>
              </a:lnSpc>
            </a:pPr>
            <a:r>
              <a:rPr dirty="0" lang="en-US" err="1" smtClean="0"/>
              <a:t>Terlampir</a:t>
            </a:r>
            <a:r>
              <a:rPr baseline="0" dirty="0" lang="en-US" smtClean="0"/>
              <a:t> </a:t>
            </a:r>
            <a:r>
              <a:rPr baseline="0" dirty="0" lang="en-US" err="1" smtClean="0"/>
              <a:t>adalah</a:t>
            </a:r>
            <a:r>
              <a:rPr baseline="0" dirty="0" lang="en-US" smtClean="0"/>
              <a:t> </a:t>
            </a:r>
            <a:r>
              <a:rPr baseline="0" dirty="0" lang="en-US" err="1" smtClean="0"/>
              <a:t>contoh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kebutuhan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nakes</a:t>
            </a:r>
            <a:r>
              <a:rPr baseline="0" dirty="0" lang="en-US" smtClean="0"/>
              <a:t> di BTKL/BBTKL-PP. </a:t>
            </a:r>
            <a:r>
              <a:rPr baseline="0" dirty="0" lang="en-US" err="1" smtClean="0"/>
              <a:t>Adapun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j</a:t>
            </a:r>
            <a:r>
              <a:rPr dirty="0" sz="1200" lang="en-US" err="1" smtClean="0">
                <a:solidFill>
                  <a:schemeClr val="tx1"/>
                </a:solidFill>
              </a:rPr>
              <a:t>umlah</a:t>
            </a:r>
            <a:r>
              <a:rPr dirty="0" sz="1200" lang="id-ID" smtClean="0">
                <a:solidFill>
                  <a:schemeClr val="tx1"/>
                </a:solidFill>
              </a:rPr>
              <a:t> </a:t>
            </a:r>
            <a:r>
              <a:rPr dirty="0" sz="1200" lang="en-US" err="1" smtClean="0"/>
              <a:t>tenaga</a:t>
            </a:r>
            <a:r>
              <a:rPr dirty="0" sz="1200" lang="en-US" smtClean="0"/>
              <a:t> </a:t>
            </a:r>
            <a:r>
              <a:rPr dirty="0" sz="1200" lang="en-US" err="1" smtClean="0"/>
              <a:t>kesehatan</a:t>
            </a:r>
            <a:r>
              <a:rPr dirty="0" sz="1200" lang="en-US" smtClean="0"/>
              <a:t> yang </a:t>
            </a:r>
            <a:r>
              <a:rPr dirty="0" sz="1200" lang="en-US" err="1" smtClean="0"/>
              <a:t>dibutuhkan</a:t>
            </a:r>
            <a:r>
              <a:rPr dirty="0" sz="1200" lang="en-US" smtClean="0"/>
              <a:t> di </a:t>
            </a:r>
            <a:r>
              <a:rPr b="1" dirty="0" sz="1200" lang="en-US" smtClean="0"/>
              <a:t>BTKL / BBTKL-PP </a:t>
            </a:r>
            <a:r>
              <a:rPr dirty="0" sz="1200" lang="en-US" err="1" smtClean="0"/>
              <a:t>merujuk</a:t>
            </a:r>
            <a:r>
              <a:rPr dirty="0" sz="1200" lang="en-US" smtClean="0"/>
              <a:t> </a:t>
            </a:r>
            <a:r>
              <a:rPr dirty="0" sz="1200" lang="en-US" err="1" smtClean="0"/>
              <a:t>kepada</a:t>
            </a:r>
            <a:r>
              <a:rPr dirty="0" sz="1200" lang="en-US" smtClean="0"/>
              <a:t> </a:t>
            </a:r>
            <a:r>
              <a:rPr dirty="0" sz="1200" lang="en-US" err="1" smtClean="0"/>
              <a:t>jumlah</a:t>
            </a:r>
            <a:r>
              <a:rPr dirty="0" sz="1200" lang="en-US" smtClean="0"/>
              <a:t> </a:t>
            </a:r>
            <a:r>
              <a:rPr dirty="0" sz="1200" lang="en-US" err="1" smtClean="0"/>
              <a:t>kasus</a:t>
            </a:r>
            <a:r>
              <a:rPr dirty="0" sz="1200" lang="en-US" smtClean="0"/>
              <a:t> yang </a:t>
            </a:r>
            <a:r>
              <a:rPr dirty="0" sz="1200" lang="en-US" err="1" smtClean="0"/>
              <a:t>meliputi</a:t>
            </a:r>
            <a:r>
              <a:rPr dirty="0" sz="1200" lang="en-US" smtClean="0"/>
              <a:t> :</a:t>
            </a:r>
            <a:endParaRPr dirty="0" sz="1200" lang="id-ID" smtClean="0"/>
          </a:p>
          <a:p>
            <a:pPr indent="-342900" lvl="0" marL="342900">
              <a:lnSpc>
                <a:spcPct val="110000"/>
              </a:lnSpc>
              <a:buFont typeface="+mj-lt"/>
              <a:buAutoNum type="arabicPeriod"/>
            </a:pPr>
            <a:r>
              <a:rPr b="1" dirty="0" sz="1200" lang="en-US" err="1" smtClean="0"/>
              <a:t>Pemeriksaan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spesimen</a:t>
            </a:r>
            <a:endParaRPr b="1" dirty="0" sz="1200" lang="en-US" smtClean="0"/>
          </a:p>
          <a:p>
            <a:pPr indent="-342900" lvl="0" marL="342900">
              <a:lnSpc>
                <a:spcPct val="110000"/>
              </a:lnSpc>
              <a:buFont typeface="+mj-lt"/>
              <a:buAutoNum type="arabicPeriod"/>
            </a:pPr>
            <a:r>
              <a:rPr b="1" dirty="0" sz="1200" lang="en-US" err="1" smtClean="0"/>
              <a:t>Pengamatan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dan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penelusuran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kasus</a:t>
            </a:r>
            <a:r>
              <a:rPr b="1" dirty="0" sz="1200" lang="en-US" smtClean="0"/>
              <a:t> di </a:t>
            </a:r>
            <a:r>
              <a:rPr b="1" dirty="0" sz="1200" lang="en-US" err="1" smtClean="0"/>
              <a:t>lapangan</a:t>
            </a:r>
            <a:endParaRPr b="1" dirty="0" sz="1200" lang="id-ID" smtClean="0"/>
          </a:p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sz="1200" lang="id-ID" smtClean="0">
              <a:solidFill>
                <a:schemeClr val="tx1"/>
              </a:solidFill>
            </a:endParaRPr>
          </a:p>
          <a:p>
            <a:endParaRPr dirty="0" lang="en-US"/>
          </a:p>
        </p:txBody>
      </p:sp>
      <p:sp>
        <p:nvSpPr>
          <p:cNvPr id="104897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484979C-59EC-45D1-BFE6-7754FFA13E97}" type="slidenum">
              <a:rPr altLang="en-US" lang="zh-CN" smtClean="0"/>
              <a:t>30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9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 lang="en-US" err="1" smtClean="0"/>
              <a:t>Demikianlah</a:t>
            </a:r>
            <a:r>
              <a:rPr dirty="0" lang="en-US" smtClean="0"/>
              <a:t> </a:t>
            </a:r>
            <a:r>
              <a:rPr dirty="0" lang="en-US" err="1" smtClean="0"/>
              <a:t>tadi</a:t>
            </a:r>
            <a:r>
              <a:rPr dirty="0" lang="en-US" smtClean="0"/>
              <a:t> </a:t>
            </a:r>
            <a:r>
              <a:rPr dirty="0" lang="en-US" err="1" smtClean="0"/>
              <a:t>penjabaran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dari</a:t>
            </a:r>
            <a:r>
              <a:rPr baseline="0" dirty="0" lang="en-US" smtClean="0"/>
              <a:t> </a:t>
            </a:r>
            <a:r>
              <a:rPr dirty="0" lang="en-US" err="1" smtClean="0"/>
              <a:t>Kepmenkes</a:t>
            </a:r>
            <a:r>
              <a:rPr dirty="0" lang="en-US" smtClean="0"/>
              <a:t> RI No 01/07/</a:t>
            </a:r>
            <a:r>
              <a:rPr dirty="0" lang="en-US" err="1" smtClean="0"/>
              <a:t>Menkes</a:t>
            </a:r>
            <a:r>
              <a:rPr dirty="0" lang="en-US" smtClean="0"/>
              <a:t>/278/2020 </a:t>
            </a:r>
            <a:r>
              <a:rPr dirty="0" lang="en-US" err="1" smtClean="0"/>
              <a:t>tentang</a:t>
            </a:r>
            <a:r>
              <a:rPr dirty="0" lang="en-US" smtClean="0"/>
              <a:t> </a:t>
            </a:r>
            <a:r>
              <a:rPr dirty="0" lang="en-US" err="1" smtClean="0"/>
              <a:t>pemberian</a:t>
            </a:r>
            <a:r>
              <a:rPr dirty="0" lang="en-US" smtClean="0"/>
              <a:t> </a:t>
            </a:r>
            <a:r>
              <a:rPr dirty="0" lang="en-US" err="1" smtClean="0"/>
              <a:t>insentif</a:t>
            </a:r>
            <a:r>
              <a:rPr dirty="0" lang="en-US" smtClean="0"/>
              <a:t> </a:t>
            </a:r>
            <a:r>
              <a:rPr dirty="0" lang="en-US" err="1" smtClean="0"/>
              <a:t>dan</a:t>
            </a:r>
            <a:r>
              <a:rPr dirty="0" lang="en-US" smtClean="0"/>
              <a:t> </a:t>
            </a:r>
            <a:r>
              <a:rPr dirty="0" lang="en-US" err="1" smtClean="0"/>
              <a:t>santunan</a:t>
            </a:r>
            <a:r>
              <a:rPr dirty="0" lang="en-US" smtClean="0"/>
              <a:t> </a:t>
            </a:r>
            <a:r>
              <a:rPr dirty="0" lang="en-US" err="1" smtClean="0"/>
              <a:t>kematian</a:t>
            </a:r>
            <a:r>
              <a:rPr dirty="0" lang="en-US" smtClean="0"/>
              <a:t> </a:t>
            </a:r>
            <a:r>
              <a:rPr dirty="0" lang="en-US" err="1" smtClean="0"/>
              <a:t>bagi</a:t>
            </a:r>
            <a:r>
              <a:rPr baseline="0" dirty="0" lang="en-US" smtClean="0"/>
              <a:t> </a:t>
            </a:r>
            <a:r>
              <a:rPr baseline="0" dirty="0" lang="en-US" err="1" smtClean="0"/>
              <a:t>tenaga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kesehatan</a:t>
            </a:r>
            <a:r>
              <a:rPr baseline="0" dirty="0" lang="en-US" smtClean="0"/>
              <a:t> yang </a:t>
            </a:r>
            <a:r>
              <a:rPr baseline="0" dirty="0" lang="en-US" err="1" smtClean="0"/>
              <a:t>menangani</a:t>
            </a:r>
            <a:r>
              <a:rPr baseline="0" dirty="0" lang="en-US" smtClean="0"/>
              <a:t> COVID-19. Yang </a:t>
            </a:r>
            <a:r>
              <a:rPr baseline="0" dirty="0" lang="en-US" err="1" smtClean="0"/>
              <a:t>terkahir</a:t>
            </a:r>
            <a:r>
              <a:rPr baseline="0" dirty="0" lang="en-US" smtClean="0"/>
              <a:t> </a:t>
            </a:r>
            <a:r>
              <a:rPr baseline="0" dirty="0" lang="en-US" err="1" smtClean="0"/>
              <a:t>tapi</a:t>
            </a:r>
            <a:r>
              <a:rPr baseline="0" dirty="0" lang="en-US" smtClean="0"/>
              <a:t> </a:t>
            </a:r>
            <a:r>
              <a:rPr baseline="0" dirty="0" lang="en-US" err="1" smtClean="0"/>
              <a:t>tidah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kalah</a:t>
            </a:r>
            <a:r>
              <a:rPr baseline="0" dirty="0" lang="en-US" smtClean="0"/>
              <a:t> </a:t>
            </a:r>
            <a:r>
              <a:rPr baseline="0" dirty="0" lang="en-US" err="1" smtClean="0"/>
              <a:t>pentingnya</a:t>
            </a:r>
            <a:r>
              <a:rPr baseline="0" dirty="0" lang="en-US" smtClean="0"/>
              <a:t>, </a:t>
            </a:r>
            <a:r>
              <a:rPr baseline="0" dirty="0" lang="en-US" err="1" smtClean="0"/>
              <a:t>dapat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kita</a:t>
            </a:r>
            <a:r>
              <a:rPr baseline="0" dirty="0" lang="en-US" smtClean="0"/>
              <a:t> </a:t>
            </a:r>
            <a:r>
              <a:rPr baseline="0" dirty="0" lang="en-US" err="1" smtClean="0"/>
              <a:t>sampaikan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bahwa</a:t>
            </a:r>
            <a:r>
              <a:rPr baseline="0" dirty="0" lang="en-US" smtClean="0"/>
              <a:t> :</a:t>
            </a:r>
            <a:endParaRPr dirty="0" lang="en-US" smtClean="0"/>
          </a:p>
          <a:p>
            <a:pPr algn="l" defTabSz="914400" eaLnBrk="1" fontAlgn="auto" hangingPunct="1" indent="-171450" latinLnBrk="0" marL="1714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dirty="0" sz="1200" lang="en-US" err="1" smtClean="0">
                <a:solidFill>
                  <a:schemeClr val="bg2">
                    <a:lumMod val="25000"/>
                  </a:schemeClr>
                </a:solidFill>
              </a:rPr>
              <a:t>Pemberian</a:t>
            </a:r>
            <a:r>
              <a:rPr dirty="0" sz="1200" lang="en-US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200" lang="en-US" err="1" smtClean="0">
                <a:solidFill>
                  <a:schemeClr val="bg2">
                    <a:lumMod val="25000"/>
                  </a:schemeClr>
                </a:solidFill>
              </a:rPr>
              <a:t>insentif</a:t>
            </a:r>
            <a:r>
              <a:rPr dirty="0" sz="1200" lang="en-US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200" lang="en-US" err="1" smtClean="0">
                <a:solidFill>
                  <a:schemeClr val="bg2">
                    <a:lumMod val="25000"/>
                  </a:schemeClr>
                </a:solidFill>
              </a:rPr>
              <a:t>dan</a:t>
            </a:r>
            <a:r>
              <a:rPr dirty="0" sz="1200" lang="en-US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200" lang="en-US" err="1" smtClean="0">
                <a:solidFill>
                  <a:schemeClr val="bg2">
                    <a:lumMod val="25000"/>
                  </a:schemeClr>
                </a:solidFill>
              </a:rPr>
              <a:t>santunan</a:t>
            </a:r>
            <a:r>
              <a:rPr dirty="0" sz="1200" lang="en-US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200" lang="en-US" err="1" smtClean="0">
                <a:solidFill>
                  <a:schemeClr val="bg2">
                    <a:lumMod val="25000"/>
                  </a:schemeClr>
                </a:solidFill>
              </a:rPr>
              <a:t>kematian</a:t>
            </a:r>
            <a:r>
              <a:rPr dirty="0" sz="1200" lang="en-US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200" lang="en-US" err="1" smtClean="0">
                <a:solidFill>
                  <a:schemeClr val="bg2">
                    <a:lumMod val="25000"/>
                  </a:schemeClr>
                </a:solidFill>
              </a:rPr>
              <a:t>bagi</a:t>
            </a:r>
            <a:r>
              <a:rPr dirty="0" sz="1200" lang="en-US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200" lang="en-US" err="1" smtClean="0">
                <a:solidFill>
                  <a:schemeClr val="bg2">
                    <a:lumMod val="25000"/>
                  </a:schemeClr>
                </a:solidFill>
              </a:rPr>
              <a:t>tenaga</a:t>
            </a:r>
            <a:r>
              <a:rPr dirty="0" sz="1200" lang="en-US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200" lang="en-US" err="1" smtClean="0">
                <a:solidFill>
                  <a:schemeClr val="bg2">
                    <a:lumMod val="25000"/>
                  </a:schemeClr>
                </a:solidFill>
              </a:rPr>
              <a:t>kesehatan</a:t>
            </a:r>
            <a:r>
              <a:rPr dirty="0" sz="1200" lang="en-US" smtClean="0">
                <a:solidFill>
                  <a:schemeClr val="bg2">
                    <a:lumMod val="25000"/>
                  </a:schemeClr>
                </a:solidFill>
              </a:rPr>
              <a:t> yang </a:t>
            </a:r>
            <a:r>
              <a:rPr dirty="0" sz="1200" lang="en-US" err="1" smtClean="0">
                <a:solidFill>
                  <a:schemeClr val="bg2">
                    <a:lumMod val="25000"/>
                  </a:schemeClr>
                </a:solidFill>
              </a:rPr>
              <a:t>menangani</a:t>
            </a:r>
            <a:r>
              <a:rPr dirty="0" sz="1200" lang="en-US" smtClean="0">
                <a:solidFill>
                  <a:schemeClr val="bg2">
                    <a:lumMod val="25000"/>
                  </a:schemeClr>
                </a:solidFill>
              </a:rPr>
              <a:t> COVID-19 </a:t>
            </a:r>
            <a:r>
              <a:rPr dirty="0" sz="1200" lang="en-US" err="1" smtClean="0">
                <a:solidFill>
                  <a:schemeClr val="bg2">
                    <a:lumMod val="25000"/>
                  </a:schemeClr>
                </a:solidFill>
              </a:rPr>
              <a:t>merupakan</a:t>
            </a:r>
            <a:r>
              <a:rPr dirty="0" sz="1200" lang="en-US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200" lang="en-US" err="1" smtClean="0">
                <a:solidFill>
                  <a:schemeClr val="bg2">
                    <a:lumMod val="25000"/>
                  </a:schemeClr>
                </a:solidFill>
              </a:rPr>
              <a:t>bentuk</a:t>
            </a:r>
            <a:r>
              <a:rPr dirty="0" sz="1200" lang="en-US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b="1" dirty="0" sz="1200" lang="en-US" err="1" smtClean="0">
                <a:solidFill>
                  <a:schemeClr val="bg2">
                    <a:lumMod val="25000"/>
                  </a:schemeClr>
                </a:solidFill>
              </a:rPr>
              <a:t>apresiasi</a:t>
            </a:r>
            <a:r>
              <a:rPr dirty="0" sz="1200" lang="en-US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200" lang="en-US" err="1" smtClean="0">
                <a:solidFill>
                  <a:schemeClr val="bg2">
                    <a:lumMod val="25000"/>
                  </a:schemeClr>
                </a:solidFill>
              </a:rPr>
              <a:t>dan</a:t>
            </a:r>
            <a:r>
              <a:rPr dirty="0" sz="1200" lang="en-US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200" lang="en-US" err="1" smtClean="0">
                <a:solidFill>
                  <a:schemeClr val="bg2">
                    <a:lumMod val="25000"/>
                  </a:schemeClr>
                </a:solidFill>
              </a:rPr>
              <a:t>keberpihakan</a:t>
            </a:r>
            <a:r>
              <a:rPr dirty="0" sz="1200" lang="en-US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200" lang="en-US" err="1" smtClean="0">
                <a:solidFill>
                  <a:schemeClr val="bg2">
                    <a:lumMod val="25000"/>
                  </a:schemeClr>
                </a:solidFill>
              </a:rPr>
              <a:t>Pemerintah</a:t>
            </a:r>
            <a:r>
              <a:rPr dirty="0" sz="1200" lang="en-US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200" lang="en-US" err="1" smtClean="0">
                <a:solidFill>
                  <a:schemeClr val="bg2">
                    <a:lumMod val="25000"/>
                  </a:schemeClr>
                </a:solidFill>
              </a:rPr>
              <a:t>terhadap</a:t>
            </a:r>
            <a:r>
              <a:rPr dirty="0" sz="1200" lang="en-US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200" lang="en-US" err="1" smtClean="0">
                <a:solidFill>
                  <a:schemeClr val="bg2">
                    <a:lumMod val="25000"/>
                  </a:schemeClr>
                </a:solidFill>
              </a:rPr>
              <a:t>tenaga</a:t>
            </a:r>
            <a:r>
              <a:rPr dirty="0" sz="1200" lang="en-US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200" lang="en-US" err="1" smtClean="0">
                <a:solidFill>
                  <a:schemeClr val="bg2">
                    <a:lumMod val="25000"/>
                  </a:schemeClr>
                </a:solidFill>
              </a:rPr>
              <a:t>kesehatan</a:t>
            </a:r>
            <a:r>
              <a:rPr dirty="0" sz="1200" lang="en-US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200" lang="en-US" err="1" smtClean="0">
                <a:solidFill>
                  <a:schemeClr val="bg2">
                    <a:lumMod val="25000"/>
                  </a:schemeClr>
                </a:solidFill>
              </a:rPr>
              <a:t>guna</a:t>
            </a:r>
            <a:r>
              <a:rPr dirty="0" sz="1200" lang="en-US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200" lang="en-US" err="1" smtClean="0">
                <a:solidFill>
                  <a:schemeClr val="bg2">
                    <a:lumMod val="25000"/>
                  </a:schemeClr>
                </a:solidFill>
              </a:rPr>
              <a:t>memenuhi</a:t>
            </a:r>
            <a:r>
              <a:rPr dirty="0" sz="1200" lang="id-ID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200" lang="en-US" err="1" smtClean="0">
                <a:solidFill>
                  <a:schemeClr val="bg2">
                    <a:lumMod val="25000"/>
                  </a:schemeClr>
                </a:solidFill>
              </a:rPr>
              <a:t>asas</a:t>
            </a:r>
            <a:r>
              <a:rPr dirty="0" sz="1200" lang="en-US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200" lang="en-US" err="1" smtClean="0">
                <a:solidFill>
                  <a:schemeClr val="bg2">
                    <a:lumMod val="25000"/>
                  </a:schemeClr>
                </a:solidFill>
              </a:rPr>
              <a:t>keadilan</a:t>
            </a:r>
            <a:endParaRPr dirty="0" sz="1200" lang="en-US" smtClean="0">
              <a:solidFill>
                <a:schemeClr val="bg2">
                  <a:lumMod val="25000"/>
                </a:schemeClr>
              </a:solidFill>
            </a:endParaRPr>
          </a:p>
          <a:p>
            <a:pPr algn="l" defTabSz="914400" eaLnBrk="1" fontAlgn="auto" hangingPunct="1" indent="-171450" latinLnBrk="0" marL="1714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dirty="0" sz="1200" lang="en-US" err="1" smtClean="0"/>
              <a:t>Implementasi</a:t>
            </a:r>
            <a:r>
              <a:rPr dirty="0" sz="1200" lang="en-US" smtClean="0"/>
              <a:t> </a:t>
            </a:r>
            <a:r>
              <a:rPr dirty="0" sz="1200" lang="en-US" err="1" smtClean="0"/>
              <a:t>kepmenkes</a:t>
            </a:r>
            <a:r>
              <a:rPr dirty="0" sz="1200" lang="en-US" smtClean="0"/>
              <a:t> </a:t>
            </a:r>
            <a:r>
              <a:rPr dirty="0" sz="1200" lang="en-US" err="1" smtClean="0"/>
              <a:t>ini</a:t>
            </a:r>
            <a:r>
              <a:rPr dirty="0" sz="1200" lang="en-US" smtClean="0"/>
              <a:t> </a:t>
            </a:r>
            <a:r>
              <a:rPr dirty="0" sz="1200" lang="en-US" err="1" smtClean="0"/>
              <a:t>memerlukan</a:t>
            </a:r>
            <a:r>
              <a:rPr dirty="0" sz="1200" lang="en-US" smtClean="0"/>
              <a:t> </a:t>
            </a:r>
            <a:r>
              <a:rPr b="1" dirty="0" sz="1200" lang="en-US" err="1" smtClean="0"/>
              <a:t>peran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serta</a:t>
            </a:r>
            <a:r>
              <a:rPr dirty="0" sz="1200" lang="en-US" smtClean="0"/>
              <a:t>, </a:t>
            </a:r>
            <a:r>
              <a:rPr b="1" dirty="0" sz="1200" lang="en-US" err="1" smtClean="0"/>
              <a:t>kerjasama</a:t>
            </a:r>
            <a:r>
              <a:rPr dirty="0" sz="1200" lang="en-US" smtClean="0"/>
              <a:t>, </a:t>
            </a:r>
            <a:r>
              <a:rPr dirty="0" sz="1200" lang="en-US" err="1" smtClean="0"/>
              <a:t>dan</a:t>
            </a:r>
            <a:r>
              <a:rPr dirty="0" sz="1200" lang="en-US" smtClean="0"/>
              <a:t> </a:t>
            </a:r>
            <a:r>
              <a:rPr b="1" dirty="0" sz="1200" lang="en-US" err="1" smtClean="0"/>
              <a:t>komitmen</a:t>
            </a:r>
            <a:r>
              <a:rPr dirty="0" sz="1200" lang="en-US" smtClean="0"/>
              <a:t> </a:t>
            </a:r>
            <a:r>
              <a:rPr dirty="0" sz="1200" lang="en-US" err="1" smtClean="0"/>
              <a:t>dari</a:t>
            </a:r>
            <a:r>
              <a:rPr dirty="0" sz="1200" lang="en-US" smtClean="0"/>
              <a:t> </a:t>
            </a:r>
            <a:r>
              <a:rPr dirty="0" sz="1200" lang="en-US" err="1" smtClean="0"/>
              <a:t>semua</a:t>
            </a:r>
            <a:r>
              <a:rPr dirty="0" sz="1200" lang="en-US" smtClean="0"/>
              <a:t> </a:t>
            </a:r>
            <a:r>
              <a:rPr dirty="0" sz="1200" lang="en-US" err="1" smtClean="0"/>
              <a:t>pihak</a:t>
            </a:r>
            <a:r>
              <a:rPr dirty="0" sz="1200" lang="en-US" smtClean="0"/>
              <a:t> </a:t>
            </a:r>
            <a:r>
              <a:rPr dirty="0" sz="1200" lang="en-US" err="1" smtClean="0"/>
              <a:t>terkait</a:t>
            </a:r>
            <a:r>
              <a:rPr dirty="0" sz="1200" lang="en-US" smtClean="0"/>
              <a:t> </a:t>
            </a:r>
            <a:r>
              <a:rPr dirty="0" sz="1200" lang="en-US" err="1" smtClean="0"/>
              <a:t>mulai</a:t>
            </a:r>
            <a:r>
              <a:rPr dirty="0" sz="1200" lang="en-US" smtClean="0"/>
              <a:t> </a:t>
            </a:r>
            <a:r>
              <a:rPr dirty="0" sz="1200" lang="en-US" err="1" smtClean="0"/>
              <a:t>dari</a:t>
            </a:r>
            <a:r>
              <a:rPr dirty="0" sz="1200" lang="en-US" smtClean="0"/>
              <a:t> </a:t>
            </a:r>
            <a:r>
              <a:rPr dirty="0" sz="1200" lang="en-US" err="1" smtClean="0"/>
              <a:t>Pemerintah</a:t>
            </a:r>
            <a:r>
              <a:rPr dirty="0" sz="1200" lang="en-US" smtClean="0"/>
              <a:t> </a:t>
            </a:r>
            <a:r>
              <a:rPr dirty="0" sz="1200" lang="en-US" err="1" smtClean="0"/>
              <a:t>Pusat</a:t>
            </a:r>
            <a:r>
              <a:rPr dirty="0" sz="1200" lang="en-US" smtClean="0"/>
              <a:t>, </a:t>
            </a:r>
            <a:r>
              <a:rPr dirty="0" sz="1200" lang="en-US" err="1" smtClean="0"/>
              <a:t>Pemda</a:t>
            </a:r>
            <a:r>
              <a:rPr dirty="0" sz="1200" lang="en-US" smtClean="0"/>
              <a:t> di </a:t>
            </a:r>
            <a:r>
              <a:rPr dirty="0" sz="1200" lang="en-US" err="1" smtClean="0"/>
              <a:t>seluruh</a:t>
            </a:r>
            <a:r>
              <a:rPr dirty="0" sz="1200" lang="en-US" smtClean="0"/>
              <a:t> </a:t>
            </a:r>
            <a:r>
              <a:rPr dirty="0" sz="1200" lang="en-US" err="1" smtClean="0"/>
              <a:t>tingkatan</a:t>
            </a:r>
            <a:r>
              <a:rPr dirty="0" sz="1200" lang="en-US" smtClean="0"/>
              <a:t> </a:t>
            </a:r>
            <a:r>
              <a:rPr dirty="0" sz="1200" lang="en-US" err="1" smtClean="0"/>
              <a:t>administrasi</a:t>
            </a:r>
            <a:r>
              <a:rPr dirty="0" sz="1200" lang="en-US" smtClean="0"/>
              <a:t>, </a:t>
            </a:r>
            <a:r>
              <a:rPr dirty="0" sz="1200" lang="en-US" err="1" smtClean="0"/>
              <a:t>pihak</a:t>
            </a:r>
            <a:r>
              <a:rPr dirty="0" sz="1200" lang="en-US" smtClean="0"/>
              <a:t> </a:t>
            </a:r>
            <a:r>
              <a:rPr dirty="0" sz="1200" lang="en-US" err="1" smtClean="0"/>
              <a:t>swasta</a:t>
            </a:r>
            <a:r>
              <a:rPr dirty="0" sz="1200" lang="en-US" smtClean="0"/>
              <a:t>, </a:t>
            </a:r>
            <a:r>
              <a:rPr dirty="0" sz="1200" lang="en-US" err="1" smtClean="0"/>
              <a:t>dan</a:t>
            </a:r>
            <a:r>
              <a:rPr dirty="0" sz="1200" lang="en-US" smtClean="0"/>
              <a:t> </a:t>
            </a:r>
            <a:r>
              <a:rPr dirty="0" sz="1200" lang="en-US" err="1" smtClean="0"/>
              <a:t>seluruh</a:t>
            </a:r>
            <a:r>
              <a:rPr dirty="0" sz="1200" lang="en-US" smtClean="0"/>
              <a:t> </a:t>
            </a:r>
            <a:r>
              <a:rPr dirty="0" sz="1200" lang="en-US" err="1" smtClean="0"/>
              <a:t>elemen</a:t>
            </a:r>
            <a:r>
              <a:rPr dirty="0" sz="1200" lang="en-US" smtClean="0"/>
              <a:t> </a:t>
            </a:r>
            <a:r>
              <a:rPr dirty="0" sz="1200" lang="en-US" err="1" smtClean="0"/>
              <a:t>masyarakat</a:t>
            </a:r>
            <a:r>
              <a:rPr dirty="0" sz="1200" lang="en-US" smtClean="0"/>
              <a:t> di </a:t>
            </a:r>
            <a:r>
              <a:rPr dirty="0" sz="1200" lang="en-US" err="1" smtClean="0"/>
              <a:t>wilayah</a:t>
            </a:r>
            <a:r>
              <a:rPr dirty="0" sz="1200" lang="en-US" smtClean="0"/>
              <a:t> Negara </a:t>
            </a:r>
            <a:r>
              <a:rPr dirty="0" sz="1200" lang="en-US" err="1" smtClean="0"/>
              <a:t>Kesatuan</a:t>
            </a:r>
            <a:r>
              <a:rPr dirty="0" sz="1200" lang="en-US" smtClean="0"/>
              <a:t> </a:t>
            </a:r>
            <a:r>
              <a:rPr dirty="0" sz="1200" lang="en-US" err="1" smtClean="0"/>
              <a:t>Republik</a:t>
            </a:r>
            <a:r>
              <a:rPr dirty="0" sz="1200" lang="en-US" smtClean="0"/>
              <a:t> Indonesia, </a:t>
            </a:r>
            <a:r>
              <a:rPr dirty="0" sz="1200" lang="en-US" err="1" smtClean="0"/>
              <a:t>sehingga</a:t>
            </a:r>
            <a:r>
              <a:rPr dirty="0" sz="1200" lang="en-US" smtClean="0"/>
              <a:t> </a:t>
            </a:r>
            <a:r>
              <a:rPr dirty="0" sz="1200" lang="en-US" err="1" smtClean="0"/>
              <a:t>dana</a:t>
            </a:r>
            <a:r>
              <a:rPr dirty="0" sz="1200" lang="en-US" smtClean="0"/>
              <a:t> </a:t>
            </a:r>
            <a:r>
              <a:rPr dirty="0" sz="1200" lang="en-US" err="1" smtClean="0"/>
              <a:t>ini</a:t>
            </a:r>
            <a:r>
              <a:rPr dirty="0" sz="1200" lang="en-US" smtClean="0"/>
              <a:t> </a:t>
            </a:r>
            <a:r>
              <a:rPr dirty="0" sz="1200" lang="en-US" err="1" smtClean="0"/>
              <a:t>dapat</a:t>
            </a:r>
            <a:r>
              <a:rPr dirty="0" sz="1200" lang="en-US" smtClean="0"/>
              <a:t> </a:t>
            </a:r>
            <a:r>
              <a:rPr dirty="0" sz="1200" lang="en-US" err="1" smtClean="0"/>
              <a:t>tersalurkan</a:t>
            </a:r>
            <a:r>
              <a:rPr dirty="0" sz="1200" lang="en-US" smtClean="0"/>
              <a:t> </a:t>
            </a:r>
            <a:r>
              <a:rPr dirty="0" sz="1200" lang="en-US" err="1" smtClean="0"/>
              <a:t>dengan</a:t>
            </a:r>
            <a:r>
              <a:rPr dirty="0" sz="1200" lang="en-US" smtClean="0"/>
              <a:t> </a:t>
            </a:r>
            <a:r>
              <a:rPr b="1" dirty="0" sz="1200" lang="en-US" err="1" smtClean="0"/>
              <a:t>tepat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sasaran</a:t>
            </a:r>
            <a:r>
              <a:rPr b="1" dirty="0" sz="1200" lang="en-US" smtClean="0"/>
              <a:t> </a:t>
            </a:r>
            <a:r>
              <a:rPr dirty="0" sz="1200" lang="en-US" err="1" smtClean="0"/>
              <a:t>sesuai</a:t>
            </a:r>
            <a:r>
              <a:rPr dirty="0" sz="1200" lang="en-US" smtClean="0"/>
              <a:t> </a:t>
            </a:r>
            <a:r>
              <a:rPr dirty="0" sz="1200" lang="en-US" err="1" smtClean="0"/>
              <a:t>dengan</a:t>
            </a:r>
            <a:r>
              <a:rPr dirty="0" sz="1200" lang="en-US" smtClean="0"/>
              <a:t> </a:t>
            </a:r>
            <a:r>
              <a:rPr dirty="0" sz="1200" lang="en-US" err="1" smtClean="0"/>
              <a:t>ketentuan</a:t>
            </a:r>
            <a:r>
              <a:rPr dirty="0" sz="1200" lang="en-US" smtClean="0"/>
              <a:t> </a:t>
            </a:r>
            <a:r>
              <a:rPr dirty="0" sz="1200" lang="en-US" err="1" smtClean="0"/>
              <a:t>peraturan</a:t>
            </a:r>
            <a:r>
              <a:rPr dirty="0" sz="1200" lang="en-US" smtClean="0"/>
              <a:t> </a:t>
            </a:r>
            <a:r>
              <a:rPr dirty="0" sz="1200" lang="en-US" err="1" smtClean="0"/>
              <a:t>perundang-perundangan</a:t>
            </a:r>
            <a:endParaRPr dirty="0" sz="1200" lang="en-US" smtClean="0"/>
          </a:p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altLang="en-US" dirty="0" sz="1200" lang="zh-CN" smtClean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 algn="l" defTabSz="914400" eaLnBrk="1" fontAlgn="auto" hangingPunct="1" indent="-171450" latinLnBrk="0" marL="1714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endParaRPr altLang="en-US" dirty="0" sz="1200" lang="zh-CN" smtClean="0">
              <a:solidFill>
                <a:schemeClr val="bg2">
                  <a:lumMod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endParaRPr dirty="0" lang="en-US"/>
          </a:p>
        </p:txBody>
      </p:sp>
      <p:sp>
        <p:nvSpPr>
          <p:cNvPr id="104899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484979C-59EC-45D1-BFE6-7754FFA13E97}" type="slidenum">
              <a:rPr altLang="en-US" lang="zh-CN" smtClean="0"/>
              <a:t>31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id-ID" smtClean="0"/>
              <a:t>KMK 278/2020 </a:t>
            </a:r>
            <a:r>
              <a:rPr dirty="0" lang="en-US" err="1" smtClean="0"/>
              <a:t>ini</a:t>
            </a:r>
            <a:r>
              <a:rPr dirty="0" lang="en-US" smtClean="0"/>
              <a:t> </a:t>
            </a:r>
            <a:r>
              <a:rPr dirty="0" lang="id-ID" smtClean="0"/>
              <a:t>lahir sebagai </a:t>
            </a:r>
            <a:r>
              <a:rPr baseline="0" dirty="0" lang="en-US" err="1" smtClean="0"/>
              <a:t>salah</a:t>
            </a:r>
            <a:r>
              <a:rPr baseline="0" dirty="0" lang="en-US" smtClean="0"/>
              <a:t> </a:t>
            </a:r>
            <a:r>
              <a:rPr baseline="0" dirty="0" lang="en-US" err="1" smtClean="0"/>
              <a:t>satu</a:t>
            </a:r>
            <a:r>
              <a:rPr baseline="0" dirty="0" lang="en-US" smtClean="0"/>
              <a:t> </a:t>
            </a:r>
            <a:r>
              <a:rPr baseline="0" dirty="0" lang="en-US" err="1" smtClean="0"/>
              <a:t>respon</a:t>
            </a:r>
            <a:r>
              <a:rPr baseline="0" dirty="0" lang="en-US" smtClean="0"/>
              <a:t> </a:t>
            </a:r>
            <a:r>
              <a:rPr baseline="0" dirty="0" lang="id-ID" smtClean="0"/>
              <a:t>P</a:t>
            </a:r>
            <a:r>
              <a:rPr baseline="0" dirty="0" lang="en-US" err="1" smtClean="0"/>
              <a:t>emerintah</a:t>
            </a:r>
            <a:r>
              <a:rPr baseline="0" dirty="0" lang="en-US" smtClean="0"/>
              <a:t> </a:t>
            </a:r>
            <a:r>
              <a:rPr baseline="0" dirty="0" lang="en-US" smtClean="0"/>
              <a:t>Indonesia </a:t>
            </a:r>
            <a:r>
              <a:rPr baseline="0" dirty="0" lang="en-US" err="1" smtClean="0"/>
              <a:t>terhadap</a:t>
            </a:r>
            <a:r>
              <a:rPr baseline="0" dirty="0" lang="en-US" smtClean="0"/>
              <a:t> </a:t>
            </a:r>
            <a:r>
              <a:rPr baseline="0" dirty="0" lang="en-US" err="1" smtClean="0"/>
              <a:t>Pandemi</a:t>
            </a:r>
            <a:r>
              <a:rPr baseline="0" dirty="0" lang="id-ID" smtClean="0"/>
              <a:t>k </a:t>
            </a:r>
            <a:r>
              <a:rPr baseline="0" dirty="0" lang="en-US" smtClean="0"/>
              <a:t>Covid-19</a:t>
            </a:r>
            <a:r>
              <a:rPr baseline="0" dirty="0" lang="en-US" smtClean="0"/>
              <a:t>, </a:t>
            </a:r>
            <a:r>
              <a:rPr baseline="0" dirty="0" lang="id-ID" smtClean="0"/>
              <a:t>sebagai bentuk </a:t>
            </a:r>
            <a:r>
              <a:rPr baseline="0" dirty="0" lang="en-US" err="1" smtClean="0"/>
              <a:t>apresiasi</a:t>
            </a:r>
            <a:r>
              <a:rPr baseline="0" dirty="0" lang="en-US" smtClean="0"/>
              <a:t> </a:t>
            </a:r>
            <a:r>
              <a:rPr baseline="0" dirty="0" lang="en-US" err="1" smtClean="0"/>
              <a:t>terhadap</a:t>
            </a:r>
            <a:r>
              <a:rPr baseline="0" dirty="0" lang="en-US" smtClean="0"/>
              <a:t> </a:t>
            </a:r>
            <a:r>
              <a:rPr baseline="0" dirty="0" lang="en-US" err="1" smtClean="0"/>
              <a:t>tenaga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kesehatan</a:t>
            </a:r>
            <a:r>
              <a:rPr baseline="0" dirty="0" lang="en-US" smtClean="0"/>
              <a:t> yang </a:t>
            </a:r>
            <a:r>
              <a:rPr baseline="0" dirty="0" lang="en-US" err="1" smtClean="0"/>
              <a:t>merupakan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garda</a:t>
            </a:r>
            <a:r>
              <a:rPr baseline="0" dirty="0" lang="en-US" smtClean="0"/>
              <a:t> </a:t>
            </a:r>
            <a:r>
              <a:rPr baseline="0" dirty="0" lang="en-US" err="1" smtClean="0"/>
              <a:t>depan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dalam</a:t>
            </a:r>
            <a:r>
              <a:rPr baseline="0" dirty="0" lang="en-US" smtClean="0"/>
              <a:t> </a:t>
            </a:r>
            <a:r>
              <a:rPr baseline="0" dirty="0" lang="en-US" err="1" smtClean="0"/>
              <a:t>penanganan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dan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penanggulangan</a:t>
            </a:r>
            <a:r>
              <a:rPr baseline="0" dirty="0" lang="en-US" smtClean="0"/>
              <a:t> COVID-19. </a:t>
            </a:r>
            <a:endParaRPr dirty="0" lang="en-US"/>
          </a:p>
        </p:txBody>
      </p:sp>
      <p:sp>
        <p:nvSpPr>
          <p:cNvPr id="10486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484979C-59EC-45D1-BFE6-7754FFA13E97}" type="slidenum">
              <a:rPr altLang="en-US" lang="zh-CN" smtClean="0"/>
              <a:t>4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smtClean="0"/>
              <a:t>Rung</a:t>
            </a:r>
            <a:r>
              <a:rPr baseline="0" dirty="0" lang="en-US" smtClean="0"/>
              <a:t> </a:t>
            </a:r>
            <a:r>
              <a:rPr baseline="0" dirty="0" lang="en-US" err="1" smtClean="0"/>
              <a:t>lingkup</a:t>
            </a:r>
            <a:r>
              <a:rPr baseline="0" dirty="0" lang="en-US" smtClean="0"/>
              <a:t> </a:t>
            </a:r>
            <a:r>
              <a:rPr baseline="0" dirty="0" lang="id-ID" smtClean="0"/>
              <a:t>KMK 278/2020</a:t>
            </a:r>
            <a:r>
              <a:rPr baseline="0" dirty="0" lang="en-US" smtClean="0"/>
              <a:t> </a:t>
            </a:r>
            <a:r>
              <a:rPr baseline="0" dirty="0" lang="en-US" err="1" smtClean="0"/>
              <a:t>ini</a:t>
            </a:r>
            <a:r>
              <a:rPr baseline="0" b="1" dirty="0" lang="en-US" smtClean="0"/>
              <a:t> </a:t>
            </a:r>
            <a:r>
              <a:rPr baseline="0" b="1" dirty="0" lang="en-US" err="1" smtClean="0"/>
              <a:t>meliputi</a:t>
            </a:r>
            <a:r>
              <a:rPr baseline="0" b="1" dirty="0" lang="id-ID" smtClean="0"/>
              <a:t> </a:t>
            </a:r>
            <a:r>
              <a:rPr baseline="0" b="1" dirty="0" lang="en-US" smtClean="0"/>
              <a:t>: </a:t>
            </a:r>
            <a:endParaRPr baseline="0" b="1" dirty="0" lang="id-ID" smtClean="0"/>
          </a:p>
          <a:p>
            <a:r>
              <a:rPr baseline="0" dirty="0" lang="id-ID" smtClean="0"/>
              <a:t>1). K</a:t>
            </a:r>
            <a:r>
              <a:rPr baseline="0" dirty="0" lang="en-US" err="1" smtClean="0"/>
              <a:t>riteria</a:t>
            </a:r>
            <a:r>
              <a:rPr baseline="0" dirty="0" lang="en-US" smtClean="0"/>
              <a:t> </a:t>
            </a:r>
            <a:r>
              <a:rPr baseline="0" dirty="0" lang="en-US" err="1" smtClean="0"/>
              <a:t>Fasilitas</a:t>
            </a:r>
            <a:r>
              <a:rPr baseline="0" dirty="0" lang="en-US" smtClean="0"/>
              <a:t> </a:t>
            </a:r>
            <a:r>
              <a:rPr baseline="0" dirty="0" lang="en-US" err="1" smtClean="0"/>
              <a:t>Pelayanan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Kesehatan</a:t>
            </a:r>
            <a:r>
              <a:rPr baseline="0" dirty="0" lang="id-ID" smtClean="0"/>
              <a:t> yang</a:t>
            </a:r>
            <a:r>
              <a:rPr baseline="0" dirty="0" lang="en-US" smtClean="0"/>
              <a:t> </a:t>
            </a:r>
            <a:r>
              <a:rPr baseline="0" b="0" dirty="0" lang="en-US" err="1" smtClean="0"/>
              <a:t>berhak</a:t>
            </a:r>
            <a:r>
              <a:rPr baseline="0" b="0" dirty="0" lang="en-US" smtClean="0"/>
              <a:t> </a:t>
            </a:r>
            <a:r>
              <a:rPr baseline="0" b="0" dirty="0" lang="en-US" err="1" smtClean="0"/>
              <a:t>menerima</a:t>
            </a:r>
            <a:r>
              <a:rPr baseline="0" b="0" dirty="0" lang="en-US" smtClean="0"/>
              <a:t> </a:t>
            </a:r>
            <a:r>
              <a:rPr baseline="0" b="0" dirty="0" lang="en-US" err="1" smtClean="0"/>
              <a:t>insentif</a:t>
            </a:r>
            <a:r>
              <a:rPr baseline="0" b="0" dirty="0" lang="en-US" smtClean="0"/>
              <a:t> </a:t>
            </a:r>
            <a:endParaRPr baseline="0" b="0" dirty="0" lang="id-ID" smtClean="0"/>
          </a:p>
          <a:p>
            <a:r>
              <a:rPr baseline="0" dirty="0" lang="id-ID" smtClean="0"/>
              <a:t>2). K</a:t>
            </a:r>
            <a:r>
              <a:rPr baseline="0" dirty="0" lang="en-US" err="1" smtClean="0"/>
              <a:t>riteria</a:t>
            </a:r>
            <a:r>
              <a:rPr baseline="0" dirty="0" lang="en-US" smtClean="0"/>
              <a:t> </a:t>
            </a:r>
            <a:r>
              <a:rPr baseline="0" dirty="0" lang="id-ID" smtClean="0"/>
              <a:t>Tenaga Kesehatan </a:t>
            </a:r>
            <a:r>
              <a:rPr baseline="0" dirty="0" lang="en-US" smtClean="0"/>
              <a:t>yang </a:t>
            </a:r>
            <a:r>
              <a:rPr baseline="0" b="0" dirty="0" lang="en-US" err="1" smtClean="0"/>
              <a:t>berhak</a:t>
            </a:r>
            <a:r>
              <a:rPr baseline="0" b="0" dirty="0" lang="en-US" smtClean="0"/>
              <a:t> </a:t>
            </a:r>
            <a:r>
              <a:rPr baseline="0" b="0" dirty="0" lang="en-US" err="1" smtClean="0"/>
              <a:t>menerima</a:t>
            </a:r>
            <a:r>
              <a:rPr baseline="0" b="0" dirty="0" lang="en-US" smtClean="0"/>
              <a:t> </a:t>
            </a:r>
            <a:r>
              <a:rPr baseline="0" b="0" dirty="0" lang="en-US" err="1" smtClean="0"/>
              <a:t>insentif</a:t>
            </a:r>
            <a:r>
              <a:rPr baseline="0" b="0" dirty="0" lang="en-US" smtClean="0"/>
              <a:t> </a:t>
            </a:r>
            <a:endParaRPr baseline="0" dirty="0" lang="id-ID" smtClean="0"/>
          </a:p>
          <a:p>
            <a:r>
              <a:rPr baseline="0" dirty="0" lang="id-ID" smtClean="0"/>
              <a:t>3). T</a:t>
            </a:r>
            <a:r>
              <a:rPr baseline="0" dirty="0" lang="en-US" err="1" smtClean="0"/>
              <a:t>ata</a:t>
            </a:r>
            <a:r>
              <a:rPr baseline="0" dirty="0" lang="en-US" smtClean="0"/>
              <a:t> </a:t>
            </a:r>
            <a:r>
              <a:rPr baseline="0" dirty="0" lang="en-US" err="1" smtClean="0"/>
              <a:t>cara</a:t>
            </a:r>
            <a:r>
              <a:rPr baseline="0" dirty="0" lang="en-US" smtClean="0"/>
              <a:t> </a:t>
            </a:r>
            <a:r>
              <a:rPr baseline="0" dirty="0" lang="en-US" err="1" smtClean="0"/>
              <a:t>pembayaran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insentif</a:t>
            </a:r>
            <a:r>
              <a:rPr baseline="0" dirty="0" lang="en-US" smtClean="0"/>
              <a:t> </a:t>
            </a:r>
            <a:r>
              <a:rPr baseline="0" dirty="0" lang="en-US" err="1" smtClean="0"/>
              <a:t>dan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santunan</a:t>
            </a:r>
            <a:r>
              <a:rPr baseline="0" dirty="0" lang="en-US" smtClean="0"/>
              <a:t>  </a:t>
            </a:r>
            <a:r>
              <a:rPr baseline="0" dirty="0" lang="en-US" err="1" smtClean="0"/>
              <a:t>kematian</a:t>
            </a:r>
            <a:r>
              <a:rPr baseline="0" dirty="0" lang="en-US" smtClean="0"/>
              <a:t>. </a:t>
            </a:r>
            <a:endParaRPr baseline="0" dirty="0" lang="id-ID" smtClean="0"/>
          </a:p>
          <a:p>
            <a:endParaRPr baseline="0" dirty="0" lang="en-US" smtClean="0"/>
          </a:p>
          <a:p>
            <a:r>
              <a:rPr baseline="0" dirty="0" lang="en-US" err="1" smtClean="0"/>
              <a:t>Adapun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tujuan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dari</a:t>
            </a:r>
            <a:r>
              <a:rPr baseline="0" dirty="0" lang="en-US" smtClean="0"/>
              <a:t>  </a:t>
            </a:r>
            <a:r>
              <a:rPr baseline="0" dirty="0" lang="id-ID" smtClean="0"/>
              <a:t>KMK 278/2020</a:t>
            </a:r>
            <a:r>
              <a:rPr baseline="0" dirty="0" lang="en-US" smtClean="0"/>
              <a:t> </a:t>
            </a:r>
            <a:r>
              <a:rPr baseline="0" dirty="0" lang="en-US" err="1" smtClean="0"/>
              <a:t>ini</a:t>
            </a:r>
            <a:r>
              <a:rPr baseline="0" dirty="0" lang="en-US" smtClean="0"/>
              <a:t> </a:t>
            </a:r>
            <a:r>
              <a:rPr baseline="0" dirty="0" lang="en-US" err="1" smtClean="0"/>
              <a:t>adalah</a:t>
            </a:r>
            <a:r>
              <a:rPr baseline="0" dirty="0" lang="en-US" smtClean="0"/>
              <a:t> </a:t>
            </a:r>
            <a:r>
              <a:rPr baseline="0" dirty="0" lang="en-US" err="1" smtClean="0"/>
              <a:t>sebagai</a:t>
            </a:r>
            <a:r>
              <a:rPr baseline="0" dirty="0" lang="en-US" smtClean="0"/>
              <a:t> </a:t>
            </a:r>
            <a:r>
              <a:rPr baseline="0" b="1" dirty="0" lang="en-US" smtClean="0"/>
              <a:t>a</a:t>
            </a:r>
            <a:r>
              <a:rPr baseline="0" b="1" dirty="0" lang="id-ID" smtClean="0"/>
              <a:t>c</a:t>
            </a:r>
            <a:r>
              <a:rPr baseline="0" b="1" dirty="0" lang="en-US" err="1" smtClean="0"/>
              <a:t>uan</a:t>
            </a:r>
            <a:r>
              <a:rPr baseline="0" b="1" dirty="0" lang="en-US" smtClean="0"/>
              <a:t> </a:t>
            </a:r>
            <a:r>
              <a:rPr baseline="0" b="1" dirty="0" lang="en-US" err="1" smtClean="0"/>
              <a:t>bagi</a:t>
            </a:r>
            <a:r>
              <a:rPr baseline="0" b="1" dirty="0" lang="en-US" smtClean="0"/>
              <a:t> </a:t>
            </a:r>
            <a:r>
              <a:rPr baseline="0" b="1" dirty="0" lang="en-US" err="1" smtClean="0"/>
              <a:t>pimpinan</a:t>
            </a:r>
            <a:r>
              <a:rPr baseline="0" b="1" dirty="0" lang="en-US" smtClean="0"/>
              <a:t> </a:t>
            </a:r>
            <a:r>
              <a:rPr baseline="0" b="1" dirty="0" lang="en-US" err="1" smtClean="0"/>
              <a:t>fasilitas</a:t>
            </a:r>
            <a:r>
              <a:rPr baseline="0" b="1" dirty="0" lang="en-US" smtClean="0"/>
              <a:t> </a:t>
            </a:r>
            <a:r>
              <a:rPr baseline="0" b="1" dirty="0" lang="en-US" err="1" smtClean="0"/>
              <a:t>pelayana</a:t>
            </a:r>
            <a:r>
              <a:rPr baseline="0" b="1" dirty="0" lang="id-ID" smtClean="0"/>
              <a:t>n</a:t>
            </a:r>
            <a:r>
              <a:rPr baseline="0" b="1" dirty="0" lang="en-US" smtClean="0"/>
              <a:t> </a:t>
            </a:r>
            <a:r>
              <a:rPr baseline="0" b="1" dirty="0" lang="en-US" err="1" smtClean="0"/>
              <a:t>kesehatan</a:t>
            </a:r>
            <a:r>
              <a:rPr baseline="0" b="1" dirty="0" lang="en-US" smtClean="0"/>
              <a:t> </a:t>
            </a:r>
            <a:r>
              <a:rPr baseline="0" dirty="0" lang="en-US" err="1" smtClean="0"/>
              <a:t>dan</a:t>
            </a:r>
            <a:r>
              <a:rPr baseline="0" dirty="0" lang="en-US" smtClean="0"/>
              <a:t> </a:t>
            </a:r>
            <a:r>
              <a:rPr baseline="0" b="1" dirty="0" lang="en-US" err="1" smtClean="0"/>
              <a:t>pimpinan</a:t>
            </a:r>
            <a:r>
              <a:rPr baseline="0" b="1" dirty="0" lang="en-US" smtClean="0"/>
              <a:t> </a:t>
            </a:r>
            <a:r>
              <a:rPr baseline="0" b="1" dirty="0" lang="en-US" err="1" smtClean="0"/>
              <a:t>institusi</a:t>
            </a:r>
            <a:r>
              <a:rPr baseline="0" b="1" dirty="0" lang="en-US" smtClean="0"/>
              <a:t> </a:t>
            </a:r>
            <a:r>
              <a:rPr baseline="0" b="1" dirty="0" lang="en-US" err="1" smtClean="0"/>
              <a:t>kesehatan</a:t>
            </a:r>
            <a:r>
              <a:rPr baseline="0" b="1" dirty="0" lang="en-US" smtClean="0"/>
              <a:t> </a:t>
            </a:r>
            <a:r>
              <a:rPr baseline="0" dirty="0" lang="en-US" err="1" smtClean="0"/>
              <a:t>dalam</a:t>
            </a:r>
            <a:r>
              <a:rPr baseline="0" dirty="0" lang="en-US" smtClean="0"/>
              <a:t> </a:t>
            </a:r>
            <a:r>
              <a:rPr baseline="0" dirty="0" lang="en-US" err="1" smtClean="0"/>
              <a:t>memberikan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insentif</a:t>
            </a:r>
            <a:r>
              <a:rPr baseline="0" dirty="0" lang="en-US" smtClean="0"/>
              <a:t> </a:t>
            </a:r>
            <a:r>
              <a:rPr baseline="0" dirty="0" lang="en-US" err="1" smtClean="0"/>
              <a:t>dan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santunan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kematian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bagi</a:t>
            </a:r>
            <a:r>
              <a:rPr baseline="0" dirty="0" lang="en-US" smtClean="0"/>
              <a:t> </a:t>
            </a:r>
            <a:r>
              <a:rPr baseline="0" dirty="0" lang="id-ID" smtClean="0"/>
              <a:t>tenaga kesehatan</a:t>
            </a:r>
            <a:r>
              <a:rPr baseline="0" dirty="0" lang="en-US" smtClean="0"/>
              <a:t> </a:t>
            </a:r>
            <a:r>
              <a:rPr baseline="0" dirty="0" lang="en-US" smtClean="0"/>
              <a:t>yang </a:t>
            </a:r>
            <a:r>
              <a:rPr baseline="0" dirty="0" lang="en-US" err="1" smtClean="0"/>
              <a:t>menangani</a:t>
            </a:r>
            <a:r>
              <a:rPr baseline="0" dirty="0" lang="en-US" smtClean="0"/>
              <a:t> Covid-19</a:t>
            </a:r>
            <a:endParaRPr dirty="0" lang="en-US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484979C-59EC-45D1-BFE6-7754FFA13E97}" type="slidenum">
              <a:rPr altLang="en-US" lang="zh-CN" smtClean="0"/>
              <a:t>5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>
              <a:lnSpc>
                <a:spcPct val="150000"/>
              </a:lnSpc>
            </a:pP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Sasaran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pemberian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insentif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santunan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kematian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tenaga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kesehatan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baik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Aparatur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Sipil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Negara,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NonAparatur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Sipil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Negara,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maupun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relawan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yang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menangani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COVID-19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ditetapkan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pimpinan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fasilitas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pelayanan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kesehatan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pimpinan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institusi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kesehatan</a:t>
            </a:r>
            <a:endParaRPr dirty="0" lang="en-US"/>
          </a:p>
        </p:txBody>
      </p:sp>
      <p:sp>
        <p:nvSpPr>
          <p:cNvPr id="10486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484979C-59EC-45D1-BFE6-7754FFA13E97}" type="slidenum">
              <a:rPr altLang="en-US" lang="zh-CN" smtClean="0"/>
              <a:t>6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ko-KR" b="1" dirty="0" sz="1200" kern="1200" lang="en-US" err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Pemberian</a:t>
            </a:r>
            <a:r>
              <a:rPr altLang="ko-KR" b="1" dirty="0" sz="1200" kern="1200" lang="en-US" smtClean="0">
                <a:solidFill>
                  <a:schemeClr val="accent2">
                    <a:lumMod val="50000"/>
                  </a:schemeClr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 </a:t>
            </a:r>
            <a:r>
              <a:rPr altLang="ko-KR" b="1" dirty="0" sz="1200" kern="1200" lang="en-US" err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Insentif</a:t>
            </a:r>
            <a:r>
              <a:rPr altLang="ko-KR" b="1" dirty="0" sz="1200" kern="1200" lang="en-US" smtClean="0">
                <a:solidFill>
                  <a:schemeClr val="accent2">
                    <a:lumMod val="50000"/>
                  </a:schemeClr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 </a:t>
            </a:r>
            <a:r>
              <a:rPr altLang="ko-KR" b="1" dirty="0" sz="1200" kern="1200" lang="en-US" err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dan</a:t>
            </a:r>
            <a:r>
              <a:rPr altLang="ko-KR" b="1" dirty="0" sz="1200" kern="1200" lang="en-US" smtClean="0">
                <a:solidFill>
                  <a:schemeClr val="accent2">
                    <a:lumMod val="50000"/>
                  </a:schemeClr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 </a:t>
            </a:r>
            <a:r>
              <a:rPr altLang="ko-KR" b="1" dirty="0" sz="1200" kern="1200" lang="en-US" err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Santunan</a:t>
            </a:r>
            <a:r>
              <a:rPr altLang="ko-KR" b="1" dirty="0" sz="1200" kern="1200" lang="en-US" smtClean="0">
                <a:solidFill>
                  <a:schemeClr val="accent2">
                    <a:lumMod val="50000"/>
                  </a:schemeClr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 </a:t>
            </a:r>
            <a:r>
              <a:rPr altLang="ko-KR" b="1" dirty="0" sz="1200" kern="1200" lang="en-US" err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Kematian</a:t>
            </a:r>
            <a:r>
              <a:rPr altLang="ko-KR" b="1" dirty="0" sz="1200" kern="1200" lang="en-US" smtClean="0">
                <a:solidFill>
                  <a:schemeClr val="accent2">
                    <a:lumMod val="50000"/>
                  </a:schemeClr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 </a:t>
            </a:r>
            <a:r>
              <a:rPr altLang="ko-KR" b="1" dirty="0" sz="1200" kern="1200" lang="en-US" err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Bagi</a:t>
            </a:r>
            <a:r>
              <a:rPr altLang="ko-KR" b="1" dirty="0" sz="1200" kern="1200" lang="en-US" smtClean="0">
                <a:solidFill>
                  <a:schemeClr val="accent2">
                    <a:lumMod val="50000"/>
                  </a:schemeClr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 </a:t>
            </a:r>
            <a:r>
              <a:rPr altLang="ko-KR" b="1" dirty="0" sz="1200" kern="1200" lang="en-US" err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Tenaga</a:t>
            </a:r>
            <a:r>
              <a:rPr altLang="ko-KR" b="1" dirty="0" sz="1200" kern="1200" lang="en-US" smtClean="0">
                <a:solidFill>
                  <a:schemeClr val="accent2">
                    <a:lumMod val="50000"/>
                  </a:schemeClr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 </a:t>
            </a:r>
            <a:r>
              <a:rPr altLang="ko-KR" b="1" dirty="0" sz="1200" kern="1200" lang="en-US" err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Kesehatan</a:t>
            </a:r>
            <a:r>
              <a:rPr altLang="ko-KR" b="1" dirty="0" sz="1200" kern="1200" lang="en-US" smtClean="0">
                <a:solidFill>
                  <a:schemeClr val="accent2">
                    <a:lumMod val="50000"/>
                  </a:schemeClr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 yang </a:t>
            </a:r>
            <a:r>
              <a:rPr altLang="ko-KR" b="1" dirty="0" sz="1200" kern="1200" lang="en-US" err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Menangani</a:t>
            </a:r>
            <a:r>
              <a:rPr altLang="ko-KR" b="1" dirty="0" sz="1200" kern="1200" lang="en-US" smtClean="0">
                <a:solidFill>
                  <a:schemeClr val="accent2">
                    <a:lumMod val="50000"/>
                  </a:schemeClr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 COVID-19 </a:t>
            </a:r>
            <a:r>
              <a:rPr altLang="ko-KR" b="1" dirty="0" sz="1200" kern="1200" lang="en-US" err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ditetapkan</a:t>
            </a:r>
            <a:r>
              <a:rPr altLang="ko-KR" b="1" dirty="0" sz="1200" kern="1200" lang="en-US" smtClean="0">
                <a:solidFill>
                  <a:schemeClr val="accent2">
                    <a:lumMod val="50000"/>
                  </a:schemeClr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 </a:t>
            </a:r>
            <a:r>
              <a:rPr altLang="ko-KR" b="1" dirty="0" sz="1200" kern="1200" lang="en-US" err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pada</a:t>
            </a:r>
            <a:r>
              <a:rPr altLang="ko-KR" b="1" dirty="0" sz="1200" kern="1200" lang="en-US" smtClean="0">
                <a:solidFill>
                  <a:schemeClr val="accent2">
                    <a:lumMod val="50000"/>
                  </a:schemeClr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 </a:t>
            </a:r>
            <a:r>
              <a:rPr altLang="ko-KR" b="1" dirty="0" sz="1200" kern="1200" lang="en-US" err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tanggal</a:t>
            </a:r>
            <a:r>
              <a:rPr altLang="ko-KR" b="1" dirty="0" sz="1200" kern="1200" lang="en-US" smtClean="0">
                <a:solidFill>
                  <a:schemeClr val="accent2">
                    <a:lumMod val="50000"/>
                  </a:schemeClr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 27 April 2020</a:t>
            </a:r>
            <a:r>
              <a:rPr altLang="ko-KR" b="0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altLang="ko-KR" baseline="0" b="0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altLang="ko-KR" baseline="0" b="0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altLang="ko-KR" baseline="0" b="0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altLang="ko-KR" baseline="0" b="0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diberikan</a:t>
            </a:r>
            <a:r>
              <a:rPr altLang="ko-KR" baseline="0" b="0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000" kern="1200" lang="en-US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terhitung</a:t>
            </a:r>
            <a:r>
              <a:rPr dirty="0" sz="1000" kern="1200"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000" kern="1200" lang="en-US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mulai</a:t>
            </a:r>
            <a:r>
              <a:rPr dirty="0" sz="1000" kern="1200"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b="1" dirty="0" sz="1000" kern="1200" lang="en-US" err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Maret</a:t>
            </a:r>
            <a:r>
              <a:rPr b="1" dirty="0" sz="1000" kern="1200" lang="en-US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 2020 s/d Mei 2020</a:t>
            </a:r>
            <a:r>
              <a:rPr dirty="0" sz="1000" kern="1200"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, </a:t>
            </a:r>
            <a:r>
              <a:rPr dirty="0" sz="1000" kern="1200" lang="en-US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dan</a:t>
            </a:r>
            <a:r>
              <a:rPr dirty="0" sz="1000" kern="1200"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b="1" dirty="0" sz="1000" kern="1200" lang="en-US" err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dapat</a:t>
            </a:r>
            <a:r>
              <a:rPr b="1" dirty="0" sz="1000" kern="1200" lang="en-US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b="1" dirty="0" sz="1000" kern="1200" lang="en-US" err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diperpanjang</a:t>
            </a:r>
            <a:r>
              <a:rPr dirty="0" sz="1000" kern="1200"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000" kern="1200" lang="en-US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sesuai</a:t>
            </a:r>
            <a:r>
              <a:rPr dirty="0" sz="1000" kern="1200"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000" kern="1200" lang="en-US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dengan</a:t>
            </a:r>
            <a:r>
              <a:rPr dirty="0" sz="1000" kern="1200"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000" kern="1200" lang="en-US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ketentuan</a:t>
            </a:r>
            <a:r>
              <a:rPr dirty="0" sz="1000" kern="1200"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000" kern="1200" lang="en-US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peraturan</a:t>
            </a:r>
            <a:r>
              <a:rPr dirty="0" sz="1000" kern="1200"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  </a:t>
            </a:r>
            <a:r>
              <a:rPr dirty="0" sz="1000" kern="1200" lang="en-US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perundang-undangan</a:t>
            </a:r>
            <a:endParaRPr b="1" dirty="0" sz="1200" kern="1200" lang="en-US" smtClean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65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484979C-59EC-45D1-BFE6-7754FFA13E97}" type="slidenum">
              <a:rPr altLang="en-US" lang="zh-CN" smtClean="0"/>
              <a:t>7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err="1" smtClean="0"/>
              <a:t>Adapun</a:t>
            </a:r>
            <a:r>
              <a:rPr baseline="0" dirty="0" lang="en-US" smtClean="0"/>
              <a:t> </a:t>
            </a:r>
            <a:r>
              <a:rPr baseline="0" b="1" dirty="0" lang="en-US" err="1" smtClean="0"/>
              <a:t>Kriteria</a:t>
            </a:r>
            <a:r>
              <a:rPr baseline="0" b="1" dirty="0" lang="en-US" smtClean="0"/>
              <a:t> </a:t>
            </a:r>
            <a:r>
              <a:rPr baseline="0" b="1" dirty="0" lang="en-US" err="1" smtClean="0"/>
              <a:t>Fasyankes</a:t>
            </a:r>
            <a:r>
              <a:rPr baseline="0" b="1" dirty="0" lang="en-US" smtClean="0"/>
              <a:t> </a:t>
            </a:r>
            <a:r>
              <a:rPr baseline="0" b="0" dirty="0" lang="id-ID" smtClean="0"/>
              <a:t>d</a:t>
            </a:r>
            <a:r>
              <a:rPr baseline="0" b="0" dirty="0" lang="en-US" smtClean="0"/>
              <a:t>an</a:t>
            </a:r>
            <a:r>
              <a:rPr baseline="0" b="1" dirty="0" lang="en-US" smtClean="0"/>
              <a:t> </a:t>
            </a:r>
            <a:r>
              <a:rPr baseline="0" b="1" dirty="0" lang="en-US" err="1" smtClean="0"/>
              <a:t>Institusi</a:t>
            </a:r>
            <a:r>
              <a:rPr baseline="0" b="1" dirty="0" lang="en-US" smtClean="0"/>
              <a:t> </a:t>
            </a:r>
            <a:r>
              <a:rPr baseline="0" b="1" dirty="0" lang="en-US" err="1" smtClean="0"/>
              <a:t>Kesehatan</a:t>
            </a:r>
            <a:r>
              <a:rPr baseline="0" b="1" dirty="0" lang="en-US" smtClean="0"/>
              <a:t> </a:t>
            </a:r>
            <a:r>
              <a:rPr baseline="0" dirty="0" lang="en-US" smtClean="0"/>
              <a:t>yang </a:t>
            </a:r>
            <a:r>
              <a:rPr baseline="0" b="1" dirty="0" lang="en-US" err="1" smtClean="0"/>
              <a:t>berhak</a:t>
            </a:r>
            <a:r>
              <a:rPr baseline="0" b="1" dirty="0" lang="en-US" smtClean="0"/>
              <a:t> </a:t>
            </a:r>
            <a:r>
              <a:rPr baseline="0" b="1" dirty="0" lang="id-ID" smtClean="0"/>
              <a:t>mengusulkan dan </a:t>
            </a:r>
            <a:r>
              <a:rPr baseline="0" b="1" dirty="0" lang="en-US" err="1" smtClean="0"/>
              <a:t>menerima</a:t>
            </a:r>
            <a:r>
              <a:rPr baseline="0" b="1" dirty="0" lang="en-US" smtClean="0"/>
              <a:t> </a:t>
            </a:r>
            <a:r>
              <a:rPr baseline="0" dirty="0" lang="en-US" err="1" smtClean="0"/>
              <a:t>insentif</a:t>
            </a:r>
            <a:r>
              <a:rPr baseline="0" dirty="0" lang="en-US" smtClean="0"/>
              <a:t> </a:t>
            </a:r>
            <a:r>
              <a:rPr baseline="0" dirty="0" lang="en-US" err="1" smtClean="0"/>
              <a:t>dan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santunan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kematian</a:t>
            </a:r>
            <a:r>
              <a:rPr baseline="0" dirty="0" lang="en-US" smtClean="0"/>
              <a:t> </a:t>
            </a:r>
            <a:r>
              <a:rPr baseline="0" dirty="0" lang="en-US" err="1" smtClean="0"/>
              <a:t>meliputi</a:t>
            </a:r>
            <a:r>
              <a:rPr baseline="0" dirty="0" lang="en-US" smtClean="0"/>
              <a:t>:</a:t>
            </a:r>
            <a:endParaRPr baseline="0" dirty="0" lang="id-ID" smtClean="0"/>
          </a:p>
          <a:p>
            <a:endParaRPr baseline="0" dirty="0" lang="en-US" smtClean="0"/>
          </a:p>
          <a:p>
            <a:pPr algn="l" indent="-227013" marL="227013">
              <a:lnSpc>
                <a:spcPct val="114000"/>
              </a:lnSpc>
              <a:spcBef>
                <a:spcPct val="0"/>
              </a:spcBef>
              <a:buFont typeface="+mj-lt"/>
              <a:buAutoNum type="arabicPeriod"/>
            </a:pPr>
            <a:r>
              <a:rPr b="1" dirty="0" sz="1200" lang="id-ID" smtClean="0">
                <a:latin typeface="+mn-lt"/>
              </a:rPr>
              <a:t>Rumah Sakit </a:t>
            </a:r>
          </a:p>
          <a:p>
            <a:pPr algn="l" indent="-228600" marL="228600">
              <a:lnSpc>
                <a:spcPct val="114000"/>
              </a:lnSpc>
              <a:spcBef>
                <a:spcPct val="0"/>
              </a:spcBef>
              <a:buFont typeface="+mj-lt"/>
              <a:buAutoNum type="alphaLcParenR"/>
            </a:pPr>
            <a:r>
              <a:rPr dirty="0" sz="1200" lang="id-ID" smtClean="0">
                <a:latin typeface="+mn-lt"/>
              </a:rPr>
              <a:t>R</a:t>
            </a:r>
            <a:r>
              <a:rPr dirty="0" sz="1200" lang="en-US" smtClean="0">
                <a:latin typeface="+mn-lt"/>
              </a:rPr>
              <a:t>S</a:t>
            </a:r>
            <a:r>
              <a:rPr dirty="0" sz="1200" lang="id-ID" smtClean="0">
                <a:latin typeface="+mn-lt"/>
              </a:rPr>
              <a:t> yang </a:t>
            </a:r>
            <a:r>
              <a:rPr b="1" dirty="0" sz="1200" lang="en-US" smtClean="0">
                <a:latin typeface="+mn-lt"/>
              </a:rPr>
              <a:t>K</a:t>
            </a:r>
            <a:r>
              <a:rPr b="1" dirty="0" sz="1200" lang="id-ID" smtClean="0">
                <a:latin typeface="+mn-lt"/>
              </a:rPr>
              <a:t>husus </a:t>
            </a:r>
            <a:r>
              <a:rPr b="1" dirty="0" sz="1200" lang="en-US" smtClean="0">
                <a:latin typeface="+mn-lt"/>
              </a:rPr>
              <a:t>M</a:t>
            </a:r>
            <a:r>
              <a:rPr b="1" dirty="0" sz="1200" lang="id-ID" smtClean="0">
                <a:latin typeface="+mn-lt"/>
              </a:rPr>
              <a:t>enangani COVID-19</a:t>
            </a:r>
            <a:r>
              <a:rPr dirty="0" sz="1200" lang="id-ID" smtClean="0">
                <a:latin typeface="+mn-lt"/>
              </a:rPr>
              <a:t> </a:t>
            </a:r>
            <a:r>
              <a:rPr b="1" dirty="0" sz="1200" i="1" lang="id-ID" smtClean="0">
                <a:latin typeface="+mn-lt"/>
              </a:rPr>
              <a:t>seperti</a:t>
            </a:r>
            <a:r>
              <a:rPr dirty="0" sz="1200" lang="id-ID" smtClean="0">
                <a:latin typeface="+mn-lt"/>
              </a:rPr>
              <a:t> </a:t>
            </a:r>
            <a:r>
              <a:rPr dirty="0" sz="1200" lang="en-US" smtClean="0">
                <a:latin typeface="+mn-lt"/>
              </a:rPr>
              <a:t> </a:t>
            </a:r>
            <a:r>
              <a:rPr dirty="0" sz="1200" lang="id-ID" smtClean="0">
                <a:latin typeface="+mn-lt"/>
              </a:rPr>
              <a:t>RSPI Prof. dr. Sulianti Saroso, RSUP Persahabatan, RS Wisma Atlet, dan RS Khusus Infeksi COVID-19 Pulau Galang</a:t>
            </a:r>
            <a:endParaRPr dirty="0" sz="1200" lang="en-US" smtClean="0">
              <a:latin typeface="+mn-lt"/>
            </a:endParaRPr>
          </a:p>
          <a:p>
            <a:pPr algn="l" indent="-234950" marL="461963">
              <a:lnSpc>
                <a:spcPct val="114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dirty="0" sz="1200" lang="en-US" smtClean="0">
                <a:latin typeface="+mn-lt"/>
              </a:rPr>
              <a:t>Area </a:t>
            </a:r>
            <a:r>
              <a:rPr dirty="0" sz="1200" lang="en-US" err="1" smtClean="0">
                <a:latin typeface="+mn-lt"/>
              </a:rPr>
              <a:t>Kerja</a:t>
            </a:r>
            <a:r>
              <a:rPr dirty="0" sz="1200" lang="en-US" smtClean="0">
                <a:latin typeface="+mn-lt"/>
              </a:rPr>
              <a:t> : </a:t>
            </a:r>
            <a:r>
              <a:rPr b="1" dirty="0" sz="1200" lang="en-US" err="1" smtClean="0">
                <a:latin typeface="+mn-lt"/>
              </a:rPr>
              <a:t>Ruang</a:t>
            </a:r>
            <a:r>
              <a:rPr b="1" dirty="0" sz="1200" lang="en-US" smtClean="0">
                <a:latin typeface="+mn-lt"/>
              </a:rPr>
              <a:t> </a:t>
            </a:r>
            <a:r>
              <a:rPr b="1" dirty="0" sz="1200" lang="en-US" err="1" smtClean="0">
                <a:latin typeface="+mn-lt"/>
              </a:rPr>
              <a:t>Isolasi</a:t>
            </a:r>
            <a:r>
              <a:rPr b="1" dirty="0" sz="1200" lang="en-US" smtClean="0">
                <a:latin typeface="+mn-lt"/>
              </a:rPr>
              <a:t> COVID-19, </a:t>
            </a:r>
            <a:r>
              <a:rPr b="1" dirty="0" sz="1200" lang="en-US" err="1" smtClean="0">
                <a:latin typeface="+mn-lt"/>
              </a:rPr>
              <a:t>Ruang</a:t>
            </a:r>
            <a:r>
              <a:rPr b="1" dirty="0" sz="1200" lang="en-US" smtClean="0">
                <a:latin typeface="+mn-lt"/>
              </a:rPr>
              <a:t> HCU/ICU/ICCU COVID-19, </a:t>
            </a:r>
            <a:r>
              <a:rPr b="1" dirty="0" sz="1200" lang="en-US" err="1" smtClean="0">
                <a:latin typeface="+mn-lt"/>
              </a:rPr>
              <a:t>Ruang</a:t>
            </a:r>
            <a:r>
              <a:rPr b="1" dirty="0" sz="1200" lang="en-US" smtClean="0">
                <a:latin typeface="+mn-lt"/>
              </a:rPr>
              <a:t> IGD, </a:t>
            </a:r>
            <a:r>
              <a:rPr b="1" dirty="0" sz="1200" lang="en-US" err="1" smtClean="0">
                <a:latin typeface="+mn-lt"/>
              </a:rPr>
              <a:t>Ruang</a:t>
            </a:r>
            <a:r>
              <a:rPr b="1" dirty="0" sz="1200" lang="en-US" smtClean="0">
                <a:latin typeface="+mn-lt"/>
              </a:rPr>
              <a:t> </a:t>
            </a:r>
            <a:r>
              <a:rPr b="1" dirty="0" sz="1200" lang="en-US" err="1" smtClean="0">
                <a:latin typeface="+mn-lt"/>
              </a:rPr>
              <a:t>Rawat</a:t>
            </a:r>
            <a:r>
              <a:rPr b="1" dirty="0" sz="1200" lang="en-US" smtClean="0">
                <a:latin typeface="+mn-lt"/>
              </a:rPr>
              <a:t> </a:t>
            </a:r>
            <a:r>
              <a:rPr b="1" dirty="0" sz="1200" lang="en-US" err="1" smtClean="0">
                <a:latin typeface="+mn-lt"/>
              </a:rPr>
              <a:t>Inap</a:t>
            </a:r>
            <a:r>
              <a:rPr b="1" dirty="0" sz="1200" lang="en-US" smtClean="0">
                <a:latin typeface="+mn-lt"/>
              </a:rPr>
              <a:t>, </a:t>
            </a:r>
            <a:r>
              <a:rPr b="1" dirty="0" sz="1200" lang="en-US" err="1" smtClean="0">
                <a:latin typeface="+mn-lt"/>
              </a:rPr>
              <a:t>Instalasi</a:t>
            </a:r>
            <a:r>
              <a:rPr b="1" dirty="0" sz="1200" lang="en-US" smtClean="0">
                <a:latin typeface="+mn-lt"/>
              </a:rPr>
              <a:t> </a:t>
            </a:r>
            <a:r>
              <a:rPr b="1" dirty="0" sz="1200" lang="en-US" err="1" smtClean="0">
                <a:latin typeface="+mn-lt"/>
              </a:rPr>
              <a:t>Farmasi</a:t>
            </a:r>
            <a:r>
              <a:rPr b="1" dirty="0" sz="1200" lang="en-US" smtClean="0">
                <a:latin typeface="+mn-lt"/>
              </a:rPr>
              <a:t>, </a:t>
            </a:r>
            <a:r>
              <a:rPr b="1" dirty="0" sz="1200" lang="en-US" err="1" smtClean="0">
                <a:latin typeface="+mn-lt"/>
              </a:rPr>
              <a:t>dan</a:t>
            </a:r>
            <a:r>
              <a:rPr b="1" dirty="0" sz="1200" lang="en-US" smtClean="0">
                <a:latin typeface="+mn-lt"/>
              </a:rPr>
              <a:t> </a:t>
            </a:r>
            <a:r>
              <a:rPr b="1" dirty="0" sz="1200" lang="en-US" err="1" smtClean="0">
                <a:latin typeface="+mn-lt"/>
              </a:rPr>
              <a:t>Ruang</a:t>
            </a:r>
            <a:r>
              <a:rPr b="1" dirty="0" sz="1200" lang="en-US" smtClean="0">
                <a:latin typeface="+mn-lt"/>
              </a:rPr>
              <a:t> Lain</a:t>
            </a:r>
            <a:r>
              <a:rPr dirty="0" sz="1200" lang="en-US" smtClean="0">
                <a:latin typeface="+mn-lt"/>
              </a:rPr>
              <a:t> yang </a:t>
            </a:r>
            <a:r>
              <a:rPr dirty="0" sz="1200" lang="en-US" err="1" smtClean="0">
                <a:latin typeface="+mn-lt"/>
              </a:rPr>
              <a:t>digunakan</a:t>
            </a:r>
            <a:r>
              <a:rPr dirty="0" sz="1200" lang="en-US" smtClean="0">
                <a:latin typeface="+mn-lt"/>
              </a:rPr>
              <a:t> </a:t>
            </a:r>
            <a:r>
              <a:rPr dirty="0" sz="1200" lang="en-US" err="1" smtClean="0">
                <a:latin typeface="+mn-lt"/>
              </a:rPr>
              <a:t>untuk</a:t>
            </a:r>
            <a:r>
              <a:rPr dirty="0" sz="1200" lang="en-US" smtClean="0">
                <a:latin typeface="+mn-lt"/>
              </a:rPr>
              <a:t> </a:t>
            </a:r>
            <a:r>
              <a:rPr dirty="0" sz="1200" lang="en-US" err="1" smtClean="0">
                <a:latin typeface="+mn-lt"/>
              </a:rPr>
              <a:t>pelayanan</a:t>
            </a:r>
            <a:r>
              <a:rPr dirty="0" sz="1200" lang="en-US" smtClean="0">
                <a:latin typeface="+mn-lt"/>
              </a:rPr>
              <a:t> COVID-19. </a:t>
            </a:r>
          </a:p>
          <a:p>
            <a:pPr algn="l" indent="-227013" marL="227013">
              <a:lnSpc>
                <a:spcPct val="114000"/>
              </a:lnSpc>
              <a:spcBef>
                <a:spcPct val="0"/>
              </a:spcBef>
            </a:pPr>
            <a:endParaRPr dirty="0" sz="1200" lang="en-US" smtClean="0">
              <a:latin typeface="+mn-lt"/>
            </a:endParaRPr>
          </a:p>
          <a:p>
            <a:pPr algn="l" indent="-228600" marL="228600">
              <a:lnSpc>
                <a:spcPct val="114000"/>
              </a:lnSpc>
              <a:spcBef>
                <a:spcPct val="0"/>
              </a:spcBef>
              <a:buFont typeface="+mj-lt"/>
              <a:buAutoNum type="alphaLcParenR"/>
            </a:pPr>
            <a:r>
              <a:rPr baseline="0" dirty="0" sz="1200" lang="en-US" smtClean="0">
                <a:latin typeface="+mn-lt"/>
              </a:rPr>
              <a:t> </a:t>
            </a:r>
            <a:r>
              <a:rPr dirty="0" sz="1200" lang="en-US" smtClean="0">
                <a:latin typeface="+mn-lt"/>
              </a:rPr>
              <a:t>RS </a:t>
            </a:r>
            <a:r>
              <a:rPr b="1" dirty="0" sz="1200" lang="id-ID" smtClean="0">
                <a:latin typeface="+mn-lt"/>
              </a:rPr>
              <a:t>milik Pemerintah Pusat </a:t>
            </a:r>
            <a:r>
              <a:rPr dirty="0" sz="1200" lang="id-ID" smtClean="0">
                <a:latin typeface="+mn-lt"/>
              </a:rPr>
              <a:t>termasuk</a:t>
            </a:r>
            <a:r>
              <a:rPr b="1" dirty="0" sz="1200" lang="id-ID" smtClean="0">
                <a:latin typeface="+mn-lt"/>
              </a:rPr>
              <a:t> </a:t>
            </a:r>
            <a:r>
              <a:rPr b="1" dirty="0" sz="1200" lang="en-US" smtClean="0">
                <a:latin typeface="+mn-lt"/>
              </a:rPr>
              <a:t>RS</a:t>
            </a:r>
            <a:r>
              <a:rPr b="1" dirty="0" sz="1200" lang="id-ID" smtClean="0">
                <a:latin typeface="+mn-lt"/>
              </a:rPr>
              <a:t> milik TNI/POLRI atau </a:t>
            </a:r>
            <a:r>
              <a:rPr b="1" dirty="0" sz="1200" lang="en-US" smtClean="0">
                <a:latin typeface="+mn-lt"/>
              </a:rPr>
              <a:t>P</a:t>
            </a:r>
            <a:r>
              <a:rPr b="1" dirty="0" sz="1200" lang="id-ID" smtClean="0">
                <a:latin typeface="+mn-lt"/>
              </a:rPr>
              <a:t>emerintah </a:t>
            </a:r>
            <a:r>
              <a:rPr b="1" dirty="0" sz="1200" lang="en-US" smtClean="0">
                <a:latin typeface="+mn-lt"/>
              </a:rPr>
              <a:t>D</a:t>
            </a:r>
            <a:r>
              <a:rPr b="1" dirty="0" sz="1200" lang="id-ID" smtClean="0">
                <a:latin typeface="+mn-lt"/>
              </a:rPr>
              <a:t>aerah</a:t>
            </a:r>
            <a:r>
              <a:rPr dirty="0" sz="1200" lang="id-ID" smtClean="0">
                <a:latin typeface="+mn-lt"/>
              </a:rPr>
              <a:t>, serta rumah sakit milik swasta yang </a:t>
            </a:r>
            <a:r>
              <a:rPr dirty="0" sz="1200" lang="en-US" smtClean="0">
                <a:latin typeface="+mn-lt"/>
              </a:rPr>
              <a:t>  </a:t>
            </a:r>
          </a:p>
          <a:p>
            <a:pPr algn="l" indent="0" marL="0">
              <a:lnSpc>
                <a:spcPct val="114000"/>
              </a:lnSpc>
              <a:spcBef>
                <a:spcPct val="0"/>
              </a:spcBef>
              <a:buFont typeface="+mj-lt"/>
              <a:buNone/>
            </a:pPr>
            <a:r>
              <a:rPr dirty="0" sz="1200" lang="en-US" smtClean="0">
                <a:latin typeface="+mn-lt"/>
              </a:rPr>
              <a:t>     </a:t>
            </a:r>
            <a:r>
              <a:rPr dirty="0" sz="1200" lang="id-ID" smtClean="0">
                <a:latin typeface="+mn-lt"/>
              </a:rPr>
              <a:t>ditetapkan oleh Pemerintah Pusat atau </a:t>
            </a:r>
            <a:r>
              <a:rPr dirty="0" sz="1200" lang="en-US" err="1" smtClean="0">
                <a:latin typeface="+mn-lt"/>
              </a:rPr>
              <a:t>Pemda</a:t>
            </a:r>
            <a:endParaRPr dirty="0" sz="1200" lang="en-US" smtClean="0">
              <a:latin typeface="+mn-lt"/>
            </a:endParaRPr>
          </a:p>
          <a:p>
            <a:pPr algn="l" indent="-234950" marL="461963">
              <a:lnSpc>
                <a:spcPct val="114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dirty="0" sz="1200" lang="en-US" smtClean="0">
                <a:latin typeface="+mn-lt"/>
              </a:rPr>
              <a:t>Area </a:t>
            </a:r>
            <a:r>
              <a:rPr dirty="0" sz="1200" lang="en-US" err="1" smtClean="0">
                <a:latin typeface="+mn-lt"/>
              </a:rPr>
              <a:t>Kerja</a:t>
            </a:r>
            <a:r>
              <a:rPr dirty="0" sz="1200" lang="en-US" smtClean="0">
                <a:latin typeface="+mn-lt"/>
              </a:rPr>
              <a:t> : </a:t>
            </a:r>
            <a:r>
              <a:rPr b="1" dirty="0" sz="1200" lang="en-US" err="1" smtClean="0">
                <a:latin typeface="+mn-lt"/>
              </a:rPr>
              <a:t>Ruang</a:t>
            </a:r>
            <a:r>
              <a:rPr b="1" dirty="0" sz="1200" lang="en-US" smtClean="0">
                <a:latin typeface="+mn-lt"/>
              </a:rPr>
              <a:t> </a:t>
            </a:r>
            <a:r>
              <a:rPr b="1" dirty="0" sz="1200" lang="en-US" err="1" smtClean="0">
                <a:latin typeface="+mn-lt"/>
              </a:rPr>
              <a:t>Isolasi</a:t>
            </a:r>
            <a:r>
              <a:rPr b="1" dirty="0" sz="1200" lang="en-US" smtClean="0">
                <a:latin typeface="+mn-lt"/>
              </a:rPr>
              <a:t> COVID-19, </a:t>
            </a:r>
            <a:r>
              <a:rPr b="1" dirty="0" sz="1200" lang="en-US" err="1" smtClean="0">
                <a:latin typeface="+mn-lt"/>
              </a:rPr>
              <a:t>Ruang</a:t>
            </a:r>
            <a:r>
              <a:rPr b="1" dirty="0" sz="1200" lang="en-US" smtClean="0">
                <a:latin typeface="+mn-lt"/>
              </a:rPr>
              <a:t> HCU/ICU/ICCU COVID-19 </a:t>
            </a:r>
            <a:r>
              <a:rPr b="1" dirty="0" sz="1200" lang="en-US" err="1" smtClean="0">
                <a:latin typeface="+mn-lt"/>
              </a:rPr>
              <a:t>dan</a:t>
            </a:r>
            <a:r>
              <a:rPr b="1" dirty="0" sz="1200" lang="en-US" smtClean="0">
                <a:latin typeface="+mn-lt"/>
              </a:rPr>
              <a:t> </a:t>
            </a:r>
            <a:r>
              <a:rPr b="1" dirty="0" sz="1200" lang="en-US" err="1" smtClean="0">
                <a:latin typeface="+mn-lt"/>
              </a:rPr>
              <a:t>Ruang</a:t>
            </a:r>
            <a:r>
              <a:rPr b="1" dirty="0" sz="1200" lang="en-US" smtClean="0">
                <a:latin typeface="+mn-lt"/>
              </a:rPr>
              <a:t> IGD </a:t>
            </a:r>
            <a:r>
              <a:rPr b="1" dirty="0" sz="1200" lang="en-US" err="1" smtClean="0">
                <a:latin typeface="+mn-lt"/>
              </a:rPr>
              <a:t>Triase</a:t>
            </a:r>
            <a:endParaRPr dirty="0" sz="1200" lang="en-US" smtClean="0">
              <a:latin typeface="+mn-lt"/>
            </a:endParaRPr>
          </a:p>
          <a:p>
            <a:r>
              <a:rPr baseline="0" dirty="0" lang="en-US" smtClean="0"/>
              <a:t> </a:t>
            </a:r>
          </a:p>
          <a:p>
            <a:pPr indent="-228600" marL="228600">
              <a:buFont typeface="+mj-lt"/>
              <a:buAutoNum type="arabicPeriod" startAt="2"/>
            </a:pP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Kantor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Kesehatan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Pelabuhan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(KKP) 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yang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telah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ditetapkan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oleh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Pemerintah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Pusat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yang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melakukan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evakuasi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pasien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terduga</a:t>
            </a:r>
            <a:r>
              <a:rPr baseline="0" b="0" dirty="0" sz="1200" kern="1200" lang="id-ID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COVID-19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dirty="0" sz="1200" kern="1200" lang="id-ID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0" marL="0">
              <a:buFont typeface="+mj-lt"/>
              <a:buNone/>
            </a:pPr>
            <a:r>
              <a:rPr baseline="0" dirty="0" sz="1200" kern="1200" lang="id-ID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melakukan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="1" dirty="0" sz="1200" i="1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screening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serta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melakukan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pengamatan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penelusuran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kasus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COVID-19 di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lapangan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dirty="0" sz="1200" kern="1200" lang="en-US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-228600" marL="2286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AutoNum type="arabicPeriod" startAt="3"/>
            </a:pP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Balai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Teknik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Kesehatan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Lingkungan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(BTKL)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dan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Balai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Besar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Teknik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Kesehatan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Lingkungan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dan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Pengendalian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Penyakit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(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BBTKL-PP)</a:t>
            </a:r>
            <a:r>
              <a:rPr baseline="0" b="1" dirty="0" sz="1200" kern="1200" lang="id-ID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yang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melakukan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dirty="0" sz="1200" kern="1200" lang="id-ID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b="1" dirty="0" sz="1200" kern="1200" lang="id-ID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pemeriksan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spesimen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pengamatan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penelusuran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kasus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COVID-19 di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lapangan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dirty="0" lang="id-ID"/>
          </a:p>
        </p:txBody>
      </p:sp>
      <p:sp>
        <p:nvSpPr>
          <p:cNvPr id="10486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484979C-59EC-45D1-BFE6-7754FFA13E97}" type="slidenum">
              <a:rPr altLang="en-US" lang="zh-CN" smtClean="0"/>
              <a:t>9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9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indent="0" marL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YaHei" panose="020B0503020204020204" pitchFamily="34" charset="-122"/>
              </a:rPr>
              <a:t>4.</a:t>
            </a:r>
            <a:r>
              <a:rPr baseline="0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YaHei" panose="020B0503020204020204" pitchFamily="34" charset="-122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Dinas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Kesehatan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Provinsi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dan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Dinas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Kesehatan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Kabupaten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/ Kota</a:t>
            </a:r>
            <a:r>
              <a:rPr baseline="0" b="1"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yang </a:t>
            </a:r>
            <a:r>
              <a:rPr dirty="0" sz="1200" lang="en-US" err="1" smtClean="0">
                <a:latin typeface="+mn-lt"/>
              </a:rPr>
              <a:t>melakukan</a:t>
            </a:r>
            <a:r>
              <a:rPr dirty="0" sz="1200" lang="en-US" smtClean="0">
                <a:latin typeface="+mn-lt"/>
              </a:rPr>
              <a:t> </a:t>
            </a:r>
            <a:r>
              <a:rPr b="1" dirty="0" sz="1200" lang="en-US" err="1" smtClean="0">
                <a:latin typeface="+mn-lt"/>
              </a:rPr>
              <a:t>pengamatan</a:t>
            </a:r>
            <a:r>
              <a:rPr b="1" dirty="0" sz="1200" lang="en-US" smtClean="0">
                <a:latin typeface="+mn-lt"/>
              </a:rPr>
              <a:t> </a:t>
            </a:r>
            <a:r>
              <a:rPr b="1" dirty="0" sz="1200" lang="en-US" err="1" smtClean="0">
                <a:latin typeface="+mn-lt"/>
              </a:rPr>
              <a:t>dan</a:t>
            </a:r>
            <a:r>
              <a:rPr b="1" dirty="0" sz="1200" lang="en-US" smtClean="0">
                <a:latin typeface="+mn-lt"/>
              </a:rPr>
              <a:t> </a:t>
            </a:r>
            <a:r>
              <a:rPr b="1" dirty="0" sz="1200" lang="en-US" err="1" smtClean="0">
                <a:latin typeface="+mn-lt"/>
              </a:rPr>
              <a:t>penelusuran</a:t>
            </a:r>
            <a:r>
              <a:rPr b="1" dirty="0" sz="1200" lang="en-US" smtClean="0">
                <a:latin typeface="+mn-lt"/>
              </a:rPr>
              <a:t> </a:t>
            </a:r>
            <a:r>
              <a:rPr b="1" dirty="0" sz="1200" lang="en-US" err="1" smtClean="0">
                <a:latin typeface="+mn-lt"/>
              </a:rPr>
              <a:t>kasus</a:t>
            </a:r>
            <a:r>
              <a:rPr dirty="0" sz="1200" lang="en-US" smtClean="0">
                <a:latin typeface="+mn-lt"/>
              </a:rPr>
              <a:t> COVID-19 di </a:t>
            </a:r>
            <a:r>
              <a:rPr dirty="0" sz="1200" lang="en-US" err="1" smtClean="0">
                <a:latin typeface="+mn-lt"/>
              </a:rPr>
              <a:t>lapangan</a:t>
            </a:r>
            <a:endParaRPr dirty="0" sz="1200" lang="en-US" smtClean="0">
              <a:latin typeface="+mn-lt"/>
            </a:endParaRPr>
          </a:p>
          <a:p>
            <a:pPr algn="l" indent="0" marL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dirty="0" sz="1200" lang="en-US" smtClean="0">
              <a:latin typeface="+mn-lt"/>
            </a:endParaRPr>
          </a:p>
          <a:p>
            <a:pPr algn="l" indent="0" marL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dirty="0" sz="1200" lang="en-US" smtClean="0">
                <a:latin typeface="+mn-lt"/>
              </a:rPr>
              <a:t>5.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Pusat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Kesehatan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Masyarakat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b="1" dirty="0" sz="1200" kern="1200" lang="id-ID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(Puskesmas) 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yang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menangani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pasien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serta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melakukan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pengamatan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penelusuran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kasus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COVID-19 di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lapangan</a:t>
            </a:r>
            <a:endParaRPr dirty="0" sz="1200" kern="1200" lang="en-US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dirty="0" sz="1200" kern="1200" lang="en-US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YaHei" panose="020B0503020204020204" pitchFamily="34" charset="-122"/>
              </a:rPr>
              <a:t>6.</a:t>
            </a:r>
            <a:r>
              <a:rPr baseline="0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YaHei" panose="020B0503020204020204" pitchFamily="34" charset="-122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Laboratorium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yang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telah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ditetapkan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oleh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Kementerian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Kesehatan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yang </a:t>
            </a:r>
            <a:r>
              <a:rPr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melakukan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pemeriksaan</a:t>
            </a:r>
            <a:r>
              <a:rPr b="1"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="1" dirty="0" sz="1200" kern="1200" lang="en-US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spesimen</a:t>
            </a:r>
            <a:r>
              <a:rPr dirty="0" sz="1200" kern="1200" lang="en-US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COVID-19</a:t>
            </a:r>
            <a:endParaRPr dirty="0" lang="id-ID"/>
          </a:p>
        </p:txBody>
      </p:sp>
      <p:sp>
        <p:nvSpPr>
          <p:cNvPr id="104869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484979C-59EC-45D1-BFE6-7754FFA13E97}" type="slidenum">
              <a:rPr altLang="en-US" lang="zh-CN" smtClean="0"/>
              <a:t>10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0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 lang="id-ID" smtClean="0"/>
              <a:t>Kriteria tenaga kesehatan </a:t>
            </a:r>
            <a:r>
              <a:rPr dirty="0" lang="en-US" smtClean="0"/>
              <a:t>yang </a:t>
            </a:r>
            <a:r>
              <a:rPr dirty="0" lang="en-US" err="1" smtClean="0"/>
              <a:t>berhak</a:t>
            </a:r>
            <a:r>
              <a:rPr dirty="0" lang="en-US" smtClean="0"/>
              <a:t> </a:t>
            </a:r>
            <a:r>
              <a:rPr dirty="0" lang="en-US" err="1" smtClean="0"/>
              <a:t>menerima</a:t>
            </a:r>
            <a:r>
              <a:rPr dirty="0" lang="en-US" smtClean="0"/>
              <a:t> </a:t>
            </a:r>
            <a:r>
              <a:rPr dirty="0" lang="en-US" err="1" smtClean="0"/>
              <a:t>insentif</a:t>
            </a:r>
            <a:r>
              <a:rPr dirty="0" lang="en-US" smtClean="0"/>
              <a:t> </a:t>
            </a:r>
            <a:r>
              <a:rPr dirty="0" lang="en-US" smtClean="0"/>
              <a:t>d</a:t>
            </a:r>
            <a:r>
              <a:rPr dirty="0" lang="id-ID" smtClean="0"/>
              <a:t>an</a:t>
            </a:r>
            <a:r>
              <a:rPr dirty="0" lang="en-US" smtClean="0"/>
              <a:t> </a:t>
            </a:r>
            <a:r>
              <a:rPr dirty="0" lang="en-US" err="1" smtClean="0"/>
              <a:t>santuna</a:t>
            </a:r>
            <a:r>
              <a:rPr dirty="0" lang="id-ID" smtClean="0"/>
              <a:t>n</a:t>
            </a:r>
            <a:r>
              <a:rPr dirty="0" lang="en-US" smtClean="0"/>
              <a:t> </a:t>
            </a:r>
            <a:r>
              <a:rPr dirty="0" lang="en-US" err="1" smtClean="0"/>
              <a:t>kematian</a:t>
            </a:r>
            <a:r>
              <a:rPr dirty="0" lang="en-US" smtClean="0"/>
              <a:t> </a:t>
            </a:r>
            <a:r>
              <a:rPr dirty="0" lang="en-US" err="1" smtClean="0"/>
              <a:t>merujuk</a:t>
            </a:r>
            <a:r>
              <a:rPr dirty="0" lang="en-US" smtClean="0"/>
              <a:t> </a:t>
            </a:r>
            <a:r>
              <a:rPr dirty="0" lang="en-US" err="1" smtClean="0"/>
              <a:t>pada</a:t>
            </a:r>
            <a:r>
              <a:rPr dirty="0" lang="en-US" smtClean="0"/>
              <a:t> </a:t>
            </a:r>
            <a:r>
              <a:rPr dirty="0" lang="en-US" err="1" smtClean="0"/>
              <a:t>arahan</a:t>
            </a:r>
            <a:r>
              <a:rPr dirty="0" lang="en-US" smtClean="0"/>
              <a:t> </a:t>
            </a:r>
            <a:r>
              <a:rPr dirty="0" lang="id-ID" smtClean="0"/>
              <a:t>P</a:t>
            </a:r>
            <a:r>
              <a:rPr dirty="0" lang="en-US" err="1" smtClean="0"/>
              <a:t>residen</a:t>
            </a:r>
            <a:r>
              <a:rPr dirty="0" lang="en-US" smtClean="0"/>
              <a:t> </a:t>
            </a:r>
            <a:r>
              <a:rPr dirty="0" lang="en-US" smtClean="0"/>
              <a:t>RI yang </a:t>
            </a:r>
            <a:r>
              <a:rPr dirty="0" lang="en-US" err="1" smtClean="0"/>
              <a:t>dituangkan</a:t>
            </a:r>
            <a:r>
              <a:rPr dirty="0" lang="en-US" smtClean="0"/>
              <a:t> </a:t>
            </a:r>
            <a:r>
              <a:rPr dirty="0" lang="en-US" err="1" smtClean="0"/>
              <a:t>dalam</a:t>
            </a:r>
            <a:r>
              <a:rPr dirty="0" lang="en-US" smtClean="0"/>
              <a:t> </a:t>
            </a:r>
            <a:r>
              <a:rPr dirty="0" lang="en-US" err="1" smtClean="0"/>
              <a:t>surat</a:t>
            </a:r>
            <a:r>
              <a:rPr dirty="0" lang="en-US" smtClean="0"/>
              <a:t> </a:t>
            </a:r>
            <a:r>
              <a:rPr dirty="0" lang="en-US" smtClean="0"/>
              <a:t>Men</a:t>
            </a:r>
            <a:r>
              <a:rPr dirty="0" lang="id-ID" smtClean="0"/>
              <a:t>teri</a:t>
            </a:r>
            <a:r>
              <a:rPr baseline="0" dirty="0" lang="id-ID" smtClean="0"/>
              <a:t> Keuangan RI </a:t>
            </a:r>
            <a:r>
              <a:rPr dirty="0" lang="en-US" err="1" smtClean="0"/>
              <a:t>ke</a:t>
            </a:r>
            <a:r>
              <a:rPr dirty="0" lang="id-ID" smtClean="0"/>
              <a:t>pada</a:t>
            </a:r>
            <a:r>
              <a:rPr dirty="0" lang="en-US" smtClean="0"/>
              <a:t> Men</a:t>
            </a:r>
            <a:r>
              <a:rPr dirty="0" lang="id-ID" smtClean="0"/>
              <a:t>teri Kesehatan RI</a:t>
            </a:r>
            <a:r>
              <a:rPr dirty="0" lang="en-US" smtClean="0"/>
              <a:t>, </a:t>
            </a:r>
            <a:r>
              <a:rPr dirty="0" lang="en-US" err="1" smtClean="0"/>
              <a:t>meliputi</a:t>
            </a:r>
            <a:r>
              <a:rPr dirty="0" lang="en-US" smtClean="0"/>
              <a:t> </a:t>
            </a:r>
            <a:r>
              <a:rPr b="1" dirty="0" sz="1200" lang="id-ID" smtClean="0">
                <a:solidFill>
                  <a:srgbClr val="777777"/>
                </a:solidFill>
                <a:latin typeface="Tw Cen MT" panose="020B0602020104020603" pitchFamily="34" charset="0"/>
                <a:sym typeface="+mn-ea"/>
              </a:rPr>
              <a:t>d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okter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spesialis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,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dokter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,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dokter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gigi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,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bidan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,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perawat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,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dan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tenaga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medis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lainnya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yang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terlibat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langsung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dalam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menangani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pasien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 COVID-19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pada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Fasyankes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atau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Institusi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Kesehatan</a:t>
            </a:r>
            <a:r>
              <a:rPr altLang="zh-CN" dirty="0" sz="1200" lang="id-ID" smtClean="0">
                <a:solidFill>
                  <a:srgbClr val="777777"/>
                </a:solidFill>
                <a:latin typeface="Tw Cen MT" panose="020B0602020104020603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.</a:t>
            </a:r>
          </a:p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zh-CN" dirty="0" sz="1200" lang="id-ID" smtClean="0">
              <a:solidFill>
                <a:srgbClr val="777777"/>
              </a:solidFill>
              <a:latin typeface="Tw Cen MT" panose="020B0602020104020603" pitchFamily="34" charset="0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="1" dirty="0" sz="1200" lang="id-ID" smtClean="0">
                <a:solidFill>
                  <a:srgbClr val="777777"/>
                </a:solidFill>
                <a:latin typeface="Tw Cen MT" panose="020B0602020104020603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*Tenaga Medis lainnya merujuk kepada Tenaga Kesehatan Lainnya</a:t>
            </a:r>
            <a:endParaRPr altLang="zh-CN" b="1" dirty="0" sz="1200" lang="en-US" smtClean="0">
              <a:solidFill>
                <a:srgbClr val="777777"/>
              </a:solidFill>
              <a:latin typeface="Tw Cen MT" panose="020B0602020104020603" pitchFamily="34" charset="0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endParaRPr dirty="0" lang="id-ID" smtClean="0"/>
          </a:p>
          <a:p>
            <a:pPr indent="-228600" marL="228600">
              <a:buFont typeface="+mj-lt"/>
              <a:buAutoNum type="arabicPeriod"/>
            </a:pPr>
            <a:r>
              <a:rPr dirty="0" lang="id-ID" smtClean="0"/>
              <a:t>RS </a:t>
            </a:r>
          </a:p>
          <a:p>
            <a:pPr indent="0" marL="0">
              <a:buFont typeface="+mj-lt"/>
              <a:buNone/>
            </a:pPr>
            <a:r>
              <a:rPr baseline="0" dirty="0" lang="id-ID" smtClean="0"/>
              <a:t>            </a:t>
            </a:r>
            <a:r>
              <a:rPr dirty="0" lang="id-ID" smtClean="0"/>
              <a:t>RS Khusus</a:t>
            </a:r>
            <a:r>
              <a:rPr baseline="0" dirty="0" lang="id-ID" smtClean="0"/>
              <a:t> Covid-19</a:t>
            </a:r>
            <a:endParaRPr dirty="0" lang="en-US" smtClean="0"/>
          </a:p>
          <a:p>
            <a:pPr indent="-95250" marL="542925">
              <a:buFont typeface="Arial" panose="020B0604020202020204" pitchFamily="34" charset="0"/>
              <a:buChar char="•"/>
            </a:pP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Jenis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dan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jumlah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nakes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yang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bekerja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di 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RSPI Prof. dr.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Sulianti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Saroso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dan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RSUP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Persahabatan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ditetapkan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melalui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SK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Pimpinan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RS 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yang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diterbitkan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setiap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bulan</a:t>
            </a:r>
            <a:endParaRPr altLang="zh-CN" b="1" dirty="0" sz="1200" lang="en-US" smtClean="0">
              <a:solidFill>
                <a:srgbClr val="777777"/>
              </a:solidFill>
              <a:latin typeface="Tw Cen MT" panose="020B0602020104020603" pitchFamily="34" charset="0"/>
              <a:ea typeface="Arial Black" panose="020B0A04020102020204" charset="0"/>
              <a:cs typeface="Calibri" panose="020F0502020204030204" pitchFamily="34" charset="0"/>
              <a:sym typeface="+mn-ea"/>
            </a:endParaRPr>
          </a:p>
          <a:p>
            <a:pPr indent="-95250" marL="542925">
              <a:buFont typeface="Arial" panose="020B0604020202020204" pitchFamily="34" charset="0"/>
              <a:buChar char="•"/>
            </a:pP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Jenis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dan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jumlah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nakes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yang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bekerja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di 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RS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Darurat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Covid-19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Wisma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Atlet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dan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RS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Khusus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Infeksi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COVID-19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Pulau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Galang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ditetapkan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oleh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Kementerian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Kesehatan</a:t>
            </a:r>
            <a:r>
              <a:rPr altLang="zh-CN" baseline="0" b="1" dirty="0" sz="1200" lang="id-ID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</a:p>
          <a:p>
            <a:pPr indent="0" marL="447675">
              <a:buFont typeface="Arial" panose="020B0604020202020204" pitchFamily="34" charset="0"/>
              <a:buNone/>
            </a:pPr>
            <a:endParaRPr altLang="zh-CN" baseline="0" b="1" dirty="0" sz="1200" lang="id-ID" smtClean="0">
              <a:solidFill>
                <a:srgbClr val="777777"/>
              </a:solidFill>
              <a:latin typeface="Tw Cen MT" panose="020B0602020104020603" pitchFamily="34" charset="0"/>
              <a:ea typeface="Arial Black" panose="020B0A04020102020204" charset="0"/>
              <a:cs typeface="Calibri" panose="020F0502020204030204" pitchFamily="34" charset="0"/>
              <a:sym typeface="+mn-ea"/>
            </a:endParaRPr>
          </a:p>
          <a:p>
            <a:pPr indent="0" marL="447675">
              <a:buFont typeface="Arial" panose="020B0604020202020204" pitchFamily="34" charset="0"/>
              <a:buNone/>
            </a:pPr>
            <a:r>
              <a:rPr altLang="zh-CN" b="0" dirty="0" sz="1200" lang="id-ID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RS</a:t>
            </a:r>
            <a:r>
              <a:rPr altLang="zh-CN" baseline="0" b="0" dirty="0" sz="1200" lang="id-ID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0" dirty="0" sz="1200" lang="id-ID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Rujukan Covid-19</a:t>
            </a:r>
          </a:p>
          <a:p>
            <a:pPr indent="-95250" marL="542925">
              <a:buFont typeface="Arial" panose="020B0604020202020204" pitchFamily="34" charset="0"/>
              <a:buChar char="•"/>
            </a:pP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enis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dan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jumlah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nakes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yang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bekerja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di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RS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Rujukan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COVID-19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Lainnya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ditetapkan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melalui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SK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Pimpinan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RS</a:t>
            </a:r>
            <a:r>
              <a:rPr altLang="zh-CN" b="1" dirty="0" sz="1200" lang="id-ID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id-ID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yang diterbitkan</a:t>
            </a:r>
            <a:r>
              <a:rPr altLang="zh-CN" b="1" dirty="0" sz="1200" lang="id-ID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se</a:t>
            </a:r>
            <a:r>
              <a:rPr altLang="zh-CN" b="1" dirty="0" sz="1200" lang="id-ID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tiap bulan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.</a:t>
            </a:r>
          </a:p>
          <a:p>
            <a:pPr indent="-95250" marL="542925">
              <a:buFont typeface="Arial" panose="020B0604020202020204" pitchFamily="34" charset="0"/>
              <a:buChar char="•"/>
            </a:pP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Sesuai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dengan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beban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kerja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harus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mempertimbangkan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jumlah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kasus</a:t>
            </a:r>
            <a:r>
              <a:rPr altLang="zh-CN" b="1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 COVID-19 yang </a:t>
            </a:r>
            <a:r>
              <a:rPr altLang="zh-CN" b="1" dirty="0" sz="1200" lang="en-US" err="1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ditangani</a:t>
            </a:r>
            <a:r>
              <a:rPr altLang="zh-CN" dirty="0" sz="12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rPr>
              <a:t>.</a:t>
            </a:r>
          </a:p>
          <a:p>
            <a:pPr indent="0" marL="447675">
              <a:buFont typeface="+mj-lt"/>
              <a:buNone/>
            </a:pPr>
            <a:endParaRPr altLang="zh-CN" b="1" dirty="0" sz="1200" lang="en-US" smtClean="0">
              <a:solidFill>
                <a:srgbClr val="777777"/>
              </a:solidFill>
              <a:latin typeface="Tw Cen MT" panose="020B0602020104020603" pitchFamily="34" charset="0"/>
              <a:ea typeface="Arial Black" panose="020B0A04020102020204" charset="0"/>
              <a:cs typeface="Calibri" panose="020F0502020204030204" pitchFamily="34" charset="0"/>
              <a:sym typeface="+mn-ea"/>
            </a:endParaRPr>
          </a:p>
          <a:p>
            <a:endParaRPr dirty="0" lang="en-US"/>
          </a:p>
        </p:txBody>
      </p:sp>
      <p:sp>
        <p:nvSpPr>
          <p:cNvPr id="1048705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B484979C-59EC-45D1-BFE6-7754FFA13E97}" type="slidenum">
              <a:rPr altLang="en-US" lang="zh-CN" smtClean="0"/>
              <a:t>11</a:t>
            </a:fld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2"/>
          <p:cNvPicPr>
            <a:picLocks noChangeAspect="1"/>
          </p:cNvPicPr>
          <p:nvPr userDrawn="1"/>
        </p:nvPicPr>
        <p:blipFill rotWithShape="1">
          <a:blip xmlns:r="http://schemas.openxmlformats.org/officeDocument/2006/relationships" r:embed="rId1" cstate="print"/>
          <a:srcRect r="17630"/>
          <a:stretch>
            <a:fillRect/>
          </a:stretch>
        </p:blipFill>
        <p:spPr>
          <a:xfrm>
            <a:off x="3944157" y="0"/>
            <a:ext cx="8247843" cy="6857999"/>
          </a:xfrm>
          <a:prstGeom prst="rect"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图片 3"/>
          <p:cNvPicPr>
            <a:picLocks noChangeAspect="1"/>
          </p:cNvPicPr>
          <p:nvPr userDrawn="1"/>
        </p:nvPicPr>
        <p:blipFill rotWithShape="1">
          <a:blip xmlns:r="http://schemas.openxmlformats.org/officeDocument/2006/relationships" r:embed="rId1" cstate="print"/>
          <a:srcRect r="17630"/>
          <a:stretch>
            <a:fillRect/>
          </a:stretch>
        </p:blipFill>
        <p:spPr>
          <a:xfrm flipH="1">
            <a:off x="0" y="0"/>
            <a:ext cx="8247843" cy="6857999"/>
          </a:xfrm>
          <a:prstGeom prst="rect"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99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16538D1-1273-E548-9EB3-F9A3619247D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10489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1D61FF1-A3CF-1B44-AA98-40F7DFAC8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tx1="dk1" tx2="dk2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themeOverride" Target="../theme/themeOverride1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8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9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0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slideLayout" Target="../slideLayouts/slideLayout5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hyperlink" Target="mailto:bppsdmkcovid19@gmail.com" TargetMode="External"/><Relationship Id="rId3" Type="http://schemas.openxmlformats.org/officeDocument/2006/relationships/hyperlink" Target="mailto:ppsdmkcovid19@yahoo.com" TargetMode="Externa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14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5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hemeOverride" Target="../theme/themeOverride2.xml"/><Relationship Id="rId7" Type="http://schemas.openxmlformats.org/officeDocument/2006/relationships/slideLayout" Target="../slideLayouts/slideLayout5.xml"/><Relationship Id="rId8" Type="http://schemas.openxmlformats.org/officeDocument/2006/relationships/notesSlide" Target="../notesSlides/notesSlide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8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9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0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1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3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4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5.xml"/><Relationship Id="rId3" Type="http://schemas.openxmlformats.org/officeDocument/2006/relationships/themeOverride" Target="../theme/themeOverride3.xml"/><Relationship Id="rId4" Type="http://schemas.openxmlformats.org/officeDocument/2006/relationships/slideLayout" Target="../slideLayouts/slideLayout5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5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6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hemeOverride" Target="../theme/themeOverride4.xml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4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6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9.xml"/><Relationship Id="rId3" Type="http://schemas.openxmlformats.org/officeDocument/2006/relationships/slideLayout" Target="../slideLayouts/slideLayout5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hemeOverride" Target="../theme/themeOverride5.xml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矩形: 圆角 19"/>
          <p:cNvSpPr/>
          <p:nvPr/>
        </p:nvSpPr>
        <p:spPr>
          <a:xfrm>
            <a:off x="542308" y="1478078"/>
            <a:ext cx="5760720" cy="2834640"/>
          </a:xfrm>
          <a:prstGeom prst="roundRect">
            <a:avLst>
              <a:gd name="adj" fmla="val 8491"/>
            </a:avLst>
          </a:prstGeom>
          <a:solidFill>
            <a:srgbClr val="F98048"/>
          </a:solidFill>
          <a:ln>
            <a:noFill/>
          </a:ln>
          <a:effectLst>
            <a:outerShdw algn="tl" blurRad="88900" dir="2700000" dist="381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577" name="文本框 10"/>
          <p:cNvSpPr txBox="1"/>
          <p:nvPr/>
        </p:nvSpPr>
        <p:spPr>
          <a:xfrm>
            <a:off x="641178" y="1756881"/>
            <a:ext cx="5562979" cy="2277034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20000"/>
              </a:lnSpc>
            </a:pPr>
            <a:r>
              <a:rPr altLang="ko-KR" b="1" dirty="0" sz="20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</a:rPr>
              <a:t>KEPUTUSAN MENTERI KESEHATAN RI</a:t>
            </a:r>
            <a:br>
              <a:rPr altLang="ko-KR" b="1" dirty="0" sz="20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</a:rPr>
            </a:br>
            <a:r>
              <a:rPr altLang="ko-KR" b="1" dirty="0" sz="20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</a:rPr>
              <a:t>No : HK.01/07/MENKES/278/2020</a:t>
            </a:r>
            <a:br>
              <a:rPr altLang="ko-KR" b="1" dirty="0" sz="20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</a:rPr>
            </a:br>
            <a:r>
              <a:rPr altLang="ko-KR" b="1" dirty="0" sz="20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</a:rPr>
              <a:t>TENTANG </a:t>
            </a:r>
          </a:p>
          <a:p>
            <a:pPr>
              <a:lnSpc>
                <a:spcPct val="120000"/>
              </a:lnSpc>
            </a:pPr>
            <a:r>
              <a:rPr altLang="ko-KR" b="1" dirty="0" sz="20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</a:rPr>
              <a:t>PEMBERIAN INSENTIF DAN SANTUNAN KEMATIAN BAGI TENAGA KESEHATAN YANG MENANGANI COVID-19</a:t>
            </a:r>
            <a:endParaRPr altLang="zh-CN" b="1" dirty="0" sz="2000" lang="en-US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pic>
        <p:nvPicPr>
          <p:cNvPr id="2097153" name="Picture 2" descr="Hasil gambar untuk badan PPSDM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55957" y="66371"/>
            <a:ext cx="2070948" cy="936929"/>
          </a:xfrm>
          <a:prstGeom prst="rect"/>
          <a:noFill/>
          <a:ln>
            <a:noFill/>
          </a:ln>
        </p:spPr>
      </p:pic>
      <p:pic>
        <p:nvPicPr>
          <p:cNvPr id="2097154" name="Picture 2" descr="LOGO GERMAS FORMAT PNG, JPEG, CDR,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521928" y="66371"/>
            <a:ext cx="1712543" cy="799633"/>
          </a:xfrm>
          <a:prstGeom prst="rect"/>
          <a:noFill/>
        </p:spPr>
      </p:pic>
      <p:sp>
        <p:nvSpPr>
          <p:cNvPr id="1048578" name="TextBox 1"/>
          <p:cNvSpPr txBox="1"/>
          <p:nvPr/>
        </p:nvSpPr>
        <p:spPr>
          <a:xfrm>
            <a:off x="542308" y="4924792"/>
            <a:ext cx="6734792" cy="8788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000" lang="en-US" err="1" smtClean="0">
                <a:latin typeface="Bahnschrift" panose="020B0502040204020203" pitchFamily="34" charset="0"/>
                <a:ea typeface="Verdana" panose="020B0604030504040204" pitchFamily="34" charset="0"/>
                <a:cs typeface="Arial" panose="020B0604020202020204" pitchFamily="34" charset="0"/>
              </a:rPr>
              <a:t>Badan</a:t>
            </a:r>
            <a:r>
              <a:rPr b="1" dirty="0" sz="2000" lang="en-US" smtClean="0">
                <a:latin typeface="Bahnschrift" panose="020B0502040204020203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b="1" dirty="0" sz="2000" lang="en-US">
                <a:latin typeface="Bahnschrift" panose="020B0502040204020203" pitchFamily="34" charset="0"/>
                <a:ea typeface="Verdana" panose="020B0604030504040204" pitchFamily="34" charset="0"/>
                <a:cs typeface="Arial" panose="020B0604020202020204" pitchFamily="34" charset="0"/>
              </a:rPr>
              <a:t>PPSDM </a:t>
            </a:r>
            <a:r>
              <a:rPr b="1" dirty="0" sz="2000" lang="en-US" err="1">
                <a:latin typeface="Bahnschrift" panose="020B0502040204020203" pitchFamily="34" charset="0"/>
                <a:ea typeface="Verdana" panose="020B0604030504040204" pitchFamily="34" charset="0"/>
                <a:cs typeface="Arial" panose="020B0604020202020204" pitchFamily="34" charset="0"/>
              </a:rPr>
              <a:t>Kesehatan</a:t>
            </a:r>
            <a:r>
              <a:rPr b="1" dirty="0" sz="2000" lang="en-US">
                <a:latin typeface="Bahnschrift" panose="020B0502040204020203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b="1" dirty="0" sz="2000" lang="en-US" err="1">
                <a:latin typeface="Bahnschrift" panose="020B0502040204020203" pitchFamily="34" charset="0"/>
                <a:ea typeface="Verdana" panose="020B0604030504040204" pitchFamily="34" charset="0"/>
                <a:cs typeface="Arial" panose="020B0604020202020204" pitchFamily="34" charset="0"/>
              </a:rPr>
              <a:t>Kemenkes</a:t>
            </a:r>
            <a:r>
              <a:rPr b="1" dirty="0" sz="2000" lang="en-US">
                <a:latin typeface="Bahnschrift" panose="020B0502040204020203" pitchFamily="34" charset="0"/>
                <a:ea typeface="Verdana" panose="020B0604030504040204" pitchFamily="34" charset="0"/>
                <a:cs typeface="Arial" panose="020B0604020202020204" pitchFamily="34" charset="0"/>
              </a:rPr>
              <a:t> RI</a:t>
            </a:r>
          </a:p>
          <a:p>
            <a:endParaRPr b="1" dirty="0" sz="1600" lang="en-US">
              <a:latin typeface="Bahnschrift" panose="020B0502040204020203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b="1" dirty="0" sz="1600" lang="en-US">
                <a:latin typeface="Bahnschrift" panose="020B0502040204020203" pitchFamily="34" charset="0"/>
                <a:ea typeface="Verdana" panose="020B0604030504040204" pitchFamily="34" charset="0"/>
                <a:cs typeface="Arial" panose="020B0604020202020204" pitchFamily="34" charset="0"/>
              </a:rPr>
              <a:t>Jakarta, </a:t>
            </a:r>
            <a:r>
              <a:rPr b="1" dirty="0" sz="1600" lang="id-ID" smtClean="0">
                <a:latin typeface="Bahnschrift" panose="020B0502040204020203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altLang="id" b="1" dirty="0" sz="1600" lang="en-US" smtClean="0">
                <a:latin typeface="Bahnschrift" panose="020B0502040204020203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r>
              <a:rPr altLang="id" b="1" dirty="0" sz="1600" lang="en-US" smtClean="0">
                <a:latin typeface="Bahnschrift" panose="020B0502040204020203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altLang="id" b="1" dirty="0" sz="1600" lang="en-US" smtClean="0">
                <a:latin typeface="Bahnschrift" panose="020B0502040204020203" pitchFamily="34" charset="0"/>
                <a:ea typeface="Verdana" panose="020B0604030504040204" pitchFamily="34" charset="0"/>
                <a:cs typeface="Arial" panose="020B0604020202020204" pitchFamily="34" charset="0"/>
              </a:rPr>
              <a:t>J</a:t>
            </a:r>
            <a:r>
              <a:rPr altLang="id" b="1" dirty="0" sz="1600" lang="en-US" smtClean="0">
                <a:latin typeface="Bahnschrift" panose="020B0502040204020203" pitchFamily="34" charset="0"/>
                <a:ea typeface="Verdana" panose="020B0604030504040204" pitchFamily="34" charset="0"/>
                <a:cs typeface="Arial" panose="020B0604020202020204" pitchFamily="34" charset="0"/>
              </a:rPr>
              <a:t>u</a:t>
            </a:r>
            <a:r>
              <a:rPr altLang="id" b="1" dirty="0" sz="1600" lang="en-US" smtClean="0">
                <a:latin typeface="Bahnschrift" panose="020B0502040204020203" pitchFamily="34" charset="0"/>
                <a:ea typeface="Verdana" panose="020B0604030504040204" pitchFamily="34" charset="0"/>
                <a:cs typeface="Arial" panose="020B0604020202020204" pitchFamily="34" charset="0"/>
              </a:rPr>
              <a:t>n</a:t>
            </a:r>
            <a:r>
              <a:rPr altLang="id" b="1" dirty="0" sz="1600" lang="en-US" smtClean="0">
                <a:latin typeface="Bahnschrift" panose="020B0502040204020203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altLang="id" b="1" dirty="0" sz="1600" lang="en-US" smtClean="0">
                <a:latin typeface="Bahnschrift" panose="020B0502040204020203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altLang="id" b="1" dirty="0" sz="1600" lang="en-US" smtClean="0">
                <a:latin typeface="Bahnschrift" panose="020B0502040204020203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altLang="id" b="1" dirty="0" sz="1600" lang="en-US" smtClean="0">
                <a:latin typeface="Bahnschrift" panose="020B0502040204020203" pitchFamily="34" charset="0"/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  <a:r>
              <a:rPr altLang="id" b="1" dirty="0" sz="1600" lang="en-US" smtClean="0">
                <a:latin typeface="Bahnschrift" panose="020B0502040204020203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altLang="id" b="1" dirty="0" sz="1600" lang="en-US" smtClean="0">
                <a:latin typeface="Bahnschrift" panose="020B0502040204020203" pitchFamily="34" charset="0"/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  <a:endParaRPr altLang="en-US" 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文本框 1"/>
          <p:cNvSpPr txBox="1"/>
          <p:nvPr/>
        </p:nvSpPr>
        <p:spPr>
          <a:xfrm>
            <a:off x="1130484" y="509619"/>
            <a:ext cx="5910581" cy="447040"/>
          </a:xfrm>
          <a:prstGeom prst="rect"/>
          <a:noFill/>
        </p:spPr>
        <p:txBody>
          <a:bodyPr rtlCol="0" wrap="none">
            <a:spAutoFit/>
          </a:bodyPr>
          <a:p>
            <a:pPr>
              <a:lnSpc>
                <a:spcPct val="120000"/>
              </a:lnSpc>
            </a:pP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Kriteria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Fasyankes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dan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Institusi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Kesehatan</a:t>
            </a:r>
          </a:p>
        </p:txBody>
      </p:sp>
      <p:sp>
        <p:nvSpPr>
          <p:cNvPr id="1048680" name="Text Placeholder 13"/>
          <p:cNvSpPr txBox="1"/>
          <p:nvPr/>
        </p:nvSpPr>
        <p:spPr>
          <a:xfrm>
            <a:off x="1894363" y="1898022"/>
            <a:ext cx="2438400" cy="304800"/>
          </a:xfrm>
          <a:prstGeom prst="rect"/>
          <a:noFill/>
        </p:spPr>
        <p:txBody>
          <a:bodyPr anchor="ctr"/>
          <a:lstStyle>
            <a:lvl1pPr algn="just" defTabSz="914400" eaLnBrk="1" hangingPunct="1" indent="0" latinLnBrk="0" marL="0" rtl="0">
              <a:spcBef>
                <a:spcPct val="20000"/>
              </a:spcBef>
              <a:buFont typeface="Arial" panose="020B0604020202020204" pitchFamily="34" charset="0"/>
              <a:buNone/>
              <a:defRPr b="1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Sen" pitchFamily="50" charset="0"/>
                <a:ea typeface="+mn-ea"/>
                <a:cs typeface="Levenim MT" pitchFamily="2" charset="-79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dirty="0" sz="1800" lang="en-US">
                <a:solidFill>
                  <a:srgbClr val="8389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DINAS KESEHATAN</a:t>
            </a:r>
          </a:p>
        </p:txBody>
      </p:sp>
      <p:sp>
        <p:nvSpPr>
          <p:cNvPr id="1048681" name="Text Placeholder 14"/>
          <p:cNvSpPr txBox="1"/>
          <p:nvPr/>
        </p:nvSpPr>
        <p:spPr>
          <a:xfrm>
            <a:off x="1130484" y="2410053"/>
            <a:ext cx="3081513" cy="711200"/>
          </a:xfrm>
          <a:prstGeom prst="rect"/>
          <a:noFill/>
        </p:spPr>
        <p:txBody>
          <a:bodyPr anchor="t"/>
          <a:lstStyle>
            <a:lvl1pPr algn="just" defTabSz="914400" eaLnBrk="1" hangingPunct="1" indent="0" latinLnBrk="0" marL="0" rtl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  <a:defRPr b="0"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Levenim MT" pitchFamily="2" charset="-79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171450" marL="1714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dirty="0" sz="1600" lang="en-US" err="1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Dinas</a:t>
            </a:r>
            <a:r>
              <a:rPr dirty="0" sz="1600" lang="en-US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dirty="0" sz="1600" lang="en-US" err="1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Kesehatan</a:t>
            </a:r>
            <a:r>
              <a:rPr dirty="0" sz="1600" lang="en-US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dirty="0" sz="1600" lang="en-US" err="1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Provinsi</a:t>
            </a:r>
            <a:r>
              <a:rPr dirty="0" sz="1600" lang="en-US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dirty="0" sz="1600" lang="en-US" err="1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dan</a:t>
            </a:r>
            <a:r>
              <a:rPr dirty="0" sz="1600" lang="en-US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dirty="0" sz="1600" lang="en-US" err="1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Dinas</a:t>
            </a:r>
            <a:r>
              <a:rPr dirty="0" sz="1600" lang="en-US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dirty="0" sz="1600" lang="en-US" err="1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Kesehatan</a:t>
            </a:r>
            <a:r>
              <a:rPr dirty="0" sz="1600" lang="en-US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dirty="0" sz="1600" lang="en-US" err="1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Kabupaten</a:t>
            </a:r>
            <a:r>
              <a:rPr dirty="0" sz="1600" lang="en-US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/ Kota</a:t>
            </a:r>
          </a:p>
          <a:p>
            <a:pPr algn="l" indent="-171450" marL="1714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dirty="0" sz="1600" lang="en-US" err="1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Dinas</a:t>
            </a:r>
            <a:r>
              <a:rPr dirty="0" sz="1600" lang="en-US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dirty="0" sz="1600" lang="en-US" err="1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Kesehatan</a:t>
            </a:r>
            <a:r>
              <a:rPr dirty="0" sz="1600" lang="en-US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yang </a:t>
            </a:r>
            <a:r>
              <a:rPr dirty="0" sz="1600" lang="en-US" err="1">
                <a:latin typeface="+mn-lt"/>
              </a:rPr>
              <a:t>melakukan</a:t>
            </a:r>
            <a:r>
              <a:rPr dirty="0" sz="1600" lang="en-US">
                <a:latin typeface="+mn-lt"/>
              </a:rPr>
              <a:t> </a:t>
            </a:r>
            <a:r>
              <a:rPr b="1" dirty="0" sz="1600" lang="en-US" err="1">
                <a:latin typeface="+mn-lt"/>
              </a:rPr>
              <a:t>pengamatan</a:t>
            </a:r>
            <a:r>
              <a:rPr b="1" dirty="0" sz="1600" lang="en-US">
                <a:latin typeface="+mn-lt"/>
              </a:rPr>
              <a:t> </a:t>
            </a:r>
            <a:r>
              <a:rPr b="1" dirty="0" sz="1600" lang="en-US" err="1">
                <a:latin typeface="+mn-lt"/>
              </a:rPr>
              <a:t>dan</a:t>
            </a:r>
            <a:r>
              <a:rPr b="1" dirty="0" sz="1600" lang="en-US">
                <a:latin typeface="+mn-lt"/>
              </a:rPr>
              <a:t> </a:t>
            </a:r>
            <a:r>
              <a:rPr b="1" dirty="0" sz="1600" lang="en-US" err="1">
                <a:latin typeface="+mn-lt"/>
              </a:rPr>
              <a:t>penelusuran</a:t>
            </a:r>
            <a:r>
              <a:rPr b="1" dirty="0" sz="1600" lang="en-US">
                <a:latin typeface="+mn-lt"/>
              </a:rPr>
              <a:t> </a:t>
            </a:r>
            <a:r>
              <a:rPr b="1" dirty="0" sz="1600" lang="en-US" err="1">
                <a:latin typeface="+mn-lt"/>
              </a:rPr>
              <a:t>kasus</a:t>
            </a:r>
            <a:r>
              <a:rPr dirty="0" sz="1600" lang="en-US">
                <a:latin typeface="+mn-lt"/>
              </a:rPr>
              <a:t> COVID-19 di </a:t>
            </a:r>
            <a:r>
              <a:rPr dirty="0" sz="1600" lang="en-US" err="1">
                <a:latin typeface="+mn-lt"/>
              </a:rPr>
              <a:t>lapangan</a:t>
            </a:r>
            <a:r>
              <a:rPr dirty="0" sz="1600" lang="en-US">
                <a:latin typeface="+mn-lt"/>
              </a:rPr>
              <a:t/>
            </a:r>
            <a:br>
              <a:rPr dirty="0" sz="1600" lang="en-US">
                <a:latin typeface="+mn-lt"/>
              </a:rPr>
            </a:br>
            <a:endParaRPr dirty="0" sz="1600" lang="id-ID">
              <a:latin typeface="+mn-lt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sp>
        <p:nvSpPr>
          <p:cNvPr id="1048682" name="Text Placeholder 13"/>
          <p:cNvSpPr txBox="1"/>
          <p:nvPr/>
        </p:nvSpPr>
        <p:spPr>
          <a:xfrm>
            <a:off x="878363" y="1532898"/>
            <a:ext cx="1676400" cy="694703"/>
          </a:xfrm>
          <a:prstGeom prst="rect"/>
          <a:noFill/>
        </p:spPr>
        <p:txBody>
          <a:bodyPr anchor="ctr"/>
          <a:lstStyle>
            <a:lvl1pPr algn="just" defTabSz="914400" eaLnBrk="1" hangingPunct="1" indent="0" latinLnBrk="0" marL="0" rtl="0">
              <a:spcBef>
                <a:spcPct val="20000"/>
              </a:spcBef>
              <a:buFont typeface="Arial" panose="020B0604020202020204" pitchFamily="34" charset="0"/>
              <a:buNone/>
              <a:defRPr b="1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Sen" pitchFamily="50" charset="0"/>
                <a:ea typeface="+mn-ea"/>
                <a:cs typeface="Levenim MT" pitchFamily="2" charset="-79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dirty="0" sz="6000" lang="en-US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04</a:t>
            </a:r>
          </a:p>
        </p:txBody>
      </p:sp>
      <p:sp>
        <p:nvSpPr>
          <p:cNvPr id="1048683" name="Text Placeholder 13"/>
          <p:cNvSpPr txBox="1"/>
          <p:nvPr/>
        </p:nvSpPr>
        <p:spPr>
          <a:xfrm>
            <a:off x="5450363" y="1898022"/>
            <a:ext cx="2438400" cy="304800"/>
          </a:xfrm>
          <a:prstGeom prst="rect"/>
          <a:noFill/>
        </p:spPr>
        <p:txBody>
          <a:bodyPr anchor="ctr"/>
          <a:lstStyle>
            <a:lvl1pPr algn="just" defTabSz="914400" eaLnBrk="1" hangingPunct="1" indent="0" latinLnBrk="0" marL="0" rtl="0">
              <a:spcBef>
                <a:spcPct val="20000"/>
              </a:spcBef>
              <a:buFont typeface="Arial" panose="020B0604020202020204" pitchFamily="34" charset="0"/>
              <a:buNone/>
              <a:defRPr b="1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Sen" pitchFamily="50" charset="0"/>
                <a:ea typeface="+mn-ea"/>
                <a:cs typeface="Levenim MT" pitchFamily="2" charset="-79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dirty="0" sz="1800" lang="en-US">
                <a:solidFill>
                  <a:srgbClr val="8389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PUSKESMAS</a:t>
            </a:r>
          </a:p>
        </p:txBody>
      </p:sp>
      <p:sp>
        <p:nvSpPr>
          <p:cNvPr id="1048684" name="Text Placeholder 14"/>
          <p:cNvSpPr txBox="1"/>
          <p:nvPr/>
        </p:nvSpPr>
        <p:spPr>
          <a:xfrm>
            <a:off x="4691269" y="2307765"/>
            <a:ext cx="3081513" cy="711200"/>
          </a:xfrm>
          <a:prstGeom prst="rect"/>
          <a:noFill/>
        </p:spPr>
        <p:txBody>
          <a:bodyPr anchor="t"/>
          <a:lstStyle>
            <a:lvl1pPr algn="just" defTabSz="914400" eaLnBrk="1" hangingPunct="1" indent="0" latinLnBrk="0" marL="0" rtl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  <a:defRPr b="0"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Levenim MT" pitchFamily="2" charset="-79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dirty="0" sz="1600" lang="en-US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Pusat Kesehatan Masyarakat yang </a:t>
            </a:r>
            <a:r>
              <a:rPr b="1" dirty="0" sz="1600" lang="en-US" err="1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menangani</a:t>
            </a:r>
            <a:r>
              <a:rPr b="1" dirty="0" sz="1600" lang="en-US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b="1" dirty="0" sz="1600" lang="en-US" err="1">
                <a:latin typeface="+mj-lt"/>
              </a:rPr>
              <a:t>pasien</a:t>
            </a:r>
            <a:r>
              <a:rPr dirty="0" sz="1600" lang="en-US">
                <a:latin typeface="+mj-lt"/>
              </a:rPr>
              <a:t> </a:t>
            </a:r>
            <a:r>
              <a:rPr dirty="0" sz="1600" lang="en-US" err="1">
                <a:latin typeface="+mj-lt"/>
              </a:rPr>
              <a:t>serta</a:t>
            </a:r>
            <a:r>
              <a:rPr dirty="0" sz="1600" lang="en-US">
                <a:latin typeface="+mj-lt"/>
              </a:rPr>
              <a:t> </a:t>
            </a:r>
            <a:r>
              <a:rPr dirty="0" sz="1600" lang="en-US" err="1">
                <a:latin typeface="+mj-lt"/>
              </a:rPr>
              <a:t>melakukan</a:t>
            </a:r>
            <a:r>
              <a:rPr dirty="0" sz="1600" lang="en-US">
                <a:latin typeface="+mj-lt"/>
              </a:rPr>
              <a:t> </a:t>
            </a:r>
            <a:r>
              <a:rPr b="1" dirty="0" sz="1600" lang="en-US" err="1">
                <a:latin typeface="+mj-lt"/>
              </a:rPr>
              <a:t>pengamatan</a:t>
            </a:r>
            <a:r>
              <a:rPr b="1" dirty="0" sz="1600" lang="en-US">
                <a:latin typeface="+mj-lt"/>
              </a:rPr>
              <a:t> dan </a:t>
            </a:r>
            <a:r>
              <a:rPr b="1" dirty="0" sz="1600" lang="en-US" err="1">
                <a:latin typeface="+mj-lt"/>
              </a:rPr>
              <a:t>penelusuran</a:t>
            </a:r>
            <a:r>
              <a:rPr b="1" dirty="0" sz="1600" lang="en-US">
                <a:latin typeface="+mj-lt"/>
              </a:rPr>
              <a:t> </a:t>
            </a:r>
            <a:r>
              <a:rPr b="1" dirty="0" sz="1600" lang="en-US" err="1">
                <a:latin typeface="+mj-lt"/>
              </a:rPr>
              <a:t>kasus</a:t>
            </a:r>
            <a:r>
              <a:rPr dirty="0" sz="1600" lang="en-US">
                <a:latin typeface="+mj-lt"/>
              </a:rPr>
              <a:t> COVID-19 di </a:t>
            </a:r>
            <a:r>
              <a:rPr dirty="0" sz="1600" lang="en-US" err="1">
                <a:latin typeface="+mj-lt"/>
              </a:rPr>
              <a:t>lapangan</a:t>
            </a:r>
            <a:endParaRPr dirty="0" sz="1600" lang="id-ID">
              <a:latin typeface="+mj-lt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sp>
        <p:nvSpPr>
          <p:cNvPr id="1048685" name="Text Placeholder 13"/>
          <p:cNvSpPr txBox="1"/>
          <p:nvPr/>
        </p:nvSpPr>
        <p:spPr>
          <a:xfrm>
            <a:off x="4434363" y="1532898"/>
            <a:ext cx="1676400" cy="694703"/>
          </a:xfrm>
          <a:prstGeom prst="rect"/>
          <a:noFill/>
          <a:ln>
            <a:solidFill>
              <a:schemeClr val="accent1"/>
            </a:solidFill>
          </a:ln>
        </p:spPr>
        <p:txBody>
          <a:bodyPr anchor="ctr"/>
          <a:lstStyle>
            <a:lvl1pPr algn="just" defTabSz="914400" eaLnBrk="1" hangingPunct="1" indent="0" latinLnBrk="0" marL="0" rtl="0">
              <a:spcBef>
                <a:spcPct val="20000"/>
              </a:spcBef>
              <a:buFont typeface="Arial" panose="020B0604020202020204" pitchFamily="34" charset="0"/>
              <a:buNone/>
              <a:defRPr b="1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Sen" pitchFamily="50" charset="0"/>
                <a:ea typeface="+mn-ea"/>
                <a:cs typeface="Levenim MT" pitchFamily="2" charset="-79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dirty="0" sz="6000" lang="en-US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05</a:t>
            </a:r>
          </a:p>
        </p:txBody>
      </p:sp>
      <p:sp>
        <p:nvSpPr>
          <p:cNvPr id="1048686" name="Text Placeholder 13"/>
          <p:cNvSpPr txBox="1"/>
          <p:nvPr/>
        </p:nvSpPr>
        <p:spPr>
          <a:xfrm>
            <a:off x="9006363" y="1898022"/>
            <a:ext cx="2438400" cy="304800"/>
          </a:xfrm>
          <a:prstGeom prst="rect"/>
          <a:noFill/>
        </p:spPr>
        <p:txBody>
          <a:bodyPr anchor="ctr"/>
          <a:lstStyle>
            <a:lvl1pPr algn="just" defTabSz="914400" eaLnBrk="1" hangingPunct="1" indent="0" latinLnBrk="0" marL="0" rtl="0">
              <a:spcBef>
                <a:spcPct val="20000"/>
              </a:spcBef>
              <a:buFont typeface="Arial" panose="020B0604020202020204" pitchFamily="34" charset="0"/>
              <a:buNone/>
              <a:defRPr b="1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Sen" pitchFamily="50" charset="0"/>
                <a:ea typeface="+mn-ea"/>
                <a:cs typeface="Levenim MT" pitchFamily="2" charset="-79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dirty="0" sz="1800" lang="en-US">
                <a:solidFill>
                  <a:srgbClr val="8389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LAB KES</a:t>
            </a:r>
          </a:p>
        </p:txBody>
      </p:sp>
      <p:sp>
        <p:nvSpPr>
          <p:cNvPr id="1048687" name="Text Placeholder 14"/>
          <p:cNvSpPr txBox="1"/>
          <p:nvPr/>
        </p:nvSpPr>
        <p:spPr>
          <a:xfrm>
            <a:off x="8252053" y="2258611"/>
            <a:ext cx="3081513" cy="711200"/>
          </a:xfrm>
          <a:prstGeom prst="rect"/>
          <a:noFill/>
        </p:spPr>
        <p:txBody>
          <a:bodyPr anchor="t"/>
          <a:lstStyle>
            <a:lvl1pPr algn="just" defTabSz="914400" eaLnBrk="1" hangingPunct="1" indent="0" latinLnBrk="0" marL="0" rtl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  <a:defRPr b="0"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Levenim MT" pitchFamily="2" charset="-79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dirty="0" sz="1600" lang="en-US" err="1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Laboratorium</a:t>
            </a:r>
            <a:r>
              <a:rPr dirty="0" sz="1600" lang="en-US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yang </a:t>
            </a:r>
            <a:r>
              <a:rPr dirty="0" sz="1600" lang="en-US" err="1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telah</a:t>
            </a:r>
            <a:r>
              <a:rPr dirty="0" sz="1600" lang="en-US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dirty="0" sz="1600" lang="en-US" err="1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ditetapkan</a:t>
            </a:r>
            <a:r>
              <a:rPr dirty="0" sz="1600" lang="en-US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oleh Kementerian </a:t>
            </a:r>
            <a:r>
              <a:rPr dirty="0" sz="1600" lang="en-US" err="1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Kesehatan</a:t>
            </a:r>
            <a:r>
              <a:rPr dirty="0" sz="1600" lang="en-US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yang </a:t>
            </a:r>
            <a:r>
              <a:rPr dirty="0" sz="1600" lang="en-US" err="1">
                <a:latin typeface="+mj-lt"/>
              </a:rPr>
              <a:t>melakukan</a:t>
            </a:r>
            <a:r>
              <a:rPr b="1" dirty="0" sz="1600" lang="en-US">
                <a:latin typeface="+mj-lt"/>
              </a:rPr>
              <a:t> </a:t>
            </a:r>
            <a:r>
              <a:rPr b="1" dirty="0" sz="1600" lang="en-US" err="1">
                <a:latin typeface="+mj-lt"/>
              </a:rPr>
              <a:t>pemeriksaan</a:t>
            </a:r>
            <a:r>
              <a:rPr b="1" dirty="0" sz="1600" lang="en-US">
                <a:latin typeface="+mj-lt"/>
              </a:rPr>
              <a:t> </a:t>
            </a:r>
            <a:r>
              <a:rPr b="1" dirty="0" sz="1600" lang="en-US" err="1">
                <a:latin typeface="+mj-lt"/>
              </a:rPr>
              <a:t>spesimen</a:t>
            </a:r>
            <a:r>
              <a:rPr dirty="0" sz="1600" lang="en-US">
                <a:latin typeface="+mj-lt"/>
              </a:rPr>
              <a:t> COVID-19 </a:t>
            </a:r>
            <a:br>
              <a:rPr dirty="0" sz="1600" lang="en-US">
                <a:latin typeface="+mj-lt"/>
              </a:rPr>
            </a:br>
            <a:endParaRPr dirty="0" sz="1600" lang="id-ID">
              <a:latin typeface="+mj-lt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sp>
        <p:nvSpPr>
          <p:cNvPr id="1048688" name="Text Placeholder 13"/>
          <p:cNvSpPr txBox="1"/>
          <p:nvPr/>
        </p:nvSpPr>
        <p:spPr>
          <a:xfrm>
            <a:off x="7990363" y="1532898"/>
            <a:ext cx="1676400" cy="694703"/>
          </a:xfrm>
          <a:prstGeom prst="rect"/>
          <a:noFill/>
        </p:spPr>
        <p:txBody>
          <a:bodyPr anchor="ctr"/>
          <a:lstStyle>
            <a:lvl1pPr algn="just" defTabSz="914400" eaLnBrk="1" hangingPunct="1" indent="0" latinLnBrk="0" marL="0" rtl="0">
              <a:spcBef>
                <a:spcPct val="20000"/>
              </a:spcBef>
              <a:buFont typeface="Arial" panose="020B0604020202020204" pitchFamily="34" charset="0"/>
              <a:buNone/>
              <a:defRPr b="1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Sen" pitchFamily="50" charset="0"/>
                <a:ea typeface="+mn-ea"/>
                <a:cs typeface="Levenim MT" pitchFamily="2" charset="-79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dirty="0" sz="6000" lang="en-US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06</a:t>
            </a:r>
          </a:p>
        </p:txBody>
      </p:sp>
      <p:grpSp>
        <p:nvGrpSpPr>
          <p:cNvPr id="84" name="组合 23"/>
          <p:cNvGrpSpPr/>
          <p:nvPr/>
        </p:nvGrpSpPr>
        <p:grpSpPr>
          <a:xfrm rot="10800000">
            <a:off x="428624" y="472166"/>
            <a:ext cx="556534" cy="556534"/>
            <a:chOff x="11140167" y="467179"/>
            <a:chExt cx="556534" cy="556534"/>
          </a:xfrm>
        </p:grpSpPr>
        <p:sp>
          <p:nvSpPr>
            <p:cNvPr id="1048689" name="椭圆 24"/>
            <p:cNvSpPr/>
            <p:nvPr/>
          </p:nvSpPr>
          <p:spPr>
            <a:xfrm>
              <a:off x="11140167" y="467179"/>
              <a:ext cx="556534" cy="556534"/>
            </a:xfrm>
            <a:prstGeom prst="ellipse"/>
            <a:solidFill>
              <a:srgbClr val="F98048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p>
              <a:pPr algn="ctr"/>
              <a:endParaRPr altLang="en-US" b="1" sz="1600" lang="zh-CN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  <p:pic>
          <p:nvPicPr>
            <p:cNvPr id="2097167" name="图形 25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 rot="16200000">
              <a:off x="11246962" y="604836"/>
              <a:ext cx="304414" cy="304414"/>
            </a:xfrm>
            <a:prstGeom prst="rect"/>
          </p:spPr>
        </p:pic>
      </p:grpSp>
      <p:sp>
        <p:nvSpPr>
          <p:cNvPr id="1048690" name="Rounded Rectangle 26"/>
          <p:cNvSpPr/>
          <p:nvPr/>
        </p:nvSpPr>
        <p:spPr>
          <a:xfrm>
            <a:off x="7592509" y="509619"/>
            <a:ext cx="1119663" cy="543671"/>
          </a:xfrm>
          <a:prstGeom prst="roundRect"/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b="1" dirty="0" lang="id-ID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文本框 1"/>
          <p:cNvSpPr txBox="1"/>
          <p:nvPr/>
        </p:nvSpPr>
        <p:spPr>
          <a:xfrm>
            <a:off x="1130484" y="509619"/>
            <a:ext cx="3738881" cy="447041"/>
          </a:xfrm>
          <a:prstGeom prst="rect"/>
          <a:noFill/>
        </p:spPr>
        <p:txBody>
          <a:bodyPr rtlCol="0" wrap="none">
            <a:spAutoFit/>
          </a:bodyPr>
          <a:p>
            <a:pPr algn="l" indent="0">
              <a:lnSpc>
                <a:spcPct val="120000"/>
              </a:lnSpc>
              <a:buNone/>
            </a:pP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Kriteria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Tenaga Kesehatan</a:t>
            </a:r>
            <a:endParaRPr altLang="en-US" b="1" dirty="0" sz="2400" lang="zh-CN">
              <a:solidFill>
                <a:schemeClr val="bg2">
                  <a:lumMod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grpSp>
        <p:nvGrpSpPr>
          <p:cNvPr id="88" name="组合 59"/>
          <p:cNvGrpSpPr/>
          <p:nvPr/>
        </p:nvGrpSpPr>
        <p:grpSpPr>
          <a:xfrm rot="10800000">
            <a:off x="428624" y="472166"/>
            <a:ext cx="556534" cy="556534"/>
            <a:chOff x="11140167" y="467179"/>
            <a:chExt cx="556534" cy="556534"/>
          </a:xfrm>
        </p:grpSpPr>
        <p:sp>
          <p:nvSpPr>
            <p:cNvPr id="1048695" name="椭圆 60"/>
            <p:cNvSpPr/>
            <p:nvPr/>
          </p:nvSpPr>
          <p:spPr>
            <a:xfrm>
              <a:off x="11140167" y="467179"/>
              <a:ext cx="556534" cy="556534"/>
            </a:xfrm>
            <a:prstGeom prst="ellipse"/>
            <a:solidFill>
              <a:srgbClr val="F98048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p>
              <a:pPr algn="ctr"/>
              <a:endParaRPr altLang="en-US" b="1" sz="1600" lang="zh-CN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  <p:pic>
          <p:nvPicPr>
            <p:cNvPr id="2097168" name="图形 61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 rot="16200000">
              <a:off x="11246962" y="604836"/>
              <a:ext cx="304414" cy="304414"/>
            </a:xfrm>
            <a:prstGeom prst="rect"/>
          </p:spPr>
        </p:pic>
      </p:grpSp>
      <p:grpSp>
        <p:nvGrpSpPr>
          <p:cNvPr id="89" name="Group 29"/>
          <p:cNvGrpSpPr/>
          <p:nvPr/>
        </p:nvGrpSpPr>
        <p:grpSpPr>
          <a:xfrm>
            <a:off x="561201" y="1768665"/>
            <a:ext cx="3340744" cy="4617167"/>
            <a:chOff x="256401" y="1713901"/>
            <a:chExt cx="3626486" cy="3033334"/>
          </a:xfrm>
        </p:grpSpPr>
        <p:sp>
          <p:nvSpPr>
            <p:cNvPr id="1048696" name="矩形 3"/>
            <p:cNvSpPr/>
            <p:nvPr/>
          </p:nvSpPr>
          <p:spPr>
            <a:xfrm>
              <a:off x="428623" y="1966843"/>
              <a:ext cx="3454264" cy="2780392"/>
            </a:xfrm>
            <a:prstGeom prst="rect"/>
            <a:noFill/>
            <a:ln>
              <a:solidFill>
                <a:srgbClr val="A4BA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sp>
          <p:nvSpPr>
            <p:cNvPr id="1048697" name="文本框 10"/>
            <p:cNvSpPr txBox="1"/>
            <p:nvPr/>
          </p:nvSpPr>
          <p:spPr>
            <a:xfrm>
              <a:off x="402090" y="2403893"/>
              <a:ext cx="3334995" cy="1401264"/>
            </a:xfrm>
            <a:prstGeom prst="rect"/>
            <a:noFill/>
            <a:ln w="9525">
              <a:noFill/>
            </a:ln>
          </p:spPr>
          <p:txBody>
            <a:bodyPr anchor="t" wrap="square">
              <a:spAutoFit/>
            </a:bodyPr>
            <a:p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Dokter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spesialis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, </a:t>
              </a:r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dokter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, </a:t>
              </a:r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dokter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gigi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, </a:t>
              </a:r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bidan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, </a:t>
              </a:r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perawat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, dan </a:t>
              </a:r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tenaga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medis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lainnya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yang </a:t>
              </a:r>
              <a:r>
                <a:rPr altLang="zh-CN" b="1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terlibat</a:t>
              </a:r>
              <a:r>
                <a:rPr altLang="zh-CN" b="1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 </a:t>
              </a:r>
              <a:r>
                <a:rPr altLang="zh-CN" b="1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langsung</a:t>
              </a:r>
              <a:r>
                <a:rPr altLang="zh-CN" b="1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 </a:t>
              </a:r>
              <a:r>
                <a:rPr altLang="zh-CN" b="1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dalam</a:t>
              </a:r>
              <a:r>
                <a:rPr altLang="zh-CN" b="1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 </a:t>
              </a:r>
              <a:r>
                <a:rPr altLang="zh-CN" b="1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menangani</a:t>
              </a:r>
              <a:r>
                <a:rPr altLang="zh-CN" b="1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 </a:t>
              </a:r>
              <a:r>
                <a:rPr altLang="zh-CN" b="1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pasien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 COVID-19 pada </a:t>
              </a:r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Fasyankes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 </a:t>
              </a:r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atau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 </a:t>
              </a:r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Institusi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 </a:t>
              </a:r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Kesehatan</a:t>
              </a:r>
              <a:endParaRPr altLang="zh-CN" dirty="0" sz="1900" lang="en-US">
                <a:solidFill>
                  <a:srgbClr val="777777"/>
                </a:solidFill>
                <a:latin typeface="Tw Cen MT" panose="020B0602020104020603" pitchFamily="34" charset="0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48698" name="Rectangle 28"/>
            <p:cNvSpPr/>
            <p:nvPr/>
          </p:nvSpPr>
          <p:spPr>
            <a:xfrm>
              <a:off x="256401" y="1713901"/>
              <a:ext cx="2064304" cy="490135"/>
            </a:xfrm>
            <a:prstGeom prst="rect"/>
            <a:solidFill>
              <a:schemeClr val="bg2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b="1" dirty="0" lang="en-US" err="1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Jenis</a:t>
              </a:r>
              <a:r>
                <a:rPr b="1" dirty="0" lang="en-US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 </a:t>
              </a:r>
              <a:r>
                <a:rPr b="1" dirty="0" lang="en-US" err="1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Profesi</a:t>
              </a:r>
              <a:r>
                <a:rPr b="1" dirty="0" lang="en-US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  </a:t>
              </a:r>
              <a:r>
                <a:rPr b="1" dirty="0" lang="en-US" err="1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Tenaga</a:t>
              </a:r>
              <a:r>
                <a:rPr b="1" dirty="0" lang="en-US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 </a:t>
              </a:r>
              <a:r>
                <a:rPr b="1" dirty="0" lang="en-US" err="1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Kesehatan</a:t>
              </a:r>
              <a:endPara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grpSp>
        <p:nvGrpSpPr>
          <p:cNvPr id="90" name="Group 106"/>
          <p:cNvGrpSpPr/>
          <p:nvPr/>
        </p:nvGrpSpPr>
        <p:grpSpPr>
          <a:xfrm>
            <a:off x="4258500" y="1424687"/>
            <a:ext cx="7558361" cy="5239882"/>
            <a:chOff x="238539" y="1713901"/>
            <a:chExt cx="3644348" cy="3283762"/>
          </a:xfrm>
        </p:grpSpPr>
        <p:sp>
          <p:nvSpPr>
            <p:cNvPr id="1048699" name="矩形 3"/>
            <p:cNvSpPr/>
            <p:nvPr/>
          </p:nvSpPr>
          <p:spPr>
            <a:xfrm>
              <a:off x="428623" y="1966843"/>
              <a:ext cx="3454264" cy="3030820"/>
            </a:xfrm>
            <a:prstGeom prst="rect"/>
            <a:noFill/>
            <a:ln>
              <a:solidFill>
                <a:srgbClr val="A4BA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sp>
          <p:nvSpPr>
            <p:cNvPr id="1048700" name="文本框 10"/>
            <p:cNvSpPr txBox="1"/>
            <p:nvPr/>
          </p:nvSpPr>
          <p:spPr>
            <a:xfrm>
              <a:off x="444643" y="2280085"/>
              <a:ext cx="3438244" cy="2094788"/>
            </a:xfrm>
            <a:prstGeom prst="rect"/>
            <a:noFill/>
            <a:ln w="9525">
              <a:noFill/>
            </a:ln>
          </p:spPr>
          <p:txBody>
            <a:bodyPr anchor="t" wrap="square">
              <a:spAutoFit/>
            </a:bodyPr>
            <a:p>
              <a:pPr indent="-266700" marL="266700">
                <a:buFont typeface="+mj-lt"/>
                <a:buAutoNum type="arabicPeriod"/>
              </a:pPr>
              <a:r>
                <a:rPr altLang="zh-CN" b="1" dirty="0" sz="1400" lang="en-US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RS KHUSUS COVID</a:t>
              </a:r>
            </a:p>
            <a:p>
              <a:pPr marL="266700"/>
              <a:r>
                <a:rPr altLang="zh-CN" dirty="0" sz="1400" lang="en-US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Tenaga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kesehatan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yang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memberikan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pelayanan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di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Ruang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Isolasi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COVID-19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termasuk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HCU/ ICU/ ICCU COVID-19, IGD dan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ruang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lain yang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digunakan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untuk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pelayanan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COVID-19.</a:t>
              </a:r>
            </a:p>
            <a:p>
              <a:pPr indent="-95250" marL="542925">
                <a:buFont typeface="Arial" panose="020B0604020202020204" pitchFamily="34" charset="0"/>
                <a:buChar char="•"/>
              </a:pPr>
              <a:r>
                <a:rPr altLang="zh-CN" dirty="0" sz="1400" lang="en-US" err="1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Jenis</a:t>
              </a:r>
              <a:r>
                <a:rPr altLang="zh-CN" dirty="0" sz="1400" lang="en-US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dan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jumlah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nakes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yang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bekerja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di </a:t>
              </a:r>
              <a:r>
                <a:rPr altLang="zh-CN" b="1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RSPI Prof. dr. </a:t>
              </a:r>
              <a:r>
                <a:rPr altLang="zh-CN" b="1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Sulianti</a:t>
              </a:r>
              <a:r>
                <a:rPr altLang="zh-CN" b="1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Saroso</a:t>
              </a:r>
              <a:r>
                <a:rPr altLang="zh-CN" b="1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400" lang="en-US" err="1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dan</a:t>
              </a:r>
              <a:r>
                <a:rPr altLang="zh-CN" b="1" dirty="0" sz="1400" lang="en-US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RSUP </a:t>
              </a:r>
              <a:r>
                <a:rPr altLang="zh-CN" b="1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Persahabatan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ditetapkan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melalui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SK </a:t>
              </a:r>
              <a:r>
                <a:rPr altLang="zh-CN" b="1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Pimpinan</a:t>
              </a:r>
              <a:r>
                <a:rPr altLang="zh-CN" b="1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RS 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yang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diterbitkan</a:t>
              </a:r>
              <a:r>
                <a:rPr altLang="zh-CN" b="1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400" lang="en-US" err="1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setiap</a:t>
              </a:r>
              <a:r>
                <a:rPr altLang="zh-CN" b="1" dirty="0" sz="1400" lang="en-US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bulan</a:t>
              </a:r>
              <a:endParaRPr altLang="zh-CN" b="1" dirty="0" sz="1400" lang="en-US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endParaRPr>
            </a:p>
            <a:p>
              <a:pPr indent="-95250" marL="542925">
                <a:buFont typeface="Arial" panose="020B0604020202020204" pitchFamily="34" charset="0"/>
                <a:buChar char="•"/>
              </a:pP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Jenis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dan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jumlah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nakes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yang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bekerja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di </a:t>
              </a:r>
              <a:r>
                <a:rPr altLang="zh-CN" b="1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RS </a:t>
              </a:r>
              <a:r>
                <a:rPr altLang="zh-CN" b="1" dirty="0" sz="1400" lang="en-US" err="1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Darurat</a:t>
              </a:r>
              <a:r>
                <a:rPr altLang="zh-CN" b="1" dirty="0" sz="1400" lang="en-US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Covid-19 </a:t>
              </a:r>
              <a:r>
                <a:rPr altLang="zh-CN" b="1" dirty="0" sz="1400" lang="en-US" err="1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Wisma</a:t>
              </a:r>
              <a:r>
                <a:rPr altLang="zh-CN" b="1" dirty="0" sz="1400" lang="en-US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Atlet</a:t>
              </a:r>
              <a:r>
                <a:rPr altLang="zh-CN" b="1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dan RS </a:t>
              </a:r>
              <a:r>
                <a:rPr altLang="zh-CN" b="1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Khusus</a:t>
              </a:r>
              <a:r>
                <a:rPr altLang="zh-CN" b="1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Infeksi</a:t>
              </a:r>
              <a:r>
                <a:rPr altLang="zh-CN" b="1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COVID-19 </a:t>
              </a:r>
              <a:r>
                <a:rPr altLang="zh-CN" b="1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Pulau</a:t>
              </a:r>
              <a:r>
                <a:rPr altLang="zh-CN" b="1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Galang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ditetapkan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oleh</a:t>
              </a:r>
              <a:r>
                <a:rPr altLang="zh-CN" b="1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400" lang="en-US" err="1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Kementerian</a:t>
              </a:r>
              <a:r>
                <a:rPr altLang="zh-CN" b="1" dirty="0" sz="1400" lang="en-US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400" lang="en-US" err="1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Kesehatan</a:t>
              </a:r>
              <a:r>
                <a:rPr altLang="zh-CN" b="1" dirty="0" sz="1400" lang="en-US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.</a:t>
              </a:r>
            </a:p>
            <a:p>
              <a:pPr marL="447675"/>
              <a:endParaRPr altLang="zh-CN" b="1" dirty="0" sz="1400" lang="en-US" smtClean="0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endParaRPr>
            </a:p>
            <a:p>
              <a:pPr indent="-447675" marL="447675"/>
              <a:r>
                <a:rPr altLang="zh-CN" dirty="0" sz="1400" lang="en-US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2</a:t>
              </a:r>
              <a:r>
                <a:rPr altLang="zh-CN" b="1" dirty="0" sz="1400" lang="en-US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.  RS RUJUKAN COVID </a:t>
              </a:r>
            </a:p>
            <a:p>
              <a:pPr marL="266700"/>
              <a:r>
                <a:rPr altLang="zh-CN" dirty="0" sz="1400" lang="en-US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Tenaga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kesehatan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yang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memberikan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pelayanan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di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Ruang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Isolasi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COVID-19 </a:t>
              </a:r>
              <a:r>
                <a:rPr altLang="zh-CN" dirty="0" sz="1400" lang="en-US" err="1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termasuk</a:t>
              </a:r>
              <a:r>
                <a:rPr altLang="zh-CN" dirty="0" sz="1400" lang="en-US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HCU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/ ICU/ ICCU COVID-19, IGD </a:t>
              </a:r>
              <a:r>
                <a:rPr altLang="zh-CN" dirty="0" sz="1400" lang="en-US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TRIACE yang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digunakan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untuk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pelayanan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COVID-19</a:t>
              </a:r>
              <a:r>
                <a:rPr altLang="zh-CN" dirty="0" sz="1400" lang="en-US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.</a:t>
              </a:r>
              <a:endParaRPr altLang="zh-CN" b="1" dirty="0" sz="1400" lang="en-US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endParaRPr>
            </a:p>
            <a:p>
              <a:pPr indent="-95250" marL="542925">
                <a:buFont typeface="Arial" panose="020B0604020202020204" pitchFamily="34" charset="0"/>
                <a:buChar char="•"/>
              </a:pP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Jenis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dan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jumlah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nakes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yang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bekerja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di</a:t>
              </a:r>
              <a:r>
                <a:rPr altLang="zh-CN" b="1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RS </a:t>
              </a:r>
              <a:r>
                <a:rPr altLang="zh-CN" b="1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Rujukan</a:t>
              </a:r>
              <a:r>
                <a:rPr altLang="zh-CN" b="1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COVID-19 </a:t>
              </a:r>
              <a:r>
                <a:rPr altLang="zh-CN" b="1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L</a:t>
              </a:r>
              <a:r>
                <a:rPr altLang="zh-CN" b="1" dirty="0" sz="1400" lang="en-US" err="1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ainnya</a:t>
              </a:r>
              <a:r>
                <a:rPr altLang="zh-CN" dirty="0" sz="1400" lang="en-US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ditetapkan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melalui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SK </a:t>
              </a:r>
              <a:r>
                <a:rPr altLang="zh-CN" b="1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Pimpinan</a:t>
              </a:r>
              <a:r>
                <a:rPr altLang="zh-CN" b="1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400" lang="en-US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RS</a:t>
              </a:r>
              <a:r>
                <a:rPr altLang="zh-CN" b="1" dirty="0" sz="1400" lang="id-ID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400" lang="id-ID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yang diterbitkan</a:t>
              </a:r>
              <a:r>
                <a:rPr altLang="zh-CN" b="1" dirty="0" sz="1400" lang="id-ID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400" lang="en-US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se</a:t>
              </a:r>
              <a:r>
                <a:rPr altLang="zh-CN" b="1" dirty="0" sz="1400" lang="id-ID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tiap bulan</a:t>
              </a:r>
              <a:r>
                <a:rPr altLang="zh-CN" dirty="0" sz="1400" lang="en-US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.</a:t>
              </a:r>
              <a:endParaRPr altLang="zh-CN" dirty="0" sz="1400" lang="en-US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endParaRPr>
            </a:p>
            <a:p>
              <a:pPr indent="-95250" marL="542925">
                <a:buFont typeface="Arial" panose="020B0604020202020204" pitchFamily="34" charset="0"/>
                <a:buChar char="•"/>
              </a:pP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Sesuai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dengan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beban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400" lang="en-US" err="1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kerja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400" lang="en-US" err="1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harus</a:t>
              </a:r>
              <a:r>
                <a:rPr altLang="zh-CN" dirty="0" sz="1400" lang="en-US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mempertimbangkan</a:t>
              </a:r>
              <a:r>
                <a:rPr altLang="zh-CN" b="1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jumlah</a:t>
              </a:r>
              <a:r>
                <a:rPr altLang="zh-CN" b="1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kasus</a:t>
              </a:r>
              <a:r>
                <a:rPr altLang="zh-CN" b="1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COVID-19 yang </a:t>
              </a:r>
              <a:r>
                <a:rPr altLang="zh-CN" b="1" dirty="0" sz="14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ditangani</a:t>
              </a:r>
              <a:r>
                <a:rPr altLang="zh-CN" dirty="0" sz="14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.</a:t>
              </a:r>
            </a:p>
          </p:txBody>
        </p:sp>
        <p:sp>
          <p:nvSpPr>
            <p:cNvPr id="1048701" name="Rectangle 109"/>
            <p:cNvSpPr/>
            <p:nvPr/>
          </p:nvSpPr>
          <p:spPr>
            <a:xfrm>
              <a:off x="238539" y="1713901"/>
              <a:ext cx="1590261" cy="439447"/>
            </a:xfrm>
            <a:prstGeom prst="rect"/>
            <a:solidFill>
              <a:schemeClr val="bg2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b="1" dirty="0" lang="en-US" err="1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Tenaga</a:t>
              </a:r>
              <a:r>
                <a:rPr b="1" dirty="0" lang="en-US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 </a:t>
              </a:r>
              <a:r>
                <a:rPr b="1" dirty="0" lang="en-US" err="1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Kesehatan</a:t>
              </a:r>
              <a:r>
                <a:rPr b="1" dirty="0" lang="en-US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 di RS</a:t>
              </a:r>
            </a:p>
          </p:txBody>
        </p:sp>
      </p:grpSp>
      <p:sp>
        <p:nvSpPr>
          <p:cNvPr id="1048702" name="Rounded Rectangle 3"/>
          <p:cNvSpPr/>
          <p:nvPr/>
        </p:nvSpPr>
        <p:spPr>
          <a:xfrm>
            <a:off x="5321726" y="509619"/>
            <a:ext cx="1119663" cy="543671"/>
          </a:xfrm>
          <a:prstGeom prst="roundRect"/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000" lang="id-ID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b="1" dirty="0" lang="id-ID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文本框 1"/>
          <p:cNvSpPr txBox="1"/>
          <p:nvPr/>
        </p:nvSpPr>
        <p:spPr>
          <a:xfrm>
            <a:off x="1130484" y="509619"/>
            <a:ext cx="3738881" cy="447041"/>
          </a:xfrm>
          <a:prstGeom prst="rect"/>
          <a:noFill/>
        </p:spPr>
        <p:txBody>
          <a:bodyPr rtlCol="0" wrap="none">
            <a:spAutoFit/>
          </a:bodyPr>
          <a:p>
            <a:pPr algn="l" indent="0">
              <a:lnSpc>
                <a:spcPct val="120000"/>
              </a:lnSpc>
              <a:buNone/>
            </a:pP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Kriteria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Tenaga Kesehatan</a:t>
            </a:r>
            <a:endParaRPr altLang="en-US" b="1" dirty="0" sz="2400" lang="zh-CN">
              <a:solidFill>
                <a:schemeClr val="bg2">
                  <a:lumMod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grpSp>
        <p:nvGrpSpPr>
          <p:cNvPr id="94" name="组合 59"/>
          <p:cNvGrpSpPr/>
          <p:nvPr/>
        </p:nvGrpSpPr>
        <p:grpSpPr>
          <a:xfrm rot="10800000">
            <a:off x="428624" y="472166"/>
            <a:ext cx="556534" cy="556534"/>
            <a:chOff x="11140167" y="467179"/>
            <a:chExt cx="556534" cy="556534"/>
          </a:xfrm>
        </p:grpSpPr>
        <p:sp>
          <p:nvSpPr>
            <p:cNvPr id="1048707" name="椭圆 60"/>
            <p:cNvSpPr/>
            <p:nvPr/>
          </p:nvSpPr>
          <p:spPr>
            <a:xfrm>
              <a:off x="11140167" y="467179"/>
              <a:ext cx="556534" cy="556534"/>
            </a:xfrm>
            <a:prstGeom prst="ellipse"/>
            <a:solidFill>
              <a:srgbClr val="F98048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p>
              <a:pPr algn="ctr"/>
              <a:endParaRPr altLang="en-US" b="1" sz="1600" lang="zh-CN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  <p:pic>
          <p:nvPicPr>
            <p:cNvPr id="2097169" name="图形 61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 rot="16200000">
              <a:off x="11246962" y="604836"/>
              <a:ext cx="304414" cy="304414"/>
            </a:xfrm>
            <a:prstGeom prst="rect"/>
          </p:spPr>
        </p:pic>
      </p:grpSp>
      <p:grpSp>
        <p:nvGrpSpPr>
          <p:cNvPr id="95" name="Group 29"/>
          <p:cNvGrpSpPr/>
          <p:nvPr/>
        </p:nvGrpSpPr>
        <p:grpSpPr>
          <a:xfrm>
            <a:off x="133574" y="1752347"/>
            <a:ext cx="2009126" cy="4850102"/>
            <a:chOff x="256401" y="1713902"/>
            <a:chExt cx="3626486" cy="2765333"/>
          </a:xfrm>
        </p:grpSpPr>
        <p:sp>
          <p:nvSpPr>
            <p:cNvPr id="1048708" name="矩形 3"/>
            <p:cNvSpPr/>
            <p:nvPr/>
          </p:nvSpPr>
          <p:spPr>
            <a:xfrm>
              <a:off x="428623" y="1966843"/>
              <a:ext cx="3454264" cy="2512392"/>
            </a:xfrm>
            <a:prstGeom prst="rect"/>
            <a:noFill/>
            <a:ln>
              <a:solidFill>
                <a:srgbClr val="A4BA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sp>
          <p:nvSpPr>
            <p:cNvPr id="1048709" name="文本框 10"/>
            <p:cNvSpPr txBox="1"/>
            <p:nvPr/>
          </p:nvSpPr>
          <p:spPr>
            <a:xfrm>
              <a:off x="428622" y="2255622"/>
              <a:ext cx="3454264" cy="1717573"/>
            </a:xfrm>
            <a:prstGeom prst="rect"/>
            <a:noFill/>
            <a:ln w="9525">
              <a:noFill/>
            </a:ln>
          </p:spPr>
          <p:txBody>
            <a:bodyPr anchor="t" wrap="square">
              <a:spAutoFit/>
            </a:bodyPr>
            <a:p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Jenis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dan </a:t>
              </a:r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jumlah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tenaga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kesehatan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yang </a:t>
              </a:r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ditetapkan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harus</a:t>
              </a:r>
              <a:r>
                <a:rPr altLang="zh-CN" b="1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mempertimbangkan</a:t>
              </a:r>
              <a:r>
                <a:rPr altLang="zh-CN" b="1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jumlah</a:t>
              </a:r>
              <a:r>
                <a:rPr altLang="zh-CN" b="1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spesimen</a:t>
              </a:r>
              <a:r>
                <a:rPr altLang="zh-CN" b="1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COVID-19 yang </a:t>
              </a:r>
              <a:r>
                <a:rPr altLang="zh-CN" b="1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diperiksa</a:t>
              </a:r>
              <a:endParaRPr altLang="en-US" b="1" dirty="0" sz="1900" lang="zh-CN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endParaRPr>
            </a:p>
          </p:txBody>
        </p:sp>
        <p:sp>
          <p:nvSpPr>
            <p:cNvPr id="1048710" name="Rectangle 28"/>
            <p:cNvSpPr/>
            <p:nvPr/>
          </p:nvSpPr>
          <p:spPr>
            <a:xfrm>
              <a:off x="256401" y="1713902"/>
              <a:ext cx="3208614" cy="394261"/>
            </a:xfrm>
            <a:prstGeom prst="rect"/>
            <a:solidFill>
              <a:schemeClr val="bg2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b="1" dirty="0" sz="1600" lang="en-US" err="1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Tenaga</a:t>
              </a:r>
              <a:r>
                <a:rPr b="1" dirty="0" sz="1600" lang="en-US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 </a:t>
              </a:r>
              <a:r>
                <a:rPr b="1" dirty="0" sz="1600" lang="en-US" err="1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Kesehatan</a:t>
              </a:r>
              <a:r>
                <a:rPr b="1" dirty="0" sz="1600" lang="en-US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 </a:t>
              </a:r>
            </a:p>
            <a:p>
              <a:pPr algn="ctr"/>
              <a:r>
                <a:rPr b="1" dirty="0" sz="1600" lang="en-US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di </a:t>
              </a:r>
              <a:r>
                <a:rPr b="1" dirty="0" sz="1600" lang="en-US" err="1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Laboratorium</a:t>
              </a:r>
              <a:endParaRPr b="1" dirty="0" sz="16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grpSp>
        <p:nvGrpSpPr>
          <p:cNvPr id="96" name="Group 13"/>
          <p:cNvGrpSpPr/>
          <p:nvPr/>
        </p:nvGrpSpPr>
        <p:grpSpPr>
          <a:xfrm>
            <a:off x="2154292" y="1794876"/>
            <a:ext cx="2639205" cy="4828056"/>
            <a:chOff x="256401" y="1713902"/>
            <a:chExt cx="3626486" cy="2784424"/>
          </a:xfrm>
        </p:grpSpPr>
        <p:sp>
          <p:nvSpPr>
            <p:cNvPr id="1048711" name="矩形 3"/>
            <p:cNvSpPr/>
            <p:nvPr/>
          </p:nvSpPr>
          <p:spPr>
            <a:xfrm>
              <a:off x="428623" y="1966843"/>
              <a:ext cx="3454264" cy="2512392"/>
            </a:xfrm>
            <a:prstGeom prst="rect"/>
            <a:noFill/>
            <a:ln>
              <a:solidFill>
                <a:srgbClr val="A4BA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sp>
          <p:nvSpPr>
            <p:cNvPr id="1048712" name="文本框 10"/>
            <p:cNvSpPr txBox="1"/>
            <p:nvPr/>
          </p:nvSpPr>
          <p:spPr>
            <a:xfrm>
              <a:off x="428622" y="2255622"/>
              <a:ext cx="3174460" cy="2242704"/>
            </a:xfrm>
            <a:prstGeom prst="rect"/>
            <a:noFill/>
            <a:ln w="9525">
              <a:noFill/>
            </a:ln>
          </p:spPr>
          <p:txBody>
            <a:bodyPr anchor="t" wrap="square">
              <a:spAutoFit/>
            </a:bodyPr>
            <a:p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Jenis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dan </a:t>
              </a:r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jumlah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tenaga</a:t>
              </a:r>
              <a:endParaRPr altLang="zh-CN" dirty="0" sz="1900" lang="en-US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endParaRPr>
            </a:p>
            <a:p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kesehatan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yang </a:t>
              </a:r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ditetapkan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harus</a:t>
              </a:r>
              <a:r>
                <a:rPr altLang="zh-CN" b="1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mempertimbangkan</a:t>
              </a:r>
              <a:endParaRPr altLang="zh-CN" b="1" dirty="0" sz="1900" lang="en-US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endParaRPr>
            </a:p>
            <a:p>
              <a:r>
                <a:rPr altLang="zh-CN" b="1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jumlah</a:t>
              </a:r>
              <a:r>
                <a:rPr altLang="zh-CN" b="1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spesimen</a:t>
              </a:r>
              <a:r>
                <a:rPr altLang="zh-CN" b="1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yang </a:t>
              </a:r>
              <a:r>
                <a:rPr altLang="zh-CN" b="1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diperiksa</a:t>
              </a:r>
              <a:r>
                <a:rPr altLang="zh-CN" b="1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dan/</a:t>
              </a:r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atau</a:t>
              </a:r>
              <a:r>
                <a:rPr altLang="zh-CN" b="1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jumlah</a:t>
              </a:r>
              <a:r>
                <a:rPr altLang="zh-CN" b="1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pengamatan</a:t>
              </a:r>
              <a:endParaRPr altLang="zh-CN" b="1" dirty="0" sz="1900" lang="en-US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endParaRPr>
            </a:p>
            <a:p>
              <a:r>
                <a:rPr altLang="zh-CN" b="1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dan </a:t>
              </a:r>
              <a:r>
                <a:rPr altLang="zh-CN" b="1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penelusuran</a:t>
              </a:r>
              <a:r>
                <a:rPr altLang="zh-CN" b="1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kasus</a:t>
              </a:r>
              <a:r>
                <a:rPr altLang="zh-CN" b="1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COVID-19 di </a:t>
              </a:r>
              <a:r>
                <a:rPr altLang="zh-CN" b="1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lapangan</a:t>
              </a:r>
              <a:endParaRPr altLang="en-US" b="1" dirty="0" sz="1900" lang="zh-CN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endParaRPr>
            </a:p>
          </p:txBody>
        </p:sp>
        <p:sp>
          <p:nvSpPr>
            <p:cNvPr id="1048713" name="Rectangle 16"/>
            <p:cNvSpPr/>
            <p:nvPr/>
          </p:nvSpPr>
          <p:spPr>
            <a:xfrm>
              <a:off x="256401" y="1713902"/>
              <a:ext cx="2899230" cy="374269"/>
            </a:xfrm>
            <a:prstGeom prst="rect"/>
            <a:solidFill>
              <a:schemeClr val="bg2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b="1" dirty="0" lang="en-US" err="1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Tenaga</a:t>
              </a:r>
              <a:r>
                <a:rPr b="1" dirty="0" lang="en-US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 </a:t>
              </a:r>
              <a:r>
                <a:rPr b="1" dirty="0" lang="en-US" err="1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Kesehatan</a:t>
              </a:r>
              <a:r>
                <a:rPr b="1" dirty="0" lang="en-US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 di </a:t>
              </a:r>
              <a:r>
                <a:rPr b="1" dirty="0" lang="en-US" smtClean="0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BTKL/BBTKL-PP</a:t>
              </a:r>
              <a:endPara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grpSp>
        <p:nvGrpSpPr>
          <p:cNvPr id="97" name="Group 17"/>
          <p:cNvGrpSpPr/>
          <p:nvPr/>
        </p:nvGrpSpPr>
        <p:grpSpPr>
          <a:xfrm>
            <a:off x="4772233" y="1747846"/>
            <a:ext cx="2596131" cy="4853169"/>
            <a:chOff x="256401" y="1713902"/>
            <a:chExt cx="3626486" cy="2765333"/>
          </a:xfrm>
        </p:grpSpPr>
        <p:sp>
          <p:nvSpPr>
            <p:cNvPr id="1048714" name="矩形 3"/>
            <p:cNvSpPr/>
            <p:nvPr/>
          </p:nvSpPr>
          <p:spPr>
            <a:xfrm>
              <a:off x="428623" y="1966843"/>
              <a:ext cx="3454264" cy="2512392"/>
            </a:xfrm>
            <a:prstGeom prst="rect"/>
            <a:noFill/>
            <a:ln>
              <a:solidFill>
                <a:srgbClr val="A4BA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sp>
          <p:nvSpPr>
            <p:cNvPr id="1048715" name="文本框 10"/>
            <p:cNvSpPr txBox="1"/>
            <p:nvPr/>
          </p:nvSpPr>
          <p:spPr>
            <a:xfrm>
              <a:off x="428622" y="2255622"/>
              <a:ext cx="3454265" cy="1564522"/>
            </a:xfrm>
            <a:prstGeom prst="rect"/>
            <a:noFill/>
            <a:ln w="9525">
              <a:noFill/>
            </a:ln>
          </p:spPr>
          <p:txBody>
            <a:bodyPr anchor="t" wrap="square">
              <a:spAutoFit/>
            </a:bodyPr>
            <a:p>
              <a:r>
                <a:rPr altLang="zh-CN" dirty="0" sz="165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Jenis</a:t>
              </a:r>
              <a:r>
                <a:rPr altLang="zh-CN" dirty="0" sz="165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dan </a:t>
              </a:r>
              <a:r>
                <a:rPr altLang="zh-CN" dirty="0" sz="165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jumlah</a:t>
              </a:r>
              <a:endParaRPr altLang="zh-CN" dirty="0" sz="1650" lang="en-US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endParaRPr>
            </a:p>
            <a:p>
              <a:r>
                <a:rPr altLang="zh-CN" dirty="0" sz="165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tenaga</a:t>
              </a:r>
              <a:r>
                <a:rPr altLang="zh-CN" dirty="0" sz="165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65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kesehatan</a:t>
              </a:r>
              <a:r>
                <a:rPr altLang="zh-CN" dirty="0" sz="165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65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yanh</a:t>
              </a:r>
              <a:r>
                <a:rPr altLang="zh-CN" dirty="0" sz="165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65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ditetapkan</a:t>
              </a:r>
              <a:r>
                <a:rPr altLang="zh-CN" dirty="0" sz="165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65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harus</a:t>
              </a:r>
              <a:r>
                <a:rPr altLang="zh-CN" b="1" dirty="0" sz="165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650" lang="id-ID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m</a:t>
              </a:r>
              <a:r>
                <a:rPr altLang="zh-CN" b="1" dirty="0" sz="1650" lang="en-US" err="1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empertimbangkan</a:t>
              </a:r>
              <a:r>
                <a:rPr altLang="zh-CN" b="1" dirty="0" sz="1650" lang="en-US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65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jumlah</a:t>
              </a:r>
              <a:r>
                <a:rPr altLang="zh-CN" b="1" dirty="0" sz="165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65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evakuasi</a:t>
              </a:r>
              <a:r>
                <a:rPr altLang="zh-CN" b="1" dirty="0" sz="165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65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pasien</a:t>
              </a:r>
              <a:r>
                <a:rPr altLang="zh-CN" b="1" dirty="0" sz="165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65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terduga</a:t>
              </a:r>
              <a:r>
                <a:rPr altLang="zh-CN" b="1" dirty="0" sz="165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COVID-19,</a:t>
              </a:r>
            </a:p>
            <a:p>
              <a:r>
                <a:rPr altLang="zh-CN" b="1" dirty="0" sz="165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jumlah</a:t>
              </a:r>
              <a:r>
                <a:rPr altLang="zh-CN" b="1" dirty="0" sz="165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650" i="1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screening</a:t>
              </a:r>
              <a:r>
                <a:rPr altLang="zh-CN" b="1" dirty="0" sz="165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65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kasus</a:t>
              </a:r>
              <a:r>
                <a:rPr altLang="zh-CN" b="1" dirty="0" sz="165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, </a:t>
              </a:r>
              <a:r>
                <a:rPr altLang="zh-CN" dirty="0" sz="165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dan/</a:t>
              </a:r>
              <a:r>
                <a:rPr altLang="zh-CN" dirty="0" sz="165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atau</a:t>
              </a:r>
              <a:r>
                <a:rPr altLang="zh-CN" b="1" dirty="0" sz="165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65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jumlah</a:t>
              </a:r>
              <a:r>
                <a:rPr altLang="zh-CN" b="1" dirty="0" sz="165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65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pengamatan</a:t>
              </a:r>
              <a:r>
                <a:rPr altLang="zh-CN" b="1" dirty="0" sz="165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dan</a:t>
              </a:r>
            </a:p>
            <a:p>
              <a:r>
                <a:rPr altLang="zh-CN" b="1" dirty="0" sz="165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penelusuran</a:t>
              </a:r>
              <a:r>
                <a:rPr altLang="zh-CN" b="1" dirty="0" sz="165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65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kasus</a:t>
              </a:r>
              <a:r>
                <a:rPr altLang="zh-CN" b="1" dirty="0" sz="165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COVID-19 di </a:t>
              </a:r>
              <a:r>
                <a:rPr altLang="zh-CN" b="1" dirty="0" sz="165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lapangan</a:t>
              </a:r>
              <a:endParaRPr altLang="en-US" b="1" dirty="0" sz="1650" lang="zh-CN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endParaRPr>
            </a:p>
          </p:txBody>
        </p:sp>
        <p:sp>
          <p:nvSpPr>
            <p:cNvPr id="1048716" name="Rectangle 20"/>
            <p:cNvSpPr/>
            <p:nvPr/>
          </p:nvSpPr>
          <p:spPr>
            <a:xfrm>
              <a:off x="256401" y="1713902"/>
              <a:ext cx="3153460" cy="439446"/>
            </a:xfrm>
            <a:prstGeom prst="rect"/>
            <a:solidFill>
              <a:schemeClr val="bg2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b="1" dirty="0" lang="en-US" err="1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Tenaga</a:t>
              </a:r>
              <a:r>
                <a:rPr b="1" dirty="0" lang="en-US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 </a:t>
              </a:r>
              <a:r>
                <a:rPr b="1" dirty="0" lang="en-US" err="1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Kesehatan</a:t>
              </a:r>
              <a:r>
                <a:rPr b="1" dirty="0" lang="en-US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 di KKP</a:t>
              </a:r>
            </a:p>
          </p:txBody>
        </p:sp>
      </p:grpSp>
      <p:grpSp>
        <p:nvGrpSpPr>
          <p:cNvPr id="98" name="Group 21"/>
          <p:cNvGrpSpPr/>
          <p:nvPr/>
        </p:nvGrpSpPr>
        <p:grpSpPr>
          <a:xfrm>
            <a:off x="7336466" y="1726581"/>
            <a:ext cx="2555393" cy="4863248"/>
            <a:chOff x="256400" y="1713902"/>
            <a:chExt cx="3626487" cy="2719875"/>
          </a:xfrm>
        </p:grpSpPr>
        <p:sp>
          <p:nvSpPr>
            <p:cNvPr id="1048717" name="矩形 3"/>
            <p:cNvSpPr/>
            <p:nvPr/>
          </p:nvSpPr>
          <p:spPr>
            <a:xfrm>
              <a:off x="428622" y="1966843"/>
              <a:ext cx="3454265" cy="2466934"/>
            </a:xfrm>
            <a:prstGeom prst="rect"/>
            <a:noFill/>
            <a:ln>
              <a:solidFill>
                <a:srgbClr val="A4BA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sp>
          <p:nvSpPr>
            <p:cNvPr id="1048718" name="文本框 10"/>
            <p:cNvSpPr txBox="1"/>
            <p:nvPr/>
          </p:nvSpPr>
          <p:spPr>
            <a:xfrm>
              <a:off x="428622" y="2255622"/>
              <a:ext cx="3192668" cy="2011498"/>
            </a:xfrm>
            <a:prstGeom prst="rect"/>
            <a:noFill/>
            <a:ln w="9525">
              <a:noFill/>
            </a:ln>
          </p:spPr>
          <p:txBody>
            <a:bodyPr anchor="t" wrap="square">
              <a:spAutoFit/>
            </a:bodyPr>
            <a:p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Jenis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dan </a:t>
              </a:r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jumlah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tenaga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Kesehatan yang </a:t>
              </a:r>
              <a:r>
                <a:rPr altLang="zh-CN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ditetapkan</a:t>
              </a:r>
              <a:r>
                <a:rPr altLang="zh-CN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harus</a:t>
              </a:r>
              <a:r>
                <a:rPr altLang="zh-CN" b="1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mempertimbangkan</a:t>
              </a:r>
              <a:r>
                <a:rPr altLang="zh-CN" b="1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jumlah</a:t>
              </a:r>
              <a:r>
                <a:rPr altLang="zh-CN" b="1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900" lang="en-US" err="1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penanganan</a:t>
              </a:r>
              <a:r>
                <a:rPr altLang="zh-CN" b="1" dirty="0" sz="1900" lang="en-US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900" lang="en-US" err="1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pasien</a:t>
              </a:r>
              <a:r>
                <a:rPr altLang="zh-CN" b="1" dirty="0" sz="1900" lang="en-US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, </a:t>
              </a:r>
              <a:r>
                <a:rPr altLang="zh-CN" dirty="0" sz="1900" lang="en-US" err="1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dan</a:t>
              </a:r>
              <a:r>
                <a:rPr altLang="zh-CN" dirty="0" sz="1900" lang="en-US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/</a:t>
              </a:r>
              <a:r>
                <a:rPr altLang="zh-CN" dirty="0" sz="1900" lang="en-US" err="1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atau</a:t>
              </a:r>
              <a:r>
                <a:rPr altLang="zh-CN" b="1" dirty="0" sz="1900" lang="en-US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900" lang="en-US" err="1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pengamatan</a:t>
              </a:r>
              <a:r>
                <a:rPr altLang="zh-CN" b="1" dirty="0" sz="1900" lang="en-US" smtClean="0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dan </a:t>
              </a:r>
              <a:r>
                <a:rPr altLang="zh-CN" b="1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penelusuran</a:t>
              </a:r>
              <a:r>
                <a:rPr altLang="zh-CN" b="1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kasus</a:t>
              </a:r>
              <a:r>
                <a:rPr altLang="zh-CN" b="1" dirty="0" sz="190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COVID-19 di </a:t>
              </a:r>
              <a:r>
                <a:rPr altLang="zh-CN" b="1" dirty="0" sz="190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lapangan</a:t>
              </a:r>
              <a:endParaRPr altLang="en-US" b="1" dirty="0" sz="1900" lang="zh-CN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endParaRPr>
            </a:p>
          </p:txBody>
        </p:sp>
        <p:sp>
          <p:nvSpPr>
            <p:cNvPr id="1048719" name="Rectangle 24"/>
            <p:cNvSpPr/>
            <p:nvPr/>
          </p:nvSpPr>
          <p:spPr>
            <a:xfrm>
              <a:off x="256400" y="1713902"/>
              <a:ext cx="2975665" cy="439446"/>
            </a:xfrm>
            <a:prstGeom prst="rect"/>
            <a:solidFill>
              <a:schemeClr val="bg2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b="1" dirty="0" lang="en-US" err="1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Tenaga</a:t>
              </a:r>
              <a:r>
                <a:rPr b="1" dirty="0" lang="en-US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 </a:t>
              </a:r>
              <a:r>
                <a:rPr b="1" dirty="0" lang="en-US" err="1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Kesehatan</a:t>
              </a:r>
              <a:r>
                <a:rPr b="1" dirty="0" lang="en-US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 di </a:t>
              </a:r>
              <a:r>
                <a:rPr b="1" dirty="0" lang="en-US" err="1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Puskesmas</a:t>
              </a:r>
              <a:endPara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sp>
        <p:nvSpPr>
          <p:cNvPr id="1048720" name="Rounded Rectangle 3"/>
          <p:cNvSpPr/>
          <p:nvPr/>
        </p:nvSpPr>
        <p:spPr>
          <a:xfrm>
            <a:off x="5321726" y="509619"/>
            <a:ext cx="1119663" cy="543671"/>
          </a:xfrm>
          <a:prstGeom prst="roundRect"/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0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b="1" dirty="0" lang="id-ID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9" name="Group 26"/>
          <p:cNvGrpSpPr/>
          <p:nvPr/>
        </p:nvGrpSpPr>
        <p:grpSpPr>
          <a:xfrm>
            <a:off x="9870317" y="1715394"/>
            <a:ext cx="2259687" cy="4853170"/>
            <a:chOff x="256399" y="1713902"/>
            <a:chExt cx="3882226" cy="3800752"/>
          </a:xfrm>
        </p:grpSpPr>
        <p:sp>
          <p:nvSpPr>
            <p:cNvPr id="1048721" name="矩形 3"/>
            <p:cNvSpPr/>
            <p:nvPr/>
          </p:nvSpPr>
          <p:spPr>
            <a:xfrm>
              <a:off x="512137" y="1933625"/>
              <a:ext cx="3626488" cy="3581029"/>
            </a:xfrm>
            <a:prstGeom prst="rect"/>
            <a:noFill/>
            <a:ln>
              <a:solidFill>
                <a:srgbClr val="A4BA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sp>
          <p:nvSpPr>
            <p:cNvPr id="1048722" name="文本框 10"/>
            <p:cNvSpPr txBox="1"/>
            <p:nvPr/>
          </p:nvSpPr>
          <p:spPr>
            <a:xfrm>
              <a:off x="687403" y="2444722"/>
              <a:ext cx="3195484" cy="2578000"/>
            </a:xfrm>
            <a:prstGeom prst="rect"/>
            <a:noFill/>
            <a:ln w="9525">
              <a:noFill/>
            </a:ln>
          </p:spPr>
          <p:txBody>
            <a:bodyPr anchor="t" wrap="square">
              <a:spAutoFit/>
            </a:bodyPr>
            <a:p>
              <a:r>
                <a:rPr altLang="zh-CN" dirty="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Jenis</a:t>
              </a:r>
              <a:r>
                <a:rPr altLang="zh-CN" dirty="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dan </a:t>
              </a:r>
              <a:r>
                <a:rPr altLang="zh-CN" dirty="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jumlah</a:t>
              </a:r>
              <a:r>
                <a:rPr altLang="zh-CN" dirty="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tenaga</a:t>
              </a:r>
              <a:r>
                <a:rPr altLang="zh-CN" dirty="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dirty="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kesehatan</a:t>
              </a:r>
              <a:r>
                <a:rPr altLang="zh-CN" dirty="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yang </a:t>
              </a:r>
              <a:r>
                <a:rPr altLang="zh-CN" dirty="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ditetapkan</a:t>
              </a:r>
              <a:r>
                <a:rPr altLang="zh-CN" dirty="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harus</a:t>
              </a:r>
              <a:r>
                <a:rPr altLang="zh-CN" b="1" dirty="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lang="en-US" err="1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mempertimbangkan</a:t>
              </a:r>
              <a:r>
                <a:rPr altLang="zh-CN" b="1" dirty="0" lang="en-US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altLang="zh-CN" b="1" dirty="0" lang="sv-SE">
                  <a:solidFill>
                    <a:srgbClr val="777777"/>
                  </a:solidFill>
                  <a:latin typeface="Tw Cen MT" panose="020B0602020104020603" pitchFamily="34" charset="0"/>
                  <a:ea typeface="Arial Black" panose="020B0A04020102020204" charset="0"/>
                  <a:cs typeface="Calibri" panose="020F0502020204030204" pitchFamily="34" charset="0"/>
                  <a:sym typeface="+mn-ea"/>
                </a:rPr>
                <a:t>jumlah pengamatan dan penelusuran kasus COVID-19 di lapangan</a:t>
              </a:r>
              <a:endParaRPr altLang="en-US" b="1" dirty="0" lang="zh-CN">
                <a:solidFill>
                  <a:srgbClr val="777777"/>
                </a:solidFill>
                <a:latin typeface="Tw Cen MT" panose="020B0602020104020603" pitchFamily="34" charset="0"/>
                <a:ea typeface="Arial Black" panose="020B0A04020102020204" charset="0"/>
                <a:cs typeface="Calibri" panose="020F0502020204030204" pitchFamily="34" charset="0"/>
                <a:sym typeface="+mn-ea"/>
              </a:endParaRPr>
            </a:p>
          </p:txBody>
        </p:sp>
        <p:sp>
          <p:nvSpPr>
            <p:cNvPr id="1048723" name="Rectangle 31"/>
            <p:cNvSpPr/>
            <p:nvPr/>
          </p:nvSpPr>
          <p:spPr>
            <a:xfrm>
              <a:off x="256399" y="1713902"/>
              <a:ext cx="3626488" cy="595106"/>
            </a:xfrm>
            <a:prstGeom prst="rect"/>
            <a:solidFill>
              <a:schemeClr val="bg2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b="1" dirty="0" lang="en-US" err="1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Tenaga</a:t>
              </a:r>
              <a:r>
                <a:rPr b="1" dirty="0" lang="en-US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 </a:t>
              </a:r>
              <a:r>
                <a:rPr b="1" dirty="0" lang="id-ID" smtClean="0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Kesehatan di Dinkes</a:t>
              </a:r>
              <a:endParaRPr b="1"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图片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25487"/>
          <a:stretch>
            <a:fillRect/>
          </a:stretch>
        </p:blipFill>
        <p:spPr>
          <a:xfrm>
            <a:off x="0" y="0"/>
            <a:ext cx="12187799" cy="6858000"/>
          </a:xfrm>
          <a:prstGeom prst="rect"/>
        </p:spPr>
      </p:pic>
      <p:sp>
        <p:nvSpPr>
          <p:cNvPr id="1048727" name="矩形 8"/>
          <p:cNvSpPr/>
          <p:nvPr/>
        </p:nvSpPr>
        <p:spPr>
          <a:xfrm>
            <a:off x="0" y="0"/>
            <a:ext cx="12192000" cy="6858000"/>
          </a:xfrm>
          <a:prstGeom prst="rect"/>
          <a:solidFill>
            <a:srgbClr val="DDFAFC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03" name="组合 29"/>
          <p:cNvGrpSpPr/>
          <p:nvPr/>
        </p:nvGrpSpPr>
        <p:grpSpPr>
          <a:xfrm>
            <a:off x="2947917" y="1119117"/>
            <a:ext cx="6905768" cy="3974689"/>
            <a:chOff x="1605104" y="1714240"/>
            <a:chExt cx="4028723" cy="1738836"/>
          </a:xfrm>
        </p:grpSpPr>
        <p:sp>
          <p:nvSpPr>
            <p:cNvPr id="1048728" name="矩形: 圆角 30"/>
            <p:cNvSpPr/>
            <p:nvPr/>
          </p:nvSpPr>
          <p:spPr>
            <a:xfrm>
              <a:off x="1605104" y="1714240"/>
              <a:ext cx="4028723" cy="1738835"/>
            </a:xfrm>
            <a:prstGeom prst="roundRect">
              <a:avLst>
                <a:gd name="adj" fmla="val 3714"/>
              </a:avLst>
            </a:prstGeom>
            <a:solidFill>
              <a:srgbClr val="F98048"/>
            </a:solidFill>
            <a:ln>
              <a:noFill/>
            </a:ln>
            <a:effectLst>
              <a:outerShdw algn="tl" blurRad="88900" dir="27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zh-CN" noProof="0" normalizeH="0" spc="0" strike="noStrike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48729" name="任意多边形: 形状 39"/>
            <p:cNvSpPr/>
            <p:nvPr/>
          </p:nvSpPr>
          <p:spPr>
            <a:xfrm>
              <a:off x="4824096" y="2646954"/>
              <a:ext cx="809021" cy="806122"/>
            </a:xfrm>
            <a:custGeom>
              <a:avLst/>
              <a:gdLst>
                <a:gd name="connsiteX0" fmla="*/ 622570 w 992365"/>
                <a:gd name="connsiteY0" fmla="*/ 0 h 988808"/>
                <a:gd name="connsiteX1" fmla="*/ 970655 w 992365"/>
                <a:gd name="connsiteY1" fmla="*/ 106325 h 988808"/>
                <a:gd name="connsiteX2" fmla="*/ 992365 w 992365"/>
                <a:gd name="connsiteY2" fmla="*/ 124238 h 988808"/>
                <a:gd name="connsiteX3" fmla="*/ 992365 w 992365"/>
                <a:gd name="connsiteY3" fmla="*/ 901900 h 988808"/>
                <a:gd name="connsiteX4" fmla="*/ 905457 w 992365"/>
                <a:gd name="connsiteY4" fmla="*/ 988808 h 988808"/>
                <a:gd name="connsiteX5" fmla="*/ 121303 w 992365"/>
                <a:gd name="connsiteY5" fmla="*/ 988808 h 988808"/>
                <a:gd name="connsiteX6" fmla="*/ 106325 w 992365"/>
                <a:gd name="connsiteY6" fmla="*/ 970655 h 988808"/>
                <a:gd name="connsiteX7" fmla="*/ 0 w 992365"/>
                <a:gd name="connsiteY7" fmla="*/ 622570 h 988808"/>
                <a:gd name="connsiteX8" fmla="*/ 622570 w 992365"/>
                <a:gd name="connsiteY8" fmla="*/ 0 h 98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2365" h="988808">
                  <a:moveTo>
                    <a:pt x="622570" y="0"/>
                  </a:moveTo>
                  <a:cubicBezTo>
                    <a:pt x="751509" y="0"/>
                    <a:pt x="871292" y="39197"/>
                    <a:pt x="970655" y="106325"/>
                  </a:cubicBezTo>
                  <a:lnTo>
                    <a:pt x="992365" y="124238"/>
                  </a:lnTo>
                  <a:lnTo>
                    <a:pt x="992365" y="901900"/>
                  </a:lnTo>
                  <a:cubicBezTo>
                    <a:pt x="992365" y="949898"/>
                    <a:pt x="953455" y="988808"/>
                    <a:pt x="905457" y="988808"/>
                  </a:cubicBezTo>
                  <a:lnTo>
                    <a:pt x="121303" y="988808"/>
                  </a:lnTo>
                  <a:lnTo>
                    <a:pt x="106325" y="970655"/>
                  </a:lnTo>
                  <a:cubicBezTo>
                    <a:pt x="39197" y="871292"/>
                    <a:pt x="0" y="751509"/>
                    <a:pt x="0" y="622570"/>
                  </a:cubicBezTo>
                  <a:cubicBezTo>
                    <a:pt x="0" y="278734"/>
                    <a:pt x="278734" y="0"/>
                    <a:pt x="622570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zh-CN" noProof="0" normalizeH="0" spc="0" strike="noStrike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48730" name="文本框 41"/>
            <p:cNvSpPr txBox="1"/>
            <p:nvPr/>
          </p:nvSpPr>
          <p:spPr>
            <a:xfrm>
              <a:off x="5031282" y="2721674"/>
              <a:ext cx="464083" cy="434477"/>
            </a:xfrm>
            <a:prstGeom prst="rect"/>
            <a:noFill/>
          </p:spPr>
          <p:txBody>
            <a:bodyPr rtlCol="0" wrap="square">
              <a:spAutoFit/>
            </a:bodyPr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altLang="zh-CN" b="1" dirty="0" sz="6000" lang="en-US">
                  <a:solidFill>
                    <a:srgbClr val="F98048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3</a:t>
              </a:r>
              <a:endParaRPr altLang="en-US" baseline="0" b="1" cap="none" dirty="0" sz="6000" i="0" kern="1200" kumimoji="0" lang="zh-CN" noProof="0" normalizeH="0" spc="0" strike="noStrike" u="none">
                <a:ln>
                  <a:noFill/>
                </a:ln>
                <a:solidFill>
                  <a:srgbClr val="F98048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104" name="组合 9"/>
          <p:cNvGrpSpPr/>
          <p:nvPr/>
        </p:nvGrpSpPr>
        <p:grpSpPr>
          <a:xfrm>
            <a:off x="3439237" y="1799516"/>
            <a:ext cx="5381606" cy="2034919"/>
            <a:chOff x="3176493" y="1736016"/>
            <a:chExt cx="5381606" cy="2034919"/>
          </a:xfrm>
        </p:grpSpPr>
        <p:sp>
          <p:nvSpPr>
            <p:cNvPr id="1048731" name="文本框 47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176493" y="1736016"/>
              <a:ext cx="5381606" cy="983869"/>
            </a:xfrm>
            <a:prstGeom prst="rect"/>
            <a:noFill/>
            <a:ln>
              <a:noFill/>
            </a:ln>
          </p:spPr>
          <p:txBody>
            <a:bodyPr anchor="ctr">
              <a:no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indent="-285750" marL="7429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indent="-228600" marL="1143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indent="-228600" marL="16002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indent="-228600" marL="20574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indent="0">
                <a:lnSpc>
                  <a:spcPct val="120000"/>
                </a:lnSpc>
                <a:buNone/>
              </a:pPr>
              <a:r>
                <a:rPr altLang="zh-CN" b="1" dirty="0" sz="2800"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PEMBAYARAN INSENTIF</a:t>
              </a:r>
              <a:endParaRPr altLang="en-US" baseline="0" b="0" cap="none" dirty="0" sz="28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48732" name="文本框 7"/>
            <p:cNvSpPr txBox="1"/>
            <p:nvPr/>
          </p:nvSpPr>
          <p:spPr>
            <a:xfrm>
              <a:off x="3815784" y="2939938"/>
              <a:ext cx="4387170" cy="830997"/>
            </a:xfrm>
            <a:prstGeom prst="rect"/>
            <a:noFill/>
          </p:spPr>
          <p:txBody>
            <a:bodyPr rtlCol="0" wrap="square">
              <a:spAutoFit/>
            </a:bodyPr>
            <a:p>
              <a:pPr algn="ctr" lvl="0">
                <a:lnSpc>
                  <a:spcPct val="120000"/>
                </a:lnSpc>
              </a:pPr>
              <a:r>
                <a:rPr altLang="zh-CN" dirty="0" sz="2000" lang="fi-FI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Mekanisme Pembayaran Insentif dan Santunan Kematian </a:t>
              </a:r>
            </a:p>
          </p:txBody>
        </p:sp>
      </p:grpSp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文本框 1"/>
          <p:cNvSpPr txBox="1"/>
          <p:nvPr/>
        </p:nvSpPr>
        <p:spPr>
          <a:xfrm>
            <a:off x="1130484" y="509619"/>
            <a:ext cx="3776981" cy="447041"/>
          </a:xfrm>
          <a:prstGeom prst="rect"/>
          <a:noFill/>
        </p:spPr>
        <p:txBody>
          <a:bodyPr rtlCol="0" wrap="none">
            <a:spAutoFit/>
          </a:bodyPr>
          <a:p>
            <a:pPr algn="l" indent="0">
              <a:lnSpc>
                <a:spcPct val="120000"/>
              </a:lnSpc>
              <a:buNone/>
            </a:pP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Insentif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Tenaga Kesehatan</a:t>
            </a:r>
            <a:endParaRPr altLang="en-US" b="1" dirty="0" sz="2400" lang="zh-CN">
              <a:solidFill>
                <a:schemeClr val="bg2">
                  <a:lumMod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sp>
        <p:nvSpPr>
          <p:cNvPr id="1048734" name="矩形: 圆角 5"/>
          <p:cNvSpPr/>
          <p:nvPr/>
        </p:nvSpPr>
        <p:spPr>
          <a:xfrm>
            <a:off x="1181284" y="1422400"/>
            <a:ext cx="5708614" cy="6291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rgbClr val="FFFFFF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p>
            <a:pPr algn="ctr">
              <a:lnSpc>
                <a:spcPct val="120000"/>
              </a:lnSpc>
            </a:pPr>
            <a:r>
              <a:rPr altLang="zh-CN" b="1" dirty="0" lang="en-US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BESARAN </a:t>
            </a:r>
            <a:r>
              <a:rPr altLang="zh-CN" b="1" dirty="0" lang="en-US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INSENTIF,</a:t>
            </a:r>
            <a:r>
              <a:rPr altLang="zh-CN" b="1" dirty="0" lang="id-ID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SETINGGI-TINGGINYA</a:t>
            </a:r>
            <a:r>
              <a:rPr altLang="zh-CN" b="1" dirty="0" lang="en-US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:</a:t>
            </a:r>
            <a:endParaRPr altLang="en-US" b="1" dirty="0" lang="zh-CN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735" name="矩形 7"/>
          <p:cNvSpPr/>
          <p:nvPr/>
        </p:nvSpPr>
        <p:spPr>
          <a:xfrm>
            <a:off x="1155884" y="2051555"/>
            <a:ext cx="8597716" cy="1569660"/>
          </a:xfrm>
          <a:prstGeom prst="rect"/>
        </p:spPr>
        <p:txBody>
          <a:bodyPr wrap="square">
            <a:spAutoFit/>
          </a:bodyPr>
          <a:p>
            <a:pPr indent="-342900" lvl="0" marL="342900">
              <a:lnSpc>
                <a:spcPct val="120000"/>
              </a:lnSpc>
              <a:buFont typeface="+mj-lt"/>
              <a:buAutoNum type="alphaLcPeriod"/>
            </a:pPr>
            <a:r>
              <a:rPr dirty="0" sz="2000" lang="en-US" err="1">
                <a:latin typeface="+mj-lt"/>
                <a:cs typeface="Times New Roman" pitchFamily="18" charset="0"/>
              </a:rPr>
              <a:t>Dokter</a:t>
            </a:r>
            <a:r>
              <a:rPr dirty="0" sz="2000" lang="en-US">
                <a:latin typeface="+mj-lt"/>
                <a:cs typeface="Times New Roman" pitchFamily="18" charset="0"/>
              </a:rPr>
              <a:t> </a:t>
            </a:r>
            <a:r>
              <a:rPr dirty="0" sz="2000" lang="en-US" err="1">
                <a:latin typeface="+mj-lt"/>
                <a:cs typeface="Times New Roman" pitchFamily="18" charset="0"/>
              </a:rPr>
              <a:t>spesialis</a:t>
            </a:r>
            <a:r>
              <a:rPr dirty="0" sz="2000" lang="en-US">
                <a:latin typeface="+mj-lt"/>
                <a:cs typeface="Times New Roman" pitchFamily="18" charset="0"/>
              </a:rPr>
              <a:t>		</a:t>
            </a:r>
            <a:r>
              <a:rPr dirty="0" sz="2000" lang="id-ID">
                <a:latin typeface="+mj-lt"/>
                <a:cs typeface="Times New Roman" pitchFamily="18" charset="0"/>
              </a:rPr>
              <a:t>	</a:t>
            </a:r>
            <a:r>
              <a:rPr dirty="0" sz="2000" lang="en-US">
                <a:latin typeface="+mj-lt"/>
                <a:cs typeface="Times New Roman" pitchFamily="18" charset="0"/>
              </a:rPr>
              <a:t>Rp15.000.000,00/OB</a:t>
            </a:r>
          </a:p>
          <a:p>
            <a:pPr indent="-342900" lvl="0" marL="342900">
              <a:lnSpc>
                <a:spcPct val="120000"/>
              </a:lnSpc>
              <a:buFont typeface="+mj-lt"/>
              <a:buAutoNum type="alphaLcPeriod"/>
            </a:pPr>
            <a:r>
              <a:rPr dirty="0" sz="2000" lang="en-US" err="1">
                <a:latin typeface="+mj-lt"/>
                <a:cs typeface="Times New Roman" pitchFamily="18" charset="0"/>
              </a:rPr>
              <a:t>Dokter</a:t>
            </a:r>
            <a:r>
              <a:rPr dirty="0" sz="2000" lang="en-US">
                <a:latin typeface="+mj-lt"/>
                <a:cs typeface="Times New Roman" pitchFamily="18" charset="0"/>
              </a:rPr>
              <a:t> </a:t>
            </a:r>
            <a:r>
              <a:rPr dirty="0" sz="2000" lang="en-US" err="1">
                <a:latin typeface="+mj-lt"/>
                <a:cs typeface="Times New Roman" pitchFamily="18" charset="0"/>
              </a:rPr>
              <a:t>Umum</a:t>
            </a:r>
            <a:r>
              <a:rPr dirty="0" sz="2000" lang="en-US">
                <a:latin typeface="+mj-lt"/>
                <a:cs typeface="Times New Roman" pitchFamily="18" charset="0"/>
              </a:rPr>
              <a:t>/</a:t>
            </a:r>
            <a:r>
              <a:rPr dirty="0" sz="2000" lang="en-US" err="1">
                <a:latin typeface="+mj-lt"/>
                <a:cs typeface="Times New Roman" pitchFamily="18" charset="0"/>
              </a:rPr>
              <a:t>Dokter</a:t>
            </a:r>
            <a:r>
              <a:rPr dirty="0" sz="2000" lang="en-US">
                <a:latin typeface="+mj-lt"/>
                <a:cs typeface="Times New Roman" pitchFamily="18" charset="0"/>
              </a:rPr>
              <a:t> Gigi</a:t>
            </a:r>
            <a:r>
              <a:rPr dirty="0" sz="2000" lang="id-ID">
                <a:latin typeface="+mj-lt"/>
                <a:cs typeface="Times New Roman" pitchFamily="18" charset="0"/>
              </a:rPr>
              <a:t>	</a:t>
            </a:r>
            <a:r>
              <a:rPr dirty="0" sz="2000" lang="en-US">
                <a:latin typeface="+mj-lt"/>
                <a:cs typeface="Times New Roman" pitchFamily="18" charset="0"/>
              </a:rPr>
              <a:t> 	Rp10.000.000,00/OB</a:t>
            </a:r>
          </a:p>
          <a:p>
            <a:pPr indent="-342900" lvl="0" marL="342900">
              <a:lnSpc>
                <a:spcPct val="120000"/>
              </a:lnSpc>
              <a:buFont typeface="+mj-lt"/>
              <a:buAutoNum type="alphaLcPeriod"/>
            </a:pPr>
            <a:r>
              <a:rPr dirty="0" sz="2000" lang="en-US" err="1">
                <a:latin typeface="+mj-lt"/>
                <a:cs typeface="Times New Roman" pitchFamily="18" charset="0"/>
              </a:rPr>
              <a:t>Perawat</a:t>
            </a:r>
            <a:r>
              <a:rPr dirty="0" sz="2000" lang="en-US">
                <a:latin typeface="+mj-lt"/>
                <a:cs typeface="Times New Roman" pitchFamily="18" charset="0"/>
              </a:rPr>
              <a:t> </a:t>
            </a:r>
            <a:r>
              <a:rPr dirty="0" sz="2000" lang="en-US" err="1">
                <a:latin typeface="+mj-lt"/>
                <a:cs typeface="Times New Roman" pitchFamily="18" charset="0"/>
              </a:rPr>
              <a:t>dan</a:t>
            </a:r>
            <a:r>
              <a:rPr dirty="0" sz="2000" lang="en-US">
                <a:latin typeface="+mj-lt"/>
                <a:cs typeface="Times New Roman" pitchFamily="18" charset="0"/>
              </a:rPr>
              <a:t> </a:t>
            </a:r>
            <a:r>
              <a:rPr dirty="0" sz="2000" lang="en-US" err="1">
                <a:latin typeface="+mj-lt"/>
                <a:cs typeface="Times New Roman" pitchFamily="18" charset="0"/>
              </a:rPr>
              <a:t>Bidan</a:t>
            </a:r>
            <a:r>
              <a:rPr dirty="0" sz="2000" lang="en-US">
                <a:latin typeface="+mj-lt"/>
                <a:cs typeface="Times New Roman" pitchFamily="18" charset="0"/>
              </a:rPr>
              <a:t>		</a:t>
            </a:r>
            <a:r>
              <a:rPr dirty="0" sz="2000" lang="id-ID">
                <a:latin typeface="+mj-lt"/>
                <a:cs typeface="Times New Roman" pitchFamily="18" charset="0"/>
              </a:rPr>
              <a:t>	</a:t>
            </a:r>
            <a:r>
              <a:rPr dirty="0" sz="2000" lang="en-US" err="1">
                <a:latin typeface="+mj-lt"/>
                <a:cs typeface="Times New Roman" pitchFamily="18" charset="0"/>
              </a:rPr>
              <a:t>Rp</a:t>
            </a:r>
            <a:r>
              <a:rPr dirty="0" sz="2000" lang="en-US">
                <a:latin typeface="+mj-lt"/>
                <a:cs typeface="Times New Roman" pitchFamily="18" charset="0"/>
              </a:rPr>
              <a:t>  7.500.000,00/OB</a:t>
            </a:r>
          </a:p>
          <a:p>
            <a:pPr indent="-342900" lvl="0" marL="342900">
              <a:lnSpc>
                <a:spcPct val="120000"/>
              </a:lnSpc>
              <a:buFont typeface="+mj-lt"/>
              <a:buAutoNum type="alphaLcPeriod"/>
            </a:pPr>
            <a:r>
              <a:rPr dirty="0" sz="2000" lang="en-US">
                <a:latin typeface="+mj-lt"/>
                <a:cs typeface="Times New Roman" pitchFamily="18" charset="0"/>
              </a:rPr>
              <a:t>Tenaga </a:t>
            </a:r>
            <a:r>
              <a:rPr dirty="0" sz="2000" lang="en-US" err="1">
                <a:latin typeface="+mj-lt"/>
                <a:cs typeface="Times New Roman" pitchFamily="18" charset="0"/>
              </a:rPr>
              <a:t>Medis</a:t>
            </a:r>
            <a:r>
              <a:rPr dirty="0" sz="2000" lang="en-US">
                <a:latin typeface="+mj-lt"/>
                <a:cs typeface="Times New Roman" pitchFamily="18" charset="0"/>
              </a:rPr>
              <a:t> </a:t>
            </a:r>
            <a:r>
              <a:rPr dirty="0" sz="2000" lang="en-US" err="1">
                <a:latin typeface="+mj-lt"/>
                <a:cs typeface="Times New Roman" pitchFamily="18" charset="0"/>
              </a:rPr>
              <a:t>Lainnya</a:t>
            </a:r>
            <a:r>
              <a:rPr dirty="0" sz="2000" lang="en-US">
                <a:latin typeface="+mj-lt"/>
                <a:cs typeface="Times New Roman" pitchFamily="18" charset="0"/>
              </a:rPr>
              <a:t>	</a:t>
            </a:r>
            <a:r>
              <a:rPr dirty="0" sz="2000" lang="id-ID">
                <a:latin typeface="+mj-lt"/>
                <a:cs typeface="Times New Roman" pitchFamily="18" charset="0"/>
              </a:rPr>
              <a:t>	</a:t>
            </a:r>
            <a:r>
              <a:rPr dirty="0" sz="2000" lang="en-US" err="1">
                <a:latin typeface="+mj-lt"/>
                <a:cs typeface="Times New Roman" pitchFamily="18" charset="0"/>
              </a:rPr>
              <a:t>Rp</a:t>
            </a:r>
            <a:r>
              <a:rPr dirty="0" sz="2000" lang="en-US">
                <a:latin typeface="+mj-lt"/>
                <a:cs typeface="Times New Roman" pitchFamily="18" charset="0"/>
              </a:rPr>
              <a:t>  5.000.000,00/OB</a:t>
            </a:r>
          </a:p>
        </p:txBody>
      </p:sp>
      <p:grpSp>
        <p:nvGrpSpPr>
          <p:cNvPr id="106" name="组合 38"/>
          <p:cNvGrpSpPr/>
          <p:nvPr/>
        </p:nvGrpSpPr>
        <p:grpSpPr>
          <a:xfrm rot="10800000">
            <a:off x="428624" y="472166"/>
            <a:ext cx="556534" cy="556534"/>
            <a:chOff x="11140167" y="467179"/>
            <a:chExt cx="556534" cy="556534"/>
          </a:xfrm>
        </p:grpSpPr>
        <p:sp>
          <p:nvSpPr>
            <p:cNvPr id="1048736" name="椭圆 39"/>
            <p:cNvSpPr/>
            <p:nvPr/>
          </p:nvSpPr>
          <p:spPr>
            <a:xfrm>
              <a:off x="11140167" y="467179"/>
              <a:ext cx="556534" cy="556534"/>
            </a:xfrm>
            <a:prstGeom prst="ellipse"/>
            <a:solidFill>
              <a:srgbClr val="F98048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p>
              <a:pPr algn="ctr"/>
              <a:endParaRPr altLang="en-US" b="1" sz="1600" lang="zh-CN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  <p:pic>
          <p:nvPicPr>
            <p:cNvPr id="2097171" name="图形 40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 rot="16200000">
              <a:off x="11246962" y="604836"/>
              <a:ext cx="304414" cy="304414"/>
            </a:xfrm>
            <a:prstGeom prst="rect"/>
          </p:spPr>
        </p:pic>
      </p:grpSp>
      <p:sp>
        <p:nvSpPr>
          <p:cNvPr id="1048737" name="矩形 23"/>
          <p:cNvSpPr/>
          <p:nvPr/>
        </p:nvSpPr>
        <p:spPr>
          <a:xfrm>
            <a:off x="985158" y="3916172"/>
            <a:ext cx="10170885" cy="2527300"/>
          </a:xfrm>
          <a:prstGeom prst="rect"/>
          <a:solidFill>
            <a:srgbClr val="2EB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738" name="矩形 25"/>
          <p:cNvSpPr/>
          <p:nvPr/>
        </p:nvSpPr>
        <p:spPr>
          <a:xfrm>
            <a:off x="1181284" y="4073402"/>
            <a:ext cx="9898557" cy="1996441"/>
          </a:xfrm>
          <a:prstGeom prst="rect"/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altLang="zh-CN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Insentif</a:t>
            </a:r>
            <a:r>
              <a:rPr altLang="zh-CN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untuk</a:t>
            </a:r>
            <a:r>
              <a:rPr altLang="zh-CN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tenaga</a:t>
            </a:r>
            <a:r>
              <a:rPr altLang="zh-CN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kesehatan</a:t>
            </a:r>
            <a:r>
              <a:rPr altLang="zh-CN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di Kantor Kesehatan Pelabuhan (KKP), </a:t>
            </a:r>
          </a:p>
          <a:p>
            <a:pPr>
              <a:lnSpc>
                <a:spcPct val="120000"/>
              </a:lnSpc>
            </a:pPr>
            <a:r>
              <a:rPr altLang="zh-CN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Balai</a:t>
            </a:r>
            <a:r>
              <a:rPr altLang="zh-CN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Teknik Kesehatan </a:t>
            </a:r>
            <a:r>
              <a:rPr altLang="zh-CN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Lingkungan</a:t>
            </a:r>
            <a:r>
              <a:rPr altLang="zh-CN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(BTKL) dan </a:t>
            </a:r>
            <a:r>
              <a:rPr altLang="zh-CN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Balai</a:t>
            </a:r>
            <a:r>
              <a:rPr altLang="zh-CN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Besar</a:t>
            </a:r>
            <a:r>
              <a:rPr altLang="zh-CN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Teknik Kesehatan </a:t>
            </a:r>
            <a:r>
              <a:rPr altLang="zh-CN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Lingkungan</a:t>
            </a:r>
            <a:r>
              <a:rPr altLang="zh-CN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dan </a:t>
            </a:r>
            <a:r>
              <a:rPr altLang="zh-CN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Pengendalian</a:t>
            </a:r>
            <a:r>
              <a:rPr altLang="zh-CN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Penyakit</a:t>
            </a:r>
            <a:r>
              <a:rPr altLang="zh-CN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(BBTKL-PP), </a:t>
            </a:r>
          </a:p>
          <a:p>
            <a:pPr>
              <a:lnSpc>
                <a:spcPct val="120000"/>
              </a:lnSpc>
            </a:pPr>
            <a:r>
              <a:rPr altLang="zh-CN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Dinas</a:t>
            </a:r>
            <a:r>
              <a:rPr altLang="zh-CN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Kesehatan</a:t>
            </a:r>
            <a:r>
              <a:rPr altLang="zh-CN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Provinsi</a:t>
            </a:r>
            <a:r>
              <a:rPr altLang="zh-CN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dan</a:t>
            </a:r>
            <a:r>
              <a:rPr altLang="zh-CN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Kabupaten</a:t>
            </a:r>
            <a:r>
              <a:rPr altLang="zh-CN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/Kota, </a:t>
            </a:r>
            <a:r>
              <a:rPr altLang="zh-CN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Puskesmas</a:t>
            </a:r>
            <a:r>
              <a:rPr altLang="zh-CN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dan</a:t>
            </a:r>
            <a:r>
              <a:rPr altLang="zh-CN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Laboratorium</a:t>
            </a:r>
            <a:r>
              <a:rPr altLang="zh-CN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yang </a:t>
            </a:r>
            <a:r>
              <a:rPr altLang="zh-CN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ditetapkan</a:t>
            </a:r>
            <a:r>
              <a:rPr altLang="zh-CN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oleh Kementerian Kesehatan </a:t>
            </a:r>
            <a:r>
              <a:rPr altLang="zh-CN" b="1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setinggi-setingginya</a:t>
            </a:r>
            <a:r>
              <a:rPr altLang="zh-CN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sebesar</a:t>
            </a:r>
            <a:r>
              <a:rPr altLang="zh-CN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</a:p>
          <a:p>
            <a:pPr>
              <a:lnSpc>
                <a:spcPct val="120000"/>
              </a:lnSpc>
            </a:pPr>
            <a:r>
              <a:rPr altLang="zh-CN" b="1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Rp5.000.000,00 (lima </a:t>
            </a:r>
            <a:r>
              <a:rPr altLang="zh-CN" b="1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juta</a:t>
            </a:r>
            <a:r>
              <a:rPr altLang="zh-CN" b="1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rupiah) </a:t>
            </a:r>
            <a:r>
              <a:rPr altLang="zh-CN" b="1" dirty="0" lang="en-US" err="1" u="sng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setara</a:t>
            </a:r>
            <a:r>
              <a:rPr altLang="zh-CN" b="1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dengan</a:t>
            </a:r>
            <a:r>
              <a:rPr altLang="zh-CN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besaran</a:t>
            </a:r>
            <a:r>
              <a:rPr altLang="zh-CN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altLang="zh-CN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insentif</a:t>
            </a:r>
            <a:r>
              <a:rPr altLang="zh-CN" b="1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tenaga</a:t>
            </a:r>
            <a:r>
              <a:rPr altLang="zh-CN" b="1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medis</a:t>
            </a:r>
            <a:r>
              <a:rPr altLang="zh-CN" b="1"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lang="en-US" err="1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lainnya</a:t>
            </a:r>
            <a:endParaRPr altLang="zh-CN" b="1" dirty="0" lang="en-US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文本框 1"/>
          <p:cNvSpPr txBox="1"/>
          <p:nvPr/>
        </p:nvSpPr>
        <p:spPr>
          <a:xfrm>
            <a:off x="1130484" y="269861"/>
            <a:ext cx="11061516" cy="937949"/>
          </a:xfrm>
          <a:prstGeom prst="rect"/>
          <a:noFill/>
        </p:spPr>
        <p:txBody>
          <a:bodyPr rtlCol="0" wrap="square">
            <a:spAutoFit/>
          </a:bodyPr>
          <a:p>
            <a:pPr algn="l" indent="0">
              <a:lnSpc>
                <a:spcPct val="120000"/>
              </a:lnSpc>
              <a:buNone/>
            </a:pP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Prosedur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Pengusulan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Insentif</a:t>
            </a:r>
            <a:endParaRPr altLang="zh-CN" b="1" dirty="0" sz="2400" lang="en-US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20000"/>
              </a:lnSpc>
            </a:pP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Fasyankes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 dan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Institusi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 Kesehatan Milik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Pemerintah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 Pusat dan Daerah</a:t>
            </a:r>
            <a:endParaRPr altLang="en-US" b="1" dirty="0" sz="2400" lang="zh-CN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Microsoft YaHei" panose="020B0503020204020204" pitchFamily="34" charset="-122"/>
            </a:endParaRPr>
          </a:p>
        </p:txBody>
      </p:sp>
      <p:grpSp>
        <p:nvGrpSpPr>
          <p:cNvPr id="110" name="组合 19"/>
          <p:cNvGrpSpPr/>
          <p:nvPr/>
        </p:nvGrpSpPr>
        <p:grpSpPr>
          <a:xfrm rot="10800000">
            <a:off x="428624" y="472166"/>
            <a:ext cx="556534" cy="556534"/>
            <a:chOff x="11140167" y="467179"/>
            <a:chExt cx="556534" cy="556534"/>
          </a:xfrm>
        </p:grpSpPr>
        <p:sp>
          <p:nvSpPr>
            <p:cNvPr id="1048743" name="椭圆 20"/>
            <p:cNvSpPr/>
            <p:nvPr/>
          </p:nvSpPr>
          <p:spPr>
            <a:xfrm>
              <a:off x="11140167" y="467179"/>
              <a:ext cx="556534" cy="556534"/>
            </a:xfrm>
            <a:prstGeom prst="ellipse"/>
            <a:solidFill>
              <a:srgbClr val="F98048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p>
              <a:pPr algn="ctr"/>
              <a:endParaRPr altLang="en-US" b="1" sz="1600" lang="zh-CN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  <p:pic>
          <p:nvPicPr>
            <p:cNvPr id="2097172" name="图形 21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 rot="16200000">
              <a:off x="11246962" y="604836"/>
              <a:ext cx="304414" cy="304414"/>
            </a:xfrm>
            <a:prstGeom prst="rect"/>
          </p:spPr>
        </p:pic>
      </p:grpSp>
      <p:sp>
        <p:nvSpPr>
          <p:cNvPr id="1048744" name="Rectangle 2"/>
          <p:cNvSpPr/>
          <p:nvPr/>
        </p:nvSpPr>
        <p:spPr>
          <a:xfrm>
            <a:off x="428623" y="1349794"/>
            <a:ext cx="10246451" cy="954107"/>
          </a:xfrm>
          <a:prstGeom prst="rect"/>
        </p:spPr>
        <p:txBody>
          <a:bodyPr wrap="square">
            <a:spAutoFit/>
          </a:bodyPr>
          <a:p>
            <a:pPr lvl="4" marL="114300"/>
            <a:r>
              <a:rPr b="1" dirty="0" sz="2000" lang="en-US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Ditujukan</a:t>
            </a:r>
            <a:r>
              <a:rPr b="1" dirty="0" sz="2000" lang="en-US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sz="2000" lang="en-US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b="1" dirty="0" sz="2000" lang="en-US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e-mail</a:t>
            </a:r>
            <a:r>
              <a:rPr b="1" dirty="0" sz="2000" lang="en-GB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4" marL="114300"/>
            <a:r>
              <a:rPr b="1" dirty="0" lang="en-GB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bppsdmkcovid19@gmail.com</a:t>
            </a:r>
            <a:r>
              <a:rPr b="1" dirty="0"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lang="en-GB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dirty="0"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4" marL="114300"/>
            <a:r>
              <a:rPr b="1" dirty="0" lang="en-GB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ppsdmkcovid19@yahoo.com</a:t>
            </a:r>
            <a:r>
              <a:rPr b="1" dirty="0" lang="en-GB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lang="en-GB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dirty="0" lang="en-GB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*</a:t>
            </a:r>
            <a:r>
              <a:rPr b="1" dirty="0" lang="en-GB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endParaRPr b="1" dirty="0"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94304" name="Table 4"/>
          <p:cNvGraphicFramePr>
            <a:graphicFrameLocks noGrp="1"/>
          </p:cNvGraphicFramePr>
          <p:nvPr/>
        </p:nvGraphicFramePr>
        <p:xfrm>
          <a:off x="403222" y="2452233"/>
          <a:ext cx="11433178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195"/>
                <a:gridCol w="8168383"/>
                <a:gridCol w="704469"/>
                <a:gridCol w="840803"/>
                <a:gridCol w="1223328"/>
              </a:tblGrid>
              <a:tr h="0">
                <a:tc rowSpan="2">
                  <a:txBody>
                    <a:bodyPr/>
                    <a:p>
                      <a:pPr algn="ctr"/>
                      <a:r>
                        <a:rPr dirty="0" sz="1600" lang="id-ID">
                          <a:latin typeface="Tw Cen MT" panose="020B0602020104020603" pitchFamily="34" charset="0"/>
                        </a:rPr>
                        <a:t>N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o</a:t>
                      </a:r>
                    </a:p>
                  </a:txBody>
                  <a:tcPr anchor="ctr"/>
                </a:tc>
                <a:tc rowSpan="2">
                  <a:txBody>
                    <a:bodyPr/>
                    <a:p>
                      <a:pPr algn="ctr"/>
                      <a:r>
                        <a:rPr dirty="0" sz="1600" lang="en-US">
                          <a:latin typeface="Tw Cen MT" panose="020B0602020104020603" pitchFamily="34" charset="0"/>
                        </a:rPr>
                        <a:t>Lampiran</a:t>
                      </a:r>
                    </a:p>
                  </a:txBody>
                  <a:tcPr anchor="ctr"/>
                </a:tc>
                <a:tc rowSpan="2">
                  <a:txBody>
                    <a:bodyPr/>
                    <a:p>
                      <a:pPr algn="ctr"/>
                      <a:r>
                        <a:rPr dirty="0" sz="1600" lang="en-US">
                          <a:latin typeface="Tw Cen MT" panose="020B0602020104020603" pitchFamily="34" charset="0"/>
                        </a:rPr>
                        <a:t>Pusat</a:t>
                      </a:r>
                    </a:p>
                  </a:txBody>
                  <a:tcPr anchor="ctr"/>
                </a:tc>
                <a:tc gridSpan="2">
                  <a:txBody>
                    <a:bodyPr/>
                    <a:p>
                      <a:pPr algn="ctr"/>
                      <a:r>
                        <a:rPr dirty="0" sz="1600" lang="en-US">
                          <a:latin typeface="Tw Cen MT" panose="020B0602020104020603" pitchFamily="34" charset="0"/>
                        </a:rPr>
                        <a:t>Daerah</a:t>
                      </a:r>
                    </a:p>
                  </a:txBody>
                  <a:tcPr anchor="ctr"/>
                </a:tc>
                <a:tc hMerge="1">
                  <a:txBody>
                    <a:bodyPr/>
                    <a:p>
                      <a:endParaRPr dirty="0" sz="1600" lang="en-US">
                        <a:latin typeface="Tw Cen MT" panose="020B0602020104020603" pitchFamily="34" charset="0"/>
                      </a:endParaRPr>
                    </a:p>
                  </a:txBody>
                </a:tc>
              </a:tr>
              <a:tr h="0">
                <a:tc vMerge="1">
                  <a:txBody>
                    <a:bodyPr/>
                    <a:p>
                      <a:endParaRPr dirty="0" sz="1600" lang="en-US">
                        <a:latin typeface="Tw Cen MT" panose="020B0602020104020603" pitchFamily="34" charset="0"/>
                      </a:endParaRPr>
                    </a:p>
                  </a:txBody>
                </a:tc>
                <a:tc vMerge="1">
                  <a:txBody>
                    <a:bodyPr/>
                    <a:p>
                      <a:pPr algn="ctr"/>
                      <a:endParaRPr dirty="0" sz="1600" lang="en-US">
                        <a:latin typeface="Tw Cen MT" panose="020B0602020104020603" pitchFamily="34" charset="0"/>
                      </a:endParaRPr>
                    </a:p>
                  </a:txBody>
                </a:tc>
                <a:tc vMerge="1">
                  <a:txBody>
                    <a:bodyPr/>
                    <a:p>
                      <a:endParaRPr dirty="0" sz="1600" lang="en-US">
                        <a:latin typeface="Tw Cen MT" panose="020B0602020104020603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Provinsi</a:t>
                      </a:r>
                      <a:endParaRPr dirty="0" sz="1600" lang="en-US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Kab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/Kota *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p>
                      <a:r>
                        <a:rPr dirty="0" sz="1600" lang="en-US"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</a:tc>
                <a:tc>
                  <a:txBody>
                    <a:bodyPr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600" lang="en-US">
                          <a:latin typeface="Tw Cen MT" panose="020B0602020104020603" pitchFamily="34" charset="0"/>
                        </a:rPr>
                        <a:t>Surat </a:t>
                      </a:r>
                      <a:r>
                        <a:rPr b="1" dirty="0" sz="1600" lang="en-US" err="1">
                          <a:latin typeface="Tw Cen MT" panose="020B0602020104020603" pitchFamily="34" charset="0"/>
                        </a:rPr>
                        <a:t>tugas</a:t>
                      </a:r>
                      <a:r>
                        <a:rPr b="1"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dr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pimpinan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disertai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nominal yang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diusulkan</a:t>
                      </a:r>
                      <a:endParaRPr dirty="0" sz="1600" lang="en-US">
                        <a:latin typeface="Tw Cen MT" panose="020B0602020104020603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600" lang="en-US">
                          <a:latin typeface="Tw Cen MT" panose="020B0602020104020603" pitchFamily="34" charset="0"/>
                          <a:sym typeface="Symbol" panose="05050102010706020507" pitchFamily="18" charset="2"/>
                        </a:rPr>
                        <a:t></a:t>
                      </a:r>
                      <a:endParaRPr dirty="0" sz="1600" lang="en-US">
                        <a:latin typeface="Tw Cen MT" panose="020B0602020104020603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0" cap="none" dirty="0" sz="1600" i="0" kern="120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微软雅黑"/>
                          <a:cs typeface="+mn-cs"/>
                          <a:sym typeface="Symbol" panose="05050102010706020507" pitchFamily="18" charset="2"/>
                        </a:rPr>
                        <a:t></a:t>
                      </a:r>
                      <a:endParaRPr baseline="0" b="0" cap="none" dirty="0" sz="1600" i="0" kern="1200" kumimoji="0" lang="en-US" noProof="0" normalizeH="0" spc="0" strike="noStrike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微软雅黑"/>
                        <a:cs typeface="+mn-cs"/>
                      </a:endParaRP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0" cap="none" dirty="0" sz="1600" i="0" kern="120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微软雅黑"/>
                          <a:cs typeface="+mn-cs"/>
                          <a:sym typeface="Symbol" panose="05050102010706020507" pitchFamily="18" charset="2"/>
                        </a:rPr>
                        <a:t></a:t>
                      </a:r>
                      <a:endParaRPr baseline="0" b="0" cap="none" dirty="0" sz="1600" i="0" kern="1200" kumimoji="0" lang="en-US" noProof="0" normalizeH="0" spc="0" strike="noStrike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微软雅黑"/>
                        <a:cs typeface="+mn-cs"/>
                      </a:endParaRPr>
                    </a:p>
                  </a:txBody>
                </a:tc>
              </a:tr>
              <a:tr h="0">
                <a:tc>
                  <a:txBody>
                    <a:bodyPr/>
                    <a:p>
                      <a:r>
                        <a:rPr dirty="0" sz="1600" lang="en-US"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</a:tc>
                <a:tc>
                  <a:txBody>
                    <a:bodyPr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600" lang="en-US">
                          <a:latin typeface="Tw Cen MT" panose="020B0602020104020603" pitchFamily="34" charset="0"/>
                        </a:rPr>
                        <a:t>Hasil </a:t>
                      </a:r>
                      <a:r>
                        <a:rPr b="1" dirty="0" sz="1600" lang="en-US" err="1">
                          <a:latin typeface="Tw Cen MT" panose="020B0602020104020603" pitchFamily="34" charset="0"/>
                        </a:rPr>
                        <a:t>verifikasi</a:t>
                      </a:r>
                      <a:r>
                        <a:rPr b="1"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tingkat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fasyankes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atau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institusi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kesehatan</a:t>
                      </a:r>
                      <a:endParaRPr dirty="0" sz="1600" lang="en-US">
                        <a:latin typeface="Tw Cen MT" panose="020B0602020104020603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0" cap="none" dirty="0" sz="1600" i="0" kern="120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微软雅黑"/>
                          <a:cs typeface="+mn-cs"/>
                          <a:sym typeface="Symbol" panose="05050102010706020507" pitchFamily="18" charset="2"/>
                        </a:rPr>
                        <a:t></a:t>
                      </a:r>
                      <a:endParaRPr baseline="0" b="0" cap="none" dirty="0" sz="1600" i="0" kern="1200" kumimoji="0" lang="en-US" noProof="0" normalizeH="0" spc="0" strike="noStrike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微软雅黑"/>
                        <a:cs typeface="+mn-cs"/>
                      </a:endParaRP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0" cap="none" dirty="0" sz="1600" i="0" kern="120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微软雅黑"/>
                          <a:cs typeface="+mn-cs"/>
                          <a:sym typeface="Symbol" panose="05050102010706020507" pitchFamily="18" charset="2"/>
                        </a:rPr>
                        <a:t></a:t>
                      </a:r>
                      <a:endParaRPr baseline="0" b="0" cap="none" dirty="0" sz="1600" i="0" kern="1200" kumimoji="0" lang="en-US" noProof="0" normalizeH="0" spc="0" strike="noStrike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微软雅黑"/>
                        <a:cs typeface="+mn-cs"/>
                      </a:endParaRP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0" cap="none" dirty="0" sz="1600" i="0" kern="120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微软雅黑"/>
                          <a:cs typeface="+mn-cs"/>
                          <a:sym typeface="Symbol" panose="05050102010706020507" pitchFamily="18" charset="2"/>
                        </a:rPr>
                        <a:t></a:t>
                      </a:r>
                      <a:endParaRPr baseline="0" b="0" cap="none" dirty="0" sz="1600" i="0" kern="1200" kumimoji="0" lang="en-US" noProof="0" normalizeH="0" spc="0" strike="noStrike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微软雅黑"/>
                        <a:cs typeface="+mn-cs"/>
                      </a:endParaRPr>
                    </a:p>
                  </a:txBody>
                </a:tc>
              </a:tr>
              <a:tr h="0">
                <a:tc>
                  <a:txBody>
                    <a:bodyPr/>
                    <a:p>
                      <a:r>
                        <a:rPr dirty="0" sz="1600" lang="en-US"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</a:tc>
                <a:tc>
                  <a:txBody>
                    <a:bodyPr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600" lang="en-US">
                          <a:latin typeface="Tw Cen MT" panose="020B0602020104020603" pitchFamily="34" charset="0"/>
                        </a:rPr>
                        <a:t>Surat </a:t>
                      </a:r>
                      <a:r>
                        <a:rPr b="1" dirty="0" sz="1600" lang="en-US" err="1">
                          <a:latin typeface="Tw Cen MT" panose="020B0602020104020603" pitchFamily="34" charset="0"/>
                        </a:rPr>
                        <a:t>Pernyataan</a:t>
                      </a:r>
                      <a:r>
                        <a:rPr b="1"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b="1" dirty="0" sz="1600" lang="en-US" err="1">
                          <a:latin typeface="Tw Cen MT" panose="020B0602020104020603" pitchFamily="34" charset="0"/>
                        </a:rPr>
                        <a:t>Melaksanakan</a:t>
                      </a:r>
                      <a:r>
                        <a:rPr b="1"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b="1" dirty="0" sz="1600" lang="en-US" err="1">
                          <a:latin typeface="Tw Cen MT" panose="020B0602020104020603" pitchFamily="34" charset="0"/>
                        </a:rPr>
                        <a:t>Tugas</a:t>
                      </a:r>
                      <a:r>
                        <a:rPr b="1"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(SPMT)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0" cap="none" dirty="0" sz="1600" i="0" kern="120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微软雅黑"/>
                          <a:cs typeface="+mn-cs"/>
                          <a:sym typeface="Symbol" panose="05050102010706020507" pitchFamily="18" charset="2"/>
                        </a:rPr>
                        <a:t></a:t>
                      </a:r>
                      <a:endParaRPr baseline="0" b="0" cap="none" dirty="0" sz="1600" i="0" kern="1200" kumimoji="0" lang="en-US" noProof="0" normalizeH="0" spc="0" strike="noStrike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微软雅黑"/>
                        <a:cs typeface="+mn-cs"/>
                      </a:endParaRP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0" cap="none" dirty="0" sz="1600" i="0" kern="120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微软雅黑"/>
                          <a:cs typeface="+mn-cs"/>
                          <a:sym typeface="Symbol" panose="05050102010706020507" pitchFamily="18" charset="2"/>
                        </a:rPr>
                        <a:t></a:t>
                      </a:r>
                      <a:endParaRPr baseline="0" b="0" cap="none" dirty="0" sz="1600" i="0" kern="1200" kumimoji="0" lang="en-US" noProof="0" normalizeH="0" spc="0" strike="noStrike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微软雅黑"/>
                        <a:cs typeface="+mn-cs"/>
                      </a:endParaRP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0" cap="none" dirty="0" sz="1600" i="0" kern="120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微软雅黑"/>
                          <a:cs typeface="+mn-cs"/>
                          <a:sym typeface="Symbol" panose="05050102010706020507" pitchFamily="18" charset="2"/>
                        </a:rPr>
                        <a:t></a:t>
                      </a:r>
                      <a:endParaRPr baseline="0" b="0" cap="none" dirty="0" sz="1600" i="0" kern="1200" kumimoji="0" lang="en-US" noProof="0" normalizeH="0" spc="0" strike="noStrike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微软雅黑"/>
                        <a:cs typeface="+mn-cs"/>
                      </a:endParaRPr>
                    </a:p>
                  </a:txBody>
                </a:tc>
              </a:tr>
              <a:tr h="154655">
                <a:tc>
                  <a:txBody>
                    <a:bodyPr/>
                    <a:p>
                      <a:r>
                        <a:rPr dirty="0" sz="1600" lang="en-US"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</a:tc>
                <a:tc>
                  <a:txBody>
                    <a:bodyPr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600" lang="en-US">
                          <a:latin typeface="Tw Cen MT" panose="020B0602020104020603" pitchFamily="34" charset="0"/>
                        </a:rPr>
                        <a:t>Surat </a:t>
                      </a:r>
                      <a:r>
                        <a:rPr b="1" dirty="0" sz="1600" lang="en-US" err="1">
                          <a:latin typeface="Tw Cen MT" panose="020B0602020104020603" pitchFamily="34" charset="0"/>
                        </a:rPr>
                        <a:t>Pernyataan</a:t>
                      </a:r>
                      <a:r>
                        <a:rPr b="1"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b="1" dirty="0" sz="1600" lang="en-US" err="1">
                          <a:latin typeface="Tw Cen MT" panose="020B0602020104020603" pitchFamily="34" charset="0"/>
                        </a:rPr>
                        <a:t>Tanggung</a:t>
                      </a:r>
                      <a:r>
                        <a:rPr b="1" dirty="0" sz="1600" lang="en-US">
                          <a:latin typeface="Tw Cen MT" panose="020B0602020104020603" pitchFamily="34" charset="0"/>
                        </a:rPr>
                        <a:t> Jawab </a:t>
                      </a:r>
                      <a:r>
                        <a:rPr b="1" dirty="0" sz="1600" lang="en-US" err="1">
                          <a:latin typeface="Tw Cen MT" panose="020B0602020104020603" pitchFamily="34" charset="0"/>
                        </a:rPr>
                        <a:t>Mutlak</a:t>
                      </a:r>
                      <a:r>
                        <a:rPr b="1"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(SPTJM)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dari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pimpinan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fasilitas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kesehatan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atau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institusi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kesehatan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/Kuasa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Pengguna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Anggaran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(KPA)</a:t>
                      </a: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0" cap="none" dirty="0" sz="1600" i="0" kern="120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微软雅黑"/>
                          <a:cs typeface="+mn-cs"/>
                          <a:sym typeface="Symbol" panose="05050102010706020507" pitchFamily="18" charset="2"/>
                        </a:rPr>
                        <a:t></a:t>
                      </a:r>
                      <a:endParaRPr baseline="0" b="0" cap="none" dirty="0" sz="1600" i="0" kern="1200" kumimoji="0" lang="en-US" noProof="0" normalizeH="0" spc="0" strike="noStrike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微软雅黑"/>
                        <a:cs typeface="+mn-cs"/>
                      </a:endParaRP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0" cap="none" dirty="0" sz="1600" i="0" kern="120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微软雅黑"/>
                          <a:cs typeface="+mn-cs"/>
                          <a:sym typeface="Symbol" panose="05050102010706020507" pitchFamily="18" charset="2"/>
                        </a:rPr>
                        <a:t></a:t>
                      </a:r>
                      <a:endParaRPr baseline="0" b="0" cap="none" dirty="0" sz="1600" i="0" kern="1200" kumimoji="0" lang="en-US" noProof="0" normalizeH="0" spc="0" strike="noStrike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微软雅黑"/>
                        <a:cs typeface="+mn-cs"/>
                      </a:endParaRP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0" cap="none" dirty="0" sz="1600" i="0" kern="120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微软雅黑"/>
                          <a:cs typeface="+mn-cs"/>
                          <a:sym typeface="Symbol" panose="05050102010706020507" pitchFamily="18" charset="2"/>
                        </a:rPr>
                        <a:t></a:t>
                      </a:r>
                      <a:endParaRPr baseline="0" b="0" cap="none" dirty="0" sz="1600" i="0" kern="1200" kumimoji="0" lang="en-US" noProof="0" normalizeH="0" spc="0" strike="noStrike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微软雅黑"/>
                        <a:cs typeface="+mn-cs"/>
                      </a:endParaRPr>
                    </a:p>
                  </a:txBody>
                </a:tc>
              </a:tr>
              <a:tr h="154655">
                <a:tc>
                  <a:txBody>
                    <a:bodyPr/>
                    <a:p>
                      <a:r>
                        <a:rPr dirty="0" sz="1600" lang="en-US"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</a:tc>
                <a:tc>
                  <a:txBody>
                    <a:bodyPr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600" lang="en-US">
                          <a:latin typeface="Tw Cen MT" panose="020B0602020104020603" pitchFamily="34" charset="0"/>
                        </a:rPr>
                        <a:t>SK Tim </a:t>
                      </a:r>
                      <a:r>
                        <a:rPr b="1" dirty="0" sz="1600" lang="en-US" err="1">
                          <a:latin typeface="Tw Cen MT" panose="020B0602020104020603" pitchFamily="34" charset="0"/>
                        </a:rPr>
                        <a:t>Verifikator</a:t>
                      </a:r>
                      <a:r>
                        <a:rPr b="1"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yang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ditetapkan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oleh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pimpinan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fasilitas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kesehatan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atau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institusi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kesehatan</a:t>
                      </a:r>
                      <a:endParaRPr dirty="0" sz="1600" lang="en-US">
                        <a:latin typeface="Tw Cen MT" panose="020B0602020104020603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0" cap="none" sz="1600" i="0" kern="120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微软雅黑"/>
                          <a:cs typeface="+mn-cs"/>
                          <a:sym typeface="Symbol" panose="05050102010706020507" pitchFamily="18" charset="2"/>
                        </a:rPr>
                        <a:t></a:t>
                      </a:r>
                      <a:endParaRPr baseline="0" b="0" cap="none" dirty="0" sz="1600" i="0" kern="1200" kumimoji="0" lang="en-US" noProof="0" normalizeH="0" spc="0" strike="noStrike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微软雅黑"/>
                        <a:cs typeface="+mn-cs"/>
                      </a:endParaRP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0" cap="none" dirty="0" sz="1600" i="0" kern="120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微软雅黑"/>
                          <a:cs typeface="+mn-cs"/>
                          <a:sym typeface="Symbol" panose="05050102010706020507" pitchFamily="18" charset="2"/>
                        </a:rPr>
                        <a:t></a:t>
                      </a:r>
                      <a:endParaRPr baseline="0" b="0" cap="none" dirty="0" sz="1600" i="0" kern="1200" kumimoji="0" lang="en-US" noProof="0" normalizeH="0" spc="0" strike="noStrike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微软雅黑"/>
                        <a:cs typeface="+mn-cs"/>
                      </a:endParaRP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0" cap="none" dirty="0" sz="1600" i="0" kern="120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微软雅黑"/>
                          <a:cs typeface="+mn-cs"/>
                          <a:sym typeface="Symbol" panose="05050102010706020507" pitchFamily="18" charset="2"/>
                        </a:rPr>
                        <a:t></a:t>
                      </a:r>
                      <a:endParaRPr baseline="0" b="0" cap="none" dirty="0" sz="1600" i="0" kern="1200" kumimoji="0" lang="en-US" noProof="0" normalizeH="0" spc="0" strike="noStrike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微软雅黑"/>
                        <a:cs typeface="+mn-cs"/>
                      </a:endParaRPr>
                    </a:p>
                  </a:txBody>
                </a:tc>
              </a:tr>
              <a:tr h="219773">
                <a:tc>
                  <a:txBody>
                    <a:bodyPr/>
                    <a:p>
                      <a:r>
                        <a:rPr dirty="0" sz="1600" lang="en-US">
                          <a:latin typeface="Tw Cen MT" panose="020B0602020104020603" pitchFamily="34" charset="0"/>
                        </a:rPr>
                        <a:t>6 </a:t>
                      </a:r>
                    </a:p>
                  </a:txBody>
                </a:tc>
                <a:tc>
                  <a:txBody>
                    <a:bodyPr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600" lang="en-US" err="1">
                          <a:latin typeface="Tw Cen MT" panose="020B0602020104020603" pitchFamily="34" charset="0"/>
                        </a:rPr>
                        <a:t>Nomor</a:t>
                      </a:r>
                      <a:r>
                        <a:rPr b="1"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b="1" dirty="0" sz="1600" lang="en-US" err="1">
                          <a:latin typeface="Tw Cen MT" panose="020B0602020104020603" pitchFamily="34" charset="0"/>
                        </a:rPr>
                        <a:t>rekening</a:t>
                      </a:r>
                      <a:r>
                        <a:rPr b="1"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fasilitas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kesehatan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atau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institusi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kesehatan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pada Bank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Pemerintah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alamat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e-mail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resmi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fasilitas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kesehatan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atau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institusi</a:t>
                      </a:r>
                      <a:r>
                        <a:rPr dirty="0" sz="1600" lang="en-US"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1600" lang="en-US" err="1">
                          <a:latin typeface="Tw Cen MT" panose="020B0602020104020603" pitchFamily="34" charset="0"/>
                        </a:rPr>
                        <a:t>kesehatan</a:t>
                      </a:r>
                      <a:endParaRPr dirty="0" sz="1600" lang="en-US">
                        <a:latin typeface="Tw Cen MT" panose="020B0602020104020603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0" cap="none" dirty="0" sz="1600" i="0" kern="120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微软雅黑"/>
                          <a:cs typeface="+mn-cs"/>
                          <a:sym typeface="Symbol" panose="05050102010706020507" pitchFamily="18" charset="2"/>
                        </a:rPr>
                        <a:t></a:t>
                      </a:r>
                      <a:endParaRPr baseline="0" b="0" cap="none" dirty="0" sz="1600" i="0" kern="1200" kumimoji="0" lang="en-US" noProof="0" normalizeH="0" spc="0" strike="noStrike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微软雅黑"/>
                        <a:cs typeface="+mn-cs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endParaRPr dirty="0" sz="1600" lang="en-US">
                        <a:latin typeface="Tw Cen MT" panose="020B0602020104020603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endParaRPr dirty="0" sz="1600" lang="en-US">
                        <a:latin typeface="Tw Cen MT" panose="020B0602020104020603" pitchFamily="34" charset="0"/>
                      </a:endParaRPr>
                    </a:p>
                  </a:txBody>
                </a:tc>
              </a:tr>
            </a:tbl>
          </a:graphicData>
        </a:graphic>
      </p:graphicFrame>
      <p:sp>
        <p:nvSpPr>
          <p:cNvPr id="1048745" name="Rectangle 5"/>
          <p:cNvSpPr/>
          <p:nvPr/>
        </p:nvSpPr>
        <p:spPr>
          <a:xfrm>
            <a:off x="279400" y="5980837"/>
            <a:ext cx="11176000" cy="584775"/>
          </a:xfrm>
          <a:prstGeom prst="rect"/>
        </p:spPr>
        <p:txBody>
          <a:bodyPr wrap="square">
            <a:spAutoFit/>
          </a:bodyPr>
          <a:p>
            <a:r>
              <a:rPr dirty="0" sz="1600" lang="en-US">
                <a:latin typeface="Tw Cen MT" panose="020B0602020104020603" pitchFamily="34" charset="0"/>
              </a:rPr>
              <a:t>* </a:t>
            </a:r>
            <a:r>
              <a:rPr dirty="0" sz="1600" lang="en-US" err="1">
                <a:latin typeface="Tw Cen MT" panose="020B0602020104020603" pitchFamily="34" charset="0"/>
              </a:rPr>
              <a:t>Usulan</a:t>
            </a:r>
            <a:r>
              <a:rPr dirty="0" sz="1600" lang="en-US">
                <a:latin typeface="Tw Cen MT" panose="020B0602020104020603" pitchFamily="34" charset="0"/>
              </a:rPr>
              <a:t> </a:t>
            </a:r>
            <a:r>
              <a:rPr dirty="0" sz="1600" lang="en-US" err="1">
                <a:latin typeface="Tw Cen MT" panose="020B0602020104020603" pitchFamily="34" charset="0"/>
              </a:rPr>
              <a:t>pembayaran</a:t>
            </a:r>
            <a:r>
              <a:rPr dirty="0" sz="1600" lang="en-US">
                <a:latin typeface="Tw Cen MT" panose="020B0602020104020603" pitchFamily="34" charset="0"/>
              </a:rPr>
              <a:t> </a:t>
            </a:r>
            <a:r>
              <a:rPr dirty="0" sz="1600" lang="en-US" err="1">
                <a:latin typeface="Tw Cen MT" panose="020B0602020104020603" pitchFamily="34" charset="0"/>
              </a:rPr>
              <a:t>insentif</a:t>
            </a:r>
            <a:r>
              <a:rPr dirty="0" sz="1600" lang="en-US">
                <a:latin typeface="Tw Cen MT" panose="020B0602020104020603" pitchFamily="34" charset="0"/>
              </a:rPr>
              <a:t> </a:t>
            </a:r>
            <a:r>
              <a:rPr dirty="0" sz="1600" lang="en-US" err="1">
                <a:latin typeface="Tw Cen MT" panose="020B0602020104020603" pitchFamily="34" charset="0"/>
              </a:rPr>
              <a:t>tenaga</a:t>
            </a:r>
            <a:r>
              <a:rPr dirty="0" sz="1600" lang="en-US">
                <a:latin typeface="Tw Cen MT" panose="020B0602020104020603" pitchFamily="34" charset="0"/>
              </a:rPr>
              <a:t> </a:t>
            </a:r>
            <a:r>
              <a:rPr dirty="0" sz="1600" lang="en-US" err="1">
                <a:latin typeface="Tw Cen MT" panose="020B0602020104020603" pitchFamily="34" charset="0"/>
              </a:rPr>
              <a:t>kesehatan</a:t>
            </a:r>
            <a:r>
              <a:rPr dirty="0" sz="1600" lang="en-US">
                <a:latin typeface="Tw Cen MT" panose="020B0602020104020603" pitchFamily="34" charset="0"/>
              </a:rPr>
              <a:t> yang </a:t>
            </a:r>
            <a:r>
              <a:rPr dirty="0" sz="1600" lang="en-US" err="1">
                <a:latin typeface="Tw Cen MT" panose="020B0602020104020603" pitchFamily="34" charset="0"/>
              </a:rPr>
              <a:t>bertugas</a:t>
            </a:r>
            <a:r>
              <a:rPr dirty="0" sz="1600" lang="en-US">
                <a:latin typeface="Tw Cen MT" panose="020B0602020104020603" pitchFamily="34" charset="0"/>
              </a:rPr>
              <a:t> pada </a:t>
            </a:r>
            <a:r>
              <a:rPr dirty="0" sz="1600" lang="en-US" err="1">
                <a:latin typeface="Tw Cen MT" panose="020B0602020104020603" pitchFamily="34" charset="0"/>
              </a:rPr>
              <a:t>Dinkes</a:t>
            </a:r>
            <a:r>
              <a:rPr dirty="0" sz="1600" lang="en-US">
                <a:latin typeface="Tw Cen MT" panose="020B0602020104020603" pitchFamily="34" charset="0"/>
              </a:rPr>
              <a:t> </a:t>
            </a:r>
            <a:r>
              <a:rPr dirty="0" sz="1600" lang="en-US" err="1">
                <a:latin typeface="Tw Cen MT" panose="020B0602020104020603" pitchFamily="34" charset="0"/>
              </a:rPr>
              <a:t>Kab</a:t>
            </a:r>
            <a:r>
              <a:rPr dirty="0" sz="1600" lang="en-US">
                <a:latin typeface="Tw Cen MT" panose="020B0602020104020603" pitchFamily="34" charset="0"/>
              </a:rPr>
              <a:t>/Kota </a:t>
            </a:r>
            <a:r>
              <a:rPr b="1" dirty="0" sz="1600" lang="en-US" err="1">
                <a:latin typeface="Tw Cen MT" panose="020B0602020104020603" pitchFamily="34" charset="0"/>
              </a:rPr>
              <a:t>diverifikasi</a:t>
            </a:r>
            <a:r>
              <a:rPr b="1" dirty="0" sz="1600" lang="en-US">
                <a:latin typeface="Tw Cen MT" panose="020B0602020104020603" pitchFamily="34" charset="0"/>
              </a:rPr>
              <a:t> oleh </a:t>
            </a:r>
            <a:r>
              <a:rPr b="1" dirty="0" sz="1600" lang="en-US" err="1">
                <a:latin typeface="Tw Cen MT" panose="020B0602020104020603" pitchFamily="34" charset="0"/>
              </a:rPr>
              <a:t>Dinkes</a:t>
            </a:r>
            <a:r>
              <a:rPr b="1" dirty="0" sz="1600" lang="en-US">
                <a:latin typeface="Tw Cen MT" panose="020B0602020104020603" pitchFamily="34" charset="0"/>
              </a:rPr>
              <a:t> </a:t>
            </a:r>
            <a:r>
              <a:rPr b="1" dirty="0" sz="1600" lang="en-US" err="1">
                <a:latin typeface="Tw Cen MT" panose="020B0602020104020603" pitchFamily="34" charset="0"/>
              </a:rPr>
              <a:t>Provinsi</a:t>
            </a:r>
            <a:r>
              <a:rPr b="1" dirty="0" sz="1600" lang="en-US">
                <a:latin typeface="Tw Cen MT" panose="020B0602020104020603" pitchFamily="34" charset="0"/>
              </a:rPr>
              <a:t> </a:t>
            </a:r>
            <a:r>
              <a:rPr b="1" dirty="0" sz="1600" lang="en-US" err="1">
                <a:latin typeface="Tw Cen MT" panose="020B0602020104020603" pitchFamily="34" charset="0"/>
              </a:rPr>
              <a:t>sebelum</a:t>
            </a:r>
            <a:r>
              <a:rPr b="1" dirty="0" sz="1600" lang="en-US">
                <a:latin typeface="Tw Cen MT" panose="020B0602020104020603" pitchFamily="34" charset="0"/>
              </a:rPr>
              <a:t> </a:t>
            </a:r>
            <a:r>
              <a:rPr dirty="0" sz="1600" lang="en-US" err="1">
                <a:latin typeface="Tw Cen MT" panose="020B0602020104020603" pitchFamily="34" charset="0"/>
              </a:rPr>
              <a:t>disampaikan</a:t>
            </a:r>
            <a:r>
              <a:rPr dirty="0" sz="1600" lang="en-US">
                <a:latin typeface="Tw Cen MT" panose="020B0602020104020603" pitchFamily="34" charset="0"/>
              </a:rPr>
              <a:t> </a:t>
            </a:r>
            <a:r>
              <a:rPr dirty="0" sz="1600" lang="en-US" err="1">
                <a:latin typeface="Tw Cen MT" panose="020B0602020104020603" pitchFamily="34" charset="0"/>
              </a:rPr>
              <a:t>kepada</a:t>
            </a:r>
            <a:r>
              <a:rPr dirty="0" sz="1600" lang="en-US">
                <a:latin typeface="Tw Cen MT" panose="020B0602020104020603" pitchFamily="34" charset="0"/>
              </a:rPr>
              <a:t> </a:t>
            </a:r>
            <a:r>
              <a:rPr dirty="0" sz="1600" lang="en-US" err="1">
                <a:latin typeface="Tw Cen MT" panose="020B0602020104020603" pitchFamily="34" charset="0"/>
              </a:rPr>
              <a:t>Kepala</a:t>
            </a:r>
            <a:r>
              <a:rPr dirty="0" sz="1600" lang="en-US">
                <a:latin typeface="Tw Cen MT" panose="020B0602020104020603" pitchFamily="34" charset="0"/>
              </a:rPr>
              <a:t> </a:t>
            </a:r>
            <a:r>
              <a:rPr dirty="0" sz="1600" lang="en-US" err="1">
                <a:latin typeface="Tw Cen MT" panose="020B0602020104020603" pitchFamily="34" charset="0"/>
              </a:rPr>
              <a:t>Badan</a:t>
            </a:r>
            <a:r>
              <a:rPr dirty="0" sz="1600" lang="en-US">
                <a:latin typeface="Tw Cen MT" panose="020B0602020104020603" pitchFamily="34" charset="0"/>
              </a:rPr>
              <a:t> PPSDM </a:t>
            </a:r>
            <a:r>
              <a:rPr dirty="0" sz="1600" lang="en-US" err="1">
                <a:latin typeface="Tw Cen MT" panose="020B0602020104020603" pitchFamily="34" charset="0"/>
              </a:rPr>
              <a:t>Kesehatan</a:t>
            </a:r>
            <a:r>
              <a:rPr dirty="0" sz="1600" lang="en-US">
                <a:latin typeface="Tw Cen MT" panose="020B0602020104020603" pitchFamily="34" charset="0"/>
              </a:rPr>
              <a:t> </a:t>
            </a:r>
            <a:r>
              <a:rPr dirty="0" sz="1600" lang="en-US" err="1">
                <a:latin typeface="Tw Cen MT" panose="020B0602020104020603" pitchFamily="34" charset="0"/>
              </a:rPr>
              <a:t>Kementerian</a:t>
            </a:r>
            <a:r>
              <a:rPr dirty="0" sz="1600" lang="en-US">
                <a:latin typeface="Tw Cen MT" panose="020B0602020104020603" pitchFamily="34" charset="0"/>
              </a:rPr>
              <a:t> </a:t>
            </a:r>
            <a:r>
              <a:rPr dirty="0" sz="1600" lang="en-US" err="1">
                <a:latin typeface="Tw Cen MT" panose="020B0602020104020603" pitchFamily="34" charset="0"/>
              </a:rPr>
              <a:t>Kesehatan</a:t>
            </a:r>
            <a:endParaRPr dirty="0" sz="1600" lang="en-US">
              <a:latin typeface="Tw Cen MT" panose="020B0602020104020603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矩形 23"/>
          <p:cNvSpPr/>
          <p:nvPr/>
        </p:nvSpPr>
        <p:spPr>
          <a:xfrm>
            <a:off x="446512" y="2614176"/>
            <a:ext cx="11364934" cy="2643624"/>
          </a:xfrm>
          <a:prstGeom prst="rect"/>
          <a:solidFill>
            <a:srgbClr val="2EB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750" name="矩形 24"/>
          <p:cNvSpPr/>
          <p:nvPr/>
        </p:nvSpPr>
        <p:spPr>
          <a:xfrm>
            <a:off x="446066" y="448971"/>
            <a:ext cx="11364934" cy="1875129"/>
          </a:xfrm>
          <a:prstGeom prst="rect"/>
          <a:solidFill>
            <a:srgbClr val="F98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751" name="矩形 25"/>
          <p:cNvSpPr/>
          <p:nvPr/>
        </p:nvSpPr>
        <p:spPr>
          <a:xfrm>
            <a:off x="690134" y="2706545"/>
            <a:ext cx="5824966" cy="523240"/>
          </a:xfrm>
          <a:prstGeom prst="rect"/>
        </p:spPr>
        <p:txBody>
          <a:bodyPr wrap="square">
            <a:spAutoFit/>
          </a:bodyPr>
          <a:p>
            <a:pPr algn="l" indent="0">
              <a:lnSpc>
                <a:spcPct val="120000"/>
              </a:lnSpc>
              <a:buNone/>
            </a:pPr>
            <a:r>
              <a:rPr altLang="zh-CN" b="1" dirty="0" sz="2400"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Verifikasi</a:t>
            </a:r>
            <a:r>
              <a:rPr altLang="zh-CN" b="1" dirty="0" sz="2400"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Usulan</a:t>
            </a:r>
            <a:r>
              <a:rPr altLang="zh-CN" b="1" dirty="0" sz="2400"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Pembayaran</a:t>
            </a:r>
            <a:r>
              <a:rPr altLang="zh-CN" b="1" dirty="0" sz="2400"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Insentif</a:t>
            </a:r>
            <a:endParaRPr altLang="en-US" b="1" dirty="0" sz="2400" lang="zh-CN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cxnSp>
        <p:nvCxnSpPr>
          <p:cNvPr id="3145735" name="直接连接符 26"/>
          <p:cNvCxnSpPr>
            <a:cxnSpLocks/>
          </p:cNvCxnSpPr>
          <p:nvPr/>
        </p:nvCxnSpPr>
        <p:spPr>
          <a:xfrm>
            <a:off x="801012" y="3225800"/>
            <a:ext cx="8706870" cy="0"/>
          </a:xfrm>
          <a:prstGeom prst="line"/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52" name="矩形 36"/>
          <p:cNvSpPr/>
          <p:nvPr/>
        </p:nvSpPr>
        <p:spPr>
          <a:xfrm>
            <a:off x="664734" y="599669"/>
            <a:ext cx="4094481" cy="447040"/>
          </a:xfrm>
          <a:prstGeom prst="rect"/>
        </p:spPr>
        <p:txBody>
          <a:bodyPr wrap="none">
            <a:spAutoFit/>
          </a:bodyPr>
          <a:p>
            <a:pPr algn="l" indent="0">
              <a:lnSpc>
                <a:spcPct val="120000"/>
              </a:lnSpc>
              <a:buNone/>
            </a:pPr>
            <a:r>
              <a:rPr altLang="zh-CN" b="1" dirty="0" sz="2400"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Periode</a:t>
            </a:r>
            <a:r>
              <a:rPr altLang="zh-CN" b="1" dirty="0" sz="2400"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Pembayaran</a:t>
            </a:r>
            <a:r>
              <a:rPr altLang="zh-CN" b="1" dirty="0" sz="2400"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Insentif</a:t>
            </a:r>
            <a:endParaRPr altLang="en-US" baseline="0" b="1" cap="none" dirty="0" sz="2400" i="0" kern="1200" kumimoji="0" lang="zh-CN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048753" name="矩形 39"/>
          <p:cNvSpPr/>
          <p:nvPr/>
        </p:nvSpPr>
        <p:spPr>
          <a:xfrm>
            <a:off x="664734" y="1259303"/>
            <a:ext cx="10879566" cy="574040"/>
          </a:xfrm>
          <a:prstGeom prst="rect"/>
        </p:spPr>
        <p:txBody>
          <a:bodyPr wrap="square">
            <a:spAutoFit/>
          </a:bodyPr>
          <a:p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Usulan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pembayaran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insentif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diterima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oleh Tim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Verifikator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Pusat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sebelum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tanggal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10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setiap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bulannya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.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Ketentuan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ini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tidak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berlaku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bagi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pelaksanaan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pembayaran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insentif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tenaga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kesehatan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sebelum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pedoman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ini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ditetapkan</a:t>
            </a:r>
            <a:endParaRPr altLang="en-US" baseline="0" cap="none" dirty="0" sz="1600" i="0" kern="1200" kumimoji="0" lang="zh-CN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cxnSp>
        <p:nvCxnSpPr>
          <p:cNvPr id="3145736" name="直接连接符 43"/>
          <p:cNvCxnSpPr>
            <a:cxnSpLocks/>
          </p:cNvCxnSpPr>
          <p:nvPr/>
        </p:nvCxnSpPr>
        <p:spPr>
          <a:xfrm>
            <a:off x="775612" y="1120047"/>
            <a:ext cx="8706870" cy="0"/>
          </a:xfrm>
          <a:prstGeom prst="line"/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54" name="Rectangle 2"/>
          <p:cNvSpPr/>
          <p:nvPr/>
        </p:nvSpPr>
        <p:spPr>
          <a:xfrm>
            <a:off x="690134" y="3302571"/>
            <a:ext cx="10879566" cy="830997"/>
          </a:xfrm>
          <a:prstGeom prst="rect"/>
        </p:spPr>
        <p:txBody>
          <a:bodyPr wrap="square">
            <a:spAutoFit/>
          </a:bodyPr>
          <a:p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Petugas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verifikasi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usulan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pembayaran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insentif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meliputi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Tim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Verifikator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Pusat dan Tim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Verifikator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Daerah. </a:t>
            </a:r>
          </a:p>
          <a:p>
            <a:r>
              <a:rPr b="1"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Tim </a:t>
            </a:r>
            <a:r>
              <a:rPr b="1"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Verifikator</a:t>
            </a:r>
            <a:r>
              <a:rPr b="1"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Pusat </a:t>
            </a:r>
            <a:r>
              <a:rPr b="1"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merupakan</a:t>
            </a:r>
            <a:r>
              <a:rPr b="1"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Tim </a:t>
            </a:r>
            <a:r>
              <a:rPr b="1"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Verifikasi</a:t>
            </a:r>
            <a:r>
              <a:rPr b="1"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Kementerian Kesehatan 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yang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ditetapkan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oleh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Sekretaris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Jenderal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Kemenkes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RI, paling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sedikit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terdiri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atas</a:t>
            </a:r>
            <a:r>
              <a:rPr dirty="0" sz="1600" lang="en-US">
                <a:solidFill>
                  <a:schemeClr val="bg1"/>
                </a:solidFill>
                <a:latin typeface="+mj-lt"/>
                <a:cs typeface="Times New Roman" pitchFamily="18" charset="0"/>
              </a:rPr>
              <a:t>: </a:t>
            </a:r>
          </a:p>
        </p:txBody>
      </p:sp>
      <p:sp>
        <p:nvSpPr>
          <p:cNvPr id="1048755" name="Rectangle 44"/>
          <p:cNvSpPr/>
          <p:nvPr/>
        </p:nvSpPr>
        <p:spPr>
          <a:xfrm>
            <a:off x="954484" y="5547876"/>
            <a:ext cx="10283031" cy="1056640"/>
          </a:xfrm>
          <a:prstGeom prst="rect"/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p>
            <a:pPr algn="ctr"/>
            <a:endParaRPr dirty="0" sz="1100" lang="en-US">
              <a:latin typeface="Bahnschrift" panose="020B0502040204020203" pitchFamily="34" charset="0"/>
            </a:endParaRPr>
          </a:p>
          <a:p>
            <a:pPr algn="ctr"/>
            <a:r>
              <a:rPr dirty="0" lang="en-US" err="1">
                <a:latin typeface="Bahnschrift" panose="020B0502040204020203" pitchFamily="34" charset="0"/>
              </a:rPr>
              <a:t>Dalam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melaksanakan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tugasnya</a:t>
            </a:r>
            <a:r>
              <a:rPr dirty="0" lang="en-US">
                <a:latin typeface="Bahnschrift" panose="020B0502040204020203" pitchFamily="34" charset="0"/>
              </a:rPr>
              <a:t> Tim </a:t>
            </a:r>
            <a:r>
              <a:rPr dirty="0" lang="en-US" err="1">
                <a:latin typeface="Bahnschrift" panose="020B0502040204020203" pitchFamily="34" charset="0"/>
              </a:rPr>
              <a:t>Verifikator</a:t>
            </a:r>
            <a:r>
              <a:rPr dirty="0" lang="en-US">
                <a:latin typeface="Bahnschrift" panose="020B0502040204020203" pitchFamily="34" charset="0"/>
              </a:rPr>
              <a:t> Pusat </a:t>
            </a:r>
            <a:r>
              <a:rPr dirty="0" lang="en-US" err="1">
                <a:latin typeface="Bahnschrift" panose="020B0502040204020203" pitchFamily="34" charset="0"/>
              </a:rPr>
              <a:t>menggunakan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instrumen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verifikasi</a:t>
            </a:r>
            <a:r>
              <a:rPr dirty="0" lang="en-US">
                <a:latin typeface="Bahnschrift" panose="020B0502040204020203" pitchFamily="34" charset="0"/>
              </a:rPr>
              <a:t> </a:t>
            </a:r>
          </a:p>
          <a:p>
            <a:pPr algn="ctr"/>
            <a:r>
              <a:rPr dirty="0" lang="en-US" err="1">
                <a:latin typeface="Bahnschrift" panose="020B0502040204020203" pitchFamily="34" charset="0"/>
              </a:rPr>
              <a:t>sesuai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dengan</a:t>
            </a:r>
            <a:r>
              <a:rPr dirty="0" lang="en-US">
                <a:latin typeface="Bahnschrift" panose="020B0502040204020203" pitchFamily="34" charset="0"/>
              </a:rPr>
              <a:t> Format 1 yang </a:t>
            </a:r>
            <a:r>
              <a:rPr dirty="0" lang="en-US" err="1">
                <a:latin typeface="Bahnschrift" panose="020B0502040204020203" pitchFamily="34" charset="0"/>
              </a:rPr>
              <a:t>terlampir</a:t>
            </a:r>
            <a:r>
              <a:rPr dirty="0" lang="en-US">
                <a:latin typeface="Bahnschrift" panose="020B0502040204020203" pitchFamily="34" charset="0"/>
              </a:rPr>
              <a:t> pada Lampiran Keputusan Menteri Kesehatan </a:t>
            </a:r>
            <a:r>
              <a:rPr dirty="0" lang="en-US" err="1">
                <a:latin typeface="Bahnschrift" panose="020B0502040204020203" pitchFamily="34" charset="0"/>
              </a:rPr>
              <a:t>ini</a:t>
            </a:r>
            <a:endParaRPr dirty="0" lang="en-US">
              <a:latin typeface="Bahnschrift" panose="020B0502040204020203" pitchFamily="34" charset="0"/>
            </a:endParaRPr>
          </a:p>
          <a:p>
            <a:pPr algn="ctr"/>
            <a:r>
              <a:rPr dirty="0" lang="en-US">
                <a:latin typeface="Bahnschrift" panose="020B0502040204020203" pitchFamily="34" charset="0"/>
              </a:rPr>
              <a:t> </a:t>
            </a:r>
          </a:p>
        </p:txBody>
      </p:sp>
      <p:sp>
        <p:nvSpPr>
          <p:cNvPr id="1048756" name="TextBox 4"/>
          <p:cNvSpPr txBox="1"/>
          <p:nvPr/>
        </p:nvSpPr>
        <p:spPr>
          <a:xfrm>
            <a:off x="690134" y="4199096"/>
            <a:ext cx="8792348" cy="1539240"/>
          </a:xfrm>
          <a:prstGeom prst="rect"/>
          <a:noFill/>
        </p:spPr>
        <p:txBody>
          <a:bodyPr numCol="2" rtlCol="0" wrap="square">
            <a:spAutoFit/>
          </a:bodyPr>
          <a:p>
            <a:pPr indent="-342900" marL="342900">
              <a:buAutoNum type="arabicPeriod"/>
            </a:pPr>
            <a:r>
              <a:rPr dirty="0" sz="1600" lang="en-US" err="1">
                <a:solidFill>
                  <a:schemeClr val="bg1"/>
                </a:solidFill>
                <a:cs typeface="Times New Roman" pitchFamily="18" charset="0"/>
              </a:rPr>
              <a:t>Sekretariat</a:t>
            </a:r>
            <a:r>
              <a:rPr dirty="0" sz="1600" lang="en-US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cs typeface="Times New Roman" pitchFamily="18" charset="0"/>
              </a:rPr>
              <a:t>Jenderal</a:t>
            </a:r>
            <a:r>
              <a:rPr dirty="0" sz="1600" lang="en-US">
                <a:solidFill>
                  <a:schemeClr val="bg1"/>
                </a:solidFill>
                <a:cs typeface="Times New Roman" pitchFamily="18" charset="0"/>
              </a:rPr>
              <a:t>; </a:t>
            </a:r>
          </a:p>
          <a:p>
            <a:pPr indent="-342900" marL="342900">
              <a:buAutoNum type="arabicPeriod"/>
            </a:pPr>
            <a:r>
              <a:rPr dirty="0" sz="1600" lang="en-US" err="1">
                <a:solidFill>
                  <a:schemeClr val="bg1"/>
                </a:solidFill>
                <a:cs typeface="Times New Roman" pitchFamily="18" charset="0"/>
              </a:rPr>
              <a:t>Ditjen</a:t>
            </a:r>
            <a:r>
              <a:rPr dirty="0" sz="1600" lang="en-US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cs typeface="Times New Roman" pitchFamily="18" charset="0"/>
              </a:rPr>
              <a:t>Yankes</a:t>
            </a:r>
            <a:r>
              <a:rPr dirty="0" sz="1600" lang="en-US">
                <a:solidFill>
                  <a:schemeClr val="bg1"/>
                </a:solidFill>
                <a:cs typeface="Times New Roman" pitchFamily="18" charset="0"/>
              </a:rPr>
              <a:t>; </a:t>
            </a:r>
          </a:p>
          <a:p>
            <a:pPr indent="-342900" marL="342900">
              <a:buAutoNum type="arabicPeriod"/>
            </a:pPr>
            <a:r>
              <a:rPr dirty="0" sz="1600" lang="en-US" err="1">
                <a:solidFill>
                  <a:schemeClr val="bg1"/>
                </a:solidFill>
                <a:cs typeface="Times New Roman" pitchFamily="18" charset="0"/>
              </a:rPr>
              <a:t>Ditjen</a:t>
            </a:r>
            <a:r>
              <a:rPr dirty="0" sz="1600" lang="en-US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dirty="0" sz="1600" lang="en-US" err="1">
                <a:solidFill>
                  <a:schemeClr val="bg1"/>
                </a:solidFill>
                <a:cs typeface="Times New Roman" pitchFamily="18" charset="0"/>
              </a:rPr>
              <a:t>Kesmas</a:t>
            </a:r>
            <a:r>
              <a:rPr dirty="0" sz="1600" lang="en-US">
                <a:solidFill>
                  <a:schemeClr val="bg1"/>
                </a:solidFill>
                <a:cs typeface="Times New Roman" pitchFamily="18" charset="0"/>
              </a:rPr>
              <a:t>; </a:t>
            </a:r>
          </a:p>
          <a:p>
            <a:pPr indent="-342900" marL="342900">
              <a:buAutoNum type="arabicPeriod"/>
            </a:pPr>
            <a:r>
              <a:rPr dirty="0" sz="1600" lang="en-US" err="1">
                <a:solidFill>
                  <a:schemeClr val="bg1"/>
                </a:solidFill>
                <a:cs typeface="Times New Roman" pitchFamily="18" charset="0"/>
              </a:rPr>
              <a:t>Ditjen</a:t>
            </a:r>
            <a:r>
              <a:rPr dirty="0" sz="1600" lang="en-US">
                <a:solidFill>
                  <a:schemeClr val="bg1"/>
                </a:solidFill>
                <a:cs typeface="Times New Roman" pitchFamily="18" charset="0"/>
              </a:rPr>
              <a:t> P2P; </a:t>
            </a:r>
          </a:p>
          <a:p>
            <a:pPr indent="-342900" marL="342900">
              <a:buAutoNum type="arabicPeriod"/>
            </a:pPr>
            <a:r>
              <a:rPr dirty="0" sz="1600" lang="en-US">
                <a:solidFill>
                  <a:schemeClr val="bg1"/>
                </a:solidFill>
                <a:cs typeface="Times New Roman" pitchFamily="18" charset="0"/>
              </a:rPr>
              <a:t>Badan PPSDM Kesehatan; </a:t>
            </a:r>
          </a:p>
          <a:p>
            <a:pPr indent="-342900" marL="342900">
              <a:buAutoNum type="arabicPeriod"/>
            </a:pPr>
            <a:r>
              <a:rPr dirty="0" sz="1600" lang="en-US">
                <a:solidFill>
                  <a:schemeClr val="bg1"/>
                </a:solidFill>
                <a:cs typeface="Times New Roman" pitchFamily="18" charset="0"/>
              </a:rPr>
              <a:t>Badan </a:t>
            </a:r>
            <a:r>
              <a:rPr dirty="0" sz="1600" lang="en-US" err="1">
                <a:solidFill>
                  <a:schemeClr val="bg1"/>
                </a:solidFill>
                <a:cs typeface="Times New Roman" pitchFamily="18" charset="0"/>
              </a:rPr>
              <a:t>Litbangkes</a:t>
            </a:r>
            <a:r>
              <a:rPr dirty="0" sz="1600" lang="en-US">
                <a:solidFill>
                  <a:schemeClr val="bg1"/>
                </a:solidFill>
                <a:cs typeface="Times New Roman" pitchFamily="18" charset="0"/>
              </a:rPr>
              <a:t>.</a:t>
            </a:r>
            <a:endParaRPr dirty="0" sz="1600"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文本框 1"/>
          <p:cNvSpPr txBox="1"/>
          <p:nvPr/>
        </p:nvSpPr>
        <p:spPr>
          <a:xfrm>
            <a:off x="1130484" y="509619"/>
            <a:ext cx="3205481" cy="447041"/>
          </a:xfrm>
          <a:prstGeom prst="rect"/>
          <a:noFill/>
        </p:spPr>
        <p:txBody>
          <a:bodyPr rtlCol="0" wrap="none">
            <a:spAutoFit/>
          </a:bodyPr>
          <a:p>
            <a:pPr algn="l" indent="0">
              <a:lnSpc>
                <a:spcPct val="120000"/>
              </a:lnSpc>
              <a:buNone/>
            </a:pP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Tim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Verifikator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Daerah</a:t>
            </a:r>
            <a:endParaRPr altLang="en-US" b="1" dirty="0" sz="2400" lang="zh-CN">
              <a:solidFill>
                <a:schemeClr val="bg2">
                  <a:lumMod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grpSp>
        <p:nvGrpSpPr>
          <p:cNvPr id="117" name="组合 38"/>
          <p:cNvGrpSpPr/>
          <p:nvPr/>
        </p:nvGrpSpPr>
        <p:grpSpPr>
          <a:xfrm rot="10800000">
            <a:off x="428624" y="472166"/>
            <a:ext cx="556534" cy="556534"/>
            <a:chOff x="11140167" y="467179"/>
            <a:chExt cx="556534" cy="556534"/>
          </a:xfrm>
        </p:grpSpPr>
        <p:sp>
          <p:nvSpPr>
            <p:cNvPr id="1048761" name="椭圆 39"/>
            <p:cNvSpPr/>
            <p:nvPr/>
          </p:nvSpPr>
          <p:spPr>
            <a:xfrm>
              <a:off x="11140167" y="467179"/>
              <a:ext cx="556534" cy="556534"/>
            </a:xfrm>
            <a:prstGeom prst="ellipse"/>
            <a:solidFill>
              <a:srgbClr val="F98048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p>
              <a:pPr algn="ctr"/>
              <a:endParaRPr altLang="en-US" b="1" sz="1600" lang="zh-CN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  <p:pic>
          <p:nvPicPr>
            <p:cNvPr id="2097173" name="图形 40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 rot="16200000">
              <a:off x="11246962" y="604836"/>
              <a:ext cx="304414" cy="304414"/>
            </a:xfrm>
            <a:prstGeom prst="rect"/>
          </p:spPr>
        </p:pic>
      </p:grpSp>
      <p:sp>
        <p:nvSpPr>
          <p:cNvPr id="1048762" name="MH_Text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8623" y="2626895"/>
            <a:ext cx="2404452" cy="802105"/>
          </a:xfrm>
          <a:prstGeom prst="rect"/>
          <a:noFill/>
          <a:ln>
            <a:noFill/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lvl="0">
              <a:lnSpc>
                <a:spcPct val="114000"/>
              </a:lnSpc>
            </a:pPr>
            <a:r>
              <a:rPr dirty="0" lang="en-US" err="1">
                <a:latin typeface="+mj-lt"/>
              </a:rPr>
              <a:t>Satuan</a:t>
            </a:r>
            <a:r>
              <a:rPr dirty="0" lang="en-US">
                <a:latin typeface="+mj-lt"/>
              </a:rPr>
              <a:t> </a:t>
            </a:r>
            <a:r>
              <a:rPr dirty="0" lang="en-US" err="1">
                <a:latin typeface="+mj-lt"/>
              </a:rPr>
              <a:t>Pengawas</a:t>
            </a:r>
            <a:r>
              <a:rPr dirty="0" lang="en-US">
                <a:latin typeface="+mj-lt"/>
              </a:rPr>
              <a:t> Internal (SPI)</a:t>
            </a:r>
            <a:endParaRPr altLang="en-US" baseline="0" b="0" cap="none" dirty="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18" name="组合 46"/>
          <p:cNvGrpSpPr/>
          <p:nvPr/>
        </p:nvGrpSpPr>
        <p:grpSpPr>
          <a:xfrm>
            <a:off x="1219068" y="1609292"/>
            <a:ext cx="991532" cy="802105"/>
            <a:chOff x="1183028" y="3939144"/>
            <a:chExt cx="991532" cy="802105"/>
          </a:xfrm>
        </p:grpSpPr>
        <p:sp>
          <p:nvSpPr>
            <p:cNvPr id="1048763" name="椭圆 47"/>
            <p:cNvSpPr/>
            <p:nvPr/>
          </p:nvSpPr>
          <p:spPr>
            <a:xfrm>
              <a:off x="1183028" y="3939144"/>
              <a:ext cx="802105" cy="802105"/>
            </a:xfrm>
            <a:prstGeom prst="ellipse"/>
            <a:solidFill>
              <a:srgbClr val="F9804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zh-CN" noProof="0" normalizeH="0" spc="0" strike="noStrike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48764" name="文本框 48"/>
            <p:cNvSpPr txBox="1"/>
            <p:nvPr/>
          </p:nvSpPr>
          <p:spPr>
            <a:xfrm>
              <a:off x="1372455" y="4047806"/>
              <a:ext cx="802105" cy="584775"/>
            </a:xfrm>
            <a:prstGeom prst="rect"/>
            <a:noFill/>
          </p:spPr>
          <p:txBody>
            <a:bodyPr rtlCol="0" wrap="square">
              <a:spAutoFit/>
            </a:bodyPr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altLang="zh-CN" baseline="0" b="1" cap="none" dirty="0" sz="3200" i="0" kern="1200" kumimoji="0" lang="en-US" noProof="0" normalizeH="0" spc="0" strike="noStrike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endParaRPr altLang="en-US" baseline="0" b="1" cap="none" dirty="0" sz="3200" i="0" kern="1200" kumimoji="0" lang="zh-CN" noProof="0" normalizeH="0" spc="0" strike="noStrike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119" name="组合 49"/>
          <p:cNvGrpSpPr/>
          <p:nvPr/>
        </p:nvGrpSpPr>
        <p:grpSpPr>
          <a:xfrm>
            <a:off x="5476280" y="1609291"/>
            <a:ext cx="1002632" cy="802105"/>
            <a:chOff x="5694947" y="3939143"/>
            <a:chExt cx="1002632" cy="802105"/>
          </a:xfrm>
        </p:grpSpPr>
        <p:sp>
          <p:nvSpPr>
            <p:cNvPr id="1048765" name="椭圆 50"/>
            <p:cNvSpPr/>
            <p:nvPr/>
          </p:nvSpPr>
          <p:spPr>
            <a:xfrm>
              <a:off x="5694947" y="3939143"/>
              <a:ext cx="802105" cy="802105"/>
            </a:xfrm>
            <a:prstGeom prst="ellipse"/>
            <a:solidFill>
              <a:srgbClr val="F9804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zh-CN" noProof="0" normalizeH="0" spc="0" strike="noStrike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48766" name="文本框 51"/>
            <p:cNvSpPr txBox="1"/>
            <p:nvPr/>
          </p:nvSpPr>
          <p:spPr>
            <a:xfrm>
              <a:off x="5895474" y="4047806"/>
              <a:ext cx="802105" cy="584775"/>
            </a:xfrm>
            <a:prstGeom prst="rect"/>
            <a:noFill/>
          </p:spPr>
          <p:txBody>
            <a:bodyPr rtlCol="0" wrap="square">
              <a:spAutoFit/>
            </a:bodyPr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altLang="zh-CN" baseline="0" b="1" cap="none" dirty="0" sz="3200" i="0" kern="1200" kumimoji="0" lang="en-US" noProof="0" normalizeH="0" spc="0" strike="noStrike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2</a:t>
              </a:r>
              <a:endParaRPr altLang="en-US" baseline="0" b="1" cap="none" dirty="0" sz="3200" i="0" kern="1200" kumimoji="0" lang="zh-CN" noProof="0" normalizeH="0" spc="0" strike="noStrike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120" name="组合 52"/>
          <p:cNvGrpSpPr/>
          <p:nvPr/>
        </p:nvGrpSpPr>
        <p:grpSpPr>
          <a:xfrm>
            <a:off x="9840845" y="1609290"/>
            <a:ext cx="969474" cy="802105"/>
            <a:chOff x="9901057" y="3939142"/>
            <a:chExt cx="969474" cy="802105"/>
          </a:xfrm>
        </p:grpSpPr>
        <p:sp>
          <p:nvSpPr>
            <p:cNvPr id="1048767" name="椭圆 53"/>
            <p:cNvSpPr/>
            <p:nvPr/>
          </p:nvSpPr>
          <p:spPr>
            <a:xfrm>
              <a:off x="9901057" y="3939142"/>
              <a:ext cx="802105" cy="802105"/>
            </a:xfrm>
            <a:prstGeom prst="ellipse"/>
            <a:solidFill>
              <a:srgbClr val="F9804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zh-CN" noProof="0" normalizeH="0" spc="0" strike="noStrike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48768" name="文本框 54"/>
            <p:cNvSpPr txBox="1"/>
            <p:nvPr/>
          </p:nvSpPr>
          <p:spPr>
            <a:xfrm>
              <a:off x="10068426" y="4047806"/>
              <a:ext cx="802105" cy="584775"/>
            </a:xfrm>
            <a:prstGeom prst="rect"/>
            <a:noFill/>
          </p:spPr>
          <p:txBody>
            <a:bodyPr rtlCol="0" wrap="square">
              <a:spAutoFit/>
            </a:bodyPr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altLang="zh-CN" baseline="0" b="1" cap="none" dirty="0" sz="3200" i="0" kern="1200" kumimoji="0" lang="en-US" noProof="0" normalizeH="0" spc="0" strike="noStrike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3</a:t>
              </a:r>
              <a:endParaRPr altLang="en-US" baseline="0" b="1" cap="none" dirty="0" sz="3200" i="0" kern="1200" kumimoji="0" lang="zh-CN" noProof="0" normalizeH="0" spc="0" strike="noStrike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cxnSp>
        <p:nvCxnSpPr>
          <p:cNvPr id="3145737" name="直接连接符 55"/>
          <p:cNvCxnSpPr>
            <a:cxnSpLocks/>
          </p:cNvCxnSpPr>
          <p:nvPr/>
        </p:nvCxnSpPr>
        <p:spPr>
          <a:xfrm>
            <a:off x="3581346" y="2621342"/>
            <a:ext cx="0" cy="1385438"/>
          </a:xfrm>
          <a:prstGeom prst="line"/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8" name="直接连接符 56"/>
          <p:cNvCxnSpPr>
            <a:cxnSpLocks/>
          </p:cNvCxnSpPr>
          <p:nvPr/>
        </p:nvCxnSpPr>
        <p:spPr>
          <a:xfrm>
            <a:off x="7976883" y="2621342"/>
            <a:ext cx="0" cy="1385438"/>
          </a:xfrm>
          <a:prstGeom prst="line"/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69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19602" y="2626895"/>
            <a:ext cx="2920995" cy="802105"/>
          </a:xfrm>
          <a:prstGeom prst="rect"/>
          <a:noFill/>
          <a:ln>
            <a:noFill/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lvl="0">
              <a:lnSpc>
                <a:spcPct val="114000"/>
              </a:lnSpc>
            </a:pPr>
            <a:r>
              <a:rPr altLang="zh-CN" dirty="0" sz="1600" lang="en-US" err="1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Unsur</a:t>
            </a:r>
            <a:r>
              <a:rPr altLang="zh-CN" dirty="0" sz="1600" 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600" lang="en-US" err="1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pelayanan</a:t>
            </a:r>
            <a:r>
              <a:rPr altLang="zh-CN" dirty="0" sz="1600" 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di </a:t>
            </a:r>
            <a:r>
              <a:rPr altLang="zh-CN" dirty="0" sz="1600" lang="en-US" err="1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fasilitas</a:t>
            </a:r>
            <a:r>
              <a:rPr altLang="zh-CN" dirty="0" sz="1600" 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600" lang="en-US" err="1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pelayanan</a:t>
            </a:r>
            <a:r>
              <a:rPr altLang="zh-CN" dirty="0" sz="1600" 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600" lang="en-US" err="1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kesehatan</a:t>
            </a:r>
            <a:r>
              <a:rPr altLang="zh-CN" dirty="0" sz="1600" 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600" lang="en-US" err="1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atau</a:t>
            </a:r>
            <a:r>
              <a:rPr altLang="zh-CN" dirty="0" sz="1600" 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600" lang="en-US" err="1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institusi</a:t>
            </a:r>
            <a:r>
              <a:rPr altLang="zh-CN" dirty="0" sz="1600" 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600" lang="en-US" err="1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kesehatan</a:t>
            </a:r>
            <a:endParaRPr altLang="en-US" baseline="0" b="0" cap="none" dirty="0" sz="16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770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3170" y="2626895"/>
            <a:ext cx="2943829" cy="802105"/>
          </a:xfrm>
          <a:prstGeom prst="rect"/>
          <a:noFill/>
          <a:ln>
            <a:noFill/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lvl="0">
              <a:lnSpc>
                <a:spcPct val="114000"/>
              </a:lnSpc>
            </a:pPr>
            <a:r>
              <a:rPr altLang="zh-CN" dirty="0" sz="1600" lang="en-US" err="1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Unsur</a:t>
            </a:r>
            <a:r>
              <a:rPr altLang="zh-CN" dirty="0" sz="1600" 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600" lang="en-US" err="1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manajemen</a:t>
            </a:r>
            <a:r>
              <a:rPr altLang="zh-CN" dirty="0" sz="1600" 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600" lang="en-US" err="1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fasilitas</a:t>
            </a:r>
            <a:r>
              <a:rPr altLang="zh-CN" dirty="0" sz="1600" 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600" lang="en-US" err="1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pelayanan</a:t>
            </a:r>
            <a:r>
              <a:rPr altLang="zh-CN" dirty="0" sz="1600" 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600" lang="en-US" err="1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kesehatan</a:t>
            </a:r>
            <a:r>
              <a:rPr altLang="zh-CN" dirty="0" sz="1600" 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600" lang="en-US" err="1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atau</a:t>
            </a:r>
            <a:r>
              <a:rPr altLang="zh-CN" dirty="0" sz="1600" 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600" lang="en-US" err="1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institusi</a:t>
            </a:r>
            <a:r>
              <a:rPr altLang="zh-CN" dirty="0" sz="1600" lang="en-US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600" lang="en-US" err="1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kesehatan</a:t>
            </a:r>
            <a:endParaRPr altLang="en-US" baseline="0" b="0" cap="none" dirty="0" sz="16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771" name="Rectangle 20"/>
          <p:cNvSpPr/>
          <p:nvPr/>
        </p:nvSpPr>
        <p:spPr>
          <a:xfrm>
            <a:off x="617182" y="4360375"/>
            <a:ext cx="11066818" cy="1844041"/>
          </a:xfrm>
          <a:prstGeom prst="rect"/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p>
            <a:pPr algn="ctr">
              <a:lnSpc>
                <a:spcPct val="120000"/>
              </a:lnSpc>
            </a:pPr>
            <a:endParaRPr dirty="0" sz="400" lang="en-US">
              <a:latin typeface="Bahnschrift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dirty="0" lang="en-US" err="1">
                <a:latin typeface="Bahnschrift" panose="020B0502040204020203" pitchFamily="34" charset="0"/>
              </a:rPr>
              <a:t>Dalam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melaksanakan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tugasnya</a:t>
            </a:r>
            <a:r>
              <a:rPr dirty="0" lang="en-US">
                <a:latin typeface="Bahnschrift" panose="020B0502040204020203" pitchFamily="34" charset="0"/>
              </a:rPr>
              <a:t> Tim </a:t>
            </a:r>
            <a:r>
              <a:rPr dirty="0" lang="en-US" err="1">
                <a:latin typeface="Bahnschrift" panose="020B0502040204020203" pitchFamily="34" charset="0"/>
              </a:rPr>
              <a:t>Verifikator</a:t>
            </a:r>
            <a:r>
              <a:rPr dirty="0" lang="en-US">
                <a:latin typeface="Bahnschrift" panose="020B0502040204020203" pitchFamily="34" charset="0"/>
              </a:rPr>
              <a:t> Daerah </a:t>
            </a:r>
            <a:r>
              <a:rPr dirty="0" lang="en-US" err="1">
                <a:latin typeface="Bahnschrift" panose="020B0502040204020203" pitchFamily="34" charset="0"/>
              </a:rPr>
              <a:t>menggunakan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instrumen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verifikasi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sesuai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dengan</a:t>
            </a:r>
            <a:r>
              <a:rPr dirty="0" lang="en-US">
                <a:latin typeface="Bahnschrift" panose="020B0502040204020203" pitchFamily="34" charset="0"/>
              </a:rPr>
              <a:t> Format 2 </a:t>
            </a:r>
            <a:r>
              <a:rPr dirty="0" lang="en-US" err="1">
                <a:latin typeface="Bahnschrift" panose="020B0502040204020203" pitchFamily="34" charset="0"/>
              </a:rPr>
              <a:t>atau</a:t>
            </a:r>
            <a:r>
              <a:rPr dirty="0" lang="en-US">
                <a:latin typeface="Bahnschrift" panose="020B0502040204020203" pitchFamily="34" charset="0"/>
              </a:rPr>
              <a:t> Format 3, yang </a:t>
            </a:r>
            <a:r>
              <a:rPr dirty="0" lang="en-US" err="1">
                <a:latin typeface="Bahnschrift" panose="020B0502040204020203" pitchFamily="34" charset="0"/>
              </a:rPr>
              <a:t>terlampir</a:t>
            </a:r>
            <a:r>
              <a:rPr dirty="0" lang="en-US">
                <a:latin typeface="Bahnschrift" panose="020B0502040204020203" pitchFamily="34" charset="0"/>
              </a:rPr>
              <a:t> pada Lampiran Keputusan Menteri Kesehatan </a:t>
            </a:r>
            <a:r>
              <a:rPr dirty="0" lang="en-US" err="1">
                <a:latin typeface="Bahnschrift" panose="020B0502040204020203" pitchFamily="34" charset="0"/>
              </a:rPr>
              <a:t>ini</a:t>
            </a:r>
            <a:r>
              <a:rPr dirty="0" lang="en-US">
                <a:latin typeface="Bahnschrift" panose="020B0502040204020203" pitchFamily="34" charset="0"/>
              </a:rPr>
              <a:t>. </a:t>
            </a:r>
          </a:p>
          <a:p>
            <a:pPr algn="ctr">
              <a:lnSpc>
                <a:spcPct val="120000"/>
              </a:lnSpc>
            </a:pPr>
            <a:r>
              <a:rPr dirty="0" lang="en-US" err="1">
                <a:latin typeface="Bahnschrift" panose="020B0502040204020203" pitchFamily="34" charset="0"/>
              </a:rPr>
              <a:t>Inspektorat</a:t>
            </a:r>
            <a:r>
              <a:rPr dirty="0" lang="en-US">
                <a:latin typeface="Bahnschrift" panose="020B0502040204020203" pitchFamily="34" charset="0"/>
              </a:rPr>
              <a:t>/Lembaga </a:t>
            </a:r>
            <a:r>
              <a:rPr dirty="0" lang="en-US" err="1">
                <a:latin typeface="Bahnschrift" panose="020B0502040204020203" pitchFamily="34" charset="0"/>
              </a:rPr>
              <a:t>Pengawasan</a:t>
            </a:r>
            <a:r>
              <a:rPr dirty="0" lang="en-US">
                <a:latin typeface="Bahnschrift" panose="020B0502040204020203" pitchFamily="34" charset="0"/>
              </a:rPr>
              <a:t> Daerah </a:t>
            </a:r>
            <a:r>
              <a:rPr dirty="0" lang="en-US" err="1">
                <a:latin typeface="Bahnschrift" panose="020B0502040204020203" pitchFamily="34" charset="0"/>
              </a:rPr>
              <a:t>melakukan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pendampingan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dalam</a:t>
            </a:r>
            <a:r>
              <a:rPr dirty="0" lang="en-US">
                <a:latin typeface="Bahnschrift" panose="020B0502040204020203" pitchFamily="34" charset="0"/>
              </a:rPr>
              <a:t> proses </a:t>
            </a:r>
            <a:r>
              <a:rPr dirty="0" lang="en-US" err="1">
                <a:latin typeface="Bahnschrift" panose="020B0502040204020203" pitchFamily="34" charset="0"/>
              </a:rPr>
              <a:t>pengusulan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sampai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dengan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pencairan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insentif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bagi</a:t>
            </a:r>
            <a:r>
              <a:rPr dirty="0" lang="en-US">
                <a:latin typeface="Bahnschrift" panose="020B0502040204020203" pitchFamily="34" charset="0"/>
              </a:rPr>
              <a:t>  </a:t>
            </a:r>
            <a:r>
              <a:rPr dirty="0" lang="en-US" err="1">
                <a:latin typeface="Bahnschrift" panose="020B0502040204020203" pitchFamily="34" charset="0"/>
              </a:rPr>
              <a:t>tenaga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kesehatan</a:t>
            </a:r>
            <a:r>
              <a:rPr dirty="0" lang="en-US">
                <a:latin typeface="Bahnschrift" panose="020B0502040204020203" pitchFamily="34" charset="0"/>
              </a:rPr>
              <a:t> pada </a:t>
            </a:r>
            <a:r>
              <a:rPr dirty="0" lang="en-US" err="1">
                <a:latin typeface="Bahnschrift" panose="020B0502040204020203" pitchFamily="34" charset="0"/>
              </a:rPr>
              <a:t>fasilitas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pelayanan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kesehatan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milik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Pemda</a:t>
            </a:r>
            <a:r>
              <a:rPr dirty="0" lang="en-US">
                <a:latin typeface="Bahnschrift" panose="020B0502040204020203" pitchFamily="34" charset="0"/>
              </a:rPr>
              <a:t> dan </a:t>
            </a:r>
            <a:r>
              <a:rPr dirty="0" lang="en-US" err="1">
                <a:latin typeface="Bahnschrift" panose="020B0502040204020203" pitchFamily="34" charset="0"/>
              </a:rPr>
              <a:t>institusi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kesehatan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milik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pemerintah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daerah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dalam</a:t>
            </a:r>
            <a:r>
              <a:rPr dirty="0" lang="en-US">
                <a:latin typeface="Bahnschrift" panose="020B0502040204020203" pitchFamily="34" charset="0"/>
              </a:rPr>
              <a:t> </a:t>
            </a:r>
            <a:r>
              <a:rPr dirty="0" lang="en-US" err="1">
                <a:latin typeface="Bahnschrift" panose="020B0502040204020203" pitchFamily="34" charset="0"/>
              </a:rPr>
              <a:t>penanganan</a:t>
            </a:r>
            <a:r>
              <a:rPr dirty="0" lang="en-US">
                <a:latin typeface="Bahnschrift" panose="020B0502040204020203" pitchFamily="34" charset="0"/>
              </a:rPr>
              <a:t> COVID-19.</a:t>
            </a:r>
          </a:p>
          <a:p>
            <a:pPr algn="ctr">
              <a:lnSpc>
                <a:spcPct val="120000"/>
              </a:lnSpc>
            </a:pPr>
            <a:endParaRPr dirty="0" sz="500" lang="en-US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Subtitle 2"/>
          <p:cNvSpPr txBox="1"/>
          <p:nvPr/>
        </p:nvSpPr>
        <p:spPr>
          <a:xfrm>
            <a:off x="566324" y="1365802"/>
            <a:ext cx="11294372" cy="5072062"/>
          </a:xfrm>
          <a:prstGeom prst="rect"/>
        </p:spPr>
        <p:txBody>
          <a:bodyPr>
            <a:noAutofit/>
          </a:bodyPr>
          <a:p>
            <a:pPr fontAlgn="auto" indent="-457200" marL="4572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5000"/>
              <a:buFont typeface="+mj-lt"/>
              <a:buAutoNum type="arabicPeriod"/>
            </a:pPr>
            <a:r>
              <a:rPr dirty="0" lang="en-US" err="1">
                <a:latin typeface="+mj-lt"/>
                <a:cs typeface="+mn-cs"/>
              </a:rPr>
              <a:t>Membuat</a:t>
            </a:r>
            <a:r>
              <a:rPr dirty="0" lang="en-US">
                <a:latin typeface="+mj-lt"/>
                <a:cs typeface="+mn-cs"/>
              </a:rPr>
              <a:t> SK </a:t>
            </a:r>
            <a:r>
              <a:rPr dirty="0" lang="en-US" err="1">
                <a:latin typeface="+mj-lt"/>
              </a:rPr>
              <a:t>t</a:t>
            </a:r>
            <a:r>
              <a:rPr dirty="0" lang="en-US" err="1">
                <a:latin typeface="+mj-lt"/>
                <a:cs typeface="+mn-cs"/>
              </a:rPr>
              <a:t>entang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Penetapan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Dokter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dan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Tenaga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Kesehatan</a:t>
            </a:r>
            <a:r>
              <a:rPr dirty="0" lang="en-US">
                <a:latin typeface="+mj-lt"/>
                <a:cs typeface="+mn-cs"/>
              </a:rPr>
              <a:t> Yang </a:t>
            </a:r>
            <a:r>
              <a:rPr dirty="0" lang="en-US" err="1">
                <a:latin typeface="+mj-lt"/>
                <a:cs typeface="+mn-cs"/>
              </a:rPr>
              <a:t>Menangani</a:t>
            </a:r>
            <a:r>
              <a:rPr dirty="0" lang="en-US">
                <a:latin typeface="+mj-lt"/>
                <a:cs typeface="+mn-cs"/>
              </a:rPr>
              <a:t>/</a:t>
            </a:r>
            <a:r>
              <a:rPr dirty="0" lang="en-US" err="1">
                <a:latin typeface="+mj-lt"/>
              </a:rPr>
              <a:t>M</a:t>
            </a:r>
            <a:r>
              <a:rPr dirty="0" lang="en-US" err="1">
                <a:latin typeface="+mj-lt"/>
                <a:cs typeface="+mn-cs"/>
              </a:rPr>
              <a:t>emeriksa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Spesimen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Pasien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Covid</a:t>
            </a:r>
            <a:r>
              <a:rPr dirty="0" lang="en-US">
                <a:latin typeface="+mj-lt"/>
                <a:cs typeface="+mn-cs"/>
              </a:rPr>
              <a:t> 19 di RS/</a:t>
            </a:r>
            <a:r>
              <a:rPr dirty="0" lang="en-US" err="1">
                <a:latin typeface="+mj-lt"/>
                <a:cs typeface="+mn-cs"/>
              </a:rPr>
              <a:t>Dinkes</a:t>
            </a:r>
            <a:r>
              <a:rPr dirty="0" lang="en-US">
                <a:latin typeface="+mj-lt"/>
                <a:cs typeface="+mn-cs"/>
              </a:rPr>
              <a:t>/</a:t>
            </a:r>
            <a:r>
              <a:rPr dirty="0" lang="en-US" err="1">
                <a:latin typeface="+mj-lt"/>
                <a:cs typeface="+mn-cs"/>
              </a:rPr>
              <a:t>dsb</a:t>
            </a:r>
            <a:r>
              <a:rPr dirty="0" lang="en-US">
                <a:latin typeface="+mj-lt"/>
                <a:cs typeface="+mn-cs"/>
              </a:rPr>
              <a:t>….</a:t>
            </a:r>
            <a:r>
              <a:rPr dirty="0" lang="en-US" err="1">
                <a:latin typeface="+mj-lt"/>
                <a:cs typeface="+mn-cs"/>
              </a:rPr>
              <a:t>untuk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Bulan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Maret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AU">
                <a:latin typeface="+mj-lt"/>
                <a:cs typeface="+mn-cs"/>
              </a:rPr>
              <a:t> </a:t>
            </a:r>
            <a:r>
              <a:rPr dirty="0" lang="en-AU" err="1">
                <a:latin typeface="+mj-lt"/>
                <a:cs typeface="+mn-cs"/>
              </a:rPr>
              <a:t>Berisi</a:t>
            </a:r>
            <a:r>
              <a:rPr dirty="0" lang="en-AU">
                <a:latin typeface="+mj-lt"/>
                <a:cs typeface="+mn-cs"/>
              </a:rPr>
              <a:t> : </a:t>
            </a:r>
          </a:p>
          <a:p>
            <a:pPr fontAlgn="auto" indent="-457200" marL="4572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5000"/>
              <a:buFont typeface="+mj-lt"/>
              <a:buAutoNum type="arabicPeriod"/>
            </a:pPr>
            <a:endParaRPr dirty="0" lang="en-AU">
              <a:latin typeface="+mj-lt"/>
              <a:cs typeface="+mn-cs"/>
            </a:endParaRPr>
          </a:p>
          <a:p>
            <a:pPr fontAlgn="auto" indent="-457200" marL="4572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5000"/>
              <a:buFont typeface="+mj-lt"/>
              <a:buAutoNum type="arabicPeriod"/>
            </a:pPr>
            <a:endParaRPr dirty="0" lang="en-AU">
              <a:latin typeface="+mj-lt"/>
              <a:cs typeface="+mn-cs"/>
            </a:endParaRPr>
          </a:p>
          <a:p>
            <a:pPr fontAlgn="auto" indent="-457200" marL="4572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5000"/>
              <a:buFont typeface="+mj-lt"/>
              <a:buAutoNum type="arabicPeriod"/>
            </a:pPr>
            <a:endParaRPr dirty="0" lang="en-AU">
              <a:latin typeface="+mj-lt"/>
              <a:cs typeface="+mn-cs"/>
            </a:endParaRPr>
          </a:p>
          <a:p>
            <a:pPr fontAlgn="auto" indent="-457200" marL="4572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5000"/>
              <a:buFont typeface="+mj-lt"/>
              <a:buAutoNum type="arabicPeriod"/>
            </a:pPr>
            <a:endParaRPr dirty="0" lang="en-US">
              <a:latin typeface="+mj-lt"/>
              <a:cs typeface="+mn-cs"/>
            </a:endParaRPr>
          </a:p>
          <a:p>
            <a:pPr fontAlgn="auto" indent="-457200" marL="4572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5000"/>
              <a:buFont typeface="+mj-lt"/>
              <a:buAutoNum type="arabicPeriod"/>
            </a:pPr>
            <a:endParaRPr dirty="0" lang="en-US">
              <a:latin typeface="+mj-lt"/>
              <a:cs typeface="+mn-cs"/>
            </a:endParaRPr>
          </a:p>
          <a:p>
            <a:pPr algn="just" fontAlgn="auto" indent="-457200" marL="4572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5000"/>
              <a:buFont typeface="+mj-lt"/>
              <a:buAutoNum type="arabicPeriod"/>
            </a:pPr>
            <a:r>
              <a:rPr dirty="0" lang="en-US" err="1">
                <a:latin typeface="+mj-lt"/>
                <a:cs typeface="+mn-cs"/>
              </a:rPr>
              <a:t>Membuat</a:t>
            </a:r>
            <a:r>
              <a:rPr dirty="0" lang="en-US">
                <a:latin typeface="+mj-lt"/>
                <a:cs typeface="+mn-cs"/>
              </a:rPr>
              <a:t> SK Tim </a:t>
            </a:r>
            <a:r>
              <a:rPr dirty="0" lang="en-US" err="1">
                <a:latin typeface="+mj-lt"/>
                <a:cs typeface="+mn-cs"/>
              </a:rPr>
              <a:t>Verifikator</a:t>
            </a:r>
            <a:r>
              <a:rPr dirty="0" lang="en-US">
                <a:latin typeface="+mj-lt"/>
                <a:cs typeface="+mn-cs"/>
              </a:rPr>
              <a:t>  yang </a:t>
            </a:r>
            <a:r>
              <a:rPr dirty="0" lang="en-US" err="1">
                <a:latin typeface="+mj-lt"/>
                <a:cs typeface="+mn-cs"/>
              </a:rPr>
              <a:t>bekerja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</a:rPr>
              <a:t>s</a:t>
            </a:r>
            <a:r>
              <a:rPr dirty="0" lang="en-US" err="1">
                <a:latin typeface="+mj-lt"/>
                <a:cs typeface="+mn-cs"/>
              </a:rPr>
              <a:t>elama</a:t>
            </a:r>
            <a:r>
              <a:rPr dirty="0" lang="en-US">
                <a:latin typeface="+mj-lt"/>
                <a:cs typeface="+mn-cs"/>
              </a:rPr>
              <a:t> 3 (</a:t>
            </a:r>
            <a:r>
              <a:rPr dirty="0" lang="en-US" err="1">
                <a:latin typeface="+mj-lt"/>
                <a:cs typeface="+mn-cs"/>
              </a:rPr>
              <a:t>tiga</a:t>
            </a:r>
            <a:r>
              <a:rPr dirty="0" lang="en-US">
                <a:latin typeface="+mj-lt"/>
                <a:cs typeface="+mn-cs"/>
              </a:rPr>
              <a:t>) </a:t>
            </a:r>
            <a:r>
              <a:rPr dirty="0" lang="en-US" err="1">
                <a:latin typeface="+mj-lt"/>
                <a:cs typeface="+mn-cs"/>
              </a:rPr>
              <a:t>Bulan</a:t>
            </a:r>
            <a:r>
              <a:rPr dirty="0" lang="en-US">
                <a:latin typeface="+mj-lt"/>
                <a:cs typeface="+mn-cs"/>
              </a:rPr>
              <a:t> April, Mei  dan </a:t>
            </a:r>
            <a:r>
              <a:rPr dirty="0" lang="en-US" err="1">
                <a:latin typeface="+mj-lt"/>
                <a:cs typeface="+mn-cs"/>
              </a:rPr>
              <a:t>Juni</a:t>
            </a:r>
            <a:r>
              <a:rPr dirty="0" lang="en-US">
                <a:latin typeface="+mj-lt"/>
                <a:cs typeface="+mn-cs"/>
              </a:rPr>
              <a:t> : 1 orang </a:t>
            </a:r>
            <a:r>
              <a:rPr dirty="0" lang="en-US" err="1">
                <a:latin typeface="+mj-lt"/>
                <a:cs typeface="+mn-cs"/>
              </a:rPr>
              <a:t>dari</a:t>
            </a:r>
            <a:r>
              <a:rPr dirty="0" lang="en-US">
                <a:latin typeface="+mj-lt"/>
                <a:cs typeface="+mn-cs"/>
              </a:rPr>
              <a:t> SPI,  1 orang </a:t>
            </a:r>
            <a:r>
              <a:rPr dirty="0" lang="en-US" err="1">
                <a:latin typeface="+mj-lt"/>
                <a:cs typeface="+mn-cs"/>
              </a:rPr>
              <a:t>dari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Layanan</a:t>
            </a:r>
            <a:r>
              <a:rPr dirty="0" lang="en-US">
                <a:latin typeface="+mj-lt"/>
                <a:cs typeface="+mn-cs"/>
              </a:rPr>
              <a:t> dan 1 orang </a:t>
            </a:r>
            <a:r>
              <a:rPr dirty="0" lang="en-US" err="1">
                <a:latin typeface="+mj-lt"/>
                <a:cs typeface="+mn-cs"/>
              </a:rPr>
              <a:t>dari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Manajemen</a:t>
            </a:r>
            <a:endParaRPr dirty="0" lang="en-US">
              <a:latin typeface="+mj-lt"/>
              <a:cs typeface="+mn-cs"/>
            </a:endParaRPr>
          </a:p>
          <a:p>
            <a:pPr fontAlgn="auto" indent="-457200" marL="4572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5000"/>
              <a:buFont typeface="+mj-lt"/>
              <a:buAutoNum type="arabicPeriod"/>
            </a:pPr>
            <a:r>
              <a:rPr dirty="0" lang="en-US" err="1">
                <a:latin typeface="+mj-lt"/>
                <a:cs typeface="+mn-cs"/>
              </a:rPr>
              <a:t>Membuat</a:t>
            </a:r>
            <a:r>
              <a:rPr dirty="0" lang="en-US">
                <a:latin typeface="+mj-lt"/>
                <a:cs typeface="+mn-cs"/>
              </a:rPr>
              <a:t> SPMT </a:t>
            </a:r>
            <a:r>
              <a:rPr dirty="0" lang="en-US" err="1">
                <a:latin typeface="+mj-lt"/>
                <a:cs typeface="+mn-cs"/>
              </a:rPr>
              <a:t>dari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Pimpinan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Satker</a:t>
            </a:r>
            <a:r>
              <a:rPr dirty="0" lang="en-US">
                <a:latin typeface="+mj-lt"/>
                <a:cs typeface="+mn-cs"/>
              </a:rPr>
              <a:t> </a:t>
            </a:r>
          </a:p>
          <a:p>
            <a:pPr fontAlgn="auto" indent="-457200" marL="4572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5000"/>
              <a:buFont typeface="+mj-lt"/>
              <a:buAutoNum type="arabicPeriod"/>
            </a:pPr>
            <a:r>
              <a:rPr dirty="0" lang="en-US" err="1">
                <a:latin typeface="+mj-lt"/>
                <a:cs typeface="+mn-cs"/>
              </a:rPr>
              <a:t>Membuat</a:t>
            </a:r>
            <a:r>
              <a:rPr dirty="0" lang="en-US">
                <a:latin typeface="+mj-lt"/>
                <a:cs typeface="+mn-cs"/>
              </a:rPr>
              <a:t> SPTJM di </a:t>
            </a:r>
            <a:r>
              <a:rPr dirty="0" lang="en-US" err="1">
                <a:latin typeface="+mj-lt"/>
              </a:rPr>
              <a:t>tanda</a:t>
            </a:r>
            <a:r>
              <a:rPr dirty="0" lang="en-US">
                <a:latin typeface="+mj-lt"/>
              </a:rPr>
              <a:t> </a:t>
            </a:r>
            <a:r>
              <a:rPr dirty="0" lang="en-US" err="1">
                <a:latin typeface="+mj-lt"/>
              </a:rPr>
              <a:t>tangan</a:t>
            </a:r>
            <a:r>
              <a:rPr dirty="0" lang="en-US">
                <a:latin typeface="+mj-lt"/>
              </a:rPr>
              <a:t> </a:t>
            </a:r>
            <a:r>
              <a:rPr dirty="0" lang="en-US">
                <a:latin typeface="+mj-lt"/>
                <a:cs typeface="+mn-cs"/>
              </a:rPr>
              <a:t>oleh </a:t>
            </a:r>
            <a:r>
              <a:rPr dirty="0" lang="en-US" err="1">
                <a:latin typeface="+mj-lt"/>
                <a:cs typeface="+mn-cs"/>
              </a:rPr>
              <a:t>Pimpinan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Satker</a:t>
            </a:r>
            <a:endParaRPr dirty="0" lang="en-US">
              <a:latin typeface="+mj-lt"/>
            </a:endParaRPr>
          </a:p>
          <a:p>
            <a:pPr fontAlgn="auto" indent="-457200" marL="4572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5000"/>
              <a:buFont typeface="+mj-lt"/>
              <a:buAutoNum type="arabicPeriod"/>
            </a:pPr>
            <a:r>
              <a:rPr dirty="0" lang="en-US" err="1">
                <a:latin typeface="+mj-lt"/>
                <a:cs typeface="+mn-cs"/>
              </a:rPr>
              <a:t>Pimpinan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Satker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membuat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surat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usulan</a:t>
            </a:r>
            <a:r>
              <a:rPr dirty="0" lang="en-US">
                <a:latin typeface="+mj-lt"/>
                <a:cs typeface="+mn-cs"/>
              </a:rPr>
              <a:t>  </a:t>
            </a:r>
            <a:r>
              <a:rPr dirty="0" lang="en-US" err="1">
                <a:latin typeface="+mj-lt"/>
                <a:cs typeface="+mn-cs"/>
              </a:rPr>
              <a:t>sesuai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pedoman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dengan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melampirkan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pedoman</a:t>
            </a:r>
            <a:r>
              <a:rPr dirty="0" lang="en-US">
                <a:latin typeface="+mj-lt"/>
                <a:cs typeface="+mn-cs"/>
              </a:rPr>
              <a:t> yang </a:t>
            </a:r>
            <a:r>
              <a:rPr dirty="0" lang="en-US" err="1">
                <a:latin typeface="+mj-lt"/>
                <a:cs typeface="+mn-cs"/>
              </a:rPr>
              <a:t>diminta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dlm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pedoman</a:t>
            </a:r>
            <a:r>
              <a:rPr dirty="0" lang="en-US">
                <a:latin typeface="+mj-lt"/>
                <a:cs typeface="+mn-cs"/>
              </a:rPr>
              <a:t> yang </a:t>
            </a:r>
            <a:r>
              <a:rPr dirty="0" lang="en-US" err="1">
                <a:latin typeface="+mj-lt"/>
                <a:cs typeface="+mn-cs"/>
              </a:rPr>
              <a:t>sebelumnya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sdh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diverifikasi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dan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divalidasi</a:t>
            </a:r>
            <a:r>
              <a:rPr dirty="0" lang="en-US">
                <a:latin typeface="+mj-lt"/>
                <a:cs typeface="+mn-cs"/>
              </a:rPr>
              <a:t> oleh Tim </a:t>
            </a:r>
            <a:r>
              <a:rPr dirty="0" lang="en-US" err="1">
                <a:latin typeface="+mj-lt"/>
                <a:cs typeface="+mn-cs"/>
              </a:rPr>
              <a:t>Verifikator</a:t>
            </a:r>
            <a:r>
              <a:rPr dirty="0" lang="en-US">
                <a:latin typeface="+mj-lt"/>
                <a:cs typeface="+mn-cs"/>
              </a:rPr>
              <a:t> </a:t>
            </a:r>
            <a:r>
              <a:rPr dirty="0" lang="en-US" err="1">
                <a:latin typeface="+mj-lt"/>
                <a:cs typeface="+mn-cs"/>
              </a:rPr>
              <a:t>Satker</a:t>
            </a:r>
            <a:endParaRPr dirty="0" lang="en-US">
              <a:latin typeface="+mj-lt"/>
              <a:cs typeface="+mn-cs"/>
            </a:endParaRPr>
          </a:p>
          <a:p>
            <a:pPr fontAlgn="auto" indent="-457200" marL="4572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AutoNum type="arabicPeriod"/>
            </a:pPr>
            <a:endParaRPr dirty="0" lang="en-US">
              <a:latin typeface="+mj-lt"/>
              <a:cs typeface="+mn-cs"/>
            </a:endParaRPr>
          </a:p>
          <a:p>
            <a:pPr fontAlgn="auto" indent="-457200" marL="4572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AutoNum type="arabicPeriod"/>
            </a:pPr>
            <a:endParaRPr dirty="0" lang="en-AU">
              <a:latin typeface="+mj-lt"/>
              <a:cs typeface="+mn-cs"/>
            </a:endParaRPr>
          </a:p>
        </p:txBody>
      </p:sp>
      <p:graphicFrame>
        <p:nvGraphicFramePr>
          <p:cNvPr id="4194305" name="Table 4"/>
          <p:cNvGraphicFramePr>
            <a:graphicFrameLocks noGrp="1"/>
          </p:cNvGraphicFramePr>
          <p:nvPr/>
        </p:nvGraphicFramePr>
        <p:xfrm>
          <a:off x="2113307" y="2364513"/>
          <a:ext cx="790533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12"/>
                <a:gridCol w="1907044"/>
                <a:gridCol w="1264778"/>
                <a:gridCol w="1264778"/>
                <a:gridCol w="1454746"/>
                <a:gridCol w="1391478"/>
              </a:tblGrid>
              <a:tr h="572519">
                <a:tc>
                  <a:txBody>
                    <a:bodyPr/>
                    <a:p>
                      <a:pPr algn="ctr"/>
                      <a:r>
                        <a:rPr dirty="0" lang="en-US"/>
                        <a:t>NO</a:t>
                      </a:r>
                      <a:endParaRPr dirty="0" lang="en-AU"/>
                    </a:p>
                  </a:txBody>
                  <a:tcPr marL="91435" marR="91435" anchor="ctr"/>
                </a:tc>
                <a:tc>
                  <a:txBody>
                    <a:bodyPr/>
                    <a:p>
                      <a:pPr algn="ctr"/>
                      <a:r>
                        <a:rPr dirty="0" lang="en-US" err="1"/>
                        <a:t>Nama</a:t>
                      </a:r>
                      <a:endParaRPr dirty="0" lang="en-AU"/>
                    </a:p>
                  </a:txBody>
                  <a:tcPr marL="91435" marR="91435" anchor="ctr"/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NIP</a:t>
                      </a:r>
                      <a:endParaRPr dirty="0" lang="en-AU"/>
                    </a:p>
                  </a:txBody>
                  <a:tcPr marL="91435" marR="91435" anchor="ctr"/>
                </a:tc>
                <a:tc>
                  <a:txBody>
                    <a:bodyPr/>
                    <a:p>
                      <a:pPr algn="ctr"/>
                      <a:r>
                        <a:rPr dirty="0" lang="en-US" err="1"/>
                        <a:t>Jenis</a:t>
                      </a:r>
                      <a:r>
                        <a:rPr dirty="0" lang="en-US"/>
                        <a:t> </a:t>
                      </a:r>
                      <a:r>
                        <a:rPr dirty="0" lang="en-US" err="1"/>
                        <a:t>Nakes</a:t>
                      </a:r>
                      <a:endParaRPr dirty="0" lang="en-AU"/>
                    </a:p>
                  </a:txBody>
                  <a:tcPr marL="91435" marR="91435" anchor="ctr"/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Nominal</a:t>
                      </a:r>
                      <a:endParaRPr dirty="0" lang="en-AU"/>
                    </a:p>
                  </a:txBody>
                  <a:tcPr marL="91435" marR="91435" anchor="ctr"/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No </a:t>
                      </a:r>
                      <a:r>
                        <a:rPr dirty="0" lang="en-US" err="1"/>
                        <a:t>Rek</a:t>
                      </a:r>
                      <a:endParaRPr dirty="0" lang="en-AU"/>
                    </a:p>
                  </a:txBody>
                  <a:tcPr marL="91435" marR="91435" anchor="ctr"/>
                </a:tc>
              </a:tr>
              <a:tr h="327154">
                <a:tc>
                  <a:txBody>
                    <a:bodyPr/>
                    <a:p>
                      <a:endParaRPr lang="en-AU"/>
                    </a:p>
                  </a:txBody>
                  <a:tcPr marL="91435" marR="91435"/>
                </a:tc>
                <a:tc>
                  <a:txBody>
                    <a:bodyPr/>
                    <a:p>
                      <a:endParaRPr lang="en-AU"/>
                    </a:p>
                  </a:txBody>
                  <a:tcPr marL="91435" marR="91435"/>
                </a:tc>
                <a:tc>
                  <a:txBody>
                    <a:bodyPr/>
                    <a:p>
                      <a:endParaRPr lang="en-AU"/>
                    </a:p>
                  </a:txBody>
                  <a:tcPr marL="91435" marR="91435"/>
                </a:tc>
                <a:tc>
                  <a:txBody>
                    <a:bodyPr/>
                    <a:p>
                      <a:endParaRPr dirty="0" lang="en-AU"/>
                    </a:p>
                  </a:txBody>
                  <a:tcPr marL="91435" marR="91435"/>
                </a:tc>
                <a:tc>
                  <a:txBody>
                    <a:bodyPr/>
                    <a:p>
                      <a:endParaRPr dirty="0" lang="en-AU"/>
                    </a:p>
                  </a:txBody>
                  <a:tcPr marL="91435" marR="91435"/>
                </a:tc>
                <a:tc>
                  <a:txBody>
                    <a:bodyPr/>
                    <a:p>
                      <a:endParaRPr dirty="0" lang="en-AU"/>
                    </a:p>
                  </a:txBody>
                  <a:tcPr marL="91435" marR="91435"/>
                </a:tc>
              </a:tr>
              <a:tr h="327154">
                <a:tc>
                  <a:txBody>
                    <a:bodyPr/>
                    <a:p>
                      <a:endParaRPr lang="en-AU"/>
                    </a:p>
                  </a:txBody>
                  <a:tcPr marL="91435" marR="91435"/>
                </a:tc>
                <a:tc gridSpan="2">
                  <a:txBody>
                    <a:bodyPr/>
                    <a:p>
                      <a:r>
                        <a:rPr dirty="0" lang="en-US" err="1"/>
                        <a:t>Jumlah</a:t>
                      </a:r>
                      <a:r>
                        <a:rPr dirty="0" lang="en-US"/>
                        <a:t> </a:t>
                      </a:r>
                      <a:r>
                        <a:rPr dirty="0" lang="en-US" err="1"/>
                        <a:t>Usulan</a:t>
                      </a:r>
                      <a:r>
                        <a:rPr baseline="0" dirty="0" lang="en-US"/>
                        <a:t> </a:t>
                      </a:r>
                      <a:r>
                        <a:rPr baseline="0" dirty="0" lang="en-US" err="1"/>
                        <a:t>Insentif</a:t>
                      </a:r>
                      <a:endParaRPr dirty="0" lang="en-AU"/>
                    </a:p>
                  </a:txBody>
                  <a:tcPr marL="91435" marR="91435"/>
                </a:tc>
                <a:tc hMerge="1">
                  <a:txBody>
                    <a:bodyPr/>
                    <a:p>
                      <a:endParaRPr dirty="0" lang="en-AU"/>
                    </a:p>
                  </a:txBody>
                </a:tc>
                <a:tc>
                  <a:txBody>
                    <a:bodyPr/>
                    <a:p>
                      <a:endParaRPr dirty="0" lang="en-AU"/>
                    </a:p>
                  </a:txBody>
                  <a:tcPr marL="91435" marR="91435"/>
                </a:tc>
                <a:tc>
                  <a:txBody>
                    <a:bodyPr/>
                    <a:p>
                      <a:r>
                        <a:rPr dirty="0" lang="en-US" err="1"/>
                        <a:t>Rp</a:t>
                      </a:r>
                      <a:r>
                        <a:rPr dirty="0" lang="en-US"/>
                        <a:t>………….</a:t>
                      </a:r>
                      <a:endParaRPr dirty="0" lang="en-AU"/>
                    </a:p>
                  </a:txBody>
                  <a:tcPr marL="91435" marR="91435"/>
                </a:tc>
                <a:tc>
                  <a:txBody>
                    <a:bodyPr/>
                    <a:p>
                      <a:endParaRPr dirty="0" lang="en-AU"/>
                    </a:p>
                  </a:txBody>
                  <a:tcPr marL="91435" marR="91435"/>
                </a:tc>
              </a:tr>
            </a:tbl>
          </a:graphicData>
        </a:graphic>
      </p:graphicFrame>
      <p:sp>
        <p:nvSpPr>
          <p:cNvPr id="1048776" name="文本框 1"/>
          <p:cNvSpPr txBox="1"/>
          <p:nvPr/>
        </p:nvSpPr>
        <p:spPr>
          <a:xfrm>
            <a:off x="1130484" y="509619"/>
            <a:ext cx="3319781" cy="447041"/>
          </a:xfrm>
          <a:prstGeom prst="rect"/>
          <a:noFill/>
        </p:spPr>
        <p:txBody>
          <a:bodyPr rtlCol="0" wrap="none">
            <a:spAutoFit/>
          </a:bodyPr>
          <a:p>
            <a:pPr algn="l" indent="0">
              <a:lnSpc>
                <a:spcPct val="120000"/>
              </a:lnSpc>
              <a:buNone/>
            </a:pP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Persiapan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Satuan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Kerja</a:t>
            </a:r>
            <a:endParaRPr altLang="en-US" b="1" dirty="0" sz="2400" lang="zh-CN">
              <a:solidFill>
                <a:schemeClr val="bg2">
                  <a:lumMod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grpSp>
        <p:nvGrpSpPr>
          <p:cNvPr id="124" name="组合 38"/>
          <p:cNvGrpSpPr/>
          <p:nvPr/>
        </p:nvGrpSpPr>
        <p:grpSpPr>
          <a:xfrm rot="10800000">
            <a:off x="428624" y="472166"/>
            <a:ext cx="556534" cy="556534"/>
            <a:chOff x="11140167" y="467179"/>
            <a:chExt cx="556534" cy="556534"/>
          </a:xfrm>
        </p:grpSpPr>
        <p:sp>
          <p:nvSpPr>
            <p:cNvPr id="1048777" name="椭圆 39"/>
            <p:cNvSpPr/>
            <p:nvPr/>
          </p:nvSpPr>
          <p:spPr>
            <a:xfrm>
              <a:off x="11140167" y="467179"/>
              <a:ext cx="556534" cy="556534"/>
            </a:xfrm>
            <a:prstGeom prst="ellipse"/>
            <a:solidFill>
              <a:srgbClr val="F98048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p>
              <a:pPr algn="ctr"/>
              <a:endParaRPr altLang="en-US" b="1" sz="1600" lang="zh-CN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  <p:pic>
          <p:nvPicPr>
            <p:cNvPr id="2097174" name="图形 40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 rot="16200000">
              <a:off x="11246962" y="604836"/>
              <a:ext cx="304414" cy="304414"/>
            </a:xfrm>
            <a:prstGeom prst="rect"/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文本框 1"/>
          <p:cNvSpPr txBox="1"/>
          <p:nvPr/>
        </p:nvSpPr>
        <p:spPr>
          <a:xfrm>
            <a:off x="1128646" y="379692"/>
            <a:ext cx="10809354" cy="955040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20000"/>
              </a:lnSpc>
            </a:pP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Prosedur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Pembayaran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Insentif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Untuk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Satuan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Kerja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(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Satker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)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Pusat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(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Fasyankes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dan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Institusi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Kesehatan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Milik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Pemerintah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Pusat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termasuk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UPT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Kemenkes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)</a:t>
            </a:r>
          </a:p>
        </p:txBody>
      </p:sp>
      <p:grpSp>
        <p:nvGrpSpPr>
          <p:cNvPr id="128" name="组合 25"/>
          <p:cNvGrpSpPr/>
          <p:nvPr/>
        </p:nvGrpSpPr>
        <p:grpSpPr>
          <a:xfrm rot="10800000">
            <a:off x="428624" y="472166"/>
            <a:ext cx="556534" cy="556534"/>
            <a:chOff x="11140167" y="467179"/>
            <a:chExt cx="556534" cy="556534"/>
          </a:xfrm>
        </p:grpSpPr>
        <p:sp>
          <p:nvSpPr>
            <p:cNvPr id="1048782" name="椭圆 26"/>
            <p:cNvSpPr/>
            <p:nvPr/>
          </p:nvSpPr>
          <p:spPr>
            <a:xfrm>
              <a:off x="11140167" y="467179"/>
              <a:ext cx="556534" cy="556534"/>
            </a:xfrm>
            <a:prstGeom prst="ellipse"/>
            <a:solidFill>
              <a:srgbClr val="F98048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p>
              <a:pPr algn="ctr"/>
              <a:endParaRPr altLang="en-US" b="1" sz="1600" lang="zh-CN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  <p:pic>
          <p:nvPicPr>
            <p:cNvPr id="2097175" name="图形 27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 rot="16200000">
              <a:off x="11246962" y="604836"/>
              <a:ext cx="304414" cy="304414"/>
            </a:xfrm>
            <a:prstGeom prst="rect"/>
          </p:spPr>
        </p:pic>
      </p:grpSp>
      <p:sp>
        <p:nvSpPr>
          <p:cNvPr id="1048783" name="TextBox 13"/>
          <p:cNvSpPr txBox="1">
            <a:spLocks noChangeArrowheads="1"/>
          </p:cNvSpPr>
          <p:nvPr/>
        </p:nvSpPr>
        <p:spPr bwMode="auto">
          <a:xfrm>
            <a:off x="770175" y="3909111"/>
            <a:ext cx="3107850" cy="1447800"/>
          </a:xfrm>
          <a:prstGeom prst="rect"/>
          <a:noFill/>
          <a:ln>
            <a:noFill/>
          </a:ln>
        </p:spPr>
        <p:txBody>
          <a:bodyPr bIns="0" lIns="0" rIns="0" tIns="0"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914400">
              <a:lnSpc>
                <a:spcPct val="120000"/>
              </a:lnSpc>
            </a:pP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Tim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Verifikator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Pusat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mengajukan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dokumen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hasil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verifikasi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dan </a:t>
            </a:r>
          </a:p>
          <a:p>
            <a:pPr algn="ctr" defTabSz="914400">
              <a:lnSpc>
                <a:spcPct val="120000"/>
              </a:lnSpc>
            </a:pP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validasi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melalui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Ka. BPPSDMK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kepada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Pejabat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</a:p>
          <a:p>
            <a:pPr algn="ctr" defTabSz="914400">
              <a:lnSpc>
                <a:spcPct val="120000"/>
              </a:lnSpc>
            </a:pP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Pembuat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Komitmen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(PPK) yang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sesuai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dengan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persyaratan</a:t>
            </a:r>
            <a:endParaRPr altLang="zh-CN" dirty="0" sz="1600" lang="en-US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784" name="TextBox 13"/>
          <p:cNvSpPr txBox="1">
            <a:spLocks noChangeArrowheads="1"/>
          </p:cNvSpPr>
          <p:nvPr/>
        </p:nvSpPr>
        <p:spPr bwMode="auto">
          <a:xfrm>
            <a:off x="4457700" y="3881803"/>
            <a:ext cx="3249455" cy="2171700"/>
          </a:xfrm>
          <a:prstGeom prst="rect"/>
          <a:noFill/>
          <a:ln>
            <a:noFill/>
          </a:ln>
        </p:spPr>
        <p:txBody>
          <a:bodyPr bIns="0" lIns="0" rIns="0" tIns="0"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914400">
              <a:lnSpc>
                <a:spcPct val="120000"/>
              </a:lnSpc>
            </a:pP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Pejabat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Pembuat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Komitmen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(PPK)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melakukan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transfer dana </a:t>
            </a:r>
          </a:p>
          <a:p>
            <a:pPr algn="ctr" defTabSz="914400">
              <a:lnSpc>
                <a:spcPct val="120000"/>
              </a:lnSpc>
            </a:pP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sesuai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usulan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kepada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masing-masing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fasilitas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pelayanan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kesehatan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atau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institusi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kesehatan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melalui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Rekening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Penampungan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yang </a:t>
            </a:r>
          </a:p>
          <a:p>
            <a:pPr algn="ctr" defTabSz="914400">
              <a:lnSpc>
                <a:spcPct val="120000"/>
              </a:lnSpc>
            </a:pP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diusulkan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oleh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fasilitas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pelayanan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kesehatan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atau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pimpinan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institusi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kesehatan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(Bank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Pemerintah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)</a:t>
            </a:r>
          </a:p>
        </p:txBody>
      </p:sp>
      <p:sp>
        <p:nvSpPr>
          <p:cNvPr id="1048785" name="TextBox 13"/>
          <p:cNvSpPr txBox="1">
            <a:spLocks noChangeArrowheads="1"/>
          </p:cNvSpPr>
          <p:nvPr/>
        </p:nvSpPr>
        <p:spPr bwMode="auto">
          <a:xfrm>
            <a:off x="8515985" y="3903579"/>
            <a:ext cx="2616200" cy="965201"/>
          </a:xfrm>
          <a:prstGeom prst="rect"/>
          <a:noFill/>
          <a:ln>
            <a:noFill/>
          </a:ln>
        </p:spPr>
        <p:txBody>
          <a:bodyPr bIns="0" lIns="0" rIns="0" tIns="0"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914400">
              <a:lnSpc>
                <a:spcPct val="120000"/>
              </a:lnSpc>
            </a:pP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Fasilitas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pelayanan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kesehatan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atau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institusi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kesehatan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mendistribusikan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insentif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rekening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masing-masing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individu</a:t>
            </a:r>
            <a:endParaRPr altLang="zh-CN" dirty="0" sz="1600" lang="en-US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cxnSp>
        <p:nvCxnSpPr>
          <p:cNvPr id="3145739" name="Straight Connector 29"/>
          <p:cNvCxnSpPr>
            <a:cxnSpLocks/>
          </p:cNvCxnSpPr>
          <p:nvPr/>
        </p:nvCxnSpPr>
        <p:spPr>
          <a:xfrm flipH="1">
            <a:off x="1066800" y="2668270"/>
            <a:ext cx="10058400" cy="0"/>
          </a:xfrm>
          <a:prstGeom prst="line"/>
          <a:ln w="19050">
            <a:solidFill>
              <a:srgbClr val="72A4A5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组合 29"/>
          <p:cNvGrpSpPr/>
          <p:nvPr/>
        </p:nvGrpSpPr>
        <p:grpSpPr>
          <a:xfrm>
            <a:off x="1343025" y="2000885"/>
            <a:ext cx="1411605" cy="1643380"/>
            <a:chOff x="2555" y="3321"/>
            <a:chExt cx="2223" cy="2588"/>
          </a:xfrm>
        </p:grpSpPr>
        <p:sp>
          <p:nvSpPr>
            <p:cNvPr id="1048786" name="Freeform 50"/>
            <p:cNvSpPr/>
            <p:nvPr/>
          </p:nvSpPr>
          <p:spPr>
            <a:xfrm rot="16200000">
              <a:off x="2431" y="3575"/>
              <a:ext cx="2458" cy="2210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13754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dirty="0" sz="3555" 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48787" name="Freeform 44"/>
            <p:cNvSpPr/>
            <p:nvPr/>
          </p:nvSpPr>
          <p:spPr>
            <a:xfrm rot="16200000">
              <a:off x="2437" y="3439"/>
              <a:ext cx="2458" cy="222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0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13754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dirty="0" sz="3555" 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48788" name="Text Placeholder 3"/>
            <p:cNvSpPr txBox="1"/>
            <p:nvPr/>
          </p:nvSpPr>
          <p:spPr bwMode="auto">
            <a:xfrm>
              <a:off x="3364" y="4092"/>
              <a:ext cx="520" cy="560"/>
            </a:xfrm>
            <a:prstGeom prst="rect"/>
            <a:noFill/>
            <a:ln>
              <a:noFill/>
            </a:ln>
          </p:spPr>
          <p:txBody>
            <a:bodyPr anchor="ctr" bIns="0" lIns="0" rIns="0" tIns="0" wrap="none">
              <a:spAutoFit/>
            </a:bodyPr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defTabSz="12172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defTabSz="12172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defTabSz="12172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defTabSz="12172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b="1" sz="2400" lang="en-US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01</a:t>
              </a:r>
            </a:p>
          </p:txBody>
        </p:sp>
      </p:grpSp>
      <p:grpSp>
        <p:nvGrpSpPr>
          <p:cNvPr id="130" name="组合 33"/>
          <p:cNvGrpSpPr/>
          <p:nvPr/>
        </p:nvGrpSpPr>
        <p:grpSpPr>
          <a:xfrm>
            <a:off x="5270500" y="2000885"/>
            <a:ext cx="1411605" cy="1646555"/>
            <a:chOff x="6440" y="3321"/>
            <a:chExt cx="2223" cy="2593"/>
          </a:xfrm>
        </p:grpSpPr>
        <p:sp>
          <p:nvSpPr>
            <p:cNvPr id="1048789" name="Freeform 51"/>
            <p:cNvSpPr/>
            <p:nvPr/>
          </p:nvSpPr>
          <p:spPr>
            <a:xfrm rot="16200000">
              <a:off x="6324" y="3575"/>
              <a:ext cx="2455" cy="222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13754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dirty="0" sz="3555" 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48790" name="Freeform 53"/>
            <p:cNvSpPr/>
            <p:nvPr/>
          </p:nvSpPr>
          <p:spPr>
            <a:xfrm rot="16200000">
              <a:off x="6322" y="3439"/>
              <a:ext cx="2458" cy="222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A4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13754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dirty="0" sz="3555" 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48791" name="Text Placeholder 3"/>
            <p:cNvSpPr txBox="1"/>
            <p:nvPr/>
          </p:nvSpPr>
          <p:spPr bwMode="auto">
            <a:xfrm>
              <a:off x="7256" y="4092"/>
              <a:ext cx="520" cy="560"/>
            </a:xfrm>
            <a:prstGeom prst="rect"/>
            <a:noFill/>
            <a:ln>
              <a:noFill/>
            </a:ln>
          </p:spPr>
          <p:txBody>
            <a:bodyPr anchor="ctr" bIns="0" lIns="0" rIns="0" tIns="0" wrap="none">
              <a:spAutoFit/>
            </a:bodyPr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defTabSz="12172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defTabSz="12172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defTabSz="12172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defTabSz="12172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b="1" sz="2400" lang="en-US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02</a:t>
              </a:r>
            </a:p>
          </p:txBody>
        </p:sp>
      </p:grpSp>
      <p:grpSp>
        <p:nvGrpSpPr>
          <p:cNvPr id="131" name="组合 37"/>
          <p:cNvGrpSpPr/>
          <p:nvPr/>
        </p:nvGrpSpPr>
        <p:grpSpPr>
          <a:xfrm>
            <a:off x="9408028" y="2000885"/>
            <a:ext cx="1411605" cy="1646555"/>
            <a:chOff x="10340" y="3321"/>
            <a:chExt cx="2223" cy="2593"/>
          </a:xfrm>
        </p:grpSpPr>
        <p:sp>
          <p:nvSpPr>
            <p:cNvPr id="1048792" name="Freeform 52"/>
            <p:cNvSpPr/>
            <p:nvPr/>
          </p:nvSpPr>
          <p:spPr>
            <a:xfrm rot="16200000">
              <a:off x="10224" y="3575"/>
              <a:ext cx="2455" cy="222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13754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dirty="0" sz="3555" 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48793" name="Freeform 68"/>
            <p:cNvSpPr/>
            <p:nvPr/>
          </p:nvSpPr>
          <p:spPr>
            <a:xfrm rot="16200000">
              <a:off x="10222" y="3439"/>
              <a:ext cx="2458" cy="222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0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13754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dirty="0" sz="3555" 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48794" name="Text Placeholder 3"/>
            <p:cNvSpPr txBox="1"/>
            <p:nvPr/>
          </p:nvSpPr>
          <p:spPr bwMode="auto">
            <a:xfrm>
              <a:off x="11156" y="4092"/>
              <a:ext cx="520" cy="560"/>
            </a:xfrm>
            <a:prstGeom prst="rect"/>
            <a:noFill/>
            <a:ln>
              <a:noFill/>
            </a:ln>
          </p:spPr>
          <p:txBody>
            <a:bodyPr anchor="ctr" bIns="0" lIns="0" rIns="0" tIns="0" wrap="none">
              <a:spAutoFit/>
            </a:bodyPr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defTabSz="12172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defTabSz="12172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defTabSz="12172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defTabSz="12172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b="1" sz="2400" lang="en-US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03</a:t>
              </a: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dur="500" id="8"/>
                                        <p:tgtEl>
                                          <p:spTgt spid="104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dur="500" id="12"/>
                                        <p:tgtEl>
                                          <p:spTgt spid="104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dur="500" id="16"/>
                                        <p:tgtEl>
                                          <p:spTgt spid="104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20"/>
                                        <p:tgtEl>
                                          <p:spTgt spid="314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24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>
                            <p:stCondLst>
                              <p:cond delay="1500"/>
                            </p:stCondLst>
                            <p:childTnLst>
                              <p:par>
                                <p:cTn fill="hold" id="2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28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>
                            <p:stCondLst>
                              <p:cond delay="2000"/>
                            </p:stCondLst>
                            <p:childTnLst>
                              <p:par>
                                <p:cTn fill="hold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32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3" grpId="0"/>
      <p:bldP spid="1048784" grpId="0"/>
      <p:bldP spid="10487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582" name="矩形 8"/>
          <p:cNvSpPr/>
          <p:nvPr/>
        </p:nvSpPr>
        <p:spPr>
          <a:xfrm>
            <a:off x="0" y="0"/>
            <a:ext cx="12192000" cy="6858000"/>
          </a:xfrm>
          <a:prstGeom prst="rect"/>
          <a:solidFill>
            <a:srgbClr val="FFFFFF">
              <a:alpha val="8980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583" name="矩形: 圆角 31"/>
          <p:cNvSpPr/>
          <p:nvPr/>
        </p:nvSpPr>
        <p:spPr>
          <a:xfrm>
            <a:off x="1605104" y="1358140"/>
            <a:ext cx="4028723" cy="2094936"/>
          </a:xfrm>
          <a:prstGeom prst="roundRect">
            <a:avLst>
              <a:gd name="adj" fmla="val 3714"/>
            </a:avLst>
          </a:prstGeom>
          <a:solidFill>
            <a:srgbClr val="F98048"/>
          </a:solidFill>
          <a:ln>
            <a:noFill/>
          </a:ln>
          <a:effectLst>
            <a:outerShdw algn="tl" blurRad="88900" dir="2700000" dist="381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584" name="矩形: 圆角 32"/>
          <p:cNvSpPr/>
          <p:nvPr/>
        </p:nvSpPr>
        <p:spPr>
          <a:xfrm>
            <a:off x="1605104" y="3917045"/>
            <a:ext cx="4028723" cy="2094936"/>
          </a:xfrm>
          <a:prstGeom prst="roundRect">
            <a:avLst>
              <a:gd name="adj" fmla="val 3714"/>
            </a:avLst>
          </a:prstGeom>
          <a:solidFill>
            <a:srgbClr val="59D3D9"/>
          </a:solidFill>
          <a:ln>
            <a:noFill/>
          </a:ln>
          <a:effectLst>
            <a:outerShdw algn="tl" blurRad="88900" dir="2700000" dist="381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585" name="矩形: 圆角 33"/>
          <p:cNvSpPr/>
          <p:nvPr/>
        </p:nvSpPr>
        <p:spPr>
          <a:xfrm>
            <a:off x="6591476" y="1358140"/>
            <a:ext cx="4028723" cy="2094936"/>
          </a:xfrm>
          <a:prstGeom prst="roundRect">
            <a:avLst>
              <a:gd name="adj" fmla="val 3714"/>
            </a:avLst>
          </a:prstGeom>
          <a:solidFill>
            <a:srgbClr val="59D3D9"/>
          </a:solidFill>
          <a:ln>
            <a:noFill/>
          </a:ln>
          <a:effectLst>
            <a:outerShdw algn="tl" blurRad="88900" dir="2700000" dist="381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586" name="矩形: 圆角 34"/>
          <p:cNvSpPr/>
          <p:nvPr/>
        </p:nvSpPr>
        <p:spPr>
          <a:xfrm>
            <a:off x="6591476" y="3917045"/>
            <a:ext cx="4028723" cy="2094936"/>
          </a:xfrm>
          <a:prstGeom prst="roundRect">
            <a:avLst>
              <a:gd name="adj" fmla="val 3714"/>
            </a:avLst>
          </a:prstGeom>
          <a:solidFill>
            <a:srgbClr val="F98048"/>
          </a:solidFill>
          <a:ln>
            <a:noFill/>
          </a:ln>
          <a:effectLst>
            <a:outerShdw algn="tl" blurRad="88900" dir="2700000" dist="381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587" name="文本框 3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53768" y="2105726"/>
            <a:ext cx="3331396" cy="599765"/>
          </a:xfrm>
          <a:prstGeom prst="rect"/>
          <a:noFill/>
          <a:ln>
            <a:noFill/>
          </a:ln>
        </p:spPr>
        <p:txBody>
          <a:bodyPr anchor="ctr">
            <a:normAutofit lnSpcReduction="1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>
              <a:lnSpc>
                <a:spcPct val="120000"/>
              </a:lnSpc>
              <a:buNone/>
            </a:pPr>
            <a:r>
              <a:rPr altLang="zh-CN" b="1" dirty="0" sz="2800"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Pendahuluan</a:t>
            </a:r>
            <a:endParaRPr altLang="en-US" baseline="0" b="1" cap="none" dirty="0" sz="2800" i="0" kern="1200" kumimoji="0" lang="zh-CN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048588" name="文本框 3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53768" y="4545129"/>
            <a:ext cx="3331396" cy="753747"/>
          </a:xfrm>
          <a:prstGeom prst="rect"/>
          <a:noFill/>
          <a:ln>
            <a:noFill/>
          </a:ln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>
              <a:lnSpc>
                <a:spcPct val="120000"/>
              </a:lnSpc>
              <a:buNone/>
            </a:pPr>
            <a:r>
              <a:rPr altLang="zh-CN" b="1" dirty="0" sz="2800"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Pembayaran</a:t>
            </a:r>
            <a:r>
              <a:rPr altLang="zh-CN" b="1" dirty="0" sz="2800"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800"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Insentif</a:t>
            </a:r>
            <a:endParaRPr altLang="en-US" dirty="0" sz="2800" lang="zh-CN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589" name="文本框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40139" y="4664631"/>
            <a:ext cx="3331396" cy="599765"/>
          </a:xfrm>
          <a:prstGeom prst="rect"/>
          <a:noFill/>
          <a:ln>
            <a:noFill/>
          </a:ln>
        </p:spPr>
        <p:txBody>
          <a:bodyPr anchor="ctr">
            <a:normAutofit lnSpcReduction="1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>
              <a:lnSpc>
                <a:spcPct val="120000"/>
              </a:lnSpc>
              <a:buNone/>
            </a:pPr>
            <a:r>
              <a:rPr altLang="zh-CN" b="1" dirty="0" sz="2800"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Penutup</a:t>
            </a:r>
            <a:endParaRPr altLang="en-US" dirty="0" sz="2800" lang="zh-CN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590" name="文本框 3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40139" y="1928624"/>
            <a:ext cx="3620705" cy="855838"/>
          </a:xfrm>
          <a:prstGeom prst="rect"/>
          <a:noFill/>
          <a:ln>
            <a:noFill/>
          </a:ln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altLang="zh-CN" b="1" dirty="0" sz="2800"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Kriteria</a:t>
            </a:r>
            <a:r>
              <a:rPr altLang="zh-CN" b="1" dirty="0" sz="2800"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altLang="zh-CN" b="1" dirty="0" sz="2800"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Pemberian</a:t>
            </a:r>
            <a:r>
              <a:rPr altLang="zh-CN" b="1" dirty="0" sz="2800"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800"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Insentif</a:t>
            </a:r>
            <a:endParaRPr altLang="en-US" dirty="0" sz="2800" lang="zh-CN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591" name="任意多边形: 形状 40"/>
          <p:cNvSpPr/>
          <p:nvPr/>
        </p:nvSpPr>
        <p:spPr>
          <a:xfrm>
            <a:off x="4824096" y="2646954"/>
            <a:ext cx="809021" cy="806122"/>
          </a:xfrm>
          <a:custGeom>
            <a:avLst/>
            <a:gdLst>
              <a:gd name="connsiteX0" fmla="*/ 622570 w 992365"/>
              <a:gd name="connsiteY0" fmla="*/ 0 h 988808"/>
              <a:gd name="connsiteX1" fmla="*/ 970655 w 992365"/>
              <a:gd name="connsiteY1" fmla="*/ 106325 h 988808"/>
              <a:gd name="connsiteX2" fmla="*/ 992365 w 992365"/>
              <a:gd name="connsiteY2" fmla="*/ 124238 h 988808"/>
              <a:gd name="connsiteX3" fmla="*/ 992365 w 992365"/>
              <a:gd name="connsiteY3" fmla="*/ 901900 h 988808"/>
              <a:gd name="connsiteX4" fmla="*/ 905457 w 992365"/>
              <a:gd name="connsiteY4" fmla="*/ 988808 h 988808"/>
              <a:gd name="connsiteX5" fmla="*/ 121303 w 992365"/>
              <a:gd name="connsiteY5" fmla="*/ 988808 h 988808"/>
              <a:gd name="connsiteX6" fmla="*/ 106325 w 992365"/>
              <a:gd name="connsiteY6" fmla="*/ 970655 h 988808"/>
              <a:gd name="connsiteX7" fmla="*/ 0 w 992365"/>
              <a:gd name="connsiteY7" fmla="*/ 622570 h 988808"/>
              <a:gd name="connsiteX8" fmla="*/ 622570 w 992365"/>
              <a:gd name="connsiteY8" fmla="*/ 0 h 98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365" h="988808">
                <a:moveTo>
                  <a:pt x="622570" y="0"/>
                </a:moveTo>
                <a:cubicBezTo>
                  <a:pt x="751509" y="0"/>
                  <a:pt x="871292" y="39197"/>
                  <a:pt x="970655" y="106325"/>
                </a:cubicBezTo>
                <a:lnTo>
                  <a:pt x="992365" y="124238"/>
                </a:lnTo>
                <a:lnTo>
                  <a:pt x="992365" y="901900"/>
                </a:lnTo>
                <a:cubicBezTo>
                  <a:pt x="992365" y="949898"/>
                  <a:pt x="953455" y="988808"/>
                  <a:pt x="905457" y="988808"/>
                </a:cubicBezTo>
                <a:lnTo>
                  <a:pt x="121303" y="988808"/>
                </a:lnTo>
                <a:lnTo>
                  <a:pt x="106325" y="970655"/>
                </a:lnTo>
                <a:cubicBezTo>
                  <a:pt x="39197" y="871292"/>
                  <a:pt x="0" y="751509"/>
                  <a:pt x="0" y="622570"/>
                </a:cubicBezTo>
                <a:cubicBezTo>
                  <a:pt x="0" y="278734"/>
                  <a:pt x="278734" y="0"/>
                  <a:pt x="62257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592" name="文本框 53"/>
          <p:cNvSpPr txBox="1"/>
          <p:nvPr/>
        </p:nvSpPr>
        <p:spPr>
          <a:xfrm>
            <a:off x="5053122" y="2612474"/>
            <a:ext cx="464083" cy="1015663"/>
          </a:xfrm>
          <a:prstGeom prst="rect"/>
          <a:noFill/>
        </p:spPr>
        <p:txBody>
          <a:bodyPr rtlCol="0" wrap="squar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aseline="0" b="1" cap="none" dirty="0" sz="6000" i="0" kern="1200" kumimoji="0" lang="en-US" noProof="0" normalizeH="0" spc="0" strike="noStrike" u="none">
                <a:ln>
                  <a:noFill/>
                </a:ln>
                <a:solidFill>
                  <a:srgbClr val="F98048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</a:t>
            </a:r>
            <a:endParaRPr altLang="en-US" baseline="0" b="1" cap="none" dirty="0" sz="6000" i="0" kern="1200" kumimoji="0" lang="zh-CN" noProof="0" normalizeH="0" spc="0" strike="noStrike" u="none">
              <a:ln>
                <a:noFill/>
              </a:ln>
              <a:solidFill>
                <a:srgbClr val="F98048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593" name="任意多边形: 形状 57"/>
          <p:cNvSpPr/>
          <p:nvPr/>
        </p:nvSpPr>
        <p:spPr>
          <a:xfrm>
            <a:off x="9867025" y="2646954"/>
            <a:ext cx="809021" cy="806122"/>
          </a:xfrm>
          <a:custGeom>
            <a:avLst/>
            <a:gdLst>
              <a:gd name="connsiteX0" fmla="*/ 622570 w 992365"/>
              <a:gd name="connsiteY0" fmla="*/ 0 h 988808"/>
              <a:gd name="connsiteX1" fmla="*/ 970655 w 992365"/>
              <a:gd name="connsiteY1" fmla="*/ 106325 h 988808"/>
              <a:gd name="connsiteX2" fmla="*/ 992365 w 992365"/>
              <a:gd name="connsiteY2" fmla="*/ 124238 h 988808"/>
              <a:gd name="connsiteX3" fmla="*/ 992365 w 992365"/>
              <a:gd name="connsiteY3" fmla="*/ 901900 h 988808"/>
              <a:gd name="connsiteX4" fmla="*/ 905457 w 992365"/>
              <a:gd name="connsiteY4" fmla="*/ 988808 h 988808"/>
              <a:gd name="connsiteX5" fmla="*/ 121303 w 992365"/>
              <a:gd name="connsiteY5" fmla="*/ 988808 h 988808"/>
              <a:gd name="connsiteX6" fmla="*/ 106325 w 992365"/>
              <a:gd name="connsiteY6" fmla="*/ 970655 h 988808"/>
              <a:gd name="connsiteX7" fmla="*/ 0 w 992365"/>
              <a:gd name="connsiteY7" fmla="*/ 622570 h 988808"/>
              <a:gd name="connsiteX8" fmla="*/ 622570 w 992365"/>
              <a:gd name="connsiteY8" fmla="*/ 0 h 98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365" h="988808">
                <a:moveTo>
                  <a:pt x="622570" y="0"/>
                </a:moveTo>
                <a:cubicBezTo>
                  <a:pt x="751509" y="0"/>
                  <a:pt x="871292" y="39197"/>
                  <a:pt x="970655" y="106325"/>
                </a:cubicBezTo>
                <a:lnTo>
                  <a:pt x="992365" y="124238"/>
                </a:lnTo>
                <a:lnTo>
                  <a:pt x="992365" y="901900"/>
                </a:lnTo>
                <a:cubicBezTo>
                  <a:pt x="992365" y="949898"/>
                  <a:pt x="953455" y="988808"/>
                  <a:pt x="905457" y="988808"/>
                </a:cubicBezTo>
                <a:lnTo>
                  <a:pt x="121303" y="988808"/>
                </a:lnTo>
                <a:lnTo>
                  <a:pt x="106325" y="970655"/>
                </a:lnTo>
                <a:cubicBezTo>
                  <a:pt x="39197" y="871292"/>
                  <a:pt x="0" y="751509"/>
                  <a:pt x="0" y="622570"/>
                </a:cubicBezTo>
                <a:cubicBezTo>
                  <a:pt x="0" y="278734"/>
                  <a:pt x="278734" y="0"/>
                  <a:pt x="62257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594" name="文本框 58"/>
          <p:cNvSpPr txBox="1"/>
          <p:nvPr/>
        </p:nvSpPr>
        <p:spPr>
          <a:xfrm>
            <a:off x="10096051" y="2612474"/>
            <a:ext cx="464083" cy="1015663"/>
          </a:xfrm>
          <a:prstGeom prst="rect"/>
          <a:noFill/>
        </p:spPr>
        <p:txBody>
          <a:bodyPr rtlCol="0" wrap="squar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aseline="0" b="1" cap="none" dirty="0" sz="6000" i="0" kern="1200" kumimoji="0" lang="en-US" noProof="0" normalizeH="0" spc="0" strike="noStrike" u="none">
                <a:ln>
                  <a:noFill/>
                </a:ln>
                <a:solidFill>
                  <a:srgbClr val="59D3D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</a:t>
            </a:r>
            <a:endParaRPr altLang="en-US" baseline="0" b="1" cap="none" dirty="0" sz="6000" i="0" kern="1200" kumimoji="0" lang="zh-CN" noProof="0" normalizeH="0" spc="0" strike="noStrike" u="none">
              <a:ln>
                <a:noFill/>
              </a:ln>
              <a:solidFill>
                <a:srgbClr val="59D3D9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595" name="任意多边形: 形状 60"/>
          <p:cNvSpPr/>
          <p:nvPr/>
        </p:nvSpPr>
        <p:spPr>
          <a:xfrm>
            <a:off x="4824096" y="5210973"/>
            <a:ext cx="809021" cy="806122"/>
          </a:xfrm>
          <a:custGeom>
            <a:avLst/>
            <a:gdLst>
              <a:gd name="connsiteX0" fmla="*/ 622570 w 992365"/>
              <a:gd name="connsiteY0" fmla="*/ 0 h 988808"/>
              <a:gd name="connsiteX1" fmla="*/ 970655 w 992365"/>
              <a:gd name="connsiteY1" fmla="*/ 106325 h 988808"/>
              <a:gd name="connsiteX2" fmla="*/ 992365 w 992365"/>
              <a:gd name="connsiteY2" fmla="*/ 124238 h 988808"/>
              <a:gd name="connsiteX3" fmla="*/ 992365 w 992365"/>
              <a:gd name="connsiteY3" fmla="*/ 901900 h 988808"/>
              <a:gd name="connsiteX4" fmla="*/ 905457 w 992365"/>
              <a:gd name="connsiteY4" fmla="*/ 988808 h 988808"/>
              <a:gd name="connsiteX5" fmla="*/ 121303 w 992365"/>
              <a:gd name="connsiteY5" fmla="*/ 988808 h 988808"/>
              <a:gd name="connsiteX6" fmla="*/ 106325 w 992365"/>
              <a:gd name="connsiteY6" fmla="*/ 970655 h 988808"/>
              <a:gd name="connsiteX7" fmla="*/ 0 w 992365"/>
              <a:gd name="connsiteY7" fmla="*/ 622570 h 988808"/>
              <a:gd name="connsiteX8" fmla="*/ 622570 w 992365"/>
              <a:gd name="connsiteY8" fmla="*/ 0 h 98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365" h="988808">
                <a:moveTo>
                  <a:pt x="622570" y="0"/>
                </a:moveTo>
                <a:cubicBezTo>
                  <a:pt x="751509" y="0"/>
                  <a:pt x="871292" y="39197"/>
                  <a:pt x="970655" y="106325"/>
                </a:cubicBezTo>
                <a:lnTo>
                  <a:pt x="992365" y="124238"/>
                </a:lnTo>
                <a:lnTo>
                  <a:pt x="992365" y="901900"/>
                </a:lnTo>
                <a:cubicBezTo>
                  <a:pt x="992365" y="949898"/>
                  <a:pt x="953455" y="988808"/>
                  <a:pt x="905457" y="988808"/>
                </a:cubicBezTo>
                <a:lnTo>
                  <a:pt x="121303" y="988808"/>
                </a:lnTo>
                <a:lnTo>
                  <a:pt x="106325" y="970655"/>
                </a:lnTo>
                <a:cubicBezTo>
                  <a:pt x="39197" y="871292"/>
                  <a:pt x="0" y="751509"/>
                  <a:pt x="0" y="622570"/>
                </a:cubicBezTo>
                <a:cubicBezTo>
                  <a:pt x="0" y="278734"/>
                  <a:pt x="278734" y="0"/>
                  <a:pt x="62257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596" name="文本框 61"/>
          <p:cNvSpPr txBox="1"/>
          <p:nvPr/>
        </p:nvSpPr>
        <p:spPr>
          <a:xfrm>
            <a:off x="5063484" y="5176493"/>
            <a:ext cx="464083" cy="1015663"/>
          </a:xfrm>
          <a:prstGeom prst="rect"/>
          <a:noFill/>
        </p:spPr>
        <p:txBody>
          <a:bodyPr rtlCol="0" wrap="squar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aseline="0" b="1" cap="none" dirty="0" sz="6000" i="0" kern="1200" kumimoji="0" lang="en-US" noProof="0" normalizeH="0" spc="0" strike="noStrike" u="none">
                <a:ln>
                  <a:noFill/>
                </a:ln>
                <a:solidFill>
                  <a:srgbClr val="59D3D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</a:t>
            </a:r>
            <a:endParaRPr altLang="en-US" baseline="0" b="1" cap="none" dirty="0" sz="6000" i="0" kern="1200" kumimoji="0" lang="zh-CN" noProof="0" normalizeH="0" spc="0" strike="noStrike" u="none">
              <a:ln>
                <a:noFill/>
              </a:ln>
              <a:solidFill>
                <a:srgbClr val="59D3D9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597" name="任意多边形: 形状 63"/>
          <p:cNvSpPr/>
          <p:nvPr/>
        </p:nvSpPr>
        <p:spPr>
          <a:xfrm>
            <a:off x="9867025" y="5210973"/>
            <a:ext cx="809021" cy="806122"/>
          </a:xfrm>
          <a:custGeom>
            <a:avLst/>
            <a:gdLst>
              <a:gd name="connsiteX0" fmla="*/ 622570 w 992365"/>
              <a:gd name="connsiteY0" fmla="*/ 0 h 988808"/>
              <a:gd name="connsiteX1" fmla="*/ 970655 w 992365"/>
              <a:gd name="connsiteY1" fmla="*/ 106325 h 988808"/>
              <a:gd name="connsiteX2" fmla="*/ 992365 w 992365"/>
              <a:gd name="connsiteY2" fmla="*/ 124238 h 988808"/>
              <a:gd name="connsiteX3" fmla="*/ 992365 w 992365"/>
              <a:gd name="connsiteY3" fmla="*/ 901900 h 988808"/>
              <a:gd name="connsiteX4" fmla="*/ 905457 w 992365"/>
              <a:gd name="connsiteY4" fmla="*/ 988808 h 988808"/>
              <a:gd name="connsiteX5" fmla="*/ 121303 w 992365"/>
              <a:gd name="connsiteY5" fmla="*/ 988808 h 988808"/>
              <a:gd name="connsiteX6" fmla="*/ 106325 w 992365"/>
              <a:gd name="connsiteY6" fmla="*/ 970655 h 988808"/>
              <a:gd name="connsiteX7" fmla="*/ 0 w 992365"/>
              <a:gd name="connsiteY7" fmla="*/ 622570 h 988808"/>
              <a:gd name="connsiteX8" fmla="*/ 622570 w 992365"/>
              <a:gd name="connsiteY8" fmla="*/ 0 h 98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365" h="988808">
                <a:moveTo>
                  <a:pt x="622570" y="0"/>
                </a:moveTo>
                <a:cubicBezTo>
                  <a:pt x="751509" y="0"/>
                  <a:pt x="871292" y="39197"/>
                  <a:pt x="970655" y="106325"/>
                </a:cubicBezTo>
                <a:lnTo>
                  <a:pt x="992365" y="124238"/>
                </a:lnTo>
                <a:lnTo>
                  <a:pt x="992365" y="901900"/>
                </a:lnTo>
                <a:cubicBezTo>
                  <a:pt x="992365" y="949898"/>
                  <a:pt x="953455" y="988808"/>
                  <a:pt x="905457" y="988808"/>
                </a:cubicBezTo>
                <a:lnTo>
                  <a:pt x="121303" y="988808"/>
                </a:lnTo>
                <a:lnTo>
                  <a:pt x="106325" y="970655"/>
                </a:lnTo>
                <a:cubicBezTo>
                  <a:pt x="39197" y="871292"/>
                  <a:pt x="0" y="751509"/>
                  <a:pt x="0" y="622570"/>
                </a:cubicBezTo>
                <a:cubicBezTo>
                  <a:pt x="0" y="278734"/>
                  <a:pt x="278734" y="0"/>
                  <a:pt x="62257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598" name="文本框 64"/>
          <p:cNvSpPr txBox="1"/>
          <p:nvPr/>
        </p:nvSpPr>
        <p:spPr>
          <a:xfrm>
            <a:off x="10096051" y="5176493"/>
            <a:ext cx="464083" cy="1015663"/>
          </a:xfrm>
          <a:prstGeom prst="rect"/>
          <a:noFill/>
        </p:spPr>
        <p:txBody>
          <a:bodyPr rtlCol="0" wrap="squar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aseline="0" b="1" cap="none" dirty="0" sz="6000" i="0" kern="1200" kumimoji="0" lang="en-US" noProof="0" normalizeH="0" spc="0" strike="noStrike" u="none">
                <a:ln>
                  <a:noFill/>
                </a:ln>
                <a:solidFill>
                  <a:srgbClr val="F98048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4</a:t>
            </a:r>
            <a:endParaRPr altLang="en-US" baseline="0" b="1" cap="none" dirty="0" sz="6000" i="0" kern="1200" kumimoji="0" lang="zh-CN" noProof="0" normalizeH="0" spc="0" strike="noStrike" u="none">
              <a:ln>
                <a:noFill/>
              </a:ln>
              <a:solidFill>
                <a:srgbClr val="F98048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599" name="文本框 65"/>
          <p:cNvSpPr txBox="1"/>
          <p:nvPr/>
        </p:nvSpPr>
        <p:spPr>
          <a:xfrm>
            <a:off x="2914076" y="319316"/>
            <a:ext cx="5669281" cy="751840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altLang="zh-CN" b="1" dirty="0" sz="4400" lang="en-US" err="1">
                <a:solidFill>
                  <a:srgbClr val="59D3D9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Sistematika</a:t>
            </a:r>
            <a:r>
              <a:rPr altLang="zh-CN" b="1" dirty="0" sz="4400" lang="en-US">
                <a:solidFill>
                  <a:srgbClr val="59D3D9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altLang="zh-CN" b="1" dirty="0" sz="4400" lang="en-US" err="1">
                <a:solidFill>
                  <a:srgbClr val="59D3D9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Penyajian</a:t>
            </a:r>
            <a:endParaRPr altLang="en-US" b="1" dirty="0" sz="4400" lang="zh-CN">
              <a:solidFill>
                <a:srgbClr val="59D3D9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文本框 1"/>
          <p:cNvSpPr txBox="1"/>
          <p:nvPr/>
        </p:nvSpPr>
        <p:spPr>
          <a:xfrm>
            <a:off x="1128646" y="379692"/>
            <a:ext cx="10809354" cy="978729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20000"/>
              </a:lnSpc>
            </a:pP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Prosedur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Pembayaran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Insentif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Untuk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Satuan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Kerja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(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Satker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) Daerah (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Fasyankes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dan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Institusi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Kesehatan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Milik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Pemerintah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Daerah)</a:t>
            </a:r>
          </a:p>
        </p:txBody>
      </p:sp>
      <p:grpSp>
        <p:nvGrpSpPr>
          <p:cNvPr id="135" name="组合 25"/>
          <p:cNvGrpSpPr/>
          <p:nvPr/>
        </p:nvGrpSpPr>
        <p:grpSpPr>
          <a:xfrm rot="10800000">
            <a:off x="428624" y="472166"/>
            <a:ext cx="556534" cy="556534"/>
            <a:chOff x="11140167" y="467179"/>
            <a:chExt cx="556534" cy="556534"/>
          </a:xfrm>
        </p:grpSpPr>
        <p:sp>
          <p:nvSpPr>
            <p:cNvPr id="1048799" name="椭圆 26"/>
            <p:cNvSpPr/>
            <p:nvPr/>
          </p:nvSpPr>
          <p:spPr>
            <a:xfrm>
              <a:off x="11140167" y="467179"/>
              <a:ext cx="556534" cy="556534"/>
            </a:xfrm>
            <a:prstGeom prst="ellipse"/>
            <a:solidFill>
              <a:srgbClr val="F98048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p>
              <a:pPr algn="ctr"/>
              <a:endParaRPr altLang="en-US" b="1" sz="1600" lang="zh-CN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  <p:pic>
          <p:nvPicPr>
            <p:cNvPr id="2097176" name="图形 27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 rot="16200000">
              <a:off x="11246962" y="604836"/>
              <a:ext cx="304414" cy="304414"/>
            </a:xfrm>
            <a:prstGeom prst="rect"/>
          </p:spPr>
        </p:pic>
      </p:grpSp>
      <p:cxnSp>
        <p:nvCxnSpPr>
          <p:cNvPr id="3145740" name="Straight Connector 29"/>
          <p:cNvCxnSpPr>
            <a:cxnSpLocks/>
          </p:cNvCxnSpPr>
          <p:nvPr/>
        </p:nvCxnSpPr>
        <p:spPr>
          <a:xfrm flipH="1">
            <a:off x="1066800" y="2668270"/>
            <a:ext cx="10058400" cy="0"/>
          </a:xfrm>
          <a:prstGeom prst="line"/>
          <a:ln w="19050">
            <a:solidFill>
              <a:srgbClr val="72A4A5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组合 29"/>
          <p:cNvGrpSpPr/>
          <p:nvPr/>
        </p:nvGrpSpPr>
        <p:grpSpPr>
          <a:xfrm>
            <a:off x="1343025" y="2000885"/>
            <a:ext cx="1411605" cy="1643380"/>
            <a:chOff x="2555" y="3321"/>
            <a:chExt cx="2223" cy="2588"/>
          </a:xfrm>
        </p:grpSpPr>
        <p:sp>
          <p:nvSpPr>
            <p:cNvPr id="1048800" name="Freeform 50"/>
            <p:cNvSpPr/>
            <p:nvPr/>
          </p:nvSpPr>
          <p:spPr>
            <a:xfrm rot="16200000">
              <a:off x="2431" y="3575"/>
              <a:ext cx="2458" cy="2210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13754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dirty="0" sz="3555" 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48801" name="Freeform 44"/>
            <p:cNvSpPr/>
            <p:nvPr/>
          </p:nvSpPr>
          <p:spPr>
            <a:xfrm rot="16200000">
              <a:off x="2437" y="3439"/>
              <a:ext cx="2458" cy="222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0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13754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dirty="0" sz="3555" 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48802" name="Text Placeholder 3"/>
            <p:cNvSpPr txBox="1"/>
            <p:nvPr/>
          </p:nvSpPr>
          <p:spPr bwMode="auto">
            <a:xfrm>
              <a:off x="3364" y="4092"/>
              <a:ext cx="520" cy="560"/>
            </a:xfrm>
            <a:prstGeom prst="rect"/>
            <a:noFill/>
            <a:ln>
              <a:noFill/>
            </a:ln>
          </p:spPr>
          <p:txBody>
            <a:bodyPr anchor="ctr" bIns="0" lIns="0" rIns="0" tIns="0" wrap="none">
              <a:spAutoFit/>
            </a:bodyPr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defTabSz="12172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defTabSz="12172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defTabSz="12172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defTabSz="12172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b="1" sz="2400" lang="en-US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01</a:t>
              </a:r>
            </a:p>
          </p:txBody>
        </p:sp>
      </p:grpSp>
      <p:grpSp>
        <p:nvGrpSpPr>
          <p:cNvPr id="137" name="组合 33"/>
          <p:cNvGrpSpPr/>
          <p:nvPr/>
        </p:nvGrpSpPr>
        <p:grpSpPr>
          <a:xfrm>
            <a:off x="5270500" y="2000885"/>
            <a:ext cx="1411605" cy="1646555"/>
            <a:chOff x="6440" y="3321"/>
            <a:chExt cx="2223" cy="2593"/>
          </a:xfrm>
        </p:grpSpPr>
        <p:sp>
          <p:nvSpPr>
            <p:cNvPr id="1048803" name="Freeform 51"/>
            <p:cNvSpPr/>
            <p:nvPr/>
          </p:nvSpPr>
          <p:spPr>
            <a:xfrm rot="16200000">
              <a:off x="6324" y="3575"/>
              <a:ext cx="2455" cy="222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13754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dirty="0" sz="3555" 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48804" name="Freeform 53"/>
            <p:cNvSpPr/>
            <p:nvPr/>
          </p:nvSpPr>
          <p:spPr>
            <a:xfrm rot="16200000">
              <a:off x="6322" y="3439"/>
              <a:ext cx="2458" cy="222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A4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13754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dirty="0" sz="3555" 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48805" name="Text Placeholder 3"/>
            <p:cNvSpPr txBox="1"/>
            <p:nvPr/>
          </p:nvSpPr>
          <p:spPr bwMode="auto">
            <a:xfrm>
              <a:off x="7256" y="4092"/>
              <a:ext cx="520" cy="560"/>
            </a:xfrm>
            <a:prstGeom prst="rect"/>
            <a:noFill/>
            <a:ln>
              <a:noFill/>
            </a:ln>
          </p:spPr>
          <p:txBody>
            <a:bodyPr anchor="ctr" bIns="0" lIns="0" rIns="0" tIns="0" wrap="none">
              <a:spAutoFit/>
            </a:bodyPr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defTabSz="12172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defTabSz="12172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defTabSz="12172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defTabSz="12172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b="1" sz="2400" lang="en-US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02</a:t>
              </a:r>
            </a:p>
          </p:txBody>
        </p:sp>
      </p:grpSp>
      <p:grpSp>
        <p:nvGrpSpPr>
          <p:cNvPr id="138" name="组合 37"/>
          <p:cNvGrpSpPr/>
          <p:nvPr/>
        </p:nvGrpSpPr>
        <p:grpSpPr>
          <a:xfrm>
            <a:off x="9408028" y="2000885"/>
            <a:ext cx="1411605" cy="1646555"/>
            <a:chOff x="10340" y="3321"/>
            <a:chExt cx="2223" cy="2593"/>
          </a:xfrm>
        </p:grpSpPr>
        <p:sp>
          <p:nvSpPr>
            <p:cNvPr id="1048806" name="Freeform 52"/>
            <p:cNvSpPr/>
            <p:nvPr/>
          </p:nvSpPr>
          <p:spPr>
            <a:xfrm rot="16200000">
              <a:off x="10224" y="3575"/>
              <a:ext cx="2455" cy="222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13754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dirty="0" sz="3555" 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48807" name="Freeform 68"/>
            <p:cNvSpPr/>
            <p:nvPr/>
          </p:nvSpPr>
          <p:spPr>
            <a:xfrm rot="16200000">
              <a:off x="10222" y="3439"/>
              <a:ext cx="2458" cy="222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0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13754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dirty="0" sz="3555" 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48808" name="Text Placeholder 3"/>
            <p:cNvSpPr txBox="1"/>
            <p:nvPr/>
          </p:nvSpPr>
          <p:spPr bwMode="auto">
            <a:xfrm>
              <a:off x="11156" y="4092"/>
              <a:ext cx="520" cy="560"/>
            </a:xfrm>
            <a:prstGeom prst="rect"/>
            <a:noFill/>
            <a:ln>
              <a:noFill/>
            </a:ln>
          </p:spPr>
          <p:txBody>
            <a:bodyPr anchor="ctr" bIns="0" lIns="0" rIns="0" tIns="0" wrap="none">
              <a:spAutoFit/>
            </a:bodyPr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defTabSz="12172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defTabSz="12172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defTabSz="12172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defTabSz="12172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b="1" sz="2400" lang="en-US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03</a:t>
              </a:r>
            </a:p>
          </p:txBody>
        </p:sp>
      </p:grpSp>
      <p:sp>
        <p:nvSpPr>
          <p:cNvPr id="1048809" name="TextBox 13"/>
          <p:cNvSpPr txBox="1">
            <a:spLocks noChangeArrowheads="1"/>
          </p:cNvSpPr>
          <p:nvPr/>
        </p:nvSpPr>
        <p:spPr bwMode="auto">
          <a:xfrm>
            <a:off x="490775" y="3762060"/>
            <a:ext cx="3107850" cy="1930400"/>
          </a:xfrm>
          <a:prstGeom prst="rect"/>
          <a:noFill/>
          <a:ln>
            <a:noFill/>
          </a:ln>
        </p:spPr>
        <p:txBody>
          <a:bodyPr bIns="0" lIns="0" rIns="0" tIns="0"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914400">
              <a:lnSpc>
                <a:spcPct val="120000"/>
              </a:lnSpc>
            </a:pP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Tim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Verifikator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Pusat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menyampaikan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rekomendasi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atau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hasil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verifikasi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kepada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ka BPPSDMK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untuk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kemudian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menyerahkan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hasil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verifikasi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dan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validasi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kepada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Dinkes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Provinsi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dan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Kab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/Kota,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baik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yang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sesuai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dengan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persyaratan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maupun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yang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belum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sesuai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dengan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persyaratan</a:t>
            </a:r>
            <a:endParaRPr altLang="zh-CN" dirty="0" sz="1600" lang="en-US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810" name="TextBox 13"/>
          <p:cNvSpPr txBox="1">
            <a:spLocks noChangeArrowheads="1"/>
          </p:cNvSpPr>
          <p:nvPr/>
        </p:nvSpPr>
        <p:spPr bwMode="auto">
          <a:xfrm>
            <a:off x="4470400" y="3734752"/>
            <a:ext cx="3249455" cy="2171700"/>
          </a:xfrm>
          <a:prstGeom prst="rect"/>
          <a:noFill/>
          <a:ln>
            <a:noFill/>
          </a:ln>
        </p:spPr>
        <p:txBody>
          <a:bodyPr bIns="0" lIns="0" rIns="0" tIns="0"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914400">
              <a:lnSpc>
                <a:spcPct val="120000"/>
              </a:lnSpc>
            </a:pP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Tim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Verifikator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Pusat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menyampaikan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rekomendasi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atau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hasil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verifikasi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kepada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ka BPPSDMK yang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kemudian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rekomendasi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atau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hasil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verifikasi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disampaikan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kepada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1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Kementerian </a:t>
            </a:r>
            <a:r>
              <a:rPr altLang="zh-CN" b="1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Keuangan</a:t>
            </a:r>
            <a:r>
              <a:rPr altLang="zh-CN" b="1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1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c.q</a:t>
            </a:r>
            <a:r>
              <a:rPr altLang="zh-CN" b="1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1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Direktur</a:t>
            </a:r>
            <a:r>
              <a:rPr altLang="zh-CN" b="1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1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Jenderal</a:t>
            </a:r>
            <a:r>
              <a:rPr altLang="zh-CN" b="1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1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Perimbangan</a:t>
            </a:r>
            <a:r>
              <a:rPr altLang="zh-CN" b="1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b="1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Keuangan</a:t>
            </a:r>
            <a:r>
              <a:rPr altLang="zh-CN" b="1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untuk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pencairan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dana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insentif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tenaga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kesehatan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rekening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kas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daerah</a:t>
            </a:r>
            <a:endParaRPr altLang="zh-CN" dirty="0" sz="1400" lang="en-US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811" name="TextBox 13"/>
          <p:cNvSpPr txBox="1">
            <a:spLocks noChangeArrowheads="1"/>
          </p:cNvSpPr>
          <p:nvPr/>
        </p:nvSpPr>
        <p:spPr bwMode="auto">
          <a:xfrm>
            <a:off x="8639758" y="3763012"/>
            <a:ext cx="2965369" cy="1689101"/>
          </a:xfrm>
          <a:prstGeom prst="rect"/>
          <a:noFill/>
          <a:ln>
            <a:noFill/>
          </a:ln>
        </p:spPr>
        <p:txBody>
          <a:bodyPr bIns="0" lIns="0" rIns="0" tIns="0"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914400">
              <a:lnSpc>
                <a:spcPct val="120000"/>
              </a:lnSpc>
            </a:pP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Dinas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Kesehatan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Provinsi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Kab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/ Kota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melakukan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pembayaran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insentif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rekening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masing-masing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tenaga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kesehatan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sesuai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usulan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atau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rekomendasi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tim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verifikator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pusat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sesuai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dengan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ketentuan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peraturan</a:t>
            </a:r>
            <a:r>
              <a:rPr altLang="zh-CN" dirty="0" sz="1400" lang="en-US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altLang="zh-CN" dirty="0" sz="1400" lang="en-US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perundang-undangan</a:t>
            </a:r>
            <a:endParaRPr altLang="zh-CN" dirty="0" sz="1600" lang="en-US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314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1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4"/>
                                        <p:tgtEl>
                                          <p:spTgt spid="1048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dur="500" id="15"/>
                                        <p:tgtEl>
                                          <p:spTgt spid="104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19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1048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dur="500" id="23"/>
                                        <p:tgtEl>
                                          <p:spTgt spid="104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27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1048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dur="500" id="31"/>
                                        <p:tgtEl>
                                          <p:spTgt spid="1048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09" grpId="0"/>
      <p:bldP spid="1048810" grpId="0"/>
      <p:bldP spid="10488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TextBox 7"/>
          <p:cNvSpPr txBox="1">
            <a:spLocks noChangeArrowheads="1"/>
          </p:cNvSpPr>
          <p:nvPr/>
        </p:nvSpPr>
        <p:spPr bwMode="auto">
          <a:xfrm>
            <a:off x="754063" y="871538"/>
            <a:ext cx="1989137" cy="646112"/>
          </a:xfrm>
          <a:prstGeom prst="rect"/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>
                <a:latin typeface="微软雅黑" pitchFamily="34" charset="-122"/>
              </a:rPr>
              <a:t>Satker /UPT Pusat, TNI Polri</a:t>
            </a:r>
            <a:endParaRPr lang="en-AU">
              <a:latin typeface="微软雅黑" pitchFamily="34" charset="-122"/>
            </a:endParaRPr>
          </a:p>
        </p:txBody>
      </p:sp>
      <p:sp>
        <p:nvSpPr>
          <p:cNvPr id="1048816" name="TextBox 8"/>
          <p:cNvSpPr txBox="1"/>
          <p:nvPr/>
        </p:nvSpPr>
        <p:spPr>
          <a:xfrm>
            <a:off x="798513" y="1782763"/>
            <a:ext cx="2003425" cy="831850"/>
          </a:xfrm>
          <a:prstGeom prst="rect"/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dirty="0" sz="1600" lang="en-US" err="1">
                <a:latin typeface="+mn-lt"/>
                <a:ea typeface="+mn-ea"/>
              </a:rPr>
              <a:t>Satker</a:t>
            </a:r>
            <a:r>
              <a:rPr dirty="0" sz="1600" lang="en-US">
                <a:latin typeface="+mn-lt"/>
                <a:ea typeface="+mn-ea"/>
              </a:rPr>
              <a:t> </a:t>
            </a:r>
            <a:r>
              <a:rPr dirty="0" sz="1600" lang="en-US" err="1">
                <a:latin typeface="+mn-lt"/>
                <a:ea typeface="+mn-ea"/>
              </a:rPr>
              <a:t>Kab</a:t>
            </a:r>
            <a:r>
              <a:rPr dirty="0" sz="1600" lang="en-US">
                <a:latin typeface="+mn-lt"/>
                <a:ea typeface="+mn-ea"/>
              </a:rPr>
              <a:t>/Kota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dirty="0" sz="1600" lang="en-US">
                <a:latin typeface="+mn-lt"/>
                <a:ea typeface="+mn-ea"/>
              </a:rPr>
              <a:t>RSUD, SWASTA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dirty="0" sz="1600" lang="en-US" err="1">
                <a:latin typeface="+mn-lt"/>
                <a:ea typeface="+mn-ea"/>
              </a:rPr>
              <a:t>Puskesmas</a:t>
            </a:r>
            <a:endParaRPr dirty="0" sz="1600" lang="en-AU">
              <a:latin typeface="+mn-lt"/>
              <a:ea typeface="+mn-ea"/>
            </a:endParaRPr>
          </a:p>
        </p:txBody>
      </p:sp>
      <p:sp>
        <p:nvSpPr>
          <p:cNvPr id="1048817" name="TextBox 9"/>
          <p:cNvSpPr txBox="1"/>
          <p:nvPr/>
        </p:nvSpPr>
        <p:spPr>
          <a:xfrm>
            <a:off x="754063" y="2855913"/>
            <a:ext cx="1989137" cy="646112"/>
          </a:xfrm>
          <a:prstGeom prst="rect"/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dirty="0" lang="en-US" err="1">
                <a:latin typeface="+mn-lt"/>
                <a:ea typeface="+mn-ea"/>
              </a:rPr>
              <a:t>Satker</a:t>
            </a:r>
            <a:r>
              <a:rPr dirty="0" lang="en-US">
                <a:latin typeface="+mn-lt"/>
                <a:ea typeface="+mn-ea"/>
              </a:rPr>
              <a:t> </a:t>
            </a:r>
            <a:r>
              <a:rPr dirty="0" lang="en-US" err="1">
                <a:latin typeface="+mn-lt"/>
                <a:ea typeface="+mn-ea"/>
              </a:rPr>
              <a:t>Dinkes</a:t>
            </a:r>
            <a:r>
              <a:rPr dirty="0" lang="en-US">
                <a:latin typeface="+mn-lt"/>
                <a:ea typeface="+mn-ea"/>
              </a:rPr>
              <a:t> </a:t>
            </a:r>
            <a:r>
              <a:rPr dirty="0" lang="en-US" err="1">
                <a:latin typeface="+mn-lt"/>
                <a:ea typeface="+mn-ea"/>
              </a:rPr>
              <a:t>Kab</a:t>
            </a:r>
            <a:r>
              <a:rPr dirty="0" lang="en-US">
                <a:latin typeface="+mn-lt"/>
                <a:ea typeface="+mn-ea"/>
              </a:rPr>
              <a:t>/Kota </a:t>
            </a:r>
            <a:endParaRPr dirty="0" lang="en-AU">
              <a:latin typeface="+mn-lt"/>
              <a:ea typeface="+mn-ea"/>
            </a:endParaRPr>
          </a:p>
        </p:txBody>
      </p:sp>
      <p:sp>
        <p:nvSpPr>
          <p:cNvPr id="1048818" name="TextBox 11"/>
          <p:cNvSpPr txBox="1"/>
          <p:nvPr/>
        </p:nvSpPr>
        <p:spPr>
          <a:xfrm>
            <a:off x="739775" y="3741738"/>
            <a:ext cx="2062163" cy="646112"/>
          </a:xfrm>
          <a:prstGeom prst="rect"/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dirty="0" lang="en-US" err="1">
                <a:latin typeface="+mn-lt"/>
                <a:ea typeface="+mn-ea"/>
              </a:rPr>
              <a:t>Satker</a:t>
            </a:r>
            <a:r>
              <a:rPr dirty="0" lang="en-US">
                <a:latin typeface="+mn-lt"/>
                <a:ea typeface="+mn-ea"/>
              </a:rPr>
              <a:t> </a:t>
            </a:r>
            <a:r>
              <a:rPr dirty="0" lang="en-US" err="1">
                <a:latin typeface="+mn-lt"/>
                <a:ea typeface="+mn-ea"/>
              </a:rPr>
              <a:t>Dinkes</a:t>
            </a:r>
            <a:r>
              <a:rPr dirty="0" lang="en-US">
                <a:latin typeface="+mn-lt"/>
                <a:ea typeface="+mn-ea"/>
              </a:rPr>
              <a:t> </a:t>
            </a:r>
            <a:r>
              <a:rPr dirty="0" lang="en-US" err="1">
                <a:latin typeface="+mn-lt"/>
                <a:ea typeface="+mn-ea"/>
              </a:rPr>
              <a:t>Propinsi</a:t>
            </a:r>
            <a:endParaRPr dirty="0" lang="en-AU">
              <a:latin typeface="+mn-lt"/>
              <a:ea typeface="+mn-ea"/>
            </a:endParaRPr>
          </a:p>
        </p:txBody>
      </p:sp>
      <p:sp>
        <p:nvSpPr>
          <p:cNvPr id="1048819" name="TextBox 12"/>
          <p:cNvSpPr txBox="1">
            <a:spLocks noChangeArrowheads="1"/>
          </p:cNvSpPr>
          <p:nvPr/>
        </p:nvSpPr>
        <p:spPr bwMode="auto">
          <a:xfrm>
            <a:off x="754063" y="4752975"/>
            <a:ext cx="2105025" cy="646113"/>
          </a:xfrm>
          <a:prstGeom prst="rect"/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b="1" lang="en-US">
                <a:solidFill>
                  <a:schemeClr val="bg1"/>
                </a:solidFill>
                <a:latin typeface="微软雅黑" pitchFamily="34" charset="-122"/>
              </a:rPr>
              <a:t>RSDC 19 WA</a:t>
            </a:r>
          </a:p>
          <a:p>
            <a:pPr algn="ctr" eaLnBrk="1" hangingPunct="1"/>
            <a:r>
              <a:rPr b="1" lang="en-US">
                <a:solidFill>
                  <a:schemeClr val="bg1"/>
                </a:solidFill>
                <a:latin typeface="微软雅黑" pitchFamily="34" charset="-122"/>
              </a:rPr>
              <a:t>P.Galang </a:t>
            </a:r>
            <a:endParaRPr b="1" lang="en-AU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1048820" name="TextBox 14"/>
          <p:cNvSpPr txBox="1"/>
          <p:nvPr/>
        </p:nvSpPr>
        <p:spPr>
          <a:xfrm>
            <a:off x="3657600" y="1871663"/>
            <a:ext cx="1495425" cy="647700"/>
          </a:xfrm>
          <a:prstGeom prst="rect"/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dirty="0" lang="en-US" err="1">
                <a:latin typeface="+mn-lt"/>
                <a:ea typeface="+mn-ea"/>
              </a:rPr>
              <a:t>Dinkes</a:t>
            </a:r>
            <a:r>
              <a:rPr dirty="0" lang="en-US">
                <a:latin typeface="+mn-lt"/>
                <a:ea typeface="+mn-ea"/>
              </a:rPr>
              <a:t> </a:t>
            </a:r>
            <a:r>
              <a:rPr dirty="0" lang="en-US" err="1">
                <a:latin typeface="+mn-lt"/>
                <a:ea typeface="+mn-ea"/>
              </a:rPr>
              <a:t>Kab</a:t>
            </a:r>
            <a:r>
              <a:rPr dirty="0" lang="en-US">
                <a:latin typeface="+mn-lt"/>
                <a:ea typeface="+mn-ea"/>
              </a:rPr>
              <a:t>/Kota</a:t>
            </a:r>
            <a:endParaRPr dirty="0" lang="en-AU">
              <a:latin typeface="+mn-lt"/>
              <a:ea typeface="+mn-ea"/>
            </a:endParaRPr>
          </a:p>
        </p:txBody>
      </p:sp>
      <p:sp>
        <p:nvSpPr>
          <p:cNvPr id="1048821" name="TextBox 15"/>
          <p:cNvSpPr txBox="1"/>
          <p:nvPr/>
        </p:nvSpPr>
        <p:spPr>
          <a:xfrm>
            <a:off x="3592513" y="2873375"/>
            <a:ext cx="1501775" cy="646113"/>
          </a:xfrm>
          <a:prstGeom prst="rect"/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dirty="0" lang="en-US" err="1">
                <a:latin typeface="+mn-lt"/>
                <a:ea typeface="+mn-ea"/>
              </a:rPr>
              <a:t>Dinkes</a:t>
            </a:r>
            <a:r>
              <a:rPr dirty="0" lang="en-US">
                <a:latin typeface="+mn-lt"/>
                <a:ea typeface="+mn-ea"/>
              </a:rPr>
              <a:t> </a:t>
            </a:r>
            <a:r>
              <a:rPr dirty="0" lang="en-US" err="1">
                <a:latin typeface="+mn-lt"/>
                <a:ea typeface="+mn-ea"/>
              </a:rPr>
              <a:t>Propinsi</a:t>
            </a:r>
            <a:r>
              <a:rPr dirty="0" lang="en-US">
                <a:latin typeface="+mn-lt"/>
                <a:ea typeface="+mn-ea"/>
              </a:rPr>
              <a:t> </a:t>
            </a:r>
            <a:endParaRPr dirty="0" lang="en-AU">
              <a:latin typeface="+mn-lt"/>
              <a:ea typeface="+mn-ea"/>
            </a:endParaRPr>
          </a:p>
        </p:txBody>
      </p:sp>
      <p:sp>
        <p:nvSpPr>
          <p:cNvPr id="1048822" name="TextBox 16"/>
          <p:cNvSpPr txBox="1">
            <a:spLocks noChangeArrowheads="1"/>
          </p:cNvSpPr>
          <p:nvPr/>
        </p:nvSpPr>
        <p:spPr bwMode="auto">
          <a:xfrm>
            <a:off x="5675313" y="2674938"/>
            <a:ext cx="2032000" cy="802641"/>
          </a:xfrm>
          <a:prstGeom prst="rect"/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b="1" sz="2400" lang="en-US">
                <a:latin typeface="微软雅黑" pitchFamily="34" charset="-122"/>
              </a:rPr>
              <a:t>Badan PPSDMK</a:t>
            </a:r>
            <a:endParaRPr b="1" sz="2400" lang="en-AU">
              <a:latin typeface="微软雅黑" pitchFamily="34" charset="-122"/>
            </a:endParaRPr>
          </a:p>
        </p:txBody>
      </p:sp>
      <p:sp>
        <p:nvSpPr>
          <p:cNvPr id="1048823" name="TextBox 17"/>
          <p:cNvSpPr txBox="1">
            <a:spLocks noChangeArrowheads="1"/>
          </p:cNvSpPr>
          <p:nvPr/>
        </p:nvSpPr>
        <p:spPr bwMode="auto">
          <a:xfrm>
            <a:off x="8955088" y="280988"/>
            <a:ext cx="2511425" cy="624840"/>
          </a:xfrm>
          <a:prstGeom prst="rect"/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>
                <a:latin typeface="微软雅黑" pitchFamily="34" charset="-122"/>
              </a:rPr>
              <a:t>Verifikator Pusat untuk Satker/UPT Pusat </a:t>
            </a:r>
            <a:endParaRPr lang="en-AU">
              <a:latin typeface="微软雅黑" pitchFamily="34" charset="-122"/>
            </a:endParaRPr>
          </a:p>
        </p:txBody>
      </p:sp>
      <p:sp>
        <p:nvSpPr>
          <p:cNvPr id="1048824" name="TextBox 18"/>
          <p:cNvSpPr txBox="1"/>
          <p:nvPr/>
        </p:nvSpPr>
        <p:spPr>
          <a:xfrm>
            <a:off x="8980488" y="1624013"/>
            <a:ext cx="2238375" cy="646112"/>
          </a:xfrm>
          <a:prstGeom prst="rect"/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dirty="0" lang="en-US" err="1">
                <a:latin typeface="+mn-lt"/>
                <a:ea typeface="+mn-ea"/>
              </a:rPr>
              <a:t>Verifikator</a:t>
            </a:r>
            <a:r>
              <a:rPr dirty="0" lang="en-US">
                <a:latin typeface="+mn-lt"/>
                <a:ea typeface="+mn-ea"/>
              </a:rPr>
              <a:t> </a:t>
            </a:r>
            <a:r>
              <a:rPr dirty="0" lang="en-US" err="1">
                <a:latin typeface="+mn-lt"/>
                <a:ea typeface="+mn-ea"/>
              </a:rPr>
              <a:t>untuk</a:t>
            </a:r>
            <a:r>
              <a:rPr dirty="0" lang="en-US">
                <a:latin typeface="+mn-lt"/>
                <a:ea typeface="+mn-ea"/>
              </a:rPr>
              <a:t> </a:t>
            </a:r>
            <a:r>
              <a:rPr dirty="0" lang="en-US" err="1">
                <a:latin typeface="+mn-lt"/>
                <a:ea typeface="+mn-ea"/>
              </a:rPr>
              <a:t>Satker</a:t>
            </a:r>
            <a:r>
              <a:rPr dirty="0" lang="en-US">
                <a:latin typeface="+mn-lt"/>
                <a:ea typeface="+mn-ea"/>
              </a:rPr>
              <a:t> Daerah </a:t>
            </a:r>
            <a:endParaRPr dirty="0" lang="en-AU">
              <a:latin typeface="+mn-lt"/>
              <a:ea typeface="+mn-ea"/>
            </a:endParaRPr>
          </a:p>
        </p:txBody>
      </p:sp>
      <p:sp>
        <p:nvSpPr>
          <p:cNvPr id="1048825" name="TextBox 19"/>
          <p:cNvSpPr txBox="1"/>
          <p:nvPr/>
        </p:nvSpPr>
        <p:spPr>
          <a:xfrm>
            <a:off x="7605713" y="4192588"/>
            <a:ext cx="2060575" cy="891540"/>
          </a:xfrm>
          <a:prstGeom prst="rect"/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dirty="0" lang="en-US" err="1">
                <a:latin typeface="+mn-lt"/>
                <a:ea typeface="+mn-ea"/>
              </a:rPr>
              <a:t>Rekomendasi</a:t>
            </a:r>
            <a:r>
              <a:rPr dirty="0" lang="en-US">
                <a:latin typeface="+mn-lt"/>
                <a:ea typeface="+mn-ea"/>
              </a:rPr>
              <a:t> </a:t>
            </a:r>
            <a:r>
              <a:rPr dirty="0" lang="en-US" err="1">
                <a:latin typeface="+mn-lt"/>
                <a:ea typeface="+mn-ea"/>
              </a:rPr>
              <a:t>pembayaran</a:t>
            </a:r>
            <a:r>
              <a:rPr dirty="0" lang="en-US">
                <a:latin typeface="+mn-lt"/>
                <a:ea typeface="+mn-ea"/>
              </a:rPr>
              <a:t> </a:t>
            </a:r>
            <a:r>
              <a:rPr dirty="0" lang="en-US" err="1">
                <a:latin typeface="+mn-lt"/>
                <a:ea typeface="+mn-ea"/>
              </a:rPr>
              <a:t>ke</a:t>
            </a:r>
            <a:r>
              <a:rPr dirty="0" lang="en-US">
                <a:latin typeface="+mn-lt"/>
                <a:ea typeface="+mn-ea"/>
              </a:rPr>
              <a:t> </a:t>
            </a:r>
            <a:r>
              <a:rPr dirty="0" lang="en-US" err="1">
                <a:latin typeface="+mn-lt"/>
                <a:ea typeface="+mn-ea"/>
              </a:rPr>
              <a:t>Kemenkeu</a:t>
            </a:r>
            <a:endParaRPr dirty="0" lang="en-AU">
              <a:latin typeface="+mn-lt"/>
              <a:ea typeface="+mn-ea"/>
            </a:endParaRPr>
          </a:p>
        </p:txBody>
      </p:sp>
      <p:sp>
        <p:nvSpPr>
          <p:cNvPr id="1048826" name="TextBox 20"/>
          <p:cNvSpPr txBox="1"/>
          <p:nvPr/>
        </p:nvSpPr>
        <p:spPr>
          <a:xfrm>
            <a:off x="7634288" y="5556250"/>
            <a:ext cx="2003425" cy="574041"/>
          </a:xfrm>
          <a:prstGeom prst="rect"/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dirty="0" sz="1600" lang="en-US" err="1">
                <a:latin typeface="+mn-lt"/>
                <a:ea typeface="+mn-ea"/>
              </a:rPr>
              <a:t>Kemenkeu</a:t>
            </a:r>
            <a:r>
              <a:rPr dirty="0" sz="1600" lang="en-US">
                <a:latin typeface="+mn-lt"/>
                <a:ea typeface="+mn-ea"/>
              </a:rPr>
              <a:t> Transfer </a:t>
            </a:r>
            <a:r>
              <a:rPr dirty="0" sz="1600" lang="en-US" err="1">
                <a:latin typeface="+mn-lt"/>
                <a:ea typeface="+mn-ea"/>
              </a:rPr>
              <a:t>ke</a:t>
            </a:r>
            <a:r>
              <a:rPr dirty="0" sz="1600" lang="en-US">
                <a:latin typeface="+mn-lt"/>
                <a:ea typeface="+mn-ea"/>
              </a:rPr>
              <a:t> Daerah </a:t>
            </a:r>
            <a:r>
              <a:rPr dirty="0" sz="1600" lang="en-US">
                <a:latin typeface="+mn-lt"/>
                <a:ea typeface="+mn-ea"/>
                <a:sym typeface="Wingdings" pitchFamily="2" charset="2"/>
              </a:rPr>
              <a:t></a:t>
            </a:r>
            <a:r>
              <a:rPr dirty="0" sz="1600" lang="en-US" err="1">
                <a:latin typeface="+mn-lt"/>
                <a:ea typeface="+mn-ea"/>
                <a:sym typeface="Wingdings" pitchFamily="2" charset="2"/>
              </a:rPr>
              <a:t>satker</a:t>
            </a:r>
            <a:endParaRPr dirty="0" sz="1600" lang="en-AU">
              <a:latin typeface="+mn-lt"/>
              <a:ea typeface="+mn-ea"/>
            </a:endParaRPr>
          </a:p>
        </p:txBody>
      </p:sp>
      <p:sp>
        <p:nvSpPr>
          <p:cNvPr id="1048827" name="TextBox 21"/>
          <p:cNvSpPr txBox="1"/>
          <p:nvPr/>
        </p:nvSpPr>
        <p:spPr>
          <a:xfrm>
            <a:off x="10056813" y="4324350"/>
            <a:ext cx="1946275" cy="891540"/>
          </a:xfrm>
          <a:prstGeom prst="rect"/>
          <a:solidFill>
            <a:schemeClr val="tx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b="1" dirty="0" lang="en-US" err="1">
                <a:solidFill>
                  <a:schemeClr val="bg1"/>
                </a:solidFill>
                <a:latin typeface="+mn-lt"/>
                <a:ea typeface="+mn-ea"/>
              </a:rPr>
              <a:t>Satker</a:t>
            </a:r>
            <a:r>
              <a:rPr b="1" dirty="0" lang="en-US">
                <a:solidFill>
                  <a:schemeClr val="bg1"/>
                </a:solidFill>
                <a:latin typeface="+mn-lt"/>
                <a:ea typeface="+mn-ea"/>
              </a:rPr>
              <a:t>  Transfer </a:t>
            </a:r>
            <a:r>
              <a:rPr b="1" dirty="0" lang="en-US" err="1">
                <a:solidFill>
                  <a:schemeClr val="bg1"/>
                </a:solidFill>
                <a:latin typeface="+mn-lt"/>
                <a:ea typeface="+mn-ea"/>
              </a:rPr>
              <a:t>Ke</a:t>
            </a:r>
            <a:r>
              <a:rPr b="1" dirty="0" lang="en-US">
                <a:solidFill>
                  <a:schemeClr val="bg1"/>
                </a:solidFill>
                <a:latin typeface="+mn-lt"/>
                <a:ea typeface="+mn-ea"/>
              </a:rPr>
              <a:t> masing2 </a:t>
            </a:r>
            <a:r>
              <a:rPr b="1" dirty="0" lang="en-US" err="1">
                <a:solidFill>
                  <a:schemeClr val="bg1"/>
                </a:solidFill>
                <a:latin typeface="+mn-lt"/>
                <a:ea typeface="+mn-ea"/>
              </a:rPr>
              <a:t>Nakes</a:t>
            </a:r>
            <a:endParaRPr b="1" dirty="0" lang="en-AU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048828" name="Rectangle 24"/>
          <p:cNvSpPr/>
          <p:nvPr/>
        </p:nvSpPr>
        <p:spPr>
          <a:xfrm>
            <a:off x="2903538" y="1131888"/>
            <a:ext cx="3700462" cy="247650"/>
          </a:xfrm>
          <a:prstGeom prst="rect"/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829" name="Down Arrow 25"/>
          <p:cNvSpPr/>
          <p:nvPr/>
        </p:nvSpPr>
        <p:spPr>
          <a:xfrm>
            <a:off x="6240463" y="1233488"/>
            <a:ext cx="479425" cy="1379537"/>
          </a:xfrm>
          <a:prstGeom prst="downArrow"/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830" name="Striped Right Arrow 26"/>
          <p:cNvSpPr/>
          <p:nvPr/>
        </p:nvSpPr>
        <p:spPr>
          <a:xfrm>
            <a:off x="2989263" y="1930400"/>
            <a:ext cx="508000" cy="449263"/>
          </a:xfrm>
          <a:prstGeom prst="stripedRightArrow"/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831" name="Striped Right Arrow 28"/>
          <p:cNvSpPr/>
          <p:nvPr/>
        </p:nvSpPr>
        <p:spPr>
          <a:xfrm>
            <a:off x="2924175" y="2973388"/>
            <a:ext cx="457200" cy="466725"/>
          </a:xfrm>
          <a:prstGeom prst="stripedRightArrow"/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832" name="Rectangle 29"/>
          <p:cNvSpPr/>
          <p:nvPr/>
        </p:nvSpPr>
        <p:spPr>
          <a:xfrm>
            <a:off x="2873375" y="4021138"/>
            <a:ext cx="3078163" cy="187325"/>
          </a:xfrm>
          <a:prstGeom prst="rect"/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833" name="Up Arrow 30"/>
          <p:cNvSpPr/>
          <p:nvPr/>
        </p:nvSpPr>
        <p:spPr>
          <a:xfrm>
            <a:off x="5661025" y="3584575"/>
            <a:ext cx="420688" cy="623888"/>
          </a:xfrm>
          <a:prstGeom prst="upArrow"/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834" name="Rectangle 31"/>
          <p:cNvSpPr/>
          <p:nvPr/>
        </p:nvSpPr>
        <p:spPr>
          <a:xfrm>
            <a:off x="2960688" y="4775200"/>
            <a:ext cx="3570287" cy="261938"/>
          </a:xfrm>
          <a:prstGeom prst="rect"/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835" name="Up Arrow 32"/>
          <p:cNvSpPr/>
          <p:nvPr/>
        </p:nvSpPr>
        <p:spPr>
          <a:xfrm>
            <a:off x="6154738" y="3614738"/>
            <a:ext cx="492125" cy="1290637"/>
          </a:xfrm>
          <a:prstGeom prst="upArrow"/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836" name="Rectangle 33"/>
          <p:cNvSpPr/>
          <p:nvPr/>
        </p:nvSpPr>
        <p:spPr>
          <a:xfrm>
            <a:off x="5240338" y="2119313"/>
            <a:ext cx="914400" cy="158750"/>
          </a:xfrm>
          <a:prstGeom prst="rect"/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837" name="Down Arrow 34"/>
          <p:cNvSpPr/>
          <p:nvPr/>
        </p:nvSpPr>
        <p:spPr>
          <a:xfrm>
            <a:off x="5892800" y="2147888"/>
            <a:ext cx="363538" cy="508000"/>
          </a:xfrm>
          <a:prstGeom prst="downArrow"/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838" name="Right Arrow 38"/>
          <p:cNvSpPr/>
          <p:nvPr/>
        </p:nvSpPr>
        <p:spPr>
          <a:xfrm>
            <a:off x="7213600" y="392113"/>
            <a:ext cx="1800225" cy="392112"/>
          </a:xfrm>
          <a:prstGeom prst="rightArrow"/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839" name="Left-Up Arrow 41"/>
          <p:cNvSpPr/>
          <p:nvPr/>
        </p:nvSpPr>
        <p:spPr>
          <a:xfrm>
            <a:off x="7808913" y="2235200"/>
            <a:ext cx="2568575" cy="696913"/>
          </a:xfrm>
          <a:prstGeom prst="leftUpArrow"/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840" name="Rectangle 44"/>
          <p:cNvSpPr/>
          <p:nvPr/>
        </p:nvSpPr>
        <p:spPr>
          <a:xfrm>
            <a:off x="7851775" y="3338513"/>
            <a:ext cx="769938" cy="174625"/>
          </a:xfrm>
          <a:prstGeom prst="rect"/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841" name="Down Arrow 45"/>
          <p:cNvSpPr/>
          <p:nvPr/>
        </p:nvSpPr>
        <p:spPr>
          <a:xfrm>
            <a:off x="8201025" y="3454400"/>
            <a:ext cx="565150" cy="725488"/>
          </a:xfrm>
          <a:prstGeom prst="downArrow"/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842" name="Down Arrow 48"/>
          <p:cNvSpPr/>
          <p:nvPr/>
        </p:nvSpPr>
        <p:spPr>
          <a:xfrm>
            <a:off x="8243888" y="5153025"/>
            <a:ext cx="609600" cy="333375"/>
          </a:xfrm>
          <a:prstGeom prst="downArrow"/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843" name="TextBox 49"/>
          <p:cNvSpPr txBox="1">
            <a:spLocks noChangeArrowheads="1"/>
          </p:cNvSpPr>
          <p:nvPr/>
        </p:nvSpPr>
        <p:spPr bwMode="auto">
          <a:xfrm>
            <a:off x="3106738" y="1625600"/>
            <a:ext cx="260350" cy="369888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lang="en-US">
                <a:solidFill>
                  <a:srgbClr val="00B050"/>
                </a:solidFill>
                <a:latin typeface="微软雅黑" pitchFamily="34" charset="-122"/>
              </a:rPr>
              <a:t>1</a:t>
            </a:r>
            <a:endParaRPr b="1" lang="en-AU">
              <a:solidFill>
                <a:srgbClr val="00B050"/>
              </a:solidFill>
              <a:latin typeface="微软雅黑" pitchFamily="34" charset="-122"/>
            </a:endParaRPr>
          </a:p>
        </p:txBody>
      </p:sp>
      <p:sp>
        <p:nvSpPr>
          <p:cNvPr id="1048844" name="TextBox 50"/>
          <p:cNvSpPr txBox="1">
            <a:spLocks noChangeArrowheads="1"/>
          </p:cNvSpPr>
          <p:nvPr/>
        </p:nvSpPr>
        <p:spPr bwMode="auto">
          <a:xfrm>
            <a:off x="5667375" y="1785938"/>
            <a:ext cx="261938" cy="369887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lang="en-US">
                <a:solidFill>
                  <a:srgbClr val="00B050"/>
                </a:solidFill>
                <a:latin typeface="微软雅黑" pitchFamily="34" charset="-122"/>
              </a:rPr>
              <a:t>2</a:t>
            </a:r>
            <a:endParaRPr b="1" lang="en-AU">
              <a:solidFill>
                <a:srgbClr val="00B050"/>
              </a:solidFill>
              <a:latin typeface="微软雅黑" pitchFamily="34" charset="-122"/>
            </a:endParaRPr>
          </a:p>
        </p:txBody>
      </p:sp>
      <p:sp>
        <p:nvSpPr>
          <p:cNvPr id="1048845" name="TextBox 52"/>
          <p:cNvSpPr txBox="1">
            <a:spLocks noChangeArrowheads="1"/>
          </p:cNvSpPr>
          <p:nvPr/>
        </p:nvSpPr>
        <p:spPr bwMode="auto">
          <a:xfrm>
            <a:off x="9739313" y="2286000"/>
            <a:ext cx="261937" cy="40005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sz="2000" lang="en-US">
                <a:solidFill>
                  <a:srgbClr val="00B050"/>
                </a:solidFill>
                <a:latin typeface="微软雅黑" pitchFamily="34" charset="-122"/>
              </a:rPr>
              <a:t>3</a:t>
            </a:r>
            <a:endParaRPr b="1" sz="2000" lang="en-AU">
              <a:solidFill>
                <a:srgbClr val="00B050"/>
              </a:solidFill>
              <a:latin typeface="微软雅黑" pitchFamily="34" charset="-122"/>
            </a:endParaRPr>
          </a:p>
        </p:txBody>
      </p:sp>
      <p:sp>
        <p:nvSpPr>
          <p:cNvPr id="1048846" name="TextBox 53"/>
          <p:cNvSpPr txBox="1">
            <a:spLocks noChangeArrowheads="1"/>
          </p:cNvSpPr>
          <p:nvPr/>
        </p:nvSpPr>
        <p:spPr bwMode="auto">
          <a:xfrm>
            <a:off x="8042275" y="2244725"/>
            <a:ext cx="261938" cy="40005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sz="2000" lang="en-US">
                <a:solidFill>
                  <a:srgbClr val="00B050"/>
                </a:solidFill>
                <a:latin typeface="微软雅黑" pitchFamily="34" charset="-122"/>
              </a:rPr>
              <a:t>4</a:t>
            </a:r>
            <a:endParaRPr b="1" sz="2000" lang="en-AU">
              <a:solidFill>
                <a:srgbClr val="00B050"/>
              </a:solidFill>
              <a:latin typeface="微软雅黑" pitchFamily="34" charset="-122"/>
            </a:endParaRPr>
          </a:p>
        </p:txBody>
      </p:sp>
      <p:sp>
        <p:nvSpPr>
          <p:cNvPr id="1048847" name="TextBox 54"/>
          <p:cNvSpPr txBox="1">
            <a:spLocks noChangeArrowheads="1"/>
          </p:cNvSpPr>
          <p:nvPr/>
        </p:nvSpPr>
        <p:spPr bwMode="auto">
          <a:xfrm>
            <a:off x="3067050" y="2644775"/>
            <a:ext cx="260350" cy="369888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lang="en-US">
                <a:solidFill>
                  <a:srgbClr val="00B050"/>
                </a:solidFill>
                <a:latin typeface="微软雅黑" pitchFamily="34" charset="-122"/>
              </a:rPr>
              <a:t>1</a:t>
            </a:r>
            <a:endParaRPr b="1" lang="en-AU">
              <a:solidFill>
                <a:srgbClr val="00B050"/>
              </a:solidFill>
              <a:latin typeface="微软雅黑" pitchFamily="34" charset="-122"/>
            </a:endParaRPr>
          </a:p>
        </p:txBody>
      </p:sp>
      <p:sp>
        <p:nvSpPr>
          <p:cNvPr id="1048848" name="TextBox 55"/>
          <p:cNvSpPr txBox="1">
            <a:spLocks noChangeArrowheads="1"/>
          </p:cNvSpPr>
          <p:nvPr/>
        </p:nvSpPr>
        <p:spPr bwMode="auto">
          <a:xfrm>
            <a:off x="5205413" y="2673350"/>
            <a:ext cx="260350" cy="40005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sz="2000" lang="en-US">
                <a:solidFill>
                  <a:srgbClr val="00B050"/>
                </a:solidFill>
                <a:latin typeface="微软雅黑" pitchFamily="34" charset="-122"/>
              </a:rPr>
              <a:t>2</a:t>
            </a:r>
            <a:endParaRPr b="1" sz="2000" lang="en-AU">
              <a:solidFill>
                <a:srgbClr val="00B050"/>
              </a:solidFill>
              <a:latin typeface="微软雅黑" pitchFamily="34" charset="-122"/>
            </a:endParaRPr>
          </a:p>
        </p:txBody>
      </p:sp>
      <p:sp>
        <p:nvSpPr>
          <p:cNvPr id="1048849" name="TextBox 56"/>
          <p:cNvSpPr txBox="1">
            <a:spLocks noChangeArrowheads="1"/>
          </p:cNvSpPr>
          <p:nvPr/>
        </p:nvSpPr>
        <p:spPr bwMode="auto">
          <a:xfrm>
            <a:off x="4089400" y="3632200"/>
            <a:ext cx="261938" cy="40005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sz="2000" lang="en-US">
                <a:solidFill>
                  <a:srgbClr val="00B050"/>
                </a:solidFill>
                <a:latin typeface="微软雅黑" pitchFamily="34" charset="-122"/>
              </a:rPr>
              <a:t>1</a:t>
            </a:r>
            <a:endParaRPr b="1" sz="2000" lang="en-AU">
              <a:solidFill>
                <a:srgbClr val="00B050"/>
              </a:solidFill>
              <a:latin typeface="微软雅黑" pitchFamily="34" charset="-122"/>
            </a:endParaRPr>
          </a:p>
        </p:txBody>
      </p:sp>
      <p:sp>
        <p:nvSpPr>
          <p:cNvPr id="1048850" name="TextBox 57"/>
          <p:cNvSpPr txBox="1">
            <a:spLocks noChangeArrowheads="1"/>
          </p:cNvSpPr>
          <p:nvPr/>
        </p:nvSpPr>
        <p:spPr bwMode="auto">
          <a:xfrm>
            <a:off x="8696325" y="3376613"/>
            <a:ext cx="260350" cy="40005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sz="2000" lang="en-US">
                <a:solidFill>
                  <a:srgbClr val="00B050"/>
                </a:solidFill>
                <a:latin typeface="微软雅黑" pitchFamily="34" charset="-122"/>
              </a:rPr>
              <a:t>5</a:t>
            </a:r>
            <a:endParaRPr b="1" sz="2000" lang="en-AU">
              <a:solidFill>
                <a:srgbClr val="00B050"/>
              </a:solidFill>
              <a:latin typeface="微软雅黑" pitchFamily="34" charset="-122"/>
            </a:endParaRPr>
          </a:p>
        </p:txBody>
      </p:sp>
      <p:sp>
        <p:nvSpPr>
          <p:cNvPr id="1048851" name="TextBox 58"/>
          <p:cNvSpPr txBox="1">
            <a:spLocks noChangeArrowheads="1"/>
          </p:cNvSpPr>
          <p:nvPr/>
        </p:nvSpPr>
        <p:spPr bwMode="auto">
          <a:xfrm>
            <a:off x="8882063" y="5143500"/>
            <a:ext cx="261937" cy="40005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sz="2000" lang="en-US">
                <a:solidFill>
                  <a:srgbClr val="00B050"/>
                </a:solidFill>
                <a:latin typeface="微软雅黑" pitchFamily="34" charset="-122"/>
              </a:rPr>
              <a:t>6</a:t>
            </a:r>
            <a:endParaRPr b="1" sz="2000" lang="en-AU">
              <a:solidFill>
                <a:srgbClr val="00B050"/>
              </a:solidFill>
              <a:latin typeface="微软雅黑" pitchFamily="34" charset="-122"/>
            </a:endParaRPr>
          </a:p>
        </p:txBody>
      </p:sp>
      <p:sp>
        <p:nvSpPr>
          <p:cNvPr id="1048852" name="TextBox 59"/>
          <p:cNvSpPr txBox="1">
            <a:spLocks noChangeArrowheads="1"/>
          </p:cNvSpPr>
          <p:nvPr/>
        </p:nvSpPr>
        <p:spPr bwMode="auto">
          <a:xfrm>
            <a:off x="10977563" y="5695950"/>
            <a:ext cx="260350" cy="40005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sz="2000" lang="en-US">
                <a:solidFill>
                  <a:srgbClr val="00B050"/>
                </a:solidFill>
                <a:latin typeface="微软雅黑" pitchFamily="34" charset="-122"/>
              </a:rPr>
              <a:t>7</a:t>
            </a:r>
            <a:endParaRPr b="1" sz="2000" lang="en-AU">
              <a:solidFill>
                <a:srgbClr val="00B050"/>
              </a:solidFill>
              <a:latin typeface="微软雅黑" pitchFamily="34" charset="-122"/>
            </a:endParaRPr>
          </a:p>
        </p:txBody>
      </p:sp>
      <p:sp>
        <p:nvSpPr>
          <p:cNvPr id="1048853" name="Rectangle 60"/>
          <p:cNvSpPr/>
          <p:nvPr/>
        </p:nvSpPr>
        <p:spPr>
          <a:xfrm>
            <a:off x="9737725" y="5935663"/>
            <a:ext cx="1263650" cy="233362"/>
          </a:xfrm>
          <a:prstGeom prst="rect"/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854" name="Up Arrow 61"/>
          <p:cNvSpPr/>
          <p:nvPr/>
        </p:nvSpPr>
        <p:spPr>
          <a:xfrm>
            <a:off x="10621963" y="5341938"/>
            <a:ext cx="525462" cy="812800"/>
          </a:xfrm>
          <a:prstGeom prst="upArrow"/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855" name="TextBox 62"/>
          <p:cNvSpPr txBox="1">
            <a:spLocks noChangeArrowheads="1"/>
          </p:cNvSpPr>
          <p:nvPr/>
        </p:nvSpPr>
        <p:spPr bwMode="auto">
          <a:xfrm>
            <a:off x="4095750" y="642938"/>
            <a:ext cx="261938" cy="461962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sz="2400" lang="en-US">
                <a:solidFill>
                  <a:srgbClr val="FF0000"/>
                </a:solidFill>
                <a:latin typeface="微软雅黑" pitchFamily="34" charset="-122"/>
              </a:rPr>
              <a:t>1</a:t>
            </a:r>
            <a:endParaRPr b="1" sz="2400" lang="en-AU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1048856" name="TextBox 63"/>
          <p:cNvSpPr txBox="1">
            <a:spLocks noChangeArrowheads="1"/>
          </p:cNvSpPr>
          <p:nvPr/>
        </p:nvSpPr>
        <p:spPr bwMode="auto">
          <a:xfrm>
            <a:off x="4356100" y="4232275"/>
            <a:ext cx="260350" cy="461963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sz="2400" lang="en-US">
                <a:solidFill>
                  <a:srgbClr val="7030A0"/>
                </a:solidFill>
                <a:latin typeface="微软雅黑" pitchFamily="34" charset="-122"/>
              </a:rPr>
              <a:t>1</a:t>
            </a:r>
            <a:endParaRPr b="1" sz="2400" lang="en-AU">
              <a:solidFill>
                <a:srgbClr val="7030A0"/>
              </a:solidFill>
              <a:latin typeface="微软雅黑" pitchFamily="34" charset="-122"/>
            </a:endParaRPr>
          </a:p>
        </p:txBody>
      </p:sp>
      <p:sp>
        <p:nvSpPr>
          <p:cNvPr id="1048857" name="TextBox 64"/>
          <p:cNvSpPr txBox="1">
            <a:spLocks noChangeArrowheads="1"/>
          </p:cNvSpPr>
          <p:nvPr/>
        </p:nvSpPr>
        <p:spPr bwMode="auto">
          <a:xfrm>
            <a:off x="8270875" y="0"/>
            <a:ext cx="261938" cy="461963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sz="2400" lang="en-US">
                <a:solidFill>
                  <a:srgbClr val="FF0000"/>
                </a:solidFill>
                <a:latin typeface="微软雅黑" pitchFamily="34" charset="-122"/>
              </a:rPr>
              <a:t>2</a:t>
            </a:r>
            <a:endParaRPr b="1" sz="2400" lang="en-AU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1048858" name="Down Arrow 65"/>
          <p:cNvSpPr/>
          <p:nvPr/>
        </p:nvSpPr>
        <p:spPr>
          <a:xfrm>
            <a:off x="7112000" y="623888"/>
            <a:ext cx="449263" cy="1944687"/>
          </a:xfrm>
          <a:prstGeom prst="downArrow"/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859" name="TextBox 66"/>
          <p:cNvSpPr txBox="1">
            <a:spLocks noChangeArrowheads="1"/>
          </p:cNvSpPr>
          <p:nvPr/>
        </p:nvSpPr>
        <p:spPr bwMode="auto">
          <a:xfrm>
            <a:off x="7488238" y="1608138"/>
            <a:ext cx="260350" cy="461962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sz="2400" lang="en-US">
                <a:solidFill>
                  <a:srgbClr val="FF0000"/>
                </a:solidFill>
                <a:latin typeface="微软雅黑" pitchFamily="34" charset="-122"/>
              </a:rPr>
              <a:t>3</a:t>
            </a:r>
            <a:endParaRPr b="1" sz="2400" lang="en-AU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1048860" name="TextBox 67"/>
          <p:cNvSpPr txBox="1"/>
          <p:nvPr/>
        </p:nvSpPr>
        <p:spPr>
          <a:xfrm>
            <a:off x="10131425" y="3016250"/>
            <a:ext cx="1798638" cy="646113"/>
          </a:xfrm>
          <a:prstGeom prst="rect"/>
          <a:solidFill>
            <a:srgbClr val="FF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dirty="0" lang="en-US">
                <a:latin typeface="+mn-lt"/>
                <a:ea typeface="+mn-ea"/>
              </a:rPr>
              <a:t>PPK Transfer </a:t>
            </a:r>
            <a:r>
              <a:rPr dirty="0" lang="en-US" err="1">
                <a:latin typeface="+mn-lt"/>
                <a:ea typeface="+mn-ea"/>
              </a:rPr>
              <a:t>ke</a:t>
            </a:r>
            <a:r>
              <a:rPr dirty="0" lang="en-US">
                <a:latin typeface="+mn-lt"/>
                <a:ea typeface="+mn-ea"/>
              </a:rPr>
              <a:t> </a:t>
            </a:r>
            <a:r>
              <a:rPr dirty="0" lang="en-US" err="1">
                <a:latin typeface="+mn-lt"/>
                <a:ea typeface="+mn-ea"/>
              </a:rPr>
              <a:t>Staker</a:t>
            </a:r>
            <a:r>
              <a:rPr dirty="0" lang="en-US">
                <a:latin typeface="+mn-lt"/>
                <a:ea typeface="+mn-ea"/>
              </a:rPr>
              <a:t> </a:t>
            </a:r>
            <a:endParaRPr dirty="0" lang="en-AU">
              <a:latin typeface="+mn-lt"/>
              <a:ea typeface="+mn-ea"/>
            </a:endParaRPr>
          </a:p>
        </p:txBody>
      </p:sp>
      <p:sp>
        <p:nvSpPr>
          <p:cNvPr id="1048861" name="Rectangle 69"/>
          <p:cNvSpPr/>
          <p:nvPr/>
        </p:nvSpPr>
        <p:spPr>
          <a:xfrm>
            <a:off x="7837488" y="2989263"/>
            <a:ext cx="1741487" cy="247650"/>
          </a:xfrm>
          <a:prstGeom prst="rect"/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862" name="Rectangle 70"/>
          <p:cNvSpPr/>
          <p:nvPr/>
        </p:nvSpPr>
        <p:spPr>
          <a:xfrm>
            <a:off x="9347200" y="3005138"/>
            <a:ext cx="246063" cy="449262"/>
          </a:xfrm>
          <a:prstGeom prst="rect"/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863" name="Right Arrow 71"/>
          <p:cNvSpPr/>
          <p:nvPr/>
        </p:nvSpPr>
        <p:spPr>
          <a:xfrm>
            <a:off x="9347200" y="3135313"/>
            <a:ext cx="711200" cy="449262"/>
          </a:xfrm>
          <a:prstGeom prst="rightArrow"/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864" name="Down Arrow 72"/>
          <p:cNvSpPr/>
          <p:nvPr/>
        </p:nvSpPr>
        <p:spPr>
          <a:xfrm>
            <a:off x="10523538" y="3744913"/>
            <a:ext cx="985837" cy="449262"/>
          </a:xfrm>
          <a:prstGeom prst="downArrow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865" name="TextBox 73"/>
          <p:cNvSpPr txBox="1">
            <a:spLocks noChangeArrowheads="1"/>
          </p:cNvSpPr>
          <p:nvPr/>
        </p:nvSpPr>
        <p:spPr bwMode="auto">
          <a:xfrm>
            <a:off x="9755188" y="3481388"/>
            <a:ext cx="260350" cy="461962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sz="2400" lang="en-US">
                <a:solidFill>
                  <a:srgbClr val="FF0000"/>
                </a:solidFill>
                <a:latin typeface="微软雅黑" pitchFamily="34" charset="-122"/>
              </a:rPr>
              <a:t>4</a:t>
            </a:r>
            <a:endParaRPr b="1" sz="2400" lang="en-AU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1048866" name="TextBox 74"/>
          <p:cNvSpPr txBox="1">
            <a:spLocks noChangeArrowheads="1"/>
          </p:cNvSpPr>
          <p:nvPr/>
        </p:nvSpPr>
        <p:spPr bwMode="auto">
          <a:xfrm>
            <a:off x="11514138" y="3686175"/>
            <a:ext cx="261937" cy="461963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sz="2400" lang="en-US">
                <a:solidFill>
                  <a:srgbClr val="FF0000"/>
                </a:solidFill>
                <a:latin typeface="微软雅黑" pitchFamily="34" charset="-122"/>
              </a:rPr>
              <a:t>5</a:t>
            </a:r>
            <a:endParaRPr b="1" sz="2400" lang="en-AU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1048867" name="Down Arrow 75"/>
          <p:cNvSpPr/>
          <p:nvPr/>
        </p:nvSpPr>
        <p:spPr>
          <a:xfrm>
            <a:off x="6721475" y="885825"/>
            <a:ext cx="404813" cy="1731963"/>
          </a:xfrm>
          <a:prstGeom prst="downArrow"/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868" name="Right Arrow 76"/>
          <p:cNvSpPr/>
          <p:nvPr/>
        </p:nvSpPr>
        <p:spPr>
          <a:xfrm>
            <a:off x="6865938" y="785813"/>
            <a:ext cx="2071687" cy="392112"/>
          </a:xfrm>
          <a:prstGeom prst="rightArrow"/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869" name="TextBox 77"/>
          <p:cNvSpPr txBox="1">
            <a:spLocks noChangeArrowheads="1"/>
          </p:cNvSpPr>
          <p:nvPr/>
        </p:nvSpPr>
        <p:spPr bwMode="auto">
          <a:xfrm>
            <a:off x="8239125" y="1000125"/>
            <a:ext cx="261938" cy="461963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sz="2400" lang="en-US">
                <a:solidFill>
                  <a:srgbClr val="7030A0"/>
                </a:solidFill>
                <a:latin typeface="微软雅黑" pitchFamily="34" charset="-122"/>
              </a:rPr>
              <a:t>2</a:t>
            </a:r>
            <a:endParaRPr b="1" sz="2400" lang="en-AU">
              <a:solidFill>
                <a:srgbClr val="7030A0"/>
              </a:solidFill>
              <a:latin typeface="微软雅黑" pitchFamily="34" charset="-122"/>
            </a:endParaRPr>
          </a:p>
        </p:txBody>
      </p:sp>
      <p:sp>
        <p:nvSpPr>
          <p:cNvPr id="1048870" name="TextBox 78"/>
          <p:cNvSpPr txBox="1">
            <a:spLocks noChangeArrowheads="1"/>
          </p:cNvSpPr>
          <p:nvPr/>
        </p:nvSpPr>
        <p:spPr bwMode="auto">
          <a:xfrm>
            <a:off x="6537325" y="555625"/>
            <a:ext cx="261938" cy="461963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sz="2400" lang="en-US">
                <a:solidFill>
                  <a:srgbClr val="7030A0"/>
                </a:solidFill>
                <a:latin typeface="微软雅黑" pitchFamily="34" charset="-122"/>
              </a:rPr>
              <a:t>3</a:t>
            </a:r>
            <a:endParaRPr b="1" sz="2400" lang="en-AU">
              <a:solidFill>
                <a:srgbClr val="7030A0"/>
              </a:solidFill>
              <a:latin typeface="微软雅黑" pitchFamily="34" charset="-122"/>
            </a:endParaRPr>
          </a:p>
        </p:txBody>
      </p:sp>
      <p:sp>
        <p:nvSpPr>
          <p:cNvPr id="1048871" name="Striped Right Arrow 79"/>
          <p:cNvSpPr/>
          <p:nvPr/>
        </p:nvSpPr>
        <p:spPr>
          <a:xfrm>
            <a:off x="5126038" y="3000375"/>
            <a:ext cx="476250" cy="454025"/>
          </a:xfrm>
          <a:prstGeom prst="stripedRightArrow"/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872" name="TextBox 80"/>
          <p:cNvSpPr txBox="1"/>
          <p:nvPr/>
        </p:nvSpPr>
        <p:spPr>
          <a:xfrm>
            <a:off x="4697413" y="5657850"/>
            <a:ext cx="1800225" cy="646113"/>
          </a:xfrm>
          <a:prstGeom prst="rect"/>
          <a:solidFill>
            <a:srgbClr val="7030A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b="1" dirty="0" lang="en-US">
                <a:solidFill>
                  <a:schemeClr val="bg1"/>
                </a:solidFill>
                <a:latin typeface="+mn-lt"/>
                <a:ea typeface="+mn-ea"/>
              </a:rPr>
              <a:t>PPK Transfer </a:t>
            </a:r>
            <a:r>
              <a:rPr b="1" dirty="0" lang="en-US" err="1">
                <a:solidFill>
                  <a:schemeClr val="bg1"/>
                </a:solidFill>
                <a:latin typeface="+mn-lt"/>
                <a:ea typeface="+mn-ea"/>
              </a:rPr>
              <a:t>Nakes</a:t>
            </a:r>
            <a:r>
              <a:rPr b="1" dirty="0" lang="en-US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b="1" dirty="0" lang="en-AU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048873" name="TextBox 82"/>
          <p:cNvSpPr txBox="1">
            <a:spLocks noChangeArrowheads="1"/>
          </p:cNvSpPr>
          <p:nvPr/>
        </p:nvSpPr>
        <p:spPr bwMode="auto">
          <a:xfrm>
            <a:off x="7024688" y="4786313"/>
            <a:ext cx="261937" cy="461962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sz="2400" lang="en-US">
                <a:solidFill>
                  <a:srgbClr val="7030A0"/>
                </a:solidFill>
                <a:latin typeface="微软雅黑" pitchFamily="34" charset="-122"/>
              </a:rPr>
              <a:t>4</a:t>
            </a:r>
            <a:endParaRPr b="1" sz="2400" lang="en-AU">
              <a:solidFill>
                <a:srgbClr val="7030A0"/>
              </a:solidFill>
              <a:latin typeface="微软雅黑" pitchFamily="34" charset="-122"/>
            </a:endParaRPr>
          </a:p>
        </p:txBody>
      </p:sp>
      <p:sp>
        <p:nvSpPr>
          <p:cNvPr id="1048874" name="Rectangle 83"/>
          <p:cNvSpPr/>
          <p:nvPr/>
        </p:nvSpPr>
        <p:spPr>
          <a:xfrm flipH="1">
            <a:off x="6923088" y="3643313"/>
            <a:ext cx="217487" cy="2365375"/>
          </a:xfrm>
          <a:prstGeom prst="rect"/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875" name="Left Arrow 84"/>
          <p:cNvSpPr/>
          <p:nvPr/>
        </p:nvSpPr>
        <p:spPr>
          <a:xfrm>
            <a:off x="6575425" y="5748338"/>
            <a:ext cx="565150" cy="390525"/>
          </a:xfrm>
          <a:prstGeom prst="leftArrow"/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876" name="TextBox 86"/>
          <p:cNvSpPr txBox="1">
            <a:spLocks noChangeArrowheads="1"/>
          </p:cNvSpPr>
          <p:nvPr/>
        </p:nvSpPr>
        <p:spPr bwMode="auto">
          <a:xfrm>
            <a:off x="1509713" y="217488"/>
            <a:ext cx="4397375" cy="369887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i="1" lang="en-US">
                <a:latin typeface="微软雅黑" pitchFamily="34" charset="-122"/>
              </a:rPr>
              <a:t>Mekanisme Pembayaran </a:t>
            </a:r>
            <a:endParaRPr b="1" i="1" lang="en-AU">
              <a:latin typeface="微软雅黑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7" name="文本框 1"/>
          <p:cNvSpPr txBox="1"/>
          <p:nvPr/>
        </p:nvSpPr>
        <p:spPr>
          <a:xfrm>
            <a:off x="1130484" y="509619"/>
            <a:ext cx="2824481" cy="447041"/>
          </a:xfrm>
          <a:prstGeom prst="rect"/>
          <a:noFill/>
        </p:spPr>
        <p:txBody>
          <a:bodyPr rtlCol="0" wrap="none">
            <a:spAutoFit/>
          </a:bodyPr>
          <a:p>
            <a:pPr algn="l" indent="0">
              <a:lnSpc>
                <a:spcPct val="120000"/>
              </a:lnSpc>
              <a:buNone/>
            </a:pP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Santunan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Kematian</a:t>
            </a:r>
            <a:endParaRPr altLang="en-US" b="1" dirty="0" sz="2400" lang="zh-CN">
              <a:solidFill>
                <a:schemeClr val="bg2">
                  <a:lumMod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sp>
        <p:nvSpPr>
          <p:cNvPr id="1048878" name="矩形 9"/>
          <p:cNvSpPr/>
          <p:nvPr/>
        </p:nvSpPr>
        <p:spPr>
          <a:xfrm>
            <a:off x="1270328" y="1277251"/>
            <a:ext cx="3147338" cy="5397500"/>
          </a:xfrm>
          <a:prstGeom prst="rect"/>
          <a:noFill/>
        </p:spPr>
        <p:txBody>
          <a:bodyPr anchor="t" anchorCtr="0" bIns="0" lIns="0" rIns="0" rtlCol="0" tIns="0" wrap="square">
            <a:spAutoFit/>
          </a:bodyPr>
          <a:p>
            <a:pPr defTabSz="1216660" indent="-285750" marL="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Besaran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santunan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kematian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sebesar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Rp300.000.000 (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tiga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ratus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juta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rupiah)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diberikan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kepada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tenaga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kesehatan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yang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meninggal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dalam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memberikan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pelayanan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kesehatan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dikarenakan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paparan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COVID-19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saat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bertugas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. </a:t>
            </a:r>
          </a:p>
          <a:p>
            <a:pPr defTabSz="1216660" indent="-285750" marL="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Mekanisme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pembayaran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santunan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kematian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sama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dengan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mekanisme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pembayaran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insentif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,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dimulai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dari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proses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usulan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pembayaran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,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verifikasi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usulan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, dan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pembayaran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santunan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. </a:t>
            </a:r>
          </a:p>
        </p:txBody>
      </p:sp>
      <p:cxnSp>
        <p:nvCxnSpPr>
          <p:cNvPr id="3145741" name="直接连接符 17"/>
          <p:cNvCxnSpPr>
            <a:cxnSpLocks/>
          </p:cNvCxnSpPr>
          <p:nvPr/>
        </p:nvCxnSpPr>
        <p:spPr>
          <a:xfrm>
            <a:off x="4543927" y="1277251"/>
            <a:ext cx="0" cy="3034535"/>
          </a:xfrm>
          <a:prstGeom prst="line"/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组合 19"/>
          <p:cNvGrpSpPr/>
          <p:nvPr/>
        </p:nvGrpSpPr>
        <p:grpSpPr>
          <a:xfrm rot="10800000">
            <a:off x="428624" y="472166"/>
            <a:ext cx="556534" cy="556534"/>
            <a:chOff x="11140167" y="467179"/>
            <a:chExt cx="556534" cy="556534"/>
          </a:xfrm>
        </p:grpSpPr>
        <p:sp>
          <p:nvSpPr>
            <p:cNvPr id="1048879" name="椭圆 20"/>
            <p:cNvSpPr/>
            <p:nvPr/>
          </p:nvSpPr>
          <p:spPr>
            <a:xfrm>
              <a:off x="11140167" y="467179"/>
              <a:ext cx="556534" cy="556534"/>
            </a:xfrm>
            <a:prstGeom prst="ellipse"/>
            <a:solidFill>
              <a:srgbClr val="F98048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p>
              <a:pPr algn="ctr"/>
              <a:endParaRPr altLang="en-US" b="1" sz="1600" lang="zh-CN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  <p:pic>
          <p:nvPicPr>
            <p:cNvPr id="2097177" name="图形 21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 rot="16200000">
              <a:off x="11246962" y="604836"/>
              <a:ext cx="304414" cy="304414"/>
            </a:xfrm>
            <a:prstGeom prst="rect"/>
          </p:spPr>
        </p:pic>
      </p:grpSp>
      <p:grpSp>
        <p:nvGrpSpPr>
          <p:cNvPr id="144" name="Group 2"/>
          <p:cNvGrpSpPr/>
          <p:nvPr/>
        </p:nvGrpSpPr>
        <p:grpSpPr>
          <a:xfrm>
            <a:off x="4703151" y="1227249"/>
            <a:ext cx="914400" cy="914400"/>
            <a:chOff x="7874166" y="1664836"/>
            <a:chExt cx="914400" cy="914400"/>
          </a:xfrm>
        </p:grpSpPr>
        <p:sp>
          <p:nvSpPr>
            <p:cNvPr id="1048880" name="Oval 30"/>
            <p:cNvSpPr/>
            <p:nvPr/>
          </p:nvSpPr>
          <p:spPr bwMode="auto">
            <a:xfrm>
              <a:off x="7874166" y="1664836"/>
              <a:ext cx="914400" cy="914400"/>
            </a:xfrm>
            <a:prstGeom prst="ellipse"/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fontAlgn="auto">
                <a:lnSpc>
                  <a:spcPct val="120000"/>
                </a:lnSpc>
              </a:pPr>
              <a:endParaRPr lang="en-US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  <p:sp>
          <p:nvSpPr>
            <p:cNvPr id="1048881" name="Freeform 112"/>
            <p:cNvSpPr>
              <a:spLocks noChangeArrowheads="1"/>
            </p:cNvSpPr>
            <p:nvPr/>
          </p:nvSpPr>
          <p:spPr bwMode="auto">
            <a:xfrm>
              <a:off x="8200635" y="1976709"/>
              <a:ext cx="282003" cy="351675"/>
            </a:xfrm>
            <a:custGeom>
              <a:avLst/>
              <a:gdLst>
                <a:gd name="T0" fmla="*/ 345 w 390"/>
                <a:gd name="T1" fmla="*/ 0 h 444"/>
                <a:gd name="T2" fmla="*/ 0 w 390"/>
                <a:gd name="T3" fmla="*/ 53 h 444"/>
                <a:gd name="T4" fmla="*/ 44 w 390"/>
                <a:gd name="T5" fmla="*/ 443 h 444"/>
                <a:gd name="T6" fmla="*/ 389 w 390"/>
                <a:gd name="T7" fmla="*/ 399 h 444"/>
                <a:gd name="T8" fmla="*/ 345 w 390"/>
                <a:gd name="T9" fmla="*/ 0 h 444"/>
                <a:gd name="T10" fmla="*/ 345 w 390"/>
                <a:gd name="T11" fmla="*/ 399 h 444"/>
                <a:gd name="T12" fmla="*/ 44 w 390"/>
                <a:gd name="T13" fmla="*/ 53 h 444"/>
                <a:gd name="T14" fmla="*/ 345 w 390"/>
                <a:gd name="T15" fmla="*/ 399 h 444"/>
                <a:gd name="T16" fmla="*/ 221 w 390"/>
                <a:gd name="T17" fmla="*/ 275 h 444"/>
                <a:gd name="T18" fmla="*/ 97 w 390"/>
                <a:gd name="T19" fmla="*/ 302 h 444"/>
                <a:gd name="T20" fmla="*/ 221 w 390"/>
                <a:gd name="T21" fmla="*/ 275 h 444"/>
                <a:gd name="T22" fmla="*/ 292 w 390"/>
                <a:gd name="T23" fmla="*/ 177 h 444"/>
                <a:gd name="T24" fmla="*/ 195 w 390"/>
                <a:gd name="T25" fmla="*/ 196 h 444"/>
                <a:gd name="T26" fmla="*/ 292 w 390"/>
                <a:gd name="T27" fmla="*/ 177 h 444"/>
                <a:gd name="T28" fmla="*/ 195 w 390"/>
                <a:gd name="T29" fmla="*/ 151 h 444"/>
                <a:gd name="T30" fmla="*/ 292 w 390"/>
                <a:gd name="T31" fmla="*/ 98 h 444"/>
                <a:gd name="T32" fmla="*/ 195 w 390"/>
                <a:gd name="T33" fmla="*/ 151 h 444"/>
                <a:gd name="T34" fmla="*/ 168 w 390"/>
                <a:gd name="T35" fmla="*/ 98 h 444"/>
                <a:gd name="T36" fmla="*/ 97 w 390"/>
                <a:gd name="T37" fmla="*/ 196 h 444"/>
                <a:gd name="T38" fmla="*/ 168 w 390"/>
                <a:gd name="T39" fmla="*/ 98 h 444"/>
                <a:gd name="T40" fmla="*/ 141 w 390"/>
                <a:gd name="T41" fmla="*/ 222 h 444"/>
                <a:gd name="T42" fmla="*/ 97 w 390"/>
                <a:gd name="T43" fmla="*/ 249 h 444"/>
                <a:gd name="T44" fmla="*/ 141 w 390"/>
                <a:gd name="T45" fmla="*/ 222 h 444"/>
                <a:gd name="T46" fmla="*/ 168 w 390"/>
                <a:gd name="T47" fmla="*/ 249 h 444"/>
                <a:gd name="T48" fmla="*/ 292 w 390"/>
                <a:gd name="T49" fmla="*/ 222 h 444"/>
                <a:gd name="T50" fmla="*/ 168 w 390"/>
                <a:gd name="T51" fmla="*/ 249 h 444"/>
                <a:gd name="T52" fmla="*/ 292 w 390"/>
                <a:gd name="T53" fmla="*/ 319 h 444"/>
                <a:gd name="T54" fmla="*/ 97 w 390"/>
                <a:gd name="T55" fmla="*/ 346 h 444"/>
                <a:gd name="T56" fmla="*/ 292 w 390"/>
                <a:gd name="T57" fmla="*/ 319 h 444"/>
                <a:gd name="T58" fmla="*/ 248 w 390"/>
                <a:gd name="T59" fmla="*/ 302 h 444"/>
                <a:gd name="T60" fmla="*/ 292 w 390"/>
                <a:gd name="T61" fmla="*/ 275 h 444"/>
                <a:gd name="T62" fmla="*/ 248 w 390"/>
                <a:gd name="T63" fmla="*/ 30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0" h="444">
                  <a:moveTo>
                    <a:pt x="345" y="0"/>
                  </a:moveTo>
                  <a:lnTo>
                    <a:pt x="345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27"/>
                    <a:pt x="0" y="53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7" y="443"/>
                    <a:pt x="44" y="443"/>
                  </a:cubicBezTo>
                  <a:cubicBezTo>
                    <a:pt x="345" y="443"/>
                    <a:pt x="345" y="443"/>
                    <a:pt x="345" y="443"/>
                  </a:cubicBezTo>
                  <a:cubicBezTo>
                    <a:pt x="372" y="443"/>
                    <a:pt x="389" y="425"/>
                    <a:pt x="389" y="399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89" y="27"/>
                    <a:pt x="372" y="0"/>
                    <a:pt x="345" y="0"/>
                  </a:cubicBezTo>
                  <a:close/>
                  <a:moveTo>
                    <a:pt x="345" y="399"/>
                  </a:moveTo>
                  <a:lnTo>
                    <a:pt x="345" y="399"/>
                  </a:lnTo>
                  <a:cubicBezTo>
                    <a:pt x="44" y="399"/>
                    <a:pt x="44" y="399"/>
                    <a:pt x="44" y="399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345" y="53"/>
                    <a:pt x="345" y="53"/>
                    <a:pt x="345" y="53"/>
                  </a:cubicBezTo>
                  <a:lnTo>
                    <a:pt x="345" y="399"/>
                  </a:lnTo>
                  <a:close/>
                  <a:moveTo>
                    <a:pt x="221" y="275"/>
                  </a:moveTo>
                  <a:lnTo>
                    <a:pt x="221" y="275"/>
                  </a:lnTo>
                  <a:cubicBezTo>
                    <a:pt x="97" y="275"/>
                    <a:pt x="97" y="275"/>
                    <a:pt x="97" y="275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221" y="302"/>
                    <a:pt x="221" y="302"/>
                    <a:pt x="221" y="302"/>
                  </a:cubicBezTo>
                  <a:lnTo>
                    <a:pt x="221" y="275"/>
                  </a:lnTo>
                  <a:close/>
                  <a:moveTo>
                    <a:pt x="292" y="177"/>
                  </a:moveTo>
                  <a:lnTo>
                    <a:pt x="292" y="177"/>
                  </a:lnTo>
                  <a:cubicBezTo>
                    <a:pt x="195" y="177"/>
                    <a:pt x="195" y="177"/>
                    <a:pt x="195" y="177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292" y="196"/>
                    <a:pt x="292" y="196"/>
                    <a:pt x="292" y="196"/>
                  </a:cubicBezTo>
                  <a:lnTo>
                    <a:pt x="292" y="177"/>
                  </a:lnTo>
                  <a:close/>
                  <a:moveTo>
                    <a:pt x="195" y="151"/>
                  </a:moveTo>
                  <a:lnTo>
                    <a:pt x="195" y="151"/>
                  </a:lnTo>
                  <a:cubicBezTo>
                    <a:pt x="292" y="151"/>
                    <a:pt x="292" y="151"/>
                    <a:pt x="292" y="151"/>
                  </a:cubicBezTo>
                  <a:cubicBezTo>
                    <a:pt x="292" y="98"/>
                    <a:pt x="292" y="98"/>
                    <a:pt x="292" y="98"/>
                  </a:cubicBezTo>
                  <a:cubicBezTo>
                    <a:pt x="195" y="98"/>
                    <a:pt x="195" y="98"/>
                    <a:pt x="195" y="98"/>
                  </a:cubicBezTo>
                  <a:lnTo>
                    <a:pt x="195" y="151"/>
                  </a:lnTo>
                  <a:close/>
                  <a:moveTo>
                    <a:pt x="168" y="98"/>
                  </a:moveTo>
                  <a:lnTo>
                    <a:pt x="168" y="98"/>
                  </a:lnTo>
                  <a:cubicBezTo>
                    <a:pt x="97" y="98"/>
                    <a:pt x="97" y="98"/>
                    <a:pt x="97" y="98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68" y="196"/>
                    <a:pt x="168" y="196"/>
                    <a:pt x="168" y="196"/>
                  </a:cubicBezTo>
                  <a:lnTo>
                    <a:pt x="168" y="98"/>
                  </a:ln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97" y="222"/>
                    <a:pt x="97" y="222"/>
                    <a:pt x="97" y="222"/>
                  </a:cubicBezTo>
                  <a:cubicBezTo>
                    <a:pt x="97" y="249"/>
                    <a:pt x="97" y="249"/>
                    <a:pt x="97" y="249"/>
                  </a:cubicBezTo>
                  <a:cubicBezTo>
                    <a:pt x="141" y="249"/>
                    <a:pt x="141" y="249"/>
                    <a:pt x="141" y="249"/>
                  </a:cubicBezTo>
                  <a:lnTo>
                    <a:pt x="141" y="222"/>
                  </a:lnTo>
                  <a:close/>
                  <a:moveTo>
                    <a:pt x="168" y="249"/>
                  </a:moveTo>
                  <a:lnTo>
                    <a:pt x="168" y="249"/>
                  </a:lnTo>
                  <a:cubicBezTo>
                    <a:pt x="292" y="249"/>
                    <a:pt x="292" y="249"/>
                    <a:pt x="292" y="249"/>
                  </a:cubicBezTo>
                  <a:cubicBezTo>
                    <a:pt x="292" y="222"/>
                    <a:pt x="292" y="222"/>
                    <a:pt x="292" y="222"/>
                  </a:cubicBezTo>
                  <a:cubicBezTo>
                    <a:pt x="168" y="222"/>
                    <a:pt x="168" y="222"/>
                    <a:pt x="168" y="222"/>
                  </a:cubicBezTo>
                  <a:lnTo>
                    <a:pt x="168" y="249"/>
                  </a:lnTo>
                  <a:close/>
                  <a:moveTo>
                    <a:pt x="292" y="319"/>
                  </a:moveTo>
                  <a:lnTo>
                    <a:pt x="292" y="319"/>
                  </a:lnTo>
                  <a:cubicBezTo>
                    <a:pt x="97" y="319"/>
                    <a:pt x="97" y="319"/>
                    <a:pt x="97" y="319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292" y="346"/>
                    <a:pt x="292" y="346"/>
                    <a:pt x="292" y="346"/>
                  </a:cubicBezTo>
                  <a:lnTo>
                    <a:pt x="292" y="319"/>
                  </a:lnTo>
                  <a:close/>
                  <a:moveTo>
                    <a:pt x="248" y="302"/>
                  </a:moveTo>
                  <a:lnTo>
                    <a:pt x="248" y="302"/>
                  </a:lnTo>
                  <a:cubicBezTo>
                    <a:pt x="292" y="302"/>
                    <a:pt x="292" y="302"/>
                    <a:pt x="292" y="302"/>
                  </a:cubicBezTo>
                  <a:cubicBezTo>
                    <a:pt x="292" y="275"/>
                    <a:pt x="292" y="275"/>
                    <a:pt x="292" y="275"/>
                  </a:cubicBezTo>
                  <a:cubicBezTo>
                    <a:pt x="248" y="275"/>
                    <a:pt x="248" y="275"/>
                    <a:pt x="248" y="275"/>
                  </a:cubicBezTo>
                  <a:lnTo>
                    <a:pt x="248" y="3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 wrap="none"/>
            <a:p>
              <a:pPr defTabSz="535305" eaLnBrk="1" fontAlgn="auto" hangingPunct="1">
                <a:lnSpc>
                  <a:spcPct val="120000"/>
                </a:lnSpc>
              </a:pPr>
              <a:endParaRPr sz="2105" kumimoji="0" lang="en-US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145" name="Group 4"/>
          <p:cNvGrpSpPr/>
          <p:nvPr/>
        </p:nvGrpSpPr>
        <p:grpSpPr>
          <a:xfrm>
            <a:off x="350238" y="1277251"/>
            <a:ext cx="914400" cy="914400"/>
            <a:chOff x="476075" y="1519508"/>
            <a:chExt cx="914400" cy="914400"/>
          </a:xfrm>
        </p:grpSpPr>
        <p:sp>
          <p:nvSpPr>
            <p:cNvPr id="1048882" name="Oval 6"/>
            <p:cNvSpPr/>
            <p:nvPr/>
          </p:nvSpPr>
          <p:spPr bwMode="auto">
            <a:xfrm>
              <a:off x="476075" y="1519508"/>
              <a:ext cx="914400" cy="914400"/>
            </a:xfrm>
            <a:prstGeom prst="ellipse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p>
              <a:pPr algn="ctr">
                <a:lnSpc>
                  <a:spcPct val="120000"/>
                </a:lnSpc>
              </a:pPr>
              <a:endParaRPr b="1" sz="2800" lang="en-US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  <p:grpSp>
          <p:nvGrpSpPr>
            <p:cNvPr id="146" name="Group 3"/>
            <p:cNvGrpSpPr/>
            <p:nvPr/>
          </p:nvGrpSpPr>
          <p:grpSpPr>
            <a:xfrm>
              <a:off x="613235" y="1703941"/>
              <a:ext cx="640080" cy="548640"/>
              <a:chOff x="728618" y="1706952"/>
              <a:chExt cx="640080" cy="548640"/>
            </a:xfrm>
          </p:grpSpPr>
          <p:sp>
            <p:nvSpPr>
              <p:cNvPr id="1048883" name="Freeform 30"/>
              <p:cNvSpPr/>
              <p:nvPr/>
            </p:nvSpPr>
            <p:spPr bwMode="auto">
              <a:xfrm>
                <a:off x="728618" y="1706952"/>
                <a:ext cx="640080" cy="548640"/>
              </a:xfrm>
              <a:custGeom>
                <a:avLst/>
                <a:gdLst>
                  <a:gd name="T0" fmla="*/ 784 w 792"/>
                  <a:gd name="T1" fmla="*/ 379 h 685"/>
                  <a:gd name="T2" fmla="*/ 764 w 792"/>
                  <a:gd name="T3" fmla="*/ 430 h 685"/>
                  <a:gd name="T4" fmla="*/ 218 w 792"/>
                  <a:gd name="T5" fmla="*/ 677 h 685"/>
                  <a:gd name="T6" fmla="*/ 167 w 792"/>
                  <a:gd name="T7" fmla="*/ 657 h 685"/>
                  <a:gd name="T8" fmla="*/ 9 w 792"/>
                  <a:gd name="T9" fmla="*/ 306 h 685"/>
                  <a:gd name="T10" fmla="*/ 28 w 792"/>
                  <a:gd name="T11" fmla="*/ 255 h 685"/>
                  <a:gd name="T12" fmla="*/ 574 w 792"/>
                  <a:gd name="T13" fmla="*/ 9 h 685"/>
                  <a:gd name="T14" fmla="*/ 625 w 792"/>
                  <a:gd name="T15" fmla="*/ 28 h 685"/>
                  <a:gd name="T16" fmla="*/ 784 w 792"/>
                  <a:gd name="T17" fmla="*/ 379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2" h="685">
                    <a:moveTo>
                      <a:pt x="784" y="379"/>
                    </a:moveTo>
                    <a:cubicBezTo>
                      <a:pt x="792" y="399"/>
                      <a:pt x="784" y="421"/>
                      <a:pt x="764" y="430"/>
                    </a:cubicBezTo>
                    <a:cubicBezTo>
                      <a:pt x="218" y="677"/>
                      <a:pt x="218" y="677"/>
                      <a:pt x="218" y="677"/>
                    </a:cubicBezTo>
                    <a:cubicBezTo>
                      <a:pt x="199" y="685"/>
                      <a:pt x="176" y="677"/>
                      <a:pt x="167" y="657"/>
                    </a:cubicBezTo>
                    <a:cubicBezTo>
                      <a:pt x="9" y="306"/>
                      <a:pt x="9" y="306"/>
                      <a:pt x="9" y="306"/>
                    </a:cubicBezTo>
                    <a:cubicBezTo>
                      <a:pt x="0" y="287"/>
                      <a:pt x="9" y="264"/>
                      <a:pt x="28" y="255"/>
                    </a:cubicBezTo>
                    <a:cubicBezTo>
                      <a:pt x="574" y="9"/>
                      <a:pt x="574" y="9"/>
                      <a:pt x="574" y="9"/>
                    </a:cubicBezTo>
                    <a:cubicBezTo>
                      <a:pt x="594" y="0"/>
                      <a:pt x="616" y="9"/>
                      <a:pt x="625" y="28"/>
                    </a:cubicBezTo>
                    <a:cubicBezTo>
                      <a:pt x="784" y="379"/>
                      <a:pt x="784" y="379"/>
                      <a:pt x="784" y="37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 sz="1350" lang="en-US">
                  <a:cs typeface="+mn-ea"/>
                  <a:sym typeface="+mn-lt"/>
                </a:endParaRPr>
              </a:p>
            </p:txBody>
          </p:sp>
          <p:sp>
            <p:nvSpPr>
              <p:cNvPr id="1048884" name="Freeform 31"/>
              <p:cNvSpPr/>
              <p:nvPr/>
            </p:nvSpPr>
            <p:spPr bwMode="auto">
              <a:xfrm>
                <a:off x="923592" y="1871162"/>
                <a:ext cx="247566" cy="216401"/>
              </a:xfrm>
              <a:custGeom>
                <a:avLst/>
                <a:gdLst>
                  <a:gd name="T0" fmla="*/ 153 w 306"/>
                  <a:gd name="T1" fmla="*/ 0 h 270"/>
                  <a:gd name="T2" fmla="*/ 98 w 306"/>
                  <a:gd name="T3" fmla="*/ 12 h 270"/>
                  <a:gd name="T4" fmla="*/ 30 w 306"/>
                  <a:gd name="T5" fmla="*/ 190 h 270"/>
                  <a:gd name="T6" fmla="*/ 153 w 306"/>
                  <a:gd name="T7" fmla="*/ 270 h 270"/>
                  <a:gd name="T8" fmla="*/ 208 w 306"/>
                  <a:gd name="T9" fmla="*/ 258 h 270"/>
                  <a:gd name="T10" fmla="*/ 276 w 306"/>
                  <a:gd name="T11" fmla="*/ 80 h 270"/>
                  <a:gd name="T12" fmla="*/ 153 w 306"/>
                  <a:gd name="T13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270">
                    <a:moveTo>
                      <a:pt x="153" y="0"/>
                    </a:moveTo>
                    <a:cubicBezTo>
                      <a:pt x="135" y="0"/>
                      <a:pt x="116" y="4"/>
                      <a:pt x="98" y="12"/>
                    </a:cubicBezTo>
                    <a:cubicBezTo>
                      <a:pt x="30" y="43"/>
                      <a:pt x="0" y="123"/>
                      <a:pt x="30" y="190"/>
                    </a:cubicBezTo>
                    <a:cubicBezTo>
                      <a:pt x="53" y="240"/>
                      <a:pt x="102" y="270"/>
                      <a:pt x="153" y="270"/>
                    </a:cubicBezTo>
                    <a:cubicBezTo>
                      <a:pt x="172" y="270"/>
                      <a:pt x="191" y="266"/>
                      <a:pt x="208" y="258"/>
                    </a:cubicBezTo>
                    <a:cubicBezTo>
                      <a:pt x="276" y="227"/>
                      <a:pt x="306" y="147"/>
                      <a:pt x="276" y="80"/>
                    </a:cubicBezTo>
                    <a:cubicBezTo>
                      <a:pt x="253" y="30"/>
                      <a:pt x="204" y="0"/>
                      <a:pt x="153" y="0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350" lang="en-US">
                  <a:cs typeface="+mn-ea"/>
                  <a:sym typeface="+mn-lt"/>
                </a:endParaRPr>
              </a:p>
            </p:txBody>
          </p:sp>
          <p:sp>
            <p:nvSpPr>
              <p:cNvPr id="1048885" name="Freeform 32"/>
              <p:cNvSpPr/>
              <p:nvPr/>
            </p:nvSpPr>
            <p:spPr bwMode="auto">
              <a:xfrm>
                <a:off x="1005687" y="1908078"/>
                <a:ext cx="85943" cy="141297"/>
              </a:xfrm>
              <a:custGeom>
                <a:avLst/>
                <a:gdLst>
                  <a:gd name="T0" fmla="*/ 33 w 106"/>
                  <a:gd name="T1" fmla="*/ 139 h 177"/>
                  <a:gd name="T2" fmla="*/ 52 w 106"/>
                  <a:gd name="T3" fmla="*/ 123 h 177"/>
                  <a:gd name="T4" fmla="*/ 62 w 106"/>
                  <a:gd name="T5" fmla="*/ 133 h 177"/>
                  <a:gd name="T6" fmla="*/ 73 w 106"/>
                  <a:gd name="T7" fmla="*/ 133 h 177"/>
                  <a:gd name="T8" fmla="*/ 79 w 106"/>
                  <a:gd name="T9" fmla="*/ 126 h 177"/>
                  <a:gd name="T10" fmla="*/ 78 w 106"/>
                  <a:gd name="T11" fmla="*/ 116 h 177"/>
                  <a:gd name="T12" fmla="*/ 70 w 106"/>
                  <a:gd name="T13" fmla="*/ 107 h 177"/>
                  <a:gd name="T14" fmla="*/ 50 w 106"/>
                  <a:gd name="T15" fmla="*/ 100 h 177"/>
                  <a:gd name="T16" fmla="*/ 19 w 106"/>
                  <a:gd name="T17" fmla="*/ 87 h 177"/>
                  <a:gd name="T18" fmla="*/ 5 w 106"/>
                  <a:gd name="T19" fmla="*/ 70 h 177"/>
                  <a:gd name="T20" fmla="*/ 2 w 106"/>
                  <a:gd name="T21" fmla="*/ 45 h 177"/>
                  <a:gd name="T22" fmla="*/ 18 w 106"/>
                  <a:gd name="T23" fmla="*/ 25 h 177"/>
                  <a:gd name="T24" fmla="*/ 9 w 106"/>
                  <a:gd name="T25" fmla="*/ 5 h 177"/>
                  <a:gd name="T26" fmla="*/ 21 w 106"/>
                  <a:gd name="T27" fmla="*/ 0 h 177"/>
                  <a:gd name="T28" fmla="*/ 30 w 106"/>
                  <a:gd name="T29" fmla="*/ 20 h 177"/>
                  <a:gd name="T30" fmla="*/ 52 w 106"/>
                  <a:gd name="T31" fmla="*/ 20 h 177"/>
                  <a:gd name="T32" fmla="*/ 70 w 106"/>
                  <a:gd name="T33" fmla="*/ 35 h 177"/>
                  <a:gd name="T34" fmla="*/ 53 w 106"/>
                  <a:gd name="T35" fmla="*/ 51 h 177"/>
                  <a:gd name="T36" fmla="*/ 44 w 106"/>
                  <a:gd name="T37" fmla="*/ 41 h 177"/>
                  <a:gd name="T38" fmla="*/ 33 w 106"/>
                  <a:gd name="T39" fmla="*/ 41 h 177"/>
                  <a:gd name="T40" fmla="*/ 27 w 106"/>
                  <a:gd name="T41" fmla="*/ 48 h 177"/>
                  <a:gd name="T42" fmla="*/ 28 w 106"/>
                  <a:gd name="T43" fmla="*/ 57 h 177"/>
                  <a:gd name="T44" fmla="*/ 54 w 106"/>
                  <a:gd name="T45" fmla="*/ 73 h 177"/>
                  <a:gd name="T46" fmla="*/ 63 w 106"/>
                  <a:gd name="T47" fmla="*/ 75 h 177"/>
                  <a:gd name="T48" fmla="*/ 87 w 106"/>
                  <a:gd name="T49" fmla="*/ 86 h 177"/>
                  <a:gd name="T50" fmla="*/ 100 w 106"/>
                  <a:gd name="T51" fmla="*/ 103 h 177"/>
                  <a:gd name="T52" fmla="*/ 104 w 106"/>
                  <a:gd name="T53" fmla="*/ 130 h 177"/>
                  <a:gd name="T54" fmla="*/ 89 w 106"/>
                  <a:gd name="T55" fmla="*/ 150 h 177"/>
                  <a:gd name="T56" fmla="*/ 99 w 106"/>
                  <a:gd name="T57" fmla="*/ 171 h 177"/>
                  <a:gd name="T58" fmla="*/ 86 w 106"/>
                  <a:gd name="T59" fmla="*/ 177 h 177"/>
                  <a:gd name="T60" fmla="*/ 77 w 106"/>
                  <a:gd name="T61" fmla="*/ 156 h 177"/>
                  <a:gd name="T62" fmla="*/ 52 w 106"/>
                  <a:gd name="T63" fmla="*/ 156 h 177"/>
                  <a:gd name="T64" fmla="*/ 33 w 106"/>
                  <a:gd name="T65" fmla="*/ 13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177">
                    <a:moveTo>
                      <a:pt x="33" y="139"/>
                    </a:moveTo>
                    <a:cubicBezTo>
                      <a:pt x="52" y="123"/>
                      <a:pt x="52" y="123"/>
                      <a:pt x="52" y="123"/>
                    </a:cubicBezTo>
                    <a:cubicBezTo>
                      <a:pt x="55" y="128"/>
                      <a:pt x="58" y="132"/>
                      <a:pt x="62" y="133"/>
                    </a:cubicBezTo>
                    <a:cubicBezTo>
                      <a:pt x="66" y="135"/>
                      <a:pt x="69" y="135"/>
                      <a:pt x="73" y="133"/>
                    </a:cubicBezTo>
                    <a:cubicBezTo>
                      <a:pt x="76" y="132"/>
                      <a:pt x="78" y="130"/>
                      <a:pt x="79" y="126"/>
                    </a:cubicBezTo>
                    <a:cubicBezTo>
                      <a:pt x="80" y="123"/>
                      <a:pt x="80" y="120"/>
                      <a:pt x="78" y="116"/>
                    </a:cubicBezTo>
                    <a:cubicBezTo>
                      <a:pt x="76" y="112"/>
                      <a:pt x="74" y="109"/>
                      <a:pt x="70" y="107"/>
                    </a:cubicBezTo>
                    <a:cubicBezTo>
                      <a:pt x="67" y="105"/>
                      <a:pt x="60" y="102"/>
                      <a:pt x="50" y="100"/>
                    </a:cubicBezTo>
                    <a:cubicBezTo>
                      <a:pt x="36" y="96"/>
                      <a:pt x="25" y="91"/>
                      <a:pt x="19" y="87"/>
                    </a:cubicBezTo>
                    <a:cubicBezTo>
                      <a:pt x="13" y="83"/>
                      <a:pt x="8" y="77"/>
                      <a:pt x="5" y="70"/>
                    </a:cubicBezTo>
                    <a:cubicBezTo>
                      <a:pt x="1" y="62"/>
                      <a:pt x="0" y="53"/>
                      <a:pt x="2" y="45"/>
                    </a:cubicBezTo>
                    <a:cubicBezTo>
                      <a:pt x="5" y="37"/>
                      <a:pt x="10" y="30"/>
                      <a:pt x="18" y="2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8" y="17"/>
                      <a:pt x="45" y="18"/>
                      <a:pt x="52" y="20"/>
                    </a:cubicBezTo>
                    <a:cubicBezTo>
                      <a:pt x="59" y="23"/>
                      <a:pt x="65" y="28"/>
                      <a:pt x="70" y="35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50" y="46"/>
                      <a:pt x="47" y="43"/>
                      <a:pt x="44" y="41"/>
                    </a:cubicBezTo>
                    <a:cubicBezTo>
                      <a:pt x="40" y="40"/>
                      <a:pt x="37" y="40"/>
                      <a:pt x="33" y="41"/>
                    </a:cubicBezTo>
                    <a:cubicBezTo>
                      <a:pt x="30" y="43"/>
                      <a:pt x="28" y="45"/>
                      <a:pt x="27" y="48"/>
                    </a:cubicBezTo>
                    <a:cubicBezTo>
                      <a:pt x="26" y="51"/>
                      <a:pt x="26" y="54"/>
                      <a:pt x="28" y="57"/>
                    </a:cubicBezTo>
                    <a:cubicBezTo>
                      <a:pt x="31" y="64"/>
                      <a:pt x="39" y="69"/>
                      <a:pt x="54" y="73"/>
                    </a:cubicBezTo>
                    <a:cubicBezTo>
                      <a:pt x="58" y="74"/>
                      <a:pt x="61" y="74"/>
                      <a:pt x="63" y="75"/>
                    </a:cubicBezTo>
                    <a:cubicBezTo>
                      <a:pt x="73" y="78"/>
                      <a:pt x="82" y="82"/>
                      <a:pt x="87" y="86"/>
                    </a:cubicBezTo>
                    <a:cubicBezTo>
                      <a:pt x="93" y="90"/>
                      <a:pt x="97" y="96"/>
                      <a:pt x="100" y="103"/>
                    </a:cubicBezTo>
                    <a:cubicBezTo>
                      <a:pt x="105" y="112"/>
                      <a:pt x="106" y="121"/>
                      <a:pt x="104" y="130"/>
                    </a:cubicBezTo>
                    <a:cubicBezTo>
                      <a:pt x="102" y="138"/>
                      <a:pt x="97" y="145"/>
                      <a:pt x="89" y="150"/>
                    </a:cubicBezTo>
                    <a:cubicBezTo>
                      <a:pt x="99" y="171"/>
                      <a:pt x="99" y="171"/>
                      <a:pt x="99" y="171"/>
                    </a:cubicBezTo>
                    <a:cubicBezTo>
                      <a:pt x="86" y="177"/>
                      <a:pt x="86" y="177"/>
                      <a:pt x="86" y="177"/>
                    </a:cubicBezTo>
                    <a:cubicBezTo>
                      <a:pt x="77" y="156"/>
                      <a:pt x="77" y="156"/>
                      <a:pt x="77" y="156"/>
                    </a:cubicBezTo>
                    <a:cubicBezTo>
                      <a:pt x="68" y="159"/>
                      <a:pt x="60" y="159"/>
                      <a:pt x="52" y="156"/>
                    </a:cubicBezTo>
                    <a:cubicBezTo>
                      <a:pt x="45" y="154"/>
                      <a:pt x="38" y="148"/>
                      <a:pt x="33" y="1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350" lang="en-US">
                  <a:cs typeface="+mn-ea"/>
                  <a:sym typeface="+mn-lt"/>
                </a:endParaRPr>
              </a:p>
            </p:txBody>
          </p:sp>
          <p:sp>
            <p:nvSpPr>
              <p:cNvPr id="1048886" name="Freeform 33"/>
              <p:cNvSpPr/>
              <p:nvPr/>
            </p:nvSpPr>
            <p:spPr bwMode="auto">
              <a:xfrm>
                <a:off x="871000" y="2029007"/>
                <a:ext cx="43613" cy="39461"/>
              </a:xfrm>
              <a:custGeom>
                <a:avLst/>
                <a:gdLst>
                  <a:gd name="T0" fmla="*/ 27 w 55"/>
                  <a:gd name="T1" fmla="*/ 0 h 49"/>
                  <a:gd name="T2" fmla="*/ 17 w 55"/>
                  <a:gd name="T3" fmla="*/ 3 h 49"/>
                  <a:gd name="T4" fmla="*/ 5 w 55"/>
                  <a:gd name="T5" fmla="*/ 35 h 49"/>
                  <a:gd name="T6" fmla="*/ 27 w 55"/>
                  <a:gd name="T7" fmla="*/ 49 h 49"/>
                  <a:gd name="T8" fmla="*/ 37 w 55"/>
                  <a:gd name="T9" fmla="*/ 47 h 49"/>
                  <a:gd name="T10" fmla="*/ 49 w 55"/>
                  <a:gd name="T11" fmla="*/ 15 h 49"/>
                  <a:gd name="T12" fmla="*/ 27 w 55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49">
                    <a:moveTo>
                      <a:pt x="27" y="0"/>
                    </a:moveTo>
                    <a:cubicBezTo>
                      <a:pt x="24" y="0"/>
                      <a:pt x="21" y="1"/>
                      <a:pt x="17" y="3"/>
                    </a:cubicBezTo>
                    <a:cubicBezTo>
                      <a:pt x="5" y="8"/>
                      <a:pt x="0" y="22"/>
                      <a:pt x="5" y="35"/>
                    </a:cubicBezTo>
                    <a:cubicBezTo>
                      <a:pt x="9" y="43"/>
                      <a:pt x="18" y="49"/>
                      <a:pt x="27" y="49"/>
                    </a:cubicBezTo>
                    <a:cubicBezTo>
                      <a:pt x="31" y="49"/>
                      <a:pt x="34" y="48"/>
                      <a:pt x="37" y="47"/>
                    </a:cubicBezTo>
                    <a:cubicBezTo>
                      <a:pt x="49" y="41"/>
                      <a:pt x="55" y="27"/>
                      <a:pt x="49" y="15"/>
                    </a:cubicBezTo>
                    <a:cubicBezTo>
                      <a:pt x="45" y="6"/>
                      <a:pt x="36" y="0"/>
                      <a:pt x="27" y="0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350" lang="en-US">
                  <a:cs typeface="+mn-ea"/>
                  <a:sym typeface="+mn-lt"/>
                </a:endParaRPr>
              </a:p>
            </p:txBody>
          </p:sp>
          <p:sp>
            <p:nvSpPr>
              <p:cNvPr id="1048887" name="Freeform 34"/>
              <p:cNvSpPr/>
              <p:nvPr/>
            </p:nvSpPr>
            <p:spPr bwMode="auto">
              <a:xfrm>
                <a:off x="1180137" y="1890256"/>
                <a:ext cx="44896" cy="39461"/>
              </a:xfrm>
              <a:custGeom>
                <a:avLst/>
                <a:gdLst>
                  <a:gd name="T0" fmla="*/ 28 w 55"/>
                  <a:gd name="T1" fmla="*/ 0 h 49"/>
                  <a:gd name="T2" fmla="*/ 18 w 55"/>
                  <a:gd name="T3" fmla="*/ 2 h 49"/>
                  <a:gd name="T4" fmla="*/ 6 w 55"/>
                  <a:gd name="T5" fmla="*/ 34 h 49"/>
                  <a:gd name="T6" fmla="*/ 28 w 55"/>
                  <a:gd name="T7" fmla="*/ 49 h 49"/>
                  <a:gd name="T8" fmla="*/ 38 w 55"/>
                  <a:gd name="T9" fmla="*/ 46 h 49"/>
                  <a:gd name="T10" fmla="*/ 50 w 55"/>
                  <a:gd name="T11" fmla="*/ 15 h 49"/>
                  <a:gd name="T12" fmla="*/ 28 w 55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49">
                    <a:moveTo>
                      <a:pt x="28" y="0"/>
                    </a:moveTo>
                    <a:cubicBezTo>
                      <a:pt x="25" y="0"/>
                      <a:pt x="21" y="1"/>
                      <a:pt x="18" y="2"/>
                    </a:cubicBezTo>
                    <a:cubicBezTo>
                      <a:pt x="6" y="8"/>
                      <a:pt x="0" y="22"/>
                      <a:pt x="6" y="34"/>
                    </a:cubicBezTo>
                    <a:cubicBezTo>
                      <a:pt x="10" y="43"/>
                      <a:pt x="19" y="49"/>
                      <a:pt x="28" y="49"/>
                    </a:cubicBezTo>
                    <a:cubicBezTo>
                      <a:pt x="31" y="49"/>
                      <a:pt x="35" y="48"/>
                      <a:pt x="38" y="46"/>
                    </a:cubicBezTo>
                    <a:cubicBezTo>
                      <a:pt x="50" y="41"/>
                      <a:pt x="55" y="27"/>
                      <a:pt x="50" y="15"/>
                    </a:cubicBezTo>
                    <a:cubicBezTo>
                      <a:pt x="46" y="6"/>
                      <a:pt x="37" y="0"/>
                      <a:pt x="28" y="0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350" lang="en-US">
                  <a:cs typeface="+mn-ea"/>
                  <a:sym typeface="+mn-lt"/>
                </a:endParaRPr>
              </a:p>
            </p:txBody>
          </p:sp>
          <p:sp>
            <p:nvSpPr>
              <p:cNvPr id="1048888" name="Freeform 35"/>
              <p:cNvSpPr/>
              <p:nvPr/>
            </p:nvSpPr>
            <p:spPr bwMode="auto">
              <a:xfrm>
                <a:off x="768382" y="1883891"/>
                <a:ext cx="242435" cy="328420"/>
              </a:xfrm>
              <a:custGeom>
                <a:avLst/>
                <a:gdLst>
                  <a:gd name="T0" fmla="*/ 177 w 300"/>
                  <a:gd name="T1" fmla="*/ 0 h 409"/>
                  <a:gd name="T2" fmla="*/ 174 w 300"/>
                  <a:gd name="T3" fmla="*/ 1 h 409"/>
                  <a:gd name="T4" fmla="*/ 149 w 300"/>
                  <a:gd name="T5" fmla="*/ 12 h 409"/>
                  <a:gd name="T6" fmla="*/ 149 w 300"/>
                  <a:gd name="T7" fmla="*/ 12 h 409"/>
                  <a:gd name="T8" fmla="*/ 6 w 300"/>
                  <a:gd name="T9" fmla="*/ 76 h 409"/>
                  <a:gd name="T10" fmla="*/ 2 w 300"/>
                  <a:gd name="T11" fmla="*/ 87 h 409"/>
                  <a:gd name="T12" fmla="*/ 145 w 300"/>
                  <a:gd name="T13" fmla="*/ 404 h 409"/>
                  <a:gd name="T14" fmla="*/ 152 w 300"/>
                  <a:gd name="T15" fmla="*/ 409 h 409"/>
                  <a:gd name="T16" fmla="*/ 155 w 300"/>
                  <a:gd name="T17" fmla="*/ 408 h 409"/>
                  <a:gd name="T18" fmla="*/ 300 w 300"/>
                  <a:gd name="T19" fmla="*/ 343 h 409"/>
                  <a:gd name="T20" fmla="*/ 294 w 300"/>
                  <a:gd name="T21" fmla="*/ 329 h 409"/>
                  <a:gd name="T22" fmla="*/ 156 w 300"/>
                  <a:gd name="T23" fmla="*/ 391 h 409"/>
                  <a:gd name="T24" fmla="*/ 19 w 300"/>
                  <a:gd name="T25" fmla="*/ 87 h 409"/>
                  <a:gd name="T26" fmla="*/ 157 w 300"/>
                  <a:gd name="T27" fmla="*/ 25 h 409"/>
                  <a:gd name="T28" fmla="*/ 180 w 300"/>
                  <a:gd name="T29" fmla="*/ 15 h 409"/>
                  <a:gd name="T30" fmla="*/ 184 w 300"/>
                  <a:gd name="T31" fmla="*/ 5 h 409"/>
                  <a:gd name="T32" fmla="*/ 177 w 300"/>
                  <a:gd name="T33" fmla="*/ 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0" h="409">
                    <a:moveTo>
                      <a:pt x="177" y="0"/>
                    </a:moveTo>
                    <a:cubicBezTo>
                      <a:pt x="176" y="0"/>
                      <a:pt x="175" y="0"/>
                      <a:pt x="174" y="1"/>
                    </a:cubicBezTo>
                    <a:cubicBezTo>
                      <a:pt x="149" y="12"/>
                      <a:pt x="149" y="12"/>
                      <a:pt x="149" y="12"/>
                    </a:cubicBezTo>
                    <a:cubicBezTo>
                      <a:pt x="149" y="12"/>
                      <a:pt x="149" y="12"/>
                      <a:pt x="149" y="12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2" y="78"/>
                      <a:pt x="0" y="83"/>
                      <a:pt x="2" y="87"/>
                    </a:cubicBezTo>
                    <a:cubicBezTo>
                      <a:pt x="145" y="404"/>
                      <a:pt x="145" y="404"/>
                      <a:pt x="145" y="404"/>
                    </a:cubicBezTo>
                    <a:cubicBezTo>
                      <a:pt x="146" y="407"/>
                      <a:pt x="149" y="409"/>
                      <a:pt x="152" y="409"/>
                    </a:cubicBezTo>
                    <a:cubicBezTo>
                      <a:pt x="153" y="409"/>
                      <a:pt x="154" y="409"/>
                      <a:pt x="155" y="408"/>
                    </a:cubicBezTo>
                    <a:cubicBezTo>
                      <a:pt x="300" y="343"/>
                      <a:pt x="300" y="343"/>
                      <a:pt x="300" y="343"/>
                    </a:cubicBezTo>
                    <a:cubicBezTo>
                      <a:pt x="294" y="329"/>
                      <a:pt x="294" y="329"/>
                      <a:pt x="294" y="329"/>
                    </a:cubicBezTo>
                    <a:cubicBezTo>
                      <a:pt x="156" y="391"/>
                      <a:pt x="156" y="391"/>
                      <a:pt x="156" y="391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157" y="25"/>
                      <a:pt x="157" y="25"/>
                      <a:pt x="157" y="25"/>
                    </a:cubicBezTo>
                    <a:cubicBezTo>
                      <a:pt x="180" y="15"/>
                      <a:pt x="180" y="15"/>
                      <a:pt x="180" y="15"/>
                    </a:cubicBezTo>
                    <a:cubicBezTo>
                      <a:pt x="184" y="13"/>
                      <a:pt x="186" y="9"/>
                      <a:pt x="184" y="5"/>
                    </a:cubicBezTo>
                    <a:cubicBezTo>
                      <a:pt x="183" y="2"/>
                      <a:pt x="180" y="0"/>
                      <a:pt x="177" y="0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350" lang="en-US">
                  <a:cs typeface="+mn-ea"/>
                  <a:sym typeface="+mn-lt"/>
                </a:endParaRPr>
              </a:p>
            </p:txBody>
          </p:sp>
          <p:sp>
            <p:nvSpPr>
              <p:cNvPr id="1048889" name="Freeform 36"/>
              <p:cNvSpPr/>
              <p:nvPr/>
            </p:nvSpPr>
            <p:spPr bwMode="auto">
              <a:xfrm>
                <a:off x="1064692" y="1751505"/>
                <a:ext cx="265524" cy="318237"/>
              </a:xfrm>
              <a:custGeom>
                <a:avLst/>
                <a:gdLst>
                  <a:gd name="T0" fmla="*/ 176 w 328"/>
                  <a:gd name="T1" fmla="*/ 0 h 397"/>
                  <a:gd name="T2" fmla="*/ 172 w 328"/>
                  <a:gd name="T3" fmla="*/ 0 h 397"/>
                  <a:gd name="T4" fmla="*/ 28 w 328"/>
                  <a:gd name="T5" fmla="*/ 66 h 397"/>
                  <a:gd name="T6" fmla="*/ 28 w 328"/>
                  <a:gd name="T7" fmla="*/ 66 h 397"/>
                  <a:gd name="T8" fmla="*/ 6 w 328"/>
                  <a:gd name="T9" fmla="*/ 75 h 397"/>
                  <a:gd name="T10" fmla="*/ 2 w 328"/>
                  <a:gd name="T11" fmla="*/ 86 h 397"/>
                  <a:gd name="T12" fmla="*/ 9 w 328"/>
                  <a:gd name="T13" fmla="*/ 90 h 397"/>
                  <a:gd name="T14" fmla="*/ 12 w 328"/>
                  <a:gd name="T15" fmla="*/ 89 h 397"/>
                  <a:gd name="T16" fmla="*/ 37 w 328"/>
                  <a:gd name="T17" fmla="*/ 78 h 397"/>
                  <a:gd name="T18" fmla="*/ 37 w 328"/>
                  <a:gd name="T19" fmla="*/ 78 h 397"/>
                  <a:gd name="T20" fmla="*/ 172 w 328"/>
                  <a:gd name="T21" fmla="*/ 18 h 397"/>
                  <a:gd name="T22" fmla="*/ 309 w 328"/>
                  <a:gd name="T23" fmla="*/ 321 h 397"/>
                  <a:gd name="T24" fmla="*/ 171 w 328"/>
                  <a:gd name="T25" fmla="*/ 383 h 397"/>
                  <a:gd name="T26" fmla="*/ 177 w 328"/>
                  <a:gd name="T27" fmla="*/ 397 h 397"/>
                  <a:gd name="T28" fmla="*/ 322 w 328"/>
                  <a:gd name="T29" fmla="*/ 332 h 397"/>
                  <a:gd name="T30" fmla="*/ 326 w 328"/>
                  <a:gd name="T31" fmla="*/ 322 h 397"/>
                  <a:gd name="T32" fmla="*/ 183 w 328"/>
                  <a:gd name="T33" fmla="*/ 4 h 397"/>
                  <a:gd name="T34" fmla="*/ 176 w 328"/>
                  <a:gd name="T35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8" h="397">
                    <a:moveTo>
                      <a:pt x="176" y="0"/>
                    </a:moveTo>
                    <a:cubicBezTo>
                      <a:pt x="174" y="0"/>
                      <a:pt x="173" y="0"/>
                      <a:pt x="172" y="0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2" y="77"/>
                      <a:pt x="0" y="82"/>
                      <a:pt x="2" y="86"/>
                    </a:cubicBezTo>
                    <a:cubicBezTo>
                      <a:pt x="3" y="88"/>
                      <a:pt x="6" y="90"/>
                      <a:pt x="9" y="90"/>
                    </a:cubicBezTo>
                    <a:cubicBezTo>
                      <a:pt x="10" y="90"/>
                      <a:pt x="11" y="90"/>
                      <a:pt x="12" y="89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309" y="321"/>
                      <a:pt x="309" y="321"/>
                      <a:pt x="309" y="321"/>
                    </a:cubicBezTo>
                    <a:cubicBezTo>
                      <a:pt x="171" y="383"/>
                      <a:pt x="171" y="383"/>
                      <a:pt x="171" y="383"/>
                    </a:cubicBezTo>
                    <a:cubicBezTo>
                      <a:pt x="177" y="397"/>
                      <a:pt x="177" y="397"/>
                      <a:pt x="177" y="397"/>
                    </a:cubicBezTo>
                    <a:cubicBezTo>
                      <a:pt x="322" y="332"/>
                      <a:pt x="322" y="332"/>
                      <a:pt x="322" y="332"/>
                    </a:cubicBezTo>
                    <a:cubicBezTo>
                      <a:pt x="326" y="330"/>
                      <a:pt x="328" y="326"/>
                      <a:pt x="326" y="322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1" y="2"/>
                      <a:pt x="178" y="0"/>
                      <a:pt x="176" y="0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350"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48890" name="矩形 9"/>
          <p:cNvSpPr/>
          <p:nvPr/>
        </p:nvSpPr>
        <p:spPr>
          <a:xfrm>
            <a:off x="5724637" y="1279155"/>
            <a:ext cx="6188180" cy="5384800"/>
          </a:xfrm>
          <a:prstGeom prst="rect"/>
          <a:noFill/>
        </p:spPr>
        <p:txBody>
          <a:bodyPr anchor="t" anchorCtr="0" bIns="0" lIns="0" rIns="0" rtlCol="0" tIns="0" wrap="square">
            <a:spAutoFit/>
          </a:bodyPr>
          <a:p>
            <a:pPr defTabSz="1216660">
              <a:lnSpc>
                <a:spcPct val="120000"/>
              </a:lnSpc>
              <a:spcBef>
                <a:spcPct val="0"/>
              </a:spcBef>
            </a:pPr>
            <a:r>
              <a:rPr altLang="zh-CN" b="1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Dokumen</a:t>
            </a:r>
            <a:r>
              <a:rPr altLang="zh-CN" b="1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yang </a:t>
            </a:r>
            <a:r>
              <a:rPr altLang="zh-CN" b="1" dirty="0" lang="en-US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dibutuhkan</a:t>
            </a:r>
            <a:r>
              <a:rPr altLang="zh-CN" b="1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 </a:t>
            </a:r>
            <a:r>
              <a:rPr altLang="zh-CN" dirty="0" lang="en-US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Microsoft YaHei" panose="020B0503020204020204" pitchFamily="34" charset="-122"/>
              </a:rPr>
              <a:t>:</a:t>
            </a:r>
          </a:p>
          <a:p>
            <a:pPr indent="-342900" marL="342900">
              <a:buClr>
                <a:srgbClr val="C00000"/>
              </a:buClr>
              <a:buFont typeface="+mj-lt"/>
              <a:buAutoNum type="arabicPeriod"/>
            </a:pP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SK/ Surat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Tugas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menyatakan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tenaga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wafat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tenaga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pelayanan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COVID-19; </a:t>
            </a:r>
          </a:p>
          <a:p>
            <a:pPr indent="-342900" marL="342900">
              <a:buClr>
                <a:srgbClr val="C00000"/>
              </a:buClr>
              <a:buFont typeface="+mj-lt"/>
              <a:buAutoNum type="arabicPeriod"/>
            </a:pP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Hasil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laboratorium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rapid test yang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menyatakan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bersangkutan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positif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COVID-19; </a:t>
            </a:r>
          </a:p>
          <a:p>
            <a:pPr indent="-342900" marL="342900">
              <a:buClr>
                <a:srgbClr val="C00000"/>
              </a:buClr>
              <a:buFont typeface="+mj-lt"/>
              <a:buAutoNum type="arabicPeriod"/>
            </a:pP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Surat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keterangan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kematian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pihak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berwenang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indent="-342900" marL="342900">
              <a:buClr>
                <a:srgbClr val="C00000"/>
              </a:buClr>
              <a:buFont typeface="+mj-lt"/>
              <a:buAutoNum type="arabicPeriod"/>
            </a:pP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Fotokopi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Kartu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Tanda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Penduduk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(KTP)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tenaga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ahli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waris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Kartu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Keluarga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(KK); </a:t>
            </a:r>
          </a:p>
          <a:p>
            <a:pPr indent="-342900" marL="342900">
              <a:buClr>
                <a:srgbClr val="C00000"/>
              </a:buClr>
              <a:buFont typeface="+mj-lt"/>
              <a:buAutoNum type="arabicPeriod"/>
            </a:pP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Surat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keterangan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ahli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waris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lurah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kepala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desa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indent="-342900" marL="342900">
              <a:buClr>
                <a:srgbClr val="C00000"/>
              </a:buClr>
              <a:buFont typeface="+mj-lt"/>
              <a:buAutoNum type="arabicPeriod"/>
            </a:pP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Fotokopi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buku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rekening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bank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ahli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waris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indent="-342900" marL="342900">
              <a:buClr>
                <a:srgbClr val="C00000"/>
              </a:buClr>
              <a:buFont typeface="+mj-lt"/>
              <a:buAutoNum type="arabicPeriod"/>
            </a:pP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Surat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Pernyataan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Tanggung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Jawab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Mutlak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(SPTJM) yang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dibuat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pimpinan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fasilitas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pelayanan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Kesehatan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pimpinan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institusi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dibubuhi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materai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6000; </a:t>
            </a:r>
          </a:p>
          <a:p>
            <a:pPr indent="-342900" marL="342900">
              <a:buClr>
                <a:srgbClr val="C00000"/>
              </a:buClr>
              <a:buFont typeface="+mj-lt"/>
              <a:buAutoNum type="arabicPeriod"/>
            </a:pP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Surat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usulan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pimpinan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fasilitas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pelayanan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Kesehatan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pimpinan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institusi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verifikator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berjenjang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. Tim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verifikator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pusat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menyampaikan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verifikasi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lang="en-US" err="1">
                <a:latin typeface="Calibri" panose="020F0502020204030204" pitchFamily="34" charset="0"/>
                <a:cs typeface="Calibri" panose="020F0502020204030204" pitchFamily="34" charset="0"/>
              </a:rPr>
              <a:t>Kepala</a:t>
            </a:r>
            <a:r>
              <a:rPr dirty="0" lang="en-US">
                <a:latin typeface="Calibri" panose="020F0502020204030204" pitchFamily="34" charset="0"/>
                <a:cs typeface="Calibri" panose="020F0502020204030204" pitchFamily="34" charset="0"/>
              </a:rPr>
              <a:t> Badan PPSDM Kesehatan.</a:t>
            </a:r>
          </a:p>
          <a:p>
            <a:pPr indent="-342900" marL="342900">
              <a:buFont typeface="+mj-lt"/>
              <a:buAutoNum type="arabicPeriod"/>
            </a:pPr>
            <a:endParaRPr dirty="0"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4" name="TextBox 7"/>
          <p:cNvSpPr txBox="1">
            <a:spLocks noChangeArrowheads="1"/>
          </p:cNvSpPr>
          <p:nvPr/>
        </p:nvSpPr>
        <p:spPr bwMode="auto">
          <a:xfrm>
            <a:off x="725488" y="930275"/>
            <a:ext cx="1989137" cy="646113"/>
          </a:xfrm>
          <a:prstGeom prst="rect"/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>
                <a:latin typeface="微软雅黑" pitchFamily="34" charset="-122"/>
              </a:rPr>
              <a:t>Satker /UPT Pusat, TNI Polri</a:t>
            </a:r>
            <a:endParaRPr lang="en-AU">
              <a:latin typeface="微软雅黑" pitchFamily="34" charset="-122"/>
            </a:endParaRPr>
          </a:p>
        </p:txBody>
      </p:sp>
      <p:sp>
        <p:nvSpPr>
          <p:cNvPr id="1048895" name="TextBox 15"/>
          <p:cNvSpPr txBox="1"/>
          <p:nvPr/>
        </p:nvSpPr>
        <p:spPr>
          <a:xfrm>
            <a:off x="3592513" y="4397375"/>
            <a:ext cx="1501775" cy="646113"/>
          </a:xfrm>
          <a:prstGeom prst="rect"/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dirty="0" lang="en-US" err="1">
                <a:latin typeface="+mn-lt"/>
                <a:ea typeface="+mn-ea"/>
                <a:cs typeface="+mn-cs"/>
              </a:rPr>
              <a:t>Dinkes</a:t>
            </a:r>
            <a:r>
              <a:rPr dirty="0" lang="en-US">
                <a:latin typeface="+mn-lt"/>
                <a:ea typeface="+mn-ea"/>
                <a:cs typeface="+mn-cs"/>
              </a:rPr>
              <a:t> </a:t>
            </a:r>
            <a:r>
              <a:rPr dirty="0" lang="en-US" err="1">
                <a:latin typeface="+mn-lt"/>
                <a:ea typeface="+mn-ea"/>
                <a:cs typeface="+mn-cs"/>
              </a:rPr>
              <a:t>Propinsi</a:t>
            </a:r>
            <a:r>
              <a:rPr dirty="0" lang="en-US">
                <a:latin typeface="+mn-lt"/>
                <a:ea typeface="+mn-ea"/>
                <a:cs typeface="+mn-cs"/>
              </a:rPr>
              <a:t> </a:t>
            </a:r>
            <a:endParaRPr dirty="0" lang="en-AU">
              <a:latin typeface="+mn-lt"/>
              <a:ea typeface="+mn-ea"/>
              <a:cs typeface="+mn-cs"/>
            </a:endParaRPr>
          </a:p>
        </p:txBody>
      </p:sp>
      <p:sp>
        <p:nvSpPr>
          <p:cNvPr id="1048896" name="TextBox 16"/>
          <p:cNvSpPr txBox="1">
            <a:spLocks noChangeArrowheads="1"/>
          </p:cNvSpPr>
          <p:nvPr/>
        </p:nvSpPr>
        <p:spPr bwMode="auto">
          <a:xfrm>
            <a:off x="5675313" y="2674938"/>
            <a:ext cx="2032000" cy="802641"/>
          </a:xfrm>
          <a:prstGeom prst="rect"/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b="1" sz="2400" lang="en-US">
                <a:latin typeface="微软雅黑" pitchFamily="34" charset="-122"/>
              </a:rPr>
              <a:t>Badan PPSDMK</a:t>
            </a:r>
            <a:endParaRPr b="1" sz="2400" lang="en-AU">
              <a:latin typeface="微软雅黑" pitchFamily="34" charset="-122"/>
            </a:endParaRPr>
          </a:p>
        </p:txBody>
      </p:sp>
      <p:sp>
        <p:nvSpPr>
          <p:cNvPr id="1048897" name="TextBox 17"/>
          <p:cNvSpPr txBox="1">
            <a:spLocks noChangeArrowheads="1"/>
          </p:cNvSpPr>
          <p:nvPr/>
        </p:nvSpPr>
        <p:spPr bwMode="auto">
          <a:xfrm>
            <a:off x="9085263" y="788988"/>
            <a:ext cx="2511425" cy="624840"/>
          </a:xfrm>
          <a:prstGeom prst="rect"/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>
                <a:latin typeface="微软雅黑" pitchFamily="34" charset="-122"/>
              </a:rPr>
              <a:t>Verifikator Pusat untuk Satker/UPT Pusat </a:t>
            </a:r>
            <a:endParaRPr lang="en-AU">
              <a:latin typeface="微软雅黑" pitchFamily="34" charset="-122"/>
            </a:endParaRPr>
          </a:p>
        </p:txBody>
      </p:sp>
      <p:sp>
        <p:nvSpPr>
          <p:cNvPr id="1048898" name="TextBox 21"/>
          <p:cNvSpPr txBox="1"/>
          <p:nvPr/>
        </p:nvSpPr>
        <p:spPr>
          <a:xfrm>
            <a:off x="9286875" y="2741613"/>
            <a:ext cx="1946275" cy="647700"/>
          </a:xfrm>
          <a:prstGeom prst="rect"/>
          <a:solidFill>
            <a:schemeClr val="tx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b="1" dirty="0"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  <a:t>PPK Transfer </a:t>
            </a:r>
            <a:r>
              <a:rPr b="1" dirty="0" lang="en-US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Ke</a:t>
            </a:r>
            <a:r>
              <a:rPr b="1" dirty="0"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b="1" dirty="0" lang="en-US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Ahli</a:t>
            </a:r>
            <a:r>
              <a:rPr b="1" dirty="0"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b="1" dirty="0" lang="en-US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Waris</a:t>
            </a:r>
            <a:endParaRPr b="1" dirty="0" lang="en-AU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899" name="Rectangle 24"/>
          <p:cNvSpPr/>
          <p:nvPr/>
        </p:nvSpPr>
        <p:spPr>
          <a:xfrm>
            <a:off x="2903538" y="1131888"/>
            <a:ext cx="3700462" cy="247650"/>
          </a:xfrm>
          <a:prstGeom prst="rect"/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900" name="Down Arrow 25"/>
          <p:cNvSpPr/>
          <p:nvPr/>
        </p:nvSpPr>
        <p:spPr>
          <a:xfrm>
            <a:off x="6240463" y="1233488"/>
            <a:ext cx="479425" cy="1379537"/>
          </a:xfrm>
          <a:prstGeom prst="downArrow"/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901" name="Striped Right Arrow 28"/>
          <p:cNvSpPr/>
          <p:nvPr/>
        </p:nvSpPr>
        <p:spPr>
          <a:xfrm>
            <a:off x="2924175" y="2973388"/>
            <a:ext cx="457200" cy="466725"/>
          </a:xfrm>
          <a:prstGeom prst="stripedRightArrow"/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902" name="Right Arrow 38"/>
          <p:cNvSpPr/>
          <p:nvPr/>
        </p:nvSpPr>
        <p:spPr>
          <a:xfrm>
            <a:off x="7227888" y="1001713"/>
            <a:ext cx="1800225" cy="392112"/>
          </a:xfrm>
          <a:prstGeom prst="rightArrow"/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903" name="TextBox 54"/>
          <p:cNvSpPr txBox="1">
            <a:spLocks noChangeArrowheads="1"/>
          </p:cNvSpPr>
          <p:nvPr/>
        </p:nvSpPr>
        <p:spPr bwMode="auto">
          <a:xfrm>
            <a:off x="3067050" y="2644775"/>
            <a:ext cx="260350" cy="369888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lang="en-US">
                <a:solidFill>
                  <a:srgbClr val="00B050"/>
                </a:solidFill>
                <a:latin typeface="微软雅黑" pitchFamily="34" charset="-122"/>
              </a:rPr>
              <a:t>1</a:t>
            </a:r>
            <a:endParaRPr b="1" lang="en-AU">
              <a:solidFill>
                <a:srgbClr val="00B050"/>
              </a:solidFill>
              <a:latin typeface="微软雅黑" pitchFamily="34" charset="-122"/>
            </a:endParaRPr>
          </a:p>
        </p:txBody>
      </p:sp>
      <p:sp>
        <p:nvSpPr>
          <p:cNvPr id="1048904" name="TextBox 55"/>
          <p:cNvSpPr txBox="1">
            <a:spLocks noChangeArrowheads="1"/>
          </p:cNvSpPr>
          <p:nvPr/>
        </p:nvSpPr>
        <p:spPr bwMode="auto">
          <a:xfrm>
            <a:off x="5205413" y="2673350"/>
            <a:ext cx="260350" cy="40005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sz="2000" lang="en-US">
                <a:solidFill>
                  <a:srgbClr val="00B050"/>
                </a:solidFill>
                <a:latin typeface="微软雅黑" pitchFamily="34" charset="-122"/>
              </a:rPr>
              <a:t>2</a:t>
            </a:r>
            <a:endParaRPr b="1" sz="2000" lang="en-AU">
              <a:solidFill>
                <a:srgbClr val="00B050"/>
              </a:solidFill>
              <a:latin typeface="微软雅黑" pitchFamily="34" charset="-122"/>
            </a:endParaRPr>
          </a:p>
        </p:txBody>
      </p:sp>
      <p:sp>
        <p:nvSpPr>
          <p:cNvPr id="1048905" name="TextBox 62"/>
          <p:cNvSpPr txBox="1">
            <a:spLocks noChangeArrowheads="1"/>
          </p:cNvSpPr>
          <p:nvPr/>
        </p:nvSpPr>
        <p:spPr bwMode="auto">
          <a:xfrm>
            <a:off x="4095750" y="642938"/>
            <a:ext cx="261938" cy="461962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sz="2400" lang="en-US">
                <a:solidFill>
                  <a:srgbClr val="FF0000"/>
                </a:solidFill>
                <a:latin typeface="微软雅黑" pitchFamily="34" charset="-122"/>
              </a:rPr>
              <a:t>1</a:t>
            </a:r>
            <a:endParaRPr b="1" sz="2400" lang="en-AU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1048906" name="TextBox 64"/>
          <p:cNvSpPr txBox="1">
            <a:spLocks noChangeArrowheads="1"/>
          </p:cNvSpPr>
          <p:nvPr/>
        </p:nvSpPr>
        <p:spPr bwMode="auto">
          <a:xfrm>
            <a:off x="8270875" y="0"/>
            <a:ext cx="261938" cy="461963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sz="2400" lang="en-US">
                <a:solidFill>
                  <a:srgbClr val="FF0000"/>
                </a:solidFill>
                <a:latin typeface="微软雅黑" pitchFamily="34" charset="-122"/>
              </a:rPr>
              <a:t>2</a:t>
            </a:r>
            <a:endParaRPr b="1" sz="2400" lang="en-AU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1048907" name="Down Arrow 65"/>
          <p:cNvSpPr/>
          <p:nvPr/>
        </p:nvSpPr>
        <p:spPr>
          <a:xfrm>
            <a:off x="7112000" y="1117600"/>
            <a:ext cx="449263" cy="1450975"/>
          </a:xfrm>
          <a:prstGeom prst="downArrow"/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908" name="Striped Right Arrow 79"/>
          <p:cNvSpPr/>
          <p:nvPr/>
        </p:nvSpPr>
        <p:spPr>
          <a:xfrm>
            <a:off x="5126038" y="3000375"/>
            <a:ext cx="476250" cy="454025"/>
          </a:xfrm>
          <a:prstGeom prst="stripedRightArrow"/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909" name="TextBox 86"/>
          <p:cNvSpPr txBox="1">
            <a:spLocks noChangeArrowheads="1"/>
          </p:cNvSpPr>
          <p:nvPr/>
        </p:nvSpPr>
        <p:spPr bwMode="auto">
          <a:xfrm>
            <a:off x="581025" y="188913"/>
            <a:ext cx="5675313" cy="369887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i="1" lang="en-US">
                <a:latin typeface="微软雅黑" pitchFamily="34" charset="-122"/>
              </a:rPr>
              <a:t>Mekanisme Pembayaran Santunan Kematian  </a:t>
            </a:r>
            <a:endParaRPr b="1" i="1" lang="en-AU">
              <a:latin typeface="微软雅黑" pitchFamily="34" charset="-122"/>
            </a:endParaRPr>
          </a:p>
        </p:txBody>
      </p:sp>
      <p:sp>
        <p:nvSpPr>
          <p:cNvPr id="1048910" name="TextBox 7"/>
          <p:cNvSpPr txBox="1">
            <a:spLocks noChangeArrowheads="1"/>
          </p:cNvSpPr>
          <p:nvPr/>
        </p:nvSpPr>
        <p:spPr bwMode="auto">
          <a:xfrm>
            <a:off x="738188" y="2857500"/>
            <a:ext cx="1989137" cy="646113"/>
          </a:xfrm>
          <a:prstGeom prst="rect"/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dirty="0" lang="en-US" err="1">
                <a:latin typeface="微软雅黑" pitchFamily="34" charset="-122"/>
                <a:cs typeface="+mn-cs"/>
              </a:rPr>
              <a:t>Satker</a:t>
            </a:r>
            <a:r>
              <a:rPr dirty="0" lang="en-US">
                <a:latin typeface="微软雅黑" pitchFamily="34" charset="-122"/>
                <a:cs typeface="+mn-cs"/>
              </a:rPr>
              <a:t> </a:t>
            </a:r>
            <a:r>
              <a:rPr dirty="0" lang="en-US" err="1">
                <a:latin typeface="微软雅黑" pitchFamily="34" charset="-122"/>
                <a:cs typeface="+mn-cs"/>
              </a:rPr>
              <a:t>di</a:t>
            </a:r>
            <a:r>
              <a:rPr dirty="0" lang="en-US">
                <a:latin typeface="微软雅黑" pitchFamily="34" charset="-122"/>
                <a:cs typeface="+mn-cs"/>
              </a:rPr>
              <a:t> </a:t>
            </a:r>
            <a:r>
              <a:rPr dirty="0" lang="en-US" err="1">
                <a:latin typeface="微软雅黑" pitchFamily="34" charset="-122"/>
                <a:cs typeface="+mn-cs"/>
              </a:rPr>
              <a:t>Kab.Kota</a:t>
            </a:r>
            <a:r>
              <a:rPr dirty="0" lang="en-US">
                <a:latin typeface="微软雅黑" pitchFamily="34" charset="-122"/>
                <a:cs typeface="+mn-cs"/>
              </a:rPr>
              <a:t> </a:t>
            </a:r>
            <a:endParaRPr dirty="0" lang="en-AU">
              <a:latin typeface="微软雅黑" pitchFamily="34" charset="-122"/>
              <a:cs typeface="+mn-cs"/>
            </a:endParaRPr>
          </a:p>
        </p:txBody>
      </p:sp>
      <p:sp>
        <p:nvSpPr>
          <p:cNvPr id="1048911" name="TextBox 7"/>
          <p:cNvSpPr txBox="1">
            <a:spLocks noChangeArrowheads="1"/>
          </p:cNvSpPr>
          <p:nvPr/>
        </p:nvSpPr>
        <p:spPr bwMode="auto">
          <a:xfrm>
            <a:off x="738188" y="4429125"/>
            <a:ext cx="1989137" cy="358141"/>
          </a:xfrm>
          <a:prstGeom prst="rect"/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dirty="0" lang="en-US" err="1">
                <a:latin typeface="微软雅黑" pitchFamily="34" charset="-122"/>
                <a:cs typeface="+mn-cs"/>
              </a:rPr>
              <a:t>Satker</a:t>
            </a:r>
            <a:r>
              <a:rPr dirty="0" lang="en-US">
                <a:latin typeface="微软雅黑" pitchFamily="34" charset="-122"/>
                <a:cs typeface="+mn-cs"/>
              </a:rPr>
              <a:t> </a:t>
            </a:r>
            <a:r>
              <a:rPr dirty="0" lang="en-US" err="1">
                <a:latin typeface="微软雅黑" pitchFamily="34" charset="-122"/>
                <a:cs typeface="+mn-cs"/>
              </a:rPr>
              <a:t>di</a:t>
            </a:r>
            <a:r>
              <a:rPr dirty="0" lang="en-US">
                <a:latin typeface="微软雅黑" pitchFamily="34" charset="-122"/>
                <a:cs typeface="+mn-cs"/>
              </a:rPr>
              <a:t> </a:t>
            </a:r>
            <a:r>
              <a:rPr dirty="0" lang="en-US" err="1">
                <a:latin typeface="微软雅黑" pitchFamily="34" charset="-122"/>
                <a:cs typeface="+mn-cs"/>
              </a:rPr>
              <a:t>Propinsi</a:t>
            </a:r>
            <a:r>
              <a:rPr dirty="0" lang="en-US">
                <a:latin typeface="微软雅黑" pitchFamily="34" charset="-122"/>
                <a:cs typeface="+mn-cs"/>
              </a:rPr>
              <a:t> </a:t>
            </a:r>
            <a:endParaRPr dirty="0" lang="en-AU">
              <a:latin typeface="微软雅黑" pitchFamily="34" charset="-122"/>
              <a:cs typeface="+mn-cs"/>
            </a:endParaRPr>
          </a:p>
        </p:txBody>
      </p:sp>
      <p:sp>
        <p:nvSpPr>
          <p:cNvPr id="1048912" name="TextBox 17"/>
          <p:cNvSpPr txBox="1">
            <a:spLocks noChangeArrowheads="1"/>
          </p:cNvSpPr>
          <p:nvPr/>
        </p:nvSpPr>
        <p:spPr bwMode="auto">
          <a:xfrm>
            <a:off x="9067800" y="4357688"/>
            <a:ext cx="2511425" cy="646112"/>
          </a:xfrm>
          <a:prstGeom prst="rect"/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dirty="0" lang="en-US" err="1">
                <a:latin typeface="微软雅黑" pitchFamily="34" charset="-122"/>
                <a:cs typeface="+mn-cs"/>
              </a:rPr>
              <a:t>Verifikator</a:t>
            </a:r>
            <a:r>
              <a:rPr dirty="0" lang="en-US">
                <a:latin typeface="微软雅黑" pitchFamily="34" charset="-122"/>
                <a:cs typeface="+mn-cs"/>
              </a:rPr>
              <a:t> </a:t>
            </a:r>
            <a:r>
              <a:rPr dirty="0" lang="en-US" err="1">
                <a:latin typeface="微软雅黑" pitchFamily="34" charset="-122"/>
                <a:cs typeface="+mn-cs"/>
              </a:rPr>
              <a:t>Pusat</a:t>
            </a:r>
            <a:r>
              <a:rPr dirty="0" lang="en-US">
                <a:latin typeface="微软雅黑" pitchFamily="34" charset="-122"/>
                <a:cs typeface="+mn-cs"/>
              </a:rPr>
              <a:t> </a:t>
            </a:r>
            <a:r>
              <a:rPr dirty="0" lang="en-US" err="1">
                <a:latin typeface="微软雅黑" pitchFamily="34" charset="-122"/>
                <a:cs typeface="+mn-cs"/>
              </a:rPr>
              <a:t>untuk</a:t>
            </a:r>
            <a:r>
              <a:rPr dirty="0" lang="en-US">
                <a:latin typeface="微软雅黑" pitchFamily="34" charset="-122"/>
                <a:cs typeface="+mn-cs"/>
              </a:rPr>
              <a:t> </a:t>
            </a:r>
            <a:r>
              <a:rPr dirty="0" lang="en-US" err="1">
                <a:latin typeface="微软雅黑" pitchFamily="34" charset="-122"/>
                <a:cs typeface="+mn-cs"/>
              </a:rPr>
              <a:t>Satker</a:t>
            </a:r>
            <a:r>
              <a:rPr dirty="0" lang="en-US">
                <a:latin typeface="微软雅黑" pitchFamily="34" charset="-122"/>
                <a:cs typeface="+mn-cs"/>
              </a:rPr>
              <a:t> Daerah</a:t>
            </a:r>
            <a:endParaRPr dirty="0" lang="en-AU">
              <a:latin typeface="微软雅黑" pitchFamily="34" charset="-122"/>
              <a:cs typeface="+mn-cs"/>
            </a:endParaRPr>
          </a:p>
        </p:txBody>
      </p:sp>
      <p:sp>
        <p:nvSpPr>
          <p:cNvPr id="1048913" name="Up Arrow 73"/>
          <p:cNvSpPr/>
          <p:nvPr/>
        </p:nvSpPr>
        <p:spPr>
          <a:xfrm>
            <a:off x="6299200" y="3482975"/>
            <a:ext cx="377825" cy="1249363"/>
          </a:xfrm>
          <a:prstGeom prst="upArrow"/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AU"/>
          </a:p>
        </p:txBody>
      </p:sp>
      <p:sp>
        <p:nvSpPr>
          <p:cNvPr id="1048914" name="TextBox 64"/>
          <p:cNvSpPr txBox="1">
            <a:spLocks noChangeArrowheads="1"/>
          </p:cNvSpPr>
          <p:nvPr/>
        </p:nvSpPr>
        <p:spPr bwMode="auto">
          <a:xfrm>
            <a:off x="7559675" y="1770063"/>
            <a:ext cx="261938" cy="461962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sz="2400" lang="en-US">
                <a:solidFill>
                  <a:srgbClr val="FF0000"/>
                </a:solidFill>
                <a:latin typeface="微软雅黑" pitchFamily="34" charset="-122"/>
              </a:rPr>
              <a:t>3</a:t>
            </a:r>
            <a:endParaRPr b="1" sz="2400" lang="en-AU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1048915" name="Up Arrow 78"/>
          <p:cNvSpPr/>
          <p:nvPr/>
        </p:nvSpPr>
        <p:spPr>
          <a:xfrm>
            <a:off x="7286625" y="3513138"/>
            <a:ext cx="347663" cy="1146175"/>
          </a:xfrm>
          <a:prstGeom prst="upArrow"/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AU"/>
          </a:p>
        </p:txBody>
      </p:sp>
      <p:sp>
        <p:nvSpPr>
          <p:cNvPr id="1048916" name="Right Arrow 81"/>
          <p:cNvSpPr/>
          <p:nvPr/>
        </p:nvSpPr>
        <p:spPr>
          <a:xfrm>
            <a:off x="7358063" y="4543425"/>
            <a:ext cx="1597025" cy="376238"/>
          </a:xfrm>
          <a:prstGeom prst="rightArrow"/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AU"/>
          </a:p>
        </p:txBody>
      </p:sp>
      <p:sp>
        <p:nvSpPr>
          <p:cNvPr id="1048917" name="TextBox 54"/>
          <p:cNvSpPr txBox="1">
            <a:spLocks noChangeArrowheads="1"/>
          </p:cNvSpPr>
          <p:nvPr/>
        </p:nvSpPr>
        <p:spPr bwMode="auto">
          <a:xfrm>
            <a:off x="8378825" y="4121150"/>
            <a:ext cx="260350" cy="369888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lang="en-US">
                <a:solidFill>
                  <a:srgbClr val="00B050"/>
                </a:solidFill>
                <a:latin typeface="微软雅黑" pitchFamily="34" charset="-122"/>
              </a:rPr>
              <a:t>3</a:t>
            </a:r>
            <a:endParaRPr b="1" lang="en-AU">
              <a:solidFill>
                <a:srgbClr val="00B050"/>
              </a:solidFill>
              <a:latin typeface="微软雅黑" pitchFamily="34" charset="-122"/>
            </a:endParaRPr>
          </a:p>
        </p:txBody>
      </p:sp>
      <p:sp>
        <p:nvSpPr>
          <p:cNvPr id="1048918" name="TextBox 87"/>
          <p:cNvSpPr txBox="1"/>
          <p:nvPr/>
        </p:nvSpPr>
        <p:spPr>
          <a:xfrm>
            <a:off x="3524250" y="2925763"/>
            <a:ext cx="1501775" cy="646112"/>
          </a:xfrm>
          <a:prstGeom prst="rect"/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dirty="0" lang="en-US" err="1">
                <a:latin typeface="+mn-lt"/>
                <a:ea typeface="+mn-ea"/>
                <a:cs typeface="+mn-cs"/>
              </a:rPr>
              <a:t>Dinkes</a:t>
            </a:r>
            <a:r>
              <a:rPr dirty="0" lang="en-US">
                <a:latin typeface="+mn-lt"/>
                <a:ea typeface="+mn-ea"/>
                <a:cs typeface="+mn-cs"/>
              </a:rPr>
              <a:t> </a:t>
            </a:r>
            <a:r>
              <a:rPr dirty="0" lang="en-US" err="1">
                <a:latin typeface="+mn-lt"/>
                <a:ea typeface="+mn-ea"/>
                <a:cs typeface="+mn-cs"/>
              </a:rPr>
              <a:t>Propinsi</a:t>
            </a:r>
            <a:r>
              <a:rPr dirty="0" lang="en-US">
                <a:latin typeface="+mn-lt"/>
                <a:ea typeface="+mn-ea"/>
                <a:cs typeface="+mn-cs"/>
              </a:rPr>
              <a:t> </a:t>
            </a:r>
            <a:endParaRPr dirty="0" lang="en-AU">
              <a:latin typeface="+mn-lt"/>
              <a:ea typeface="+mn-ea"/>
              <a:cs typeface="+mn-cs"/>
            </a:endParaRPr>
          </a:p>
        </p:txBody>
      </p:sp>
      <p:sp>
        <p:nvSpPr>
          <p:cNvPr id="1048919" name="Striped Right Arrow 88"/>
          <p:cNvSpPr/>
          <p:nvPr/>
        </p:nvSpPr>
        <p:spPr>
          <a:xfrm>
            <a:off x="3024188" y="4500563"/>
            <a:ext cx="457200" cy="466725"/>
          </a:xfrm>
          <a:prstGeom prst="stripedRightArrow"/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920" name="Striped Right Arrow 89"/>
          <p:cNvSpPr/>
          <p:nvPr/>
        </p:nvSpPr>
        <p:spPr>
          <a:xfrm>
            <a:off x="7967663" y="3030538"/>
            <a:ext cx="1017587" cy="454025"/>
          </a:xfrm>
          <a:prstGeom prst="stripedRightArrow"/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/>
          </a:p>
        </p:txBody>
      </p:sp>
      <p:sp>
        <p:nvSpPr>
          <p:cNvPr id="1048921" name="TextBox 54"/>
          <p:cNvSpPr txBox="1">
            <a:spLocks noChangeArrowheads="1"/>
          </p:cNvSpPr>
          <p:nvPr/>
        </p:nvSpPr>
        <p:spPr bwMode="auto">
          <a:xfrm>
            <a:off x="3095625" y="3929063"/>
            <a:ext cx="260350" cy="369887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lang="en-US">
                <a:solidFill>
                  <a:srgbClr val="00B050"/>
                </a:solidFill>
                <a:latin typeface="微软雅黑" pitchFamily="34" charset="-122"/>
              </a:rPr>
              <a:t>1</a:t>
            </a:r>
            <a:endParaRPr b="1" lang="en-AU">
              <a:solidFill>
                <a:srgbClr val="00B050"/>
              </a:solidFill>
              <a:latin typeface="微软雅黑" pitchFamily="34" charset="-122"/>
            </a:endParaRPr>
          </a:p>
        </p:txBody>
      </p:sp>
      <p:sp>
        <p:nvSpPr>
          <p:cNvPr id="1048922" name="TextBox 55"/>
          <p:cNvSpPr txBox="1">
            <a:spLocks noChangeArrowheads="1"/>
          </p:cNvSpPr>
          <p:nvPr/>
        </p:nvSpPr>
        <p:spPr bwMode="auto">
          <a:xfrm>
            <a:off x="5595938" y="4071938"/>
            <a:ext cx="260350" cy="40005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sz="2000" lang="en-US">
                <a:solidFill>
                  <a:srgbClr val="00B050"/>
                </a:solidFill>
                <a:latin typeface="微软雅黑" pitchFamily="34" charset="-122"/>
              </a:rPr>
              <a:t>2</a:t>
            </a:r>
            <a:endParaRPr b="1" sz="2000" lang="en-AU">
              <a:solidFill>
                <a:srgbClr val="00B050"/>
              </a:solidFill>
              <a:latin typeface="微软雅黑" pitchFamily="34" charset="-122"/>
            </a:endParaRPr>
          </a:p>
        </p:txBody>
      </p:sp>
      <p:sp>
        <p:nvSpPr>
          <p:cNvPr id="1048923" name="TextBox 54"/>
          <p:cNvSpPr txBox="1">
            <a:spLocks noChangeArrowheads="1"/>
          </p:cNvSpPr>
          <p:nvPr/>
        </p:nvSpPr>
        <p:spPr bwMode="auto">
          <a:xfrm>
            <a:off x="7667625" y="3714750"/>
            <a:ext cx="260350" cy="369888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lang="en-US">
                <a:solidFill>
                  <a:srgbClr val="00B050"/>
                </a:solidFill>
                <a:latin typeface="微软雅黑" pitchFamily="34" charset="-122"/>
              </a:rPr>
              <a:t>4</a:t>
            </a:r>
            <a:endParaRPr b="1" lang="en-AU">
              <a:solidFill>
                <a:srgbClr val="00B050"/>
              </a:solidFill>
              <a:latin typeface="微软雅黑" pitchFamily="34" charset="-122"/>
            </a:endParaRPr>
          </a:p>
        </p:txBody>
      </p:sp>
      <p:sp>
        <p:nvSpPr>
          <p:cNvPr id="1048924" name="Striped Right Arrow 93"/>
          <p:cNvSpPr/>
          <p:nvPr/>
        </p:nvSpPr>
        <p:spPr>
          <a:xfrm>
            <a:off x="7953375" y="2641600"/>
            <a:ext cx="1001713" cy="363538"/>
          </a:xfrm>
          <a:prstGeom prst="stripedRightArrow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AU"/>
          </a:p>
        </p:txBody>
      </p:sp>
      <p:sp>
        <p:nvSpPr>
          <p:cNvPr id="1048925" name="TextBox 64"/>
          <p:cNvSpPr txBox="1">
            <a:spLocks noChangeArrowheads="1"/>
          </p:cNvSpPr>
          <p:nvPr/>
        </p:nvSpPr>
        <p:spPr bwMode="auto">
          <a:xfrm>
            <a:off x="8239125" y="2071688"/>
            <a:ext cx="261938" cy="461962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sz="2400" lang="en-US">
                <a:solidFill>
                  <a:srgbClr val="FF0000"/>
                </a:solidFill>
                <a:latin typeface="微软雅黑" pitchFamily="34" charset="-122"/>
              </a:rPr>
              <a:t>4</a:t>
            </a:r>
            <a:endParaRPr b="1" sz="2400" lang="en-AU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1048926" name="TextBox 54"/>
          <p:cNvSpPr txBox="1">
            <a:spLocks noChangeArrowheads="1"/>
          </p:cNvSpPr>
          <p:nvPr/>
        </p:nvSpPr>
        <p:spPr bwMode="auto">
          <a:xfrm>
            <a:off x="8239125" y="3429000"/>
            <a:ext cx="260350" cy="369888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b="1" lang="en-US">
                <a:solidFill>
                  <a:srgbClr val="00B050"/>
                </a:solidFill>
                <a:latin typeface="微软雅黑" pitchFamily="34" charset="-122"/>
              </a:rPr>
              <a:t>5</a:t>
            </a:r>
            <a:endParaRPr b="1" lang="en-AU">
              <a:solidFill>
                <a:srgbClr val="00B050"/>
              </a:solidFill>
              <a:latin typeface="微软雅黑" pitchFamily="34" charset="-122"/>
            </a:endParaRPr>
          </a:p>
        </p:txBody>
      </p:sp>
      <p:sp>
        <p:nvSpPr>
          <p:cNvPr id="1048927" name="Rectangle 98"/>
          <p:cNvSpPr/>
          <p:nvPr/>
        </p:nvSpPr>
        <p:spPr>
          <a:xfrm>
            <a:off x="5167313" y="4586288"/>
            <a:ext cx="1422400" cy="203200"/>
          </a:xfrm>
          <a:prstGeom prst="rect"/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A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6" name="Table 1"/>
          <p:cNvGraphicFramePr>
            <a:graphicFrameLocks noGrp="1"/>
          </p:cNvGraphicFramePr>
          <p:nvPr/>
        </p:nvGraphicFramePr>
        <p:xfrm>
          <a:off x="279472" y="1445960"/>
          <a:ext cx="11237471" cy="428323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65044"/>
                <a:gridCol w="2641231"/>
                <a:gridCol w="1534769"/>
                <a:gridCol w="1726577"/>
                <a:gridCol w="2384925"/>
                <a:gridCol w="2384925"/>
              </a:tblGrid>
              <a:tr h="561473">
                <a:tc>
                  <a:txBody>
                    <a:bodyPr/>
                    <a:p>
                      <a:pPr algn="ctr" fontAlgn="b"/>
                      <a:r>
                        <a:rPr dirty="0" sz="1800" lang="en-US" strike="noStrike" u="none">
                          <a:effectLst/>
                        </a:rPr>
                        <a:t>No</a:t>
                      </a:r>
                      <a:endParaRPr b="0" dirty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 indent="-285750" marL="285750">
                        <a:buFont typeface="Symbol"/>
                        <a:buChar char="S"/>
                      </a:pPr>
                      <a:r>
                        <a:rPr dirty="0" sz="1800" lang="en-US" err="1" strike="noStrike" u="none">
                          <a:effectLst/>
                        </a:rPr>
                        <a:t>Tempat</a:t>
                      </a:r>
                      <a:r>
                        <a:rPr dirty="0" sz="1800" lang="en-US" strike="noStrike" u="none">
                          <a:effectLst/>
                        </a:rPr>
                        <a:t> </a:t>
                      </a:r>
                      <a:r>
                        <a:rPr dirty="0" sz="1800" lang="en-US" err="1" strike="noStrike" u="none">
                          <a:effectLst/>
                        </a:rPr>
                        <a:t>Tidur</a:t>
                      </a:r>
                      <a:r>
                        <a:rPr dirty="0" sz="1800" lang="id-ID" strike="noStrike" u="none">
                          <a:effectLst/>
                        </a:rPr>
                        <a:t> Ruang</a:t>
                      </a:r>
                      <a:r>
                        <a:rPr baseline="0" dirty="0" sz="1800" lang="id-ID" strike="noStrike" u="none">
                          <a:effectLst/>
                        </a:rPr>
                        <a:t> Isolasi/ HCU/ ICU</a:t>
                      </a:r>
                      <a:endParaRPr b="0" dirty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dirty="0" sz="1800" lang="en-US" strike="noStrike" u="none">
                          <a:effectLst/>
                          <a:sym typeface="Symbol" panose="05050102010706020507" pitchFamily="18" charset="2"/>
                        </a:rPr>
                        <a:t></a:t>
                      </a:r>
                      <a:r>
                        <a:rPr dirty="0" sz="1800" lang="en-US" strike="noStrike" u="none">
                          <a:effectLst/>
                        </a:rPr>
                        <a:t> </a:t>
                      </a:r>
                      <a:r>
                        <a:rPr dirty="0" sz="1800" lang="en-US" err="1" strike="noStrike" u="none">
                          <a:effectLst/>
                        </a:rPr>
                        <a:t>Dokter</a:t>
                      </a:r>
                      <a:r>
                        <a:rPr dirty="0" sz="1800" lang="en-US" strike="noStrike" u="none">
                          <a:effectLst/>
                        </a:rPr>
                        <a:t> </a:t>
                      </a:r>
                      <a:r>
                        <a:rPr dirty="0" sz="1800" lang="en-US" err="1" strike="noStrike" u="none">
                          <a:effectLst/>
                        </a:rPr>
                        <a:t>Spesialis</a:t>
                      </a:r>
                      <a:endParaRPr b="0" dirty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dirty="0" sz="1800" lang="en-US" strike="noStrike" u="none">
                          <a:effectLst/>
                          <a:sym typeface="Symbol" panose="05050102010706020507" pitchFamily="18" charset="2"/>
                        </a:rPr>
                        <a:t></a:t>
                      </a:r>
                      <a:r>
                        <a:rPr dirty="0" sz="1800" lang="en-US" strike="noStrike" u="none">
                          <a:effectLst/>
                        </a:rPr>
                        <a:t> </a:t>
                      </a:r>
                      <a:r>
                        <a:rPr dirty="0" sz="1800" lang="en-US" err="1" strike="noStrike" u="none">
                          <a:effectLst/>
                        </a:rPr>
                        <a:t>Dokter</a:t>
                      </a:r>
                      <a:endParaRPr b="0" dirty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dirty="0" sz="1800" lang="en-US" strike="noStrike" u="none">
                          <a:effectLst/>
                          <a:sym typeface="Symbol" panose="05050102010706020507" pitchFamily="18" charset="2"/>
                        </a:rPr>
                        <a:t></a:t>
                      </a:r>
                      <a:r>
                        <a:rPr dirty="0" sz="1800" lang="en-US" strike="noStrike" u="none">
                          <a:effectLst/>
                        </a:rPr>
                        <a:t> </a:t>
                      </a:r>
                      <a:r>
                        <a:rPr dirty="0" sz="1800" lang="en-US" err="1" strike="noStrike" u="none">
                          <a:effectLst/>
                        </a:rPr>
                        <a:t>Perawat</a:t>
                      </a:r>
                      <a:r>
                        <a:rPr dirty="0" sz="1800" lang="en-US" strike="noStrike" u="none">
                          <a:effectLst/>
                        </a:rPr>
                        <a:t>/ </a:t>
                      </a:r>
                      <a:r>
                        <a:rPr dirty="0" sz="1800" lang="en-US" err="1" strike="noStrike" u="none">
                          <a:effectLst/>
                        </a:rPr>
                        <a:t>Bidan</a:t>
                      </a:r>
                      <a:endParaRPr b="0" dirty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dirty="0" sz="1800" lang="en-US" strike="noStrike" u="none">
                          <a:effectLst/>
                          <a:sym typeface="Symbol" panose="05050102010706020507" pitchFamily="18" charset="2"/>
                        </a:rPr>
                        <a:t></a:t>
                      </a:r>
                      <a:r>
                        <a:rPr dirty="0" sz="1800" lang="en-US" strike="noStrike" u="none">
                          <a:effectLst/>
                        </a:rPr>
                        <a:t> Tenaga Kesehatan </a:t>
                      </a:r>
                      <a:r>
                        <a:rPr dirty="0" sz="1800" lang="en-US" err="1" strike="noStrike" u="none">
                          <a:effectLst/>
                        </a:rPr>
                        <a:t>Lainnya</a:t>
                      </a:r>
                      <a:endParaRPr b="0" dirty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</a:tr>
              <a:tr h="561473">
                <a:tc>
                  <a:txBody>
                    <a:bodyPr/>
                    <a:p>
                      <a:pPr algn="ctr" fontAlgn="b"/>
                      <a:r>
                        <a:rPr dirty="0" sz="1800" lang="en-US" strike="noStrike" u="none">
                          <a:effectLst/>
                        </a:rPr>
                        <a:t>1</a:t>
                      </a:r>
                      <a:endParaRPr b="0" dirty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b="1" dirty="0" sz="1800" lang="en-US" strike="noStrike" u="none">
                          <a:effectLst/>
                        </a:rPr>
                        <a:t>0 - 10</a:t>
                      </a:r>
                      <a:endParaRPr b="1" dirty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  <a:r>
                        <a:rPr baseline="0" b="0" dirty="0" sz="1800" i="0" lang="en-US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- 5</a:t>
                      </a:r>
                      <a:endParaRPr b="0" dirty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  <a:r>
                        <a:rPr baseline="0" b="0" dirty="0" sz="1800" i="0" lang="en-US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- 5</a:t>
                      </a:r>
                      <a:endParaRPr b="0" dirty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30</a:t>
                      </a:r>
                      <a:r>
                        <a:rPr baseline="0" b="0" dirty="0" sz="1800" i="0" lang="en-US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- 40</a:t>
                      </a:r>
                      <a:endParaRPr b="0" dirty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p>
                      <a:pPr algn="l" defTabSz="914400" eaLnBrk="1" fontAlgn="b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0" dirty="0" sz="1800" i="0" lang="en-US" err="1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Analis</a:t>
                      </a:r>
                      <a:r>
                        <a:rPr b="0" dirty="0" sz="1800" i="0" lang="en-US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Lab, </a:t>
                      </a:r>
                      <a:r>
                        <a:rPr b="0" dirty="0" sz="1800" i="0" lang="en-US" err="1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Radiografer</a:t>
                      </a:r>
                      <a:r>
                        <a:rPr b="0" dirty="0" sz="1800" i="0" lang="en-US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, </a:t>
                      </a:r>
                      <a:r>
                        <a:rPr b="0" dirty="0" sz="1800" i="0" lang="en-US" err="1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Farmasi</a:t>
                      </a:r>
                      <a:r>
                        <a:rPr b="0" dirty="0" sz="1800" i="0" lang="en-US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,</a:t>
                      </a:r>
                      <a:r>
                        <a:rPr baseline="0" b="0" dirty="0" sz="1800" i="0" lang="en-US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baseline="0" b="0" dirty="0" sz="1800" i="0" lang="en-US" err="1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Elektro</a:t>
                      </a:r>
                      <a:r>
                        <a:rPr baseline="0" b="0" dirty="0" sz="1800" i="0" lang="en-US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baseline="0" b="0" dirty="0" sz="1800" i="0" lang="en-US" err="1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Medis</a:t>
                      </a:r>
                      <a:r>
                        <a:rPr baseline="0" b="0" dirty="0" sz="1800" i="0" lang="en-US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, </a:t>
                      </a:r>
                      <a:r>
                        <a:rPr baseline="0" b="0" dirty="0" sz="1800" i="0" lang="en-US" err="1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Dll</a:t>
                      </a:r>
                      <a:r>
                        <a:rPr baseline="0" b="0" dirty="0" sz="1800" i="0" lang="en-US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:</a:t>
                      </a:r>
                    </a:p>
                    <a:p>
                      <a:pPr algn="l" defTabSz="914400" eaLnBrk="1" fontAlgn="b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0" dirty="0" sz="1800" i="0" lang="en-US" err="1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Sesuai</a:t>
                      </a:r>
                      <a:r>
                        <a:rPr baseline="0" b="0" dirty="0" sz="1800" i="0" lang="en-US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baseline="0" b="0" dirty="0" sz="1800" i="0" lang="en-US" err="1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kebutuhan</a:t>
                      </a:r>
                      <a:endParaRPr b="0" dirty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</a:tr>
              <a:tr h="561473">
                <a:tc>
                  <a:txBody>
                    <a:bodyPr/>
                    <a:p>
                      <a:pPr algn="ctr" fontAlgn="b"/>
                      <a:r>
                        <a:rPr dirty="0" sz="1800" lang="en-US" strike="noStrike" u="none">
                          <a:effectLst/>
                        </a:rPr>
                        <a:t>2</a:t>
                      </a:r>
                      <a:endParaRPr b="0" dirty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b="1" dirty="0" sz="1800" lang="en-US" strike="noStrike" u="none">
                          <a:effectLst/>
                        </a:rPr>
                        <a:t>11 - 20</a:t>
                      </a:r>
                      <a:endParaRPr b="1" dirty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6 - 10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6 - 10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41 - 60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p>
                      <a:pPr algn="ctr" fontAlgn="b"/>
                      <a:endParaRPr b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</a:tr>
              <a:tr h="561473">
                <a:tc>
                  <a:txBody>
                    <a:bodyPr/>
                    <a:p>
                      <a:pPr algn="ctr" fontAlgn="b"/>
                      <a:r>
                        <a:rPr dirty="0" sz="1800" lang="en-US" strike="noStrike" u="non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b="0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b="1" dirty="0" sz="1800" lang="en-US" strike="noStrike" u="none">
                          <a:solidFill>
                            <a:schemeClr val="tx1"/>
                          </a:solidFill>
                          <a:effectLst/>
                        </a:rPr>
                        <a:t>21 - 30</a:t>
                      </a:r>
                      <a:endParaRPr b="1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11 - 15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11 - 15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61 - 90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p>
                      <a:pPr algn="ctr" fontAlgn="b"/>
                      <a:endParaRPr b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</a:tr>
              <a:tr h="561473">
                <a:tc>
                  <a:txBody>
                    <a:bodyPr/>
                    <a:p>
                      <a:pPr algn="ctr" fontAlgn="b"/>
                      <a:r>
                        <a:rPr dirty="0" sz="1800" lang="en-US" strike="noStrike" u="non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b="0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b="1" dirty="0" sz="1800" lang="en-US" strike="noStrike" u="none">
                          <a:solidFill>
                            <a:schemeClr val="tx1"/>
                          </a:solidFill>
                          <a:effectLst/>
                        </a:rPr>
                        <a:t>31 - 40</a:t>
                      </a:r>
                      <a:endParaRPr b="1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16 - 20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16 - 20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91 - 120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p>
                      <a:pPr algn="ctr" fontAlgn="b"/>
                      <a:endParaRPr b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</a:tr>
              <a:tr h="561473">
                <a:tc>
                  <a:txBody>
                    <a:bodyPr/>
                    <a:p>
                      <a:pPr algn="ctr" fontAlgn="b"/>
                      <a:r>
                        <a:rPr dirty="0" sz="1800" lang="en-US" strike="noStrike" u="non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b="0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b="1" dirty="0" sz="1800" lang="en-US" strike="noStrike" u="none">
                          <a:solidFill>
                            <a:schemeClr val="tx1"/>
                          </a:solidFill>
                          <a:effectLst/>
                        </a:rPr>
                        <a:t>41 - 50</a:t>
                      </a:r>
                      <a:endParaRPr b="1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21 - 25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21 - 25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121 - 150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p>
                      <a:pPr algn="ctr" fontAlgn="b"/>
                      <a:endParaRPr b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</a:tr>
              <a:tr h="561473">
                <a:tc>
                  <a:txBody>
                    <a:bodyPr/>
                    <a:p>
                      <a:pPr algn="ctr" fontAlgn="b"/>
                      <a:r>
                        <a:rPr dirty="0" sz="1800" lang="en-US" strike="noStrike" u="non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b="0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b="1" dirty="0" sz="1800" lang="en-US" strike="noStrike" u="none">
                          <a:solidFill>
                            <a:schemeClr val="tx1"/>
                          </a:solidFill>
                          <a:effectLst/>
                        </a:rPr>
                        <a:t>51 - 100 </a:t>
                      </a:r>
                      <a:endParaRPr b="1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baseline="0"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26 - 50</a:t>
                      </a:r>
                      <a:endParaRPr b="0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b"/>
                      <a:r>
                        <a:rPr baseline="0"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26 - 50</a:t>
                      </a:r>
                      <a:endParaRPr b="0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151 - 300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p>
                      <a:pPr algn="ctr" fontAlgn="b"/>
                      <a:endParaRPr b="0" dirty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1048928" name="文本框 1"/>
          <p:cNvSpPr txBox="1"/>
          <p:nvPr/>
        </p:nvSpPr>
        <p:spPr>
          <a:xfrm>
            <a:off x="1029376" y="280176"/>
            <a:ext cx="10487567" cy="869854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20000"/>
              </a:lnSpc>
            </a:pPr>
            <a:r>
              <a:rPr altLang="zh-CN" b="1" dirty="0" sz="22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Kebutuhan</a:t>
            </a:r>
            <a:r>
              <a:rPr altLang="zh-CN" b="1" dirty="0" sz="22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 Tenaga Kesehatan di </a:t>
            </a:r>
            <a:r>
              <a:rPr altLang="zh-CN" b="1" dirty="0" sz="22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Rumah</a:t>
            </a:r>
            <a:r>
              <a:rPr altLang="zh-CN" b="1" dirty="0" sz="22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2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Sakit</a:t>
            </a:r>
            <a:r>
              <a:rPr altLang="zh-CN" b="1" dirty="0" sz="22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200" lang="id-ID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Rujukan </a:t>
            </a:r>
            <a:r>
              <a:rPr altLang="zh-CN" b="1" dirty="0" sz="22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Covid-19 </a:t>
            </a:r>
            <a:r>
              <a:rPr altLang="zh-CN" b="1" dirty="0" sz="22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Berdasarkan</a:t>
            </a:r>
            <a:r>
              <a:rPr altLang="zh-CN" b="1" dirty="0" sz="22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2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Jumlah</a:t>
            </a:r>
            <a:r>
              <a:rPr altLang="zh-CN" b="1" dirty="0" sz="22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2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Tempat</a:t>
            </a:r>
            <a:r>
              <a:rPr altLang="zh-CN" b="1" dirty="0" sz="22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2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Tidur</a:t>
            </a:r>
            <a:endParaRPr altLang="en-US" b="1" dirty="0" sz="2200" lang="zh-CN">
              <a:solidFill>
                <a:schemeClr val="bg2">
                  <a:lumMod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grpSp>
        <p:nvGrpSpPr>
          <p:cNvPr id="151" name="组合 25"/>
          <p:cNvGrpSpPr/>
          <p:nvPr/>
        </p:nvGrpSpPr>
        <p:grpSpPr>
          <a:xfrm rot="10800000">
            <a:off x="428624" y="472166"/>
            <a:ext cx="556534" cy="556534"/>
            <a:chOff x="11140167" y="467179"/>
            <a:chExt cx="556534" cy="556534"/>
          </a:xfrm>
        </p:grpSpPr>
        <p:sp>
          <p:nvSpPr>
            <p:cNvPr id="1048929" name="椭圆 26"/>
            <p:cNvSpPr/>
            <p:nvPr/>
          </p:nvSpPr>
          <p:spPr>
            <a:xfrm>
              <a:off x="11140167" y="467179"/>
              <a:ext cx="556534" cy="556534"/>
            </a:xfrm>
            <a:prstGeom prst="ellipse"/>
            <a:solidFill>
              <a:srgbClr val="F98048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p>
              <a:pPr algn="ctr"/>
              <a:endParaRPr altLang="en-US" b="1" sz="1600" lang="zh-CN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  <p:pic>
          <p:nvPicPr>
            <p:cNvPr id="2097178" name="图形 27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 rot="16200000">
              <a:off x="11246962" y="604836"/>
              <a:ext cx="304414" cy="304414"/>
            </a:xfrm>
            <a:prstGeom prst="rect"/>
          </p:spPr>
        </p:pic>
      </p:grpSp>
      <p:sp>
        <p:nvSpPr>
          <p:cNvPr id="1048930" name="Rectangle 6"/>
          <p:cNvSpPr/>
          <p:nvPr/>
        </p:nvSpPr>
        <p:spPr>
          <a:xfrm>
            <a:off x="1144994" y="5766685"/>
            <a:ext cx="9069572" cy="679302"/>
          </a:xfrm>
          <a:prstGeom prst="rect"/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b="1" dirty="0" lang="en-US" err="1" smtClean="0">
                <a:solidFill>
                  <a:schemeClr val="tx1"/>
                </a:solidFill>
                <a:latin typeface="Bahnschrift" panose="020B0502040204020203" pitchFamily="34" charset="0"/>
              </a:rPr>
              <a:t>Keterangan</a:t>
            </a:r>
            <a:r>
              <a:rPr b="1" dirty="0" lang="en-US" smtClean="0">
                <a:solidFill>
                  <a:schemeClr val="tx1"/>
                </a:solidFill>
                <a:latin typeface="Bahnschrift" panose="020B0502040204020203" pitchFamily="34" charset="0"/>
              </a:rPr>
              <a:t> :</a:t>
            </a:r>
          </a:p>
          <a:p>
            <a:r>
              <a:rPr dirty="0" lang="id-ID" smtClean="0">
                <a:solidFill>
                  <a:schemeClr val="tx1"/>
                </a:solidFill>
                <a:latin typeface="Bahnschrift" panose="020B0502040204020203" pitchFamily="34" charset="0"/>
              </a:rPr>
              <a:t>Jenis </a:t>
            </a:r>
            <a:r>
              <a:rPr dirty="0" lang="id-ID">
                <a:solidFill>
                  <a:schemeClr val="tx1"/>
                </a:solidFill>
                <a:latin typeface="Bahnschrift" panose="020B0502040204020203" pitchFamily="34" charset="0"/>
              </a:rPr>
              <a:t>dan </a:t>
            </a:r>
            <a:r>
              <a:rPr dirty="0" lang="en-US" smtClean="0">
                <a:solidFill>
                  <a:schemeClr val="tx1"/>
                </a:solidFill>
                <a:latin typeface="Bahnschrift" panose="020B0502040204020203" pitchFamily="34" charset="0"/>
              </a:rPr>
              <a:t>j</a:t>
            </a:r>
            <a:r>
              <a:rPr dirty="0" lang="id-ID" smtClean="0">
                <a:solidFill>
                  <a:schemeClr val="tx1"/>
                </a:solidFill>
                <a:latin typeface="Bahnschrift" panose="020B0502040204020203" pitchFamily="34" charset="0"/>
              </a:rPr>
              <a:t>umlah tenaga</a:t>
            </a:r>
            <a:r>
              <a:rPr dirty="0" lang="en-US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dirty="0" lang="en-US" err="1" smtClean="0">
                <a:solidFill>
                  <a:schemeClr val="tx1"/>
                </a:solidFill>
                <a:latin typeface="Bahnschrift" panose="020B0502040204020203" pitchFamily="34" charset="0"/>
              </a:rPr>
              <a:t>kesehatan</a:t>
            </a:r>
            <a:r>
              <a:rPr dirty="0" lang="id-ID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dirty="0" lang="id-ID">
                <a:solidFill>
                  <a:schemeClr val="tx1"/>
                </a:solidFill>
                <a:latin typeface="Bahnschrift" panose="020B0502040204020203" pitchFamily="34" charset="0"/>
              </a:rPr>
              <a:t>di </a:t>
            </a:r>
            <a:r>
              <a:rPr dirty="0" lang="id-ID" smtClean="0">
                <a:solidFill>
                  <a:schemeClr val="tx1"/>
                </a:solidFill>
                <a:latin typeface="Bahnschrift" panose="020B0502040204020203" pitchFamily="34" charset="0"/>
              </a:rPr>
              <a:t>IGD/</a:t>
            </a:r>
            <a:r>
              <a:rPr dirty="0" lang="en-US" smtClean="0">
                <a:solidFill>
                  <a:schemeClr val="tx1"/>
                </a:solidFill>
                <a:latin typeface="Bahnschrift" panose="020B0502040204020203" pitchFamily="34" charset="0"/>
              </a:rPr>
              <a:t>T</a:t>
            </a:r>
            <a:r>
              <a:rPr dirty="0" lang="id-ID" smtClean="0">
                <a:solidFill>
                  <a:schemeClr val="tx1"/>
                </a:solidFill>
                <a:latin typeface="Bahnschrift" panose="020B0502040204020203" pitchFamily="34" charset="0"/>
              </a:rPr>
              <a:t>riage disesuaikan </a:t>
            </a:r>
            <a:r>
              <a:rPr dirty="0" lang="id-ID">
                <a:solidFill>
                  <a:schemeClr val="tx1"/>
                </a:solidFill>
                <a:latin typeface="Bahnschrift" panose="020B0502040204020203" pitchFamily="34" charset="0"/>
              </a:rPr>
              <a:t>dengan kebutuhan</a:t>
            </a:r>
          </a:p>
        </p:txBody>
      </p:sp>
      <p:sp>
        <p:nvSpPr>
          <p:cNvPr id="1048931" name="TextBox 22"/>
          <p:cNvSpPr txBox="1"/>
          <p:nvPr/>
        </p:nvSpPr>
        <p:spPr>
          <a:xfrm>
            <a:off x="279472" y="6498464"/>
            <a:ext cx="3940103" cy="27699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id-ID"/>
              <a:t>Sumber </a:t>
            </a:r>
            <a:r>
              <a:rPr b="1" dirty="0" sz="1200" lang="en-US" smtClean="0"/>
              <a:t>data : </a:t>
            </a:r>
            <a:r>
              <a:rPr b="1" dirty="0" sz="1200" lang="en-US" err="1" smtClean="0"/>
              <a:t>laporan</a:t>
            </a:r>
            <a:r>
              <a:rPr b="1" dirty="0" sz="1200" lang="en-US" smtClean="0"/>
              <a:t> SIRS online </a:t>
            </a:r>
            <a:r>
              <a:rPr b="1" dirty="0" sz="1200" lang="id-ID"/>
              <a:t>	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7" name="Table 1"/>
          <p:cNvGraphicFramePr>
            <a:graphicFrameLocks noGrp="1"/>
          </p:cNvGraphicFramePr>
          <p:nvPr/>
        </p:nvGraphicFramePr>
        <p:xfrm>
          <a:off x="536524" y="1060679"/>
          <a:ext cx="11237471" cy="469153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65044"/>
                <a:gridCol w="3036604"/>
                <a:gridCol w="1473200"/>
                <a:gridCol w="1392773"/>
                <a:gridCol w="2384925"/>
                <a:gridCol w="2384925"/>
              </a:tblGrid>
              <a:tr h="575880">
                <a:tc>
                  <a:txBody>
                    <a:bodyPr/>
                    <a:p>
                      <a:pPr algn="ctr" fontAlgn="b"/>
                      <a:r>
                        <a:rPr dirty="0" sz="1800" lang="en-US" strike="noStrike" u="none">
                          <a:effectLst/>
                        </a:rPr>
                        <a:t>No</a:t>
                      </a:r>
                      <a:endParaRPr b="0" dirty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 indent="-285750" marL="285750">
                        <a:buFont typeface="Symbol"/>
                        <a:buChar char="S"/>
                      </a:pPr>
                      <a:r>
                        <a:rPr dirty="0" sz="1800" lang="en-US" err="1" strike="noStrike" u="none">
                          <a:effectLst/>
                        </a:rPr>
                        <a:t>Tempat</a:t>
                      </a:r>
                      <a:r>
                        <a:rPr dirty="0" sz="1800" lang="en-US" strike="noStrike" u="none">
                          <a:effectLst/>
                        </a:rPr>
                        <a:t> </a:t>
                      </a:r>
                      <a:r>
                        <a:rPr dirty="0" sz="1800" lang="en-US" err="1" strike="noStrike" u="none">
                          <a:effectLst/>
                        </a:rPr>
                        <a:t>Tidur</a:t>
                      </a:r>
                      <a:r>
                        <a:rPr dirty="0" sz="1800" lang="id-ID" strike="noStrike" u="none">
                          <a:effectLst/>
                        </a:rPr>
                        <a:t> Ruang</a:t>
                      </a:r>
                      <a:r>
                        <a:rPr baseline="0" dirty="0" sz="1800" lang="id-ID" strike="noStrike" u="none">
                          <a:effectLst/>
                        </a:rPr>
                        <a:t> Isolasi/ HCU/ ICU/ Rawat Inap</a:t>
                      </a:r>
                      <a:endParaRPr b="0" dirty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dirty="0" sz="1800" lang="en-US" strike="noStrike" u="none">
                          <a:effectLst/>
                          <a:sym typeface="Symbol" panose="05050102010706020507" pitchFamily="18" charset="2"/>
                        </a:rPr>
                        <a:t></a:t>
                      </a:r>
                      <a:r>
                        <a:rPr dirty="0" sz="1800" lang="en-US" strike="noStrike" u="none">
                          <a:effectLst/>
                        </a:rPr>
                        <a:t> </a:t>
                      </a:r>
                      <a:r>
                        <a:rPr dirty="0" sz="1800" lang="en-US" err="1" strike="noStrike" u="none">
                          <a:effectLst/>
                        </a:rPr>
                        <a:t>Dokter</a:t>
                      </a:r>
                      <a:r>
                        <a:rPr dirty="0" sz="1800" lang="en-US" strike="noStrike" u="none">
                          <a:effectLst/>
                        </a:rPr>
                        <a:t> </a:t>
                      </a:r>
                      <a:r>
                        <a:rPr dirty="0" sz="1800" lang="en-US" err="1" strike="noStrike" u="none">
                          <a:effectLst/>
                        </a:rPr>
                        <a:t>Spesialis</a:t>
                      </a:r>
                      <a:endParaRPr b="0" dirty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dirty="0" sz="1800" lang="en-US" strike="noStrike" u="none">
                          <a:effectLst/>
                          <a:sym typeface="Symbol" panose="05050102010706020507" pitchFamily="18" charset="2"/>
                        </a:rPr>
                        <a:t></a:t>
                      </a:r>
                      <a:r>
                        <a:rPr dirty="0" sz="1800" lang="en-US" strike="noStrike" u="none">
                          <a:effectLst/>
                        </a:rPr>
                        <a:t> </a:t>
                      </a:r>
                      <a:r>
                        <a:rPr dirty="0" sz="1800" lang="en-US" err="1" strike="noStrike" u="none">
                          <a:effectLst/>
                        </a:rPr>
                        <a:t>Dokter</a:t>
                      </a:r>
                      <a:endParaRPr b="0" dirty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dirty="0" sz="1800" lang="en-US" strike="noStrike" u="none">
                          <a:effectLst/>
                          <a:sym typeface="Symbol" panose="05050102010706020507" pitchFamily="18" charset="2"/>
                        </a:rPr>
                        <a:t></a:t>
                      </a:r>
                      <a:r>
                        <a:rPr dirty="0" sz="1800" lang="en-US" strike="noStrike" u="none">
                          <a:effectLst/>
                        </a:rPr>
                        <a:t> </a:t>
                      </a:r>
                      <a:r>
                        <a:rPr dirty="0" sz="1800" lang="en-US" err="1" strike="noStrike" u="none">
                          <a:effectLst/>
                        </a:rPr>
                        <a:t>Perawat</a:t>
                      </a:r>
                      <a:r>
                        <a:rPr dirty="0" sz="1800" lang="en-US" strike="noStrike" u="none">
                          <a:effectLst/>
                        </a:rPr>
                        <a:t>/ </a:t>
                      </a:r>
                      <a:r>
                        <a:rPr dirty="0" sz="1800" lang="en-US" err="1" strike="noStrike" u="none">
                          <a:effectLst/>
                        </a:rPr>
                        <a:t>Bidan</a:t>
                      </a:r>
                      <a:endParaRPr b="0" dirty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dirty="0" sz="1800" lang="en-US" strike="noStrike" u="none">
                          <a:effectLst/>
                          <a:sym typeface="Symbol" panose="05050102010706020507" pitchFamily="18" charset="2"/>
                        </a:rPr>
                        <a:t></a:t>
                      </a:r>
                      <a:r>
                        <a:rPr dirty="0" sz="1800" lang="en-US" strike="noStrike" u="none">
                          <a:effectLst/>
                        </a:rPr>
                        <a:t> Tenaga Kesehatan </a:t>
                      </a:r>
                      <a:r>
                        <a:rPr dirty="0" sz="1800" lang="en-US" err="1" strike="noStrike" u="none">
                          <a:effectLst/>
                        </a:rPr>
                        <a:t>Lainnya</a:t>
                      </a:r>
                      <a:endParaRPr b="0" dirty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</a:tr>
              <a:tr h="536495">
                <a:tc>
                  <a:txBody>
                    <a:bodyPr/>
                    <a:p>
                      <a:pPr algn="ctr" fontAlgn="b"/>
                      <a:r>
                        <a:rPr b="0" dirty="0" sz="1800" i="0" lang="id-ID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  <a:endParaRPr b="0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b="1" dirty="0" sz="1800" lang="en-US" strike="noStrike" u="none">
                          <a:solidFill>
                            <a:schemeClr val="tx1"/>
                          </a:solidFill>
                          <a:effectLst/>
                        </a:rPr>
                        <a:t>0 - 10</a:t>
                      </a:r>
                      <a:endParaRPr b="1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  <a:r>
                        <a:rPr baseline="0"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 - 5</a:t>
                      </a:r>
                      <a:endParaRPr b="0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  <a:r>
                        <a:rPr baseline="0"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 - 5</a:t>
                      </a:r>
                      <a:endParaRPr b="0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30</a:t>
                      </a:r>
                      <a:r>
                        <a:rPr baseline="0"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 - 40</a:t>
                      </a:r>
                      <a:endParaRPr b="0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p>
                      <a:pPr algn="l" defTabSz="914400" eaLnBrk="1" fontAlgn="b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0" dirty="0" sz="1800" i="0" lang="en-US" err="1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Analis</a:t>
                      </a:r>
                      <a:r>
                        <a:rPr b="0" dirty="0" sz="1800" i="0" lang="en-US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Lab, </a:t>
                      </a:r>
                      <a:r>
                        <a:rPr b="0" dirty="0" sz="1800" i="0" lang="en-US" err="1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Radiografer</a:t>
                      </a:r>
                      <a:r>
                        <a:rPr b="0" dirty="0" sz="1800" i="0" lang="en-US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, </a:t>
                      </a:r>
                      <a:r>
                        <a:rPr b="0" dirty="0" sz="1800" i="0" lang="en-US" err="1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Farmasi</a:t>
                      </a:r>
                      <a:r>
                        <a:rPr b="0" dirty="0" sz="1800" i="0" lang="en-US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,</a:t>
                      </a:r>
                      <a:r>
                        <a:rPr baseline="0" b="0" dirty="0" sz="1800" i="0" lang="en-US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baseline="0" b="0" dirty="0" sz="1800" i="0" lang="en-US" err="1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Elektro</a:t>
                      </a:r>
                      <a:r>
                        <a:rPr baseline="0" b="0" dirty="0" sz="1800" i="0" lang="en-US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baseline="0" b="0" dirty="0" sz="1800" i="0" lang="en-US" err="1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Medis</a:t>
                      </a:r>
                      <a:r>
                        <a:rPr baseline="0" b="0" dirty="0" sz="1800" i="0" lang="en-US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, </a:t>
                      </a:r>
                      <a:r>
                        <a:rPr baseline="0" b="0" dirty="0" sz="1800" i="0" lang="en-US" err="1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Dll</a:t>
                      </a:r>
                      <a:r>
                        <a:rPr baseline="0" b="0" dirty="0" sz="1800" i="0" lang="en-US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:</a:t>
                      </a:r>
                    </a:p>
                    <a:p>
                      <a:pPr algn="l" defTabSz="914400" eaLnBrk="1" fontAlgn="b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0" dirty="0" sz="1800" i="0" lang="en-US" err="1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Sesuai</a:t>
                      </a:r>
                      <a:r>
                        <a:rPr baseline="0" b="0" dirty="0" sz="1800" i="0" lang="en-US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baseline="0" b="0" dirty="0" sz="1800" i="0" lang="en-US" err="1" strike="noStrike" u="non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kebutuhan</a:t>
                      </a:r>
                      <a:endParaRPr b="0" dirty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</a:tr>
              <a:tr h="536495">
                <a:tc>
                  <a:txBody>
                    <a:bodyPr/>
                    <a:p>
                      <a:pPr algn="ctr" fontAlgn="b"/>
                      <a:r>
                        <a:rPr b="0" dirty="0" sz="1800" i="0" lang="id-ID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  <a:endParaRPr b="0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b="1" dirty="0" sz="1800" lang="en-US" strike="noStrike" u="none">
                          <a:solidFill>
                            <a:schemeClr val="tx1"/>
                          </a:solidFill>
                          <a:effectLst/>
                        </a:rPr>
                        <a:t>11 - 20</a:t>
                      </a:r>
                      <a:endParaRPr b="1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6 - 10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6 - 10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41 - 60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p>
                      <a:pPr algn="l" defTabSz="914400" eaLnBrk="1" fontAlgn="b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endParaRPr b="0" dirty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</a:tr>
              <a:tr h="536495">
                <a:tc>
                  <a:txBody>
                    <a:bodyPr/>
                    <a:p>
                      <a:pPr algn="ctr" fontAlgn="b"/>
                      <a:r>
                        <a:rPr b="0" dirty="0" sz="1800" i="0" lang="id-ID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3</a:t>
                      </a:r>
                      <a:endParaRPr b="0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b="1" dirty="0" sz="1800" lang="en-US" strike="noStrike" u="none">
                          <a:solidFill>
                            <a:schemeClr val="tx1"/>
                          </a:solidFill>
                          <a:effectLst/>
                        </a:rPr>
                        <a:t>21 - 30</a:t>
                      </a:r>
                      <a:endParaRPr b="1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11 - 15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11 - 15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61 - 90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p>
                      <a:pPr algn="l" defTabSz="914400" eaLnBrk="1" fontAlgn="b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endParaRPr b="0" dirty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</a:tr>
              <a:tr h="536495">
                <a:tc>
                  <a:txBody>
                    <a:bodyPr/>
                    <a:p>
                      <a:pPr algn="ctr" fontAlgn="b"/>
                      <a:r>
                        <a:rPr dirty="0" sz="1800" lang="en-US" strike="noStrike" u="non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b="0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b="1" dirty="0" sz="1800" lang="en-US" strike="noStrike" u="none">
                          <a:solidFill>
                            <a:schemeClr val="tx1"/>
                          </a:solidFill>
                          <a:effectLst/>
                        </a:rPr>
                        <a:t>31 - 40</a:t>
                      </a:r>
                      <a:endParaRPr b="1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16 - 20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16 - 20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91 - 120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p>
                      <a:pPr algn="l" defTabSz="914400" eaLnBrk="1" fontAlgn="b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endParaRPr b="0" dirty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</a:tr>
              <a:tr h="536495">
                <a:tc>
                  <a:txBody>
                    <a:bodyPr/>
                    <a:p>
                      <a:pPr algn="ctr" fontAlgn="b"/>
                      <a:r>
                        <a:rPr dirty="0" sz="1800" lang="en-US" strike="noStrike" u="non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b="0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b="1" dirty="0" sz="1800" lang="en-US" strike="noStrike" u="none">
                          <a:solidFill>
                            <a:schemeClr val="tx1"/>
                          </a:solidFill>
                          <a:effectLst/>
                        </a:rPr>
                        <a:t>41 - 50</a:t>
                      </a:r>
                      <a:endParaRPr b="1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21 - 25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21 - 25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121 - 150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p>
                      <a:pPr algn="ctr" fontAlgn="b"/>
                      <a:endParaRPr b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</a:tr>
              <a:tr h="536495">
                <a:tc>
                  <a:txBody>
                    <a:bodyPr/>
                    <a:p>
                      <a:pPr algn="ctr" fontAlgn="b"/>
                      <a:r>
                        <a:rPr dirty="0" sz="1800" lang="en-US" strike="noStrike" u="non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b="0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b="1" dirty="0" sz="1800" lang="en-US" strike="noStrike" u="none">
                          <a:solidFill>
                            <a:schemeClr val="tx1"/>
                          </a:solidFill>
                          <a:effectLst/>
                        </a:rPr>
                        <a:t>51 - 100 </a:t>
                      </a:r>
                      <a:endParaRPr b="1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baseline="0"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26 - 50</a:t>
                      </a:r>
                      <a:endParaRPr b="0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b"/>
                      <a:r>
                        <a:rPr baseline="0"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26 - 50</a:t>
                      </a:r>
                      <a:endParaRPr b="0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151 - 300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p>
                      <a:pPr algn="ctr" fontAlgn="b"/>
                      <a:endParaRPr b="0" dirty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</a:tr>
              <a:tr h="453584"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b="1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101 - 1000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51 - 150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defTabSz="914400" eaLnBrk="1" fontAlgn="b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51 - 150</a:t>
                      </a:r>
                    </a:p>
                    <a:p>
                      <a:pPr algn="ctr" fontAlgn="b"/>
                      <a:endParaRPr b="0" dirty="0" sz="1800" i="0" lang="en-US" strike="noStrike" u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b"/>
                      <a:r>
                        <a:rPr b="0" dirty="0" sz="1800" i="0" lang="en-US" strike="noStrike" u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301 - 2000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l" defTabSz="914400" eaLnBrk="1" fontAlgn="b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endParaRPr b="0" dirty="0" sz="1800" i="0" lang="en-US" strike="noStrike" u="non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1048935" name="文本框 1"/>
          <p:cNvSpPr txBox="1"/>
          <p:nvPr/>
        </p:nvSpPr>
        <p:spPr>
          <a:xfrm>
            <a:off x="985158" y="35551"/>
            <a:ext cx="10487567" cy="869854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20000"/>
              </a:lnSpc>
            </a:pPr>
            <a:r>
              <a:rPr altLang="zh-CN" b="1" dirty="0" sz="22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Kebutuhan</a:t>
            </a:r>
            <a:r>
              <a:rPr altLang="zh-CN" b="1" dirty="0" sz="22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 Tenaga Kesehatan di </a:t>
            </a:r>
            <a:r>
              <a:rPr altLang="zh-CN" b="1" dirty="0" sz="22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Rumah</a:t>
            </a:r>
            <a:r>
              <a:rPr altLang="zh-CN" b="1" dirty="0" sz="22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2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Sakit</a:t>
            </a:r>
            <a:r>
              <a:rPr altLang="zh-CN" b="1" dirty="0" sz="22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200" lang="id-ID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Khusus </a:t>
            </a:r>
            <a:r>
              <a:rPr altLang="zh-CN" b="1" dirty="0" sz="22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Covid-19 </a:t>
            </a:r>
            <a:endParaRPr altLang="zh-CN" b="1" dirty="0" sz="2200" lang="id-ID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20000"/>
              </a:lnSpc>
            </a:pPr>
            <a:r>
              <a:rPr altLang="zh-CN" b="1" dirty="0" sz="22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Berdasarkan</a:t>
            </a:r>
            <a:r>
              <a:rPr altLang="zh-CN" b="1" dirty="0" sz="22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2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Jumlah</a:t>
            </a:r>
            <a:r>
              <a:rPr altLang="zh-CN" b="1" dirty="0" sz="22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2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Tempat</a:t>
            </a:r>
            <a:r>
              <a:rPr altLang="zh-CN" b="1" dirty="0" sz="22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2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Tidur</a:t>
            </a:r>
            <a:endParaRPr altLang="en-US" b="1" dirty="0" sz="2200" lang="zh-CN">
              <a:solidFill>
                <a:schemeClr val="bg2">
                  <a:lumMod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grpSp>
        <p:nvGrpSpPr>
          <p:cNvPr id="155" name="组合 25"/>
          <p:cNvGrpSpPr/>
          <p:nvPr/>
        </p:nvGrpSpPr>
        <p:grpSpPr>
          <a:xfrm rot="10800000">
            <a:off x="321829" y="176859"/>
            <a:ext cx="556534" cy="556534"/>
            <a:chOff x="11140167" y="467179"/>
            <a:chExt cx="556534" cy="556534"/>
          </a:xfrm>
        </p:grpSpPr>
        <p:sp>
          <p:nvSpPr>
            <p:cNvPr id="1048936" name="椭圆 26"/>
            <p:cNvSpPr/>
            <p:nvPr/>
          </p:nvSpPr>
          <p:spPr>
            <a:xfrm>
              <a:off x="11140167" y="467179"/>
              <a:ext cx="556534" cy="556534"/>
            </a:xfrm>
            <a:prstGeom prst="ellipse"/>
            <a:solidFill>
              <a:srgbClr val="F98048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p>
              <a:pPr algn="ctr"/>
              <a:endParaRPr altLang="en-US" b="1" sz="1600" lang="zh-CN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  <p:pic>
          <p:nvPicPr>
            <p:cNvPr id="2097179" name="图形 27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 rot="16200000">
              <a:off x="11246962" y="604836"/>
              <a:ext cx="304414" cy="304414"/>
            </a:xfrm>
            <a:prstGeom prst="rect"/>
          </p:spPr>
        </p:pic>
      </p:grpSp>
      <p:sp>
        <p:nvSpPr>
          <p:cNvPr id="1048937" name="Rectangle 6"/>
          <p:cNvSpPr/>
          <p:nvPr/>
        </p:nvSpPr>
        <p:spPr>
          <a:xfrm>
            <a:off x="878363" y="5840476"/>
            <a:ext cx="10187973" cy="581238"/>
          </a:xfrm>
          <a:prstGeom prst="rect"/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b="1" dirty="0" lang="en-US" err="1">
                <a:solidFill>
                  <a:schemeClr val="tx1"/>
                </a:solidFill>
                <a:latin typeface="Bahnschrift" panose="020B0502040204020203" pitchFamily="34" charset="0"/>
              </a:rPr>
              <a:t>Keterangan</a:t>
            </a:r>
            <a:r>
              <a:rPr b="1" dirty="0" lang="en-US">
                <a:solidFill>
                  <a:schemeClr val="tx1"/>
                </a:solidFill>
                <a:latin typeface="Bahnschrift" panose="020B0502040204020203" pitchFamily="34" charset="0"/>
              </a:rPr>
              <a:t> :</a:t>
            </a:r>
          </a:p>
          <a:p>
            <a:r>
              <a:rPr dirty="0" lang="id-ID" smtClean="0">
                <a:solidFill>
                  <a:schemeClr val="tx1"/>
                </a:solidFill>
                <a:latin typeface="Bahnschrift" panose="020B0502040204020203" pitchFamily="34" charset="0"/>
              </a:rPr>
              <a:t>Jenis </a:t>
            </a:r>
            <a:r>
              <a:rPr dirty="0" lang="id-ID">
                <a:solidFill>
                  <a:schemeClr val="tx1"/>
                </a:solidFill>
                <a:latin typeface="Bahnschrift" panose="020B0502040204020203" pitchFamily="34" charset="0"/>
              </a:rPr>
              <a:t>dan </a:t>
            </a:r>
            <a:r>
              <a:rPr dirty="0" lang="en-US" smtClean="0">
                <a:solidFill>
                  <a:schemeClr val="tx1"/>
                </a:solidFill>
                <a:latin typeface="Bahnschrift" panose="020B0502040204020203" pitchFamily="34" charset="0"/>
              </a:rPr>
              <a:t>j</a:t>
            </a:r>
            <a:r>
              <a:rPr dirty="0" lang="id-ID" smtClean="0">
                <a:solidFill>
                  <a:schemeClr val="tx1"/>
                </a:solidFill>
                <a:latin typeface="Bahnschrift" panose="020B0502040204020203" pitchFamily="34" charset="0"/>
              </a:rPr>
              <a:t>umlah </a:t>
            </a:r>
            <a:r>
              <a:rPr dirty="0" lang="id-ID">
                <a:solidFill>
                  <a:schemeClr val="tx1"/>
                </a:solidFill>
                <a:latin typeface="Bahnschrift" panose="020B0502040204020203" pitchFamily="34" charset="0"/>
              </a:rPr>
              <a:t>tenaga </a:t>
            </a:r>
            <a:r>
              <a:rPr dirty="0" lang="en-US" err="1" smtClean="0">
                <a:solidFill>
                  <a:schemeClr val="tx1"/>
                </a:solidFill>
                <a:latin typeface="Bahnschrift" panose="020B0502040204020203" pitchFamily="34" charset="0"/>
              </a:rPr>
              <a:t>kesehatan</a:t>
            </a:r>
            <a:r>
              <a:rPr dirty="0" lang="en-US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dirty="0" lang="id-ID" smtClean="0">
                <a:solidFill>
                  <a:schemeClr val="tx1"/>
                </a:solidFill>
                <a:latin typeface="Bahnschrift" panose="020B0502040204020203" pitchFamily="34" charset="0"/>
              </a:rPr>
              <a:t>di </a:t>
            </a:r>
            <a:r>
              <a:rPr dirty="0" lang="id-ID">
                <a:solidFill>
                  <a:schemeClr val="tx1"/>
                </a:solidFill>
                <a:latin typeface="Bahnschrift" panose="020B0502040204020203" pitchFamily="34" charset="0"/>
              </a:rPr>
              <a:t>IGD dan </a:t>
            </a:r>
            <a:r>
              <a:rPr dirty="0" lang="en-US" smtClean="0">
                <a:solidFill>
                  <a:schemeClr val="tx1"/>
                </a:solidFill>
                <a:latin typeface="Bahnschrift" panose="020B0502040204020203" pitchFamily="34" charset="0"/>
              </a:rPr>
              <a:t>R</a:t>
            </a:r>
            <a:r>
              <a:rPr dirty="0" lang="id-ID" smtClean="0">
                <a:solidFill>
                  <a:schemeClr val="tx1"/>
                </a:solidFill>
                <a:latin typeface="Bahnschrift" panose="020B0502040204020203" pitchFamily="34" charset="0"/>
              </a:rPr>
              <a:t>uangan </a:t>
            </a:r>
            <a:r>
              <a:rPr dirty="0" lang="en-US">
                <a:solidFill>
                  <a:schemeClr val="tx1"/>
                </a:solidFill>
                <a:latin typeface="Bahnschrift" panose="020B0502040204020203" pitchFamily="34" charset="0"/>
              </a:rPr>
              <a:t>L</a:t>
            </a:r>
            <a:r>
              <a:rPr dirty="0" lang="id-ID" smtClean="0">
                <a:solidFill>
                  <a:schemeClr val="tx1"/>
                </a:solidFill>
                <a:latin typeface="Bahnschrift" panose="020B0502040204020203" pitchFamily="34" charset="0"/>
              </a:rPr>
              <a:t>ain disesuaikan </a:t>
            </a:r>
            <a:r>
              <a:rPr dirty="0" lang="id-ID">
                <a:solidFill>
                  <a:schemeClr val="tx1"/>
                </a:solidFill>
                <a:latin typeface="Bahnschrift" panose="020B0502040204020203" pitchFamily="34" charset="0"/>
              </a:rPr>
              <a:t>dengan kebutuhan</a:t>
            </a:r>
          </a:p>
        </p:txBody>
      </p:sp>
      <p:sp>
        <p:nvSpPr>
          <p:cNvPr id="1048938" name="TextBox 22"/>
          <p:cNvSpPr txBox="1"/>
          <p:nvPr/>
        </p:nvSpPr>
        <p:spPr>
          <a:xfrm>
            <a:off x="419765" y="6509977"/>
            <a:ext cx="3940103" cy="27699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id-ID"/>
              <a:t>Sumber </a:t>
            </a:r>
            <a:r>
              <a:rPr b="1" dirty="0" sz="1200" lang="en-US" smtClean="0"/>
              <a:t>data : </a:t>
            </a:r>
            <a:r>
              <a:rPr b="1" dirty="0" sz="1200" lang="en-US" err="1" smtClean="0"/>
              <a:t>laporan</a:t>
            </a:r>
            <a:r>
              <a:rPr b="1" dirty="0" sz="1200" lang="en-US" smtClean="0"/>
              <a:t> SIRS online </a:t>
            </a:r>
            <a:r>
              <a:rPr b="1" dirty="0" sz="1200" lang="id-ID"/>
              <a:t>	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2" name="文本框 1"/>
          <p:cNvSpPr txBox="1"/>
          <p:nvPr/>
        </p:nvSpPr>
        <p:spPr>
          <a:xfrm>
            <a:off x="1023689" y="299889"/>
            <a:ext cx="10449036" cy="978729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20000"/>
              </a:lnSpc>
            </a:pP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Kebutuhan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 Tenaga Kesehatan di D</a:t>
            </a:r>
            <a:r>
              <a:rPr altLang="zh-CN" b="1" dirty="0" sz="2400" lang="id-ID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inas Kesehatan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Provinsi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dan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Kabupaten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/Kota</a:t>
            </a:r>
            <a:endParaRPr altLang="en-US" b="1" dirty="0" sz="2400" lang="zh-CN">
              <a:solidFill>
                <a:schemeClr val="bg2">
                  <a:lumMod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grpSp>
        <p:nvGrpSpPr>
          <p:cNvPr id="159" name="组合 25"/>
          <p:cNvGrpSpPr/>
          <p:nvPr/>
        </p:nvGrpSpPr>
        <p:grpSpPr>
          <a:xfrm rot="10800000">
            <a:off x="428624" y="300326"/>
            <a:ext cx="556534" cy="556534"/>
            <a:chOff x="11140167" y="467179"/>
            <a:chExt cx="556534" cy="556534"/>
          </a:xfrm>
        </p:grpSpPr>
        <p:sp>
          <p:nvSpPr>
            <p:cNvPr id="1048943" name="椭圆 26"/>
            <p:cNvSpPr/>
            <p:nvPr/>
          </p:nvSpPr>
          <p:spPr>
            <a:xfrm>
              <a:off x="11140167" y="467179"/>
              <a:ext cx="556534" cy="556534"/>
            </a:xfrm>
            <a:prstGeom prst="ellipse"/>
            <a:solidFill>
              <a:srgbClr val="F98048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p>
              <a:pPr algn="ctr"/>
              <a:endParaRPr altLang="en-US" b="1" sz="1600" lang="zh-CN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  <p:pic>
          <p:nvPicPr>
            <p:cNvPr id="2097180" name="图形 27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 rot="16200000">
              <a:off x="11246962" y="604836"/>
              <a:ext cx="304414" cy="304414"/>
            </a:xfrm>
            <a:prstGeom prst="rect"/>
          </p:spPr>
        </p:pic>
      </p:grpSp>
      <p:graphicFrame>
        <p:nvGraphicFramePr>
          <p:cNvPr id="4194308" name="Table 10"/>
          <p:cNvGraphicFramePr>
            <a:graphicFrameLocks noGrp="1"/>
          </p:cNvGraphicFramePr>
          <p:nvPr/>
        </p:nvGraphicFramePr>
        <p:xfrm>
          <a:off x="1139493" y="1807971"/>
          <a:ext cx="10217427" cy="2862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8052"/>
                <a:gridCol w="3845669"/>
                <a:gridCol w="2291853"/>
                <a:gridCol w="2291853"/>
              </a:tblGrid>
              <a:tr h="550396">
                <a:tc rowSpan="2">
                  <a:txBody>
                    <a:bodyPr/>
                    <a:p>
                      <a:pPr algn="ctr" fontAlgn="b" marL="0" marR="1778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sz="2000" lang="en-US" err="1">
                          <a:effectLst/>
                          <a:latin typeface="Tw Cen MT" panose="020B0602020104020603" pitchFamily="34" charset="0"/>
                        </a:rPr>
                        <a:t>Kategori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 rowSpan="2">
                  <a:txBody>
                    <a:bodyPr/>
                    <a:p>
                      <a:pPr algn="ctr" fontAlgn="b" marL="0" marR="1778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sz="2000" lang="en-US" err="1">
                          <a:effectLst/>
                          <a:latin typeface="Tw Cen MT" panose="020B0602020104020603" pitchFamily="34" charset="0"/>
                        </a:rPr>
                        <a:t>Jumlah</a:t>
                      </a:r>
                      <a:r>
                        <a:rPr dirty="0" sz="2000" lang="en-US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2000" lang="en-US" err="1">
                          <a:effectLst/>
                          <a:latin typeface="Tw Cen MT" panose="020B0602020104020603" pitchFamily="34" charset="0"/>
                        </a:rPr>
                        <a:t>Kasus</a:t>
                      </a:r>
                      <a:r>
                        <a:rPr dirty="0" sz="2000" lang="en-US">
                          <a:effectLst/>
                          <a:latin typeface="Tw Cen MT" panose="020B0602020104020603" pitchFamily="34" charset="0"/>
                        </a:rPr>
                        <a:t> ODP dan PDP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 gridSpan="2">
                  <a:txBody>
                    <a:bodyPr/>
                    <a:p>
                      <a:pPr algn="ctr" fontAlgn="b" marL="0" marR="1778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sz="2000" lang="en-US" strike="noStrike" u="none">
                          <a:effectLst/>
                          <a:sym typeface="Symbol" panose="05050102010706020507" pitchFamily="18" charset="2"/>
                        </a:rPr>
                        <a:t> </a:t>
                      </a:r>
                      <a:r>
                        <a:rPr dirty="0" sz="2000" lang="en-US" err="1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Tenaga</a:t>
                      </a: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dirty="0" sz="2000" lang="en-US" err="1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Surveilans</a:t>
                      </a: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dirty="0" sz="2000" lang="en-US" err="1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Nakes</a:t>
                      </a:r>
                      <a:r>
                        <a:rPr dirty="0" sz="2000" lang="en-US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dirty="0" sz="2000" lang="en-US" err="1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Lainnya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 hMerge="1">
                  <a:txBody>
                    <a:bodyPr/>
                    <a:p>
                      <a:pPr algn="ctr" fontAlgn="b" marL="0" marR="1778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dirty="0" sz="18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</a:tr>
              <a:tr h="451031">
                <a:tc vMerge="1"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endParaRPr dirty="0" sz="18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 vMerge="1">
                  <a:txBody>
                    <a:bodyPr/>
                    <a:p>
                      <a:pPr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endParaRPr dirty="0" sz="18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b="1" dirty="0" sz="2000" lang="en-US" err="1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Kab</a:t>
                      </a:r>
                      <a:r>
                        <a:rPr b="1" dirty="0" sz="2000" lang="en-US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/ Kota</a:t>
                      </a:r>
                      <a:endParaRPr b="1"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b="1" dirty="0" sz="2000" lang="en-US" err="1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Provinsi</a:t>
                      </a:r>
                      <a:endParaRPr b="1"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</a:tr>
              <a:tr h="610687"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dirty="0" sz="2000" lang="en-US" err="1">
                          <a:effectLst/>
                          <a:latin typeface="Tw Cen MT" panose="020B0602020104020603" pitchFamily="34" charset="0"/>
                        </a:rPr>
                        <a:t>Kategori</a:t>
                      </a:r>
                      <a:r>
                        <a:rPr dirty="0" sz="2000" lang="en-US">
                          <a:effectLst/>
                          <a:latin typeface="Tw Cen MT" panose="020B0602020104020603" pitchFamily="34" charset="0"/>
                        </a:rPr>
                        <a:t> 1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b="1" dirty="0" sz="2000" lang="en-US">
                          <a:effectLst/>
                          <a:latin typeface="Tw Cen MT" panose="020B0602020104020603" pitchFamily="34" charset="0"/>
                        </a:rPr>
                        <a:t>&lt; 500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4 – 6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4 – 6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</a:tr>
              <a:tr h="639673"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sz="2000" lang="en-US">
                          <a:effectLst/>
                          <a:latin typeface="Tw Cen MT" panose="020B0602020104020603" pitchFamily="34" charset="0"/>
                        </a:rPr>
                        <a:t>Kategori 2</a:t>
                      </a:r>
                      <a:endParaRPr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b="1" dirty="0" sz="2000" lang="en-US">
                          <a:effectLst/>
                          <a:latin typeface="Tw Cen MT" panose="020B0602020104020603" pitchFamily="34" charset="0"/>
                        </a:rPr>
                        <a:t>500 - 1000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7 – 10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7 – 10</a:t>
                      </a:r>
                    </a:p>
                  </a:txBody>
                  <a:tcPr marL="9431" marR="9431" marT="9431" marB="0" anchor="ctr"/>
                </a:tc>
              </a:tr>
              <a:tr h="610687"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dirty="0" sz="2000" lang="en-US" err="1">
                          <a:effectLst/>
                          <a:latin typeface="Tw Cen MT" panose="020B0602020104020603" pitchFamily="34" charset="0"/>
                        </a:rPr>
                        <a:t>Kategori</a:t>
                      </a:r>
                      <a:r>
                        <a:rPr dirty="0" sz="2000" lang="en-US">
                          <a:effectLst/>
                          <a:latin typeface="Tw Cen MT" panose="020B0602020104020603" pitchFamily="34" charset="0"/>
                        </a:rPr>
                        <a:t> 3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b="1" dirty="0" sz="2000" lang="en-US">
                          <a:effectLst/>
                          <a:latin typeface="Tw Cen MT" panose="020B0602020104020603" pitchFamily="34" charset="0"/>
                        </a:rPr>
                        <a:t>&gt; 1000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11 - 20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11 - 20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</a:tr>
            </a:tbl>
          </a:graphicData>
        </a:graphic>
      </p:graphicFrame>
      <p:sp>
        <p:nvSpPr>
          <p:cNvPr id="1048944" name="Rectangle 6"/>
          <p:cNvSpPr/>
          <p:nvPr/>
        </p:nvSpPr>
        <p:spPr>
          <a:xfrm>
            <a:off x="985158" y="4873477"/>
            <a:ext cx="10600855" cy="882502"/>
          </a:xfrm>
          <a:prstGeom prst="rect"/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1600" lang="en-US" err="1">
                <a:solidFill>
                  <a:schemeClr val="tx1"/>
                </a:solidFill>
              </a:rPr>
              <a:t>Keterangan</a:t>
            </a:r>
            <a:r>
              <a:rPr b="1" dirty="0" sz="1600" lang="en-US">
                <a:solidFill>
                  <a:schemeClr val="tx1"/>
                </a:solidFill>
              </a:rPr>
              <a:t> </a:t>
            </a:r>
            <a:r>
              <a:rPr b="1" dirty="0" sz="1600" lang="en-US" smtClean="0">
                <a:solidFill>
                  <a:schemeClr val="tx1"/>
                </a:solidFill>
              </a:rPr>
              <a:t>: </a:t>
            </a:r>
          </a:p>
          <a:p>
            <a:r>
              <a:rPr dirty="0" sz="1600" lang="id-ID" smtClean="0">
                <a:solidFill>
                  <a:schemeClr val="tx1"/>
                </a:solidFill>
              </a:rPr>
              <a:t>J</a:t>
            </a:r>
            <a:r>
              <a:rPr dirty="0" sz="1600" lang="en-US" err="1" smtClean="0">
                <a:solidFill>
                  <a:schemeClr val="tx1"/>
                </a:solidFill>
              </a:rPr>
              <a:t>umlah</a:t>
            </a:r>
            <a:r>
              <a:rPr dirty="0" sz="1600" lang="id-ID" smtClean="0">
                <a:solidFill>
                  <a:schemeClr val="tx1"/>
                </a:solidFill>
              </a:rPr>
              <a:t> tenaga</a:t>
            </a:r>
            <a:r>
              <a:rPr dirty="0" sz="1600" lang="en-US" smtClean="0">
                <a:solidFill>
                  <a:schemeClr val="tx1"/>
                </a:solidFill>
              </a:rPr>
              <a:t> </a:t>
            </a:r>
            <a:r>
              <a:rPr dirty="0" sz="1600" lang="en-US" err="1" smtClean="0">
                <a:solidFill>
                  <a:schemeClr val="tx1"/>
                </a:solidFill>
              </a:rPr>
              <a:t>kesehatan</a:t>
            </a:r>
            <a:r>
              <a:rPr dirty="0" sz="1600" lang="id-ID" smtClean="0">
                <a:solidFill>
                  <a:schemeClr val="tx1"/>
                </a:solidFill>
              </a:rPr>
              <a:t> di </a:t>
            </a:r>
            <a:r>
              <a:rPr dirty="0" sz="1600" lang="en-US" smtClean="0">
                <a:solidFill>
                  <a:schemeClr val="tx1"/>
                </a:solidFill>
              </a:rPr>
              <a:t>D</a:t>
            </a:r>
            <a:r>
              <a:rPr dirty="0" sz="1600" lang="id-ID" smtClean="0">
                <a:solidFill>
                  <a:schemeClr val="tx1"/>
                </a:solidFill>
              </a:rPr>
              <a:t>inas </a:t>
            </a:r>
            <a:r>
              <a:rPr dirty="0" sz="1600" lang="en-US" smtClean="0">
                <a:solidFill>
                  <a:schemeClr val="tx1"/>
                </a:solidFill>
              </a:rPr>
              <a:t>K</a:t>
            </a:r>
            <a:r>
              <a:rPr dirty="0" sz="1600" lang="id-ID" smtClean="0">
                <a:solidFill>
                  <a:schemeClr val="tx1"/>
                </a:solidFill>
              </a:rPr>
              <a:t>esehatan </a:t>
            </a:r>
            <a:r>
              <a:rPr dirty="0" sz="1600" lang="en-US" err="1" smtClean="0">
                <a:solidFill>
                  <a:schemeClr val="tx1"/>
                </a:solidFill>
              </a:rPr>
              <a:t>mempertimbangkan</a:t>
            </a:r>
            <a:r>
              <a:rPr dirty="0" sz="1600" lang="en-US" smtClean="0">
                <a:solidFill>
                  <a:schemeClr val="tx1"/>
                </a:solidFill>
              </a:rPr>
              <a:t> </a:t>
            </a:r>
            <a:r>
              <a:rPr dirty="0" sz="1600" lang="en-US" err="1" smtClean="0">
                <a:solidFill>
                  <a:schemeClr val="tx1"/>
                </a:solidFill>
              </a:rPr>
              <a:t>jumlah</a:t>
            </a:r>
            <a:r>
              <a:rPr dirty="0" sz="1600" lang="en-US" smtClean="0">
                <a:solidFill>
                  <a:schemeClr val="tx1"/>
                </a:solidFill>
              </a:rPr>
              <a:t> </a:t>
            </a:r>
            <a:r>
              <a:rPr dirty="0" sz="1600" lang="sv-SE" smtClean="0">
                <a:solidFill>
                  <a:schemeClr val="tx1"/>
                </a:solidFill>
              </a:rPr>
              <a:t>pengamatan dan penelusuran kasus ODP dan PDP COVID-19 di lapangan</a:t>
            </a:r>
            <a:endParaRPr dirty="0" sz="1600" lang="id-ID">
              <a:solidFill>
                <a:schemeClr val="tx1"/>
              </a:solidFill>
            </a:endParaRPr>
          </a:p>
        </p:txBody>
      </p:sp>
      <p:sp>
        <p:nvSpPr>
          <p:cNvPr id="1048945" name="TextBox 22"/>
          <p:cNvSpPr txBox="1"/>
          <p:nvPr/>
        </p:nvSpPr>
        <p:spPr>
          <a:xfrm>
            <a:off x="878363" y="6365114"/>
            <a:ext cx="3940103" cy="27699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id-ID"/>
              <a:t>Sumber </a:t>
            </a:r>
            <a:r>
              <a:rPr b="1" dirty="0" sz="1200" lang="en-US" smtClean="0"/>
              <a:t>data : </a:t>
            </a:r>
            <a:r>
              <a:rPr b="1" dirty="0" sz="1200" lang="en-US" err="1" smtClean="0"/>
              <a:t>Laporan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gugus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tugas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provinsi</a:t>
            </a:r>
            <a:r>
              <a:rPr b="1" dirty="0" sz="1200" lang="en-US" smtClean="0"/>
              <a:t> </a:t>
            </a:r>
            <a:endParaRPr b="1" dirty="0" sz="1200" lang="id-ID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9" name="文本框 1"/>
          <p:cNvSpPr txBox="1"/>
          <p:nvPr/>
        </p:nvSpPr>
        <p:spPr>
          <a:xfrm>
            <a:off x="1023689" y="299889"/>
            <a:ext cx="10449036" cy="498598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20000"/>
              </a:lnSpc>
            </a:pP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Kebutuhan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 Tenaga Kesehatan di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Puskesmas</a:t>
            </a:r>
            <a:endParaRPr altLang="en-US" b="1" dirty="0" sz="2400" lang="zh-CN">
              <a:solidFill>
                <a:schemeClr val="bg2">
                  <a:lumMod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grpSp>
        <p:nvGrpSpPr>
          <p:cNvPr id="163" name="组合 25"/>
          <p:cNvGrpSpPr/>
          <p:nvPr/>
        </p:nvGrpSpPr>
        <p:grpSpPr>
          <a:xfrm rot="10800000">
            <a:off x="428624" y="300326"/>
            <a:ext cx="556534" cy="556534"/>
            <a:chOff x="11140167" y="467179"/>
            <a:chExt cx="556534" cy="556534"/>
          </a:xfrm>
        </p:grpSpPr>
        <p:sp>
          <p:nvSpPr>
            <p:cNvPr id="1048950" name="椭圆 26"/>
            <p:cNvSpPr/>
            <p:nvPr/>
          </p:nvSpPr>
          <p:spPr>
            <a:xfrm>
              <a:off x="11140167" y="467179"/>
              <a:ext cx="556534" cy="556534"/>
            </a:xfrm>
            <a:prstGeom prst="ellipse"/>
            <a:solidFill>
              <a:srgbClr val="F98048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p>
              <a:pPr algn="ctr"/>
              <a:endParaRPr altLang="en-US" b="1" sz="1600" lang="zh-CN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  <p:pic>
          <p:nvPicPr>
            <p:cNvPr id="2097181" name="图形 27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 rot="16200000">
              <a:off x="11246962" y="604836"/>
              <a:ext cx="304414" cy="304414"/>
            </a:xfrm>
            <a:prstGeom prst="rect"/>
          </p:spPr>
        </p:pic>
      </p:grpSp>
      <p:graphicFrame>
        <p:nvGraphicFramePr>
          <p:cNvPr id="4194309" name="Table 10"/>
          <p:cNvGraphicFramePr>
            <a:graphicFrameLocks noGrp="1"/>
          </p:cNvGraphicFramePr>
          <p:nvPr/>
        </p:nvGraphicFramePr>
        <p:xfrm>
          <a:off x="1784597" y="949619"/>
          <a:ext cx="9064600" cy="3223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5038"/>
                <a:gridCol w="3739041"/>
                <a:gridCol w="3370521"/>
              </a:tblGrid>
              <a:tr h="1069416">
                <a:tc>
                  <a:txBody>
                    <a:bodyPr/>
                    <a:p>
                      <a:pPr algn="ctr" fontAlgn="b" marL="0" marR="1778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sz="2000" lang="en-US" err="1">
                          <a:effectLst/>
                          <a:latin typeface="Tw Cen MT" panose="020B0602020104020603" pitchFamily="34" charset="0"/>
                        </a:rPr>
                        <a:t>Kategori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0" marR="1778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sz="2000" lang="en-US" err="1">
                          <a:effectLst/>
                          <a:latin typeface="Tw Cen MT" panose="020B0602020104020603" pitchFamily="34" charset="0"/>
                        </a:rPr>
                        <a:t>Jumlah</a:t>
                      </a:r>
                      <a:r>
                        <a:rPr dirty="0" sz="2000" lang="en-US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2000" lang="en-US" err="1">
                          <a:effectLst/>
                          <a:latin typeface="Tw Cen MT" panose="020B0602020104020603" pitchFamily="34" charset="0"/>
                        </a:rPr>
                        <a:t>Kasus</a:t>
                      </a:r>
                      <a:r>
                        <a:rPr dirty="0" sz="2000" lang="en-US">
                          <a:effectLst/>
                          <a:latin typeface="Tw Cen MT" panose="020B0602020104020603" pitchFamily="34" charset="0"/>
                        </a:rPr>
                        <a:t> ODP, PDP, Screening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dirty="0" sz="1800" lang="en-US" strike="noStrike" u="none" smtClean="0">
                          <a:effectLst/>
                          <a:sym typeface="Symbol" panose="05050102010706020507" pitchFamily="18" charset="2"/>
                        </a:rPr>
                        <a:t> </a:t>
                      </a:r>
                      <a:r>
                        <a:rPr dirty="0" sz="1800" lang="en-US" err="1" strike="noStrike" u="none" smtClean="0">
                          <a:effectLst/>
                          <a:sym typeface="Symbol" panose="05050102010706020507" pitchFamily="18" charset="2"/>
                        </a:rPr>
                        <a:t>Dokter</a:t>
                      </a:r>
                      <a:r>
                        <a:rPr dirty="0" sz="1800" lang="en-US" strike="noStrike" u="none" smtClean="0">
                          <a:effectLst/>
                          <a:sym typeface="Symbol" panose="05050102010706020507" pitchFamily="18" charset="2"/>
                        </a:rPr>
                        <a:t>, </a:t>
                      </a:r>
                      <a:r>
                        <a:rPr dirty="0" sz="1800" lang="en-US" err="1" strike="noStrike" u="none" smtClean="0">
                          <a:effectLst/>
                          <a:sym typeface="Symbol" panose="05050102010706020507" pitchFamily="18" charset="2"/>
                        </a:rPr>
                        <a:t>Tenaga</a:t>
                      </a:r>
                      <a:r>
                        <a:rPr baseline="0" dirty="0" sz="1800" lang="en-US" strike="noStrike" u="none" smtClean="0">
                          <a:effectLst/>
                          <a:sym typeface="Symbol" panose="05050102010706020507" pitchFamily="18" charset="2"/>
                        </a:rPr>
                        <a:t> </a:t>
                      </a:r>
                      <a:r>
                        <a:rPr baseline="0" dirty="0" sz="1800" lang="en-US" err="1" strike="noStrike" u="none" smtClean="0">
                          <a:effectLst/>
                          <a:sym typeface="Symbol" panose="05050102010706020507" pitchFamily="18" charset="2"/>
                        </a:rPr>
                        <a:t>Surveilans</a:t>
                      </a:r>
                      <a:r>
                        <a:rPr baseline="0" dirty="0" sz="1800" lang="en-US" strike="noStrike" u="none" smtClean="0">
                          <a:effectLst/>
                          <a:sym typeface="Symbol" panose="05050102010706020507" pitchFamily="18" charset="2"/>
                        </a:rPr>
                        <a:t>, </a:t>
                      </a:r>
                      <a:r>
                        <a:rPr dirty="0" sz="1800" lang="en-US" err="1" strike="noStrike" u="none" smtClean="0">
                          <a:effectLst/>
                          <a:sym typeface="Symbol" panose="05050102010706020507" pitchFamily="18" charset="2"/>
                        </a:rPr>
                        <a:t>Nakes</a:t>
                      </a:r>
                      <a:r>
                        <a:rPr dirty="0" sz="1800" lang="en-US" strike="noStrike" u="none" smtClean="0">
                          <a:effectLst/>
                          <a:sym typeface="Symbol" panose="05050102010706020507" pitchFamily="18" charset="2"/>
                        </a:rPr>
                        <a:t> </a:t>
                      </a:r>
                      <a:r>
                        <a:rPr dirty="0" sz="1800" lang="en-US" err="1" strike="noStrike" u="none" smtClean="0">
                          <a:effectLst/>
                          <a:sym typeface="Symbol" panose="05050102010706020507" pitchFamily="18" charset="2"/>
                        </a:rPr>
                        <a:t>Lainnya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</a:tr>
              <a:tr h="706925"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dirty="0" sz="2000" lang="en-US" err="1">
                          <a:effectLst/>
                          <a:latin typeface="Tw Cen MT" panose="020B0602020104020603" pitchFamily="34" charset="0"/>
                        </a:rPr>
                        <a:t>Kategori</a:t>
                      </a:r>
                      <a:r>
                        <a:rPr dirty="0" sz="2000" lang="en-US">
                          <a:effectLst/>
                          <a:latin typeface="Tw Cen MT" panose="020B0602020104020603" pitchFamily="34" charset="0"/>
                        </a:rPr>
                        <a:t> 1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/>
                      <a:r>
                        <a:rPr b="1" dirty="0" sz="2000" lang="en-US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&lt;100</a:t>
                      </a:r>
                      <a:endParaRPr dirty="0" sz="2000" lang="en-US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4 - 6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</a:tr>
              <a:tr h="740479"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dirty="0" sz="2000" lang="en-US" err="1">
                          <a:effectLst/>
                          <a:latin typeface="Tw Cen MT" panose="020B0602020104020603" pitchFamily="34" charset="0"/>
                        </a:rPr>
                        <a:t>Kategori</a:t>
                      </a:r>
                      <a:r>
                        <a:rPr dirty="0" sz="2000" lang="en-US">
                          <a:effectLst/>
                          <a:latin typeface="Tw Cen MT" panose="020B0602020104020603" pitchFamily="34" charset="0"/>
                        </a:rPr>
                        <a:t> 2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2000" i="0" kern="1200" kumimoji="0" lang="en-US" noProof="0" normalizeH="0" spc="0" strike="noStrike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100 - 200</a:t>
                      </a:r>
                      <a:endParaRPr baseline="0" b="0" cap="none" dirty="0" sz="2000" i="0" kern="1200" kumimoji="0" lang="en-US" noProof="0" normalizeH="0" spc="0" strike="noStrike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7 – 10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</a:tr>
              <a:tr h="706925"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dirty="0" sz="2000" lang="en-US" err="1">
                          <a:effectLst/>
                          <a:latin typeface="Tw Cen MT" panose="020B0602020104020603" pitchFamily="34" charset="0"/>
                        </a:rPr>
                        <a:t>Kategori</a:t>
                      </a:r>
                      <a:r>
                        <a:rPr dirty="0" sz="2000" lang="en-US">
                          <a:effectLst/>
                          <a:latin typeface="Tw Cen MT" panose="020B0602020104020603" pitchFamily="34" charset="0"/>
                        </a:rPr>
                        <a:t> 3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2000" i="0" kern="1200" kumimoji="0" lang="en-US" noProof="0" normalizeH="0" spc="0" strike="noStrike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&gt;200</a:t>
                      </a:r>
                      <a:endParaRPr baseline="0" b="0" cap="none" dirty="0" sz="2000" i="0" kern="1200" kumimoji="0" lang="en-US" noProof="0" normalizeH="0" spc="0" strike="noStrike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10 - 20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</a:tr>
            </a:tbl>
          </a:graphicData>
        </a:graphic>
      </p:graphicFrame>
      <p:sp>
        <p:nvSpPr>
          <p:cNvPr id="1048951" name="Rectangle 9"/>
          <p:cNvSpPr/>
          <p:nvPr/>
        </p:nvSpPr>
        <p:spPr>
          <a:xfrm>
            <a:off x="833068" y="4454653"/>
            <a:ext cx="10967658" cy="1424940"/>
          </a:xfrm>
          <a:prstGeom prst="rect"/>
          <a:solidFill>
            <a:srgbClr val="FFFF00"/>
          </a:solidFill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b="1" dirty="0" sz="1600" lang="en-US" err="1"/>
              <a:t>Keterangan</a:t>
            </a:r>
            <a:r>
              <a:rPr b="1" dirty="0" sz="1600" lang="en-US"/>
              <a:t> :</a:t>
            </a:r>
          </a:p>
          <a:p>
            <a:pPr>
              <a:lnSpc>
                <a:spcPct val="110000"/>
              </a:lnSpc>
            </a:pPr>
            <a:r>
              <a:rPr dirty="0" sz="1600" lang="en-US" err="1"/>
              <a:t>Jumlah</a:t>
            </a:r>
            <a:r>
              <a:rPr dirty="0" sz="1600" lang="en-US"/>
              <a:t> </a:t>
            </a:r>
            <a:r>
              <a:rPr dirty="0" sz="1600" lang="en-US" err="1"/>
              <a:t>tenaga</a:t>
            </a:r>
            <a:r>
              <a:rPr dirty="0" sz="1600" lang="en-US"/>
              <a:t> </a:t>
            </a:r>
            <a:r>
              <a:rPr dirty="0" sz="1600" lang="en-US" err="1"/>
              <a:t>kesehatan</a:t>
            </a:r>
            <a:r>
              <a:rPr dirty="0" sz="1600" lang="en-US"/>
              <a:t> yang </a:t>
            </a:r>
            <a:r>
              <a:rPr dirty="0" sz="1600" lang="en-US" err="1"/>
              <a:t>dibutuhkan</a:t>
            </a:r>
            <a:r>
              <a:rPr dirty="0" sz="1600" lang="en-US"/>
              <a:t> di </a:t>
            </a:r>
            <a:r>
              <a:rPr dirty="0" sz="1600" lang="en-US" err="1" smtClean="0"/>
              <a:t>Puskesmas</a:t>
            </a:r>
            <a:r>
              <a:rPr dirty="0" sz="1600" lang="en-US" smtClean="0"/>
              <a:t> </a:t>
            </a:r>
            <a:r>
              <a:rPr dirty="0" sz="1600" lang="en-US" err="1" smtClean="0"/>
              <a:t>mempertimbangkan</a:t>
            </a:r>
            <a:r>
              <a:rPr dirty="0" sz="1600" lang="en-US" smtClean="0"/>
              <a:t> </a:t>
            </a:r>
            <a:r>
              <a:rPr dirty="0" sz="1600" lang="en-US" err="1"/>
              <a:t>kepada</a:t>
            </a:r>
            <a:r>
              <a:rPr dirty="0" sz="1600" lang="en-US"/>
              <a:t> </a:t>
            </a:r>
            <a:r>
              <a:rPr dirty="0" sz="1600" lang="en-US" err="1"/>
              <a:t>jumlah</a:t>
            </a:r>
            <a:r>
              <a:rPr dirty="0" sz="1600" lang="en-US"/>
              <a:t> </a:t>
            </a:r>
            <a:r>
              <a:rPr dirty="0" sz="1600" lang="en-US" err="1"/>
              <a:t>kasus</a:t>
            </a:r>
            <a:r>
              <a:rPr dirty="0" sz="1600" lang="en-US"/>
              <a:t> yang </a:t>
            </a:r>
            <a:r>
              <a:rPr dirty="0" sz="1600" lang="en-US" err="1"/>
              <a:t>meliputi</a:t>
            </a:r>
            <a:r>
              <a:rPr dirty="0" sz="1600" lang="en-US"/>
              <a:t> :</a:t>
            </a:r>
            <a:endParaRPr dirty="0" sz="1600" lang="id-ID"/>
          </a:p>
          <a:p>
            <a:pPr indent="-342900" lvl="0" marL="342900">
              <a:lnSpc>
                <a:spcPct val="110000"/>
              </a:lnSpc>
              <a:buFont typeface="+mj-lt"/>
              <a:buAutoNum type="arabicPeriod"/>
            </a:pPr>
            <a:r>
              <a:rPr dirty="0" sz="1600" lang="en-US" err="1" smtClean="0"/>
              <a:t>Penanganan</a:t>
            </a:r>
            <a:r>
              <a:rPr dirty="0" sz="1600" lang="en-US" smtClean="0"/>
              <a:t> ODP </a:t>
            </a:r>
            <a:r>
              <a:rPr dirty="0" sz="1600" lang="en-US" err="1" smtClean="0"/>
              <a:t>dan</a:t>
            </a:r>
            <a:r>
              <a:rPr dirty="0" sz="1600" lang="en-US" smtClean="0"/>
              <a:t> PDP Covid-19</a:t>
            </a:r>
            <a:endParaRPr dirty="0" sz="1600" lang="en-US"/>
          </a:p>
          <a:p>
            <a:pPr indent="-342900" lvl="0" marL="342900">
              <a:lnSpc>
                <a:spcPct val="110000"/>
              </a:lnSpc>
              <a:buFont typeface="+mj-lt"/>
              <a:buAutoNum type="arabicPeriod"/>
            </a:pPr>
            <a:r>
              <a:rPr dirty="0" sz="1600" lang="en-US" err="1" smtClean="0"/>
              <a:t>Pengamatan</a:t>
            </a:r>
            <a:r>
              <a:rPr dirty="0" sz="1600" lang="en-US" smtClean="0"/>
              <a:t> </a:t>
            </a:r>
            <a:r>
              <a:rPr dirty="0" sz="1600" lang="en-US" err="1" smtClean="0"/>
              <a:t>langsung</a:t>
            </a:r>
            <a:r>
              <a:rPr dirty="0" sz="1600" lang="en-US" smtClean="0"/>
              <a:t> </a:t>
            </a:r>
            <a:r>
              <a:rPr dirty="0" sz="1600" i="1" lang="en-US" smtClean="0"/>
              <a:t>(screening)</a:t>
            </a:r>
            <a:endParaRPr dirty="0" sz="1600" lang="en-US"/>
          </a:p>
          <a:p>
            <a:pPr indent="-342900" lvl="0" marL="342900">
              <a:lnSpc>
                <a:spcPct val="110000"/>
              </a:lnSpc>
              <a:buFont typeface="+mj-lt"/>
              <a:buAutoNum type="arabicPeriod"/>
            </a:pPr>
            <a:r>
              <a:rPr dirty="0" sz="1600" lang="en-US" err="1"/>
              <a:t>Pengamatan</a:t>
            </a:r>
            <a:r>
              <a:rPr dirty="0" sz="1600" lang="en-US"/>
              <a:t> dan </a:t>
            </a:r>
            <a:r>
              <a:rPr dirty="0" sz="1600" lang="en-US" err="1"/>
              <a:t>penelusuran</a:t>
            </a:r>
            <a:r>
              <a:rPr dirty="0" sz="1600" lang="en-US"/>
              <a:t> </a:t>
            </a:r>
            <a:r>
              <a:rPr dirty="0" sz="1600" lang="en-US" err="1"/>
              <a:t>kasus</a:t>
            </a:r>
            <a:r>
              <a:rPr dirty="0" sz="1600" lang="en-US"/>
              <a:t> di </a:t>
            </a:r>
            <a:r>
              <a:rPr dirty="0" sz="1600" lang="en-US" err="1"/>
              <a:t>lapangan</a:t>
            </a:r>
            <a:endParaRPr dirty="0" sz="1600" lang="id-ID"/>
          </a:p>
        </p:txBody>
      </p:sp>
      <p:sp>
        <p:nvSpPr>
          <p:cNvPr id="1048952" name="TextBox 22"/>
          <p:cNvSpPr txBox="1"/>
          <p:nvPr/>
        </p:nvSpPr>
        <p:spPr>
          <a:xfrm>
            <a:off x="878363" y="6365114"/>
            <a:ext cx="3940103" cy="27699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id-ID"/>
              <a:t>Sumber </a:t>
            </a:r>
            <a:r>
              <a:rPr b="1" dirty="0" sz="1200" lang="en-US" smtClean="0"/>
              <a:t>data : </a:t>
            </a:r>
            <a:r>
              <a:rPr b="1" dirty="0" sz="1200" lang="en-US" err="1" smtClean="0"/>
              <a:t>Laporan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gugus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tugas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provinsi</a:t>
            </a:r>
            <a:r>
              <a:rPr b="1" dirty="0" sz="1200" lang="en-US" smtClean="0"/>
              <a:t> </a:t>
            </a:r>
            <a:endParaRPr b="1" dirty="0" sz="1200" lang="id-ID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6" name="文本框 1"/>
          <p:cNvSpPr txBox="1"/>
          <p:nvPr/>
        </p:nvSpPr>
        <p:spPr>
          <a:xfrm>
            <a:off x="1029376" y="381866"/>
            <a:ext cx="10487567" cy="523240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20000"/>
              </a:lnSpc>
            </a:pP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Kebutuhan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 Tenaga Kesehatan di K</a:t>
            </a:r>
            <a:r>
              <a:rPr altLang="zh-CN" b="1" dirty="0" sz="2400" lang="id-ID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antor Kesehatan Pelabuhan (KKP)</a:t>
            </a:r>
            <a:endParaRPr altLang="en-US" b="1" dirty="0" sz="2400" lang="zh-CN">
              <a:solidFill>
                <a:schemeClr val="bg2">
                  <a:lumMod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grpSp>
        <p:nvGrpSpPr>
          <p:cNvPr id="167" name="组合 25"/>
          <p:cNvGrpSpPr/>
          <p:nvPr/>
        </p:nvGrpSpPr>
        <p:grpSpPr>
          <a:xfrm rot="10800000">
            <a:off x="428624" y="352898"/>
            <a:ext cx="556534" cy="556534"/>
            <a:chOff x="11140167" y="467179"/>
            <a:chExt cx="556534" cy="556534"/>
          </a:xfrm>
        </p:grpSpPr>
        <p:sp>
          <p:nvSpPr>
            <p:cNvPr id="1048957" name="椭圆 26"/>
            <p:cNvSpPr/>
            <p:nvPr/>
          </p:nvSpPr>
          <p:spPr>
            <a:xfrm>
              <a:off x="11140167" y="467179"/>
              <a:ext cx="556534" cy="556534"/>
            </a:xfrm>
            <a:prstGeom prst="ellipse"/>
            <a:solidFill>
              <a:srgbClr val="F98048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p>
              <a:pPr algn="ctr"/>
              <a:endParaRPr altLang="en-US" b="1" sz="1600" lang="zh-CN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  <p:pic>
          <p:nvPicPr>
            <p:cNvPr id="2097182" name="图形 27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 rot="16200000">
              <a:off x="11246962" y="604836"/>
              <a:ext cx="304414" cy="304414"/>
            </a:xfrm>
            <a:prstGeom prst="rect"/>
          </p:spPr>
        </p:pic>
      </p:grpSp>
      <p:graphicFrame>
        <p:nvGraphicFramePr>
          <p:cNvPr id="4194310" name="Table 7"/>
          <p:cNvGraphicFramePr>
            <a:graphicFrameLocks noGrp="1"/>
          </p:cNvGraphicFramePr>
          <p:nvPr/>
        </p:nvGraphicFramePr>
        <p:xfrm>
          <a:off x="2009554" y="1648047"/>
          <a:ext cx="8197702" cy="2307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038"/>
                <a:gridCol w="4053090"/>
                <a:gridCol w="3202574"/>
              </a:tblGrid>
              <a:tr h="892435">
                <a:tc>
                  <a:txBody>
                    <a:bodyPr/>
                    <a:p>
                      <a:pPr algn="ctr"/>
                      <a:r>
                        <a:rPr dirty="0" lang="en-US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lang="en-US" err="1"/>
                        <a:t>Jumlah</a:t>
                      </a:r>
                      <a:r>
                        <a:rPr dirty="0" lang="en-US"/>
                        <a:t> </a:t>
                      </a:r>
                      <a:r>
                        <a:rPr dirty="0" lang="en-US" err="1"/>
                        <a:t>Kasus</a:t>
                      </a:r>
                      <a:endParaRPr dirty="0" lang="en-US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sz="1800" lang="en-US" strike="noStrike" u="none">
                          <a:effectLst/>
                          <a:sym typeface="Symbol" panose="05050102010706020507" pitchFamily="18" charset="2"/>
                        </a:rPr>
                        <a:t> </a:t>
                      </a:r>
                      <a:r>
                        <a:rPr dirty="0" sz="1800" lang="en-US" err="1" strike="noStrike" u="none" smtClean="0">
                          <a:effectLst/>
                          <a:sym typeface="Symbol" panose="05050102010706020507" pitchFamily="18" charset="2"/>
                        </a:rPr>
                        <a:t>Dokter</a:t>
                      </a:r>
                      <a:r>
                        <a:rPr dirty="0" sz="1800" lang="en-US" strike="noStrike" u="none" smtClean="0">
                          <a:effectLst/>
                          <a:sym typeface="Symbol" panose="05050102010706020507" pitchFamily="18" charset="2"/>
                        </a:rPr>
                        <a:t>, </a:t>
                      </a:r>
                      <a:r>
                        <a:rPr dirty="0" sz="1800" lang="en-US" err="1" strike="noStrike" u="none" smtClean="0">
                          <a:effectLst/>
                          <a:sym typeface="Symbol" panose="05050102010706020507" pitchFamily="18" charset="2"/>
                        </a:rPr>
                        <a:t>Perawat</a:t>
                      </a:r>
                      <a:r>
                        <a:rPr dirty="0" sz="1800" lang="en-US" strike="noStrike" u="none" smtClean="0">
                          <a:effectLst/>
                          <a:sym typeface="Symbol" panose="05050102010706020507" pitchFamily="18" charset="2"/>
                        </a:rPr>
                        <a:t>, </a:t>
                      </a:r>
                      <a:r>
                        <a:rPr dirty="0" sz="1800" lang="en-US" err="1" strike="noStrike" u="none" smtClean="0">
                          <a:effectLst/>
                          <a:sym typeface="Symbol" panose="05050102010706020507" pitchFamily="18" charset="2"/>
                        </a:rPr>
                        <a:t>Tenaga</a:t>
                      </a:r>
                      <a:r>
                        <a:rPr dirty="0" sz="1800" lang="en-US" strike="noStrike" u="none" smtClean="0">
                          <a:effectLst/>
                          <a:sym typeface="Symbol" panose="05050102010706020507" pitchFamily="18" charset="2"/>
                        </a:rPr>
                        <a:t> </a:t>
                      </a:r>
                      <a:r>
                        <a:rPr dirty="0" sz="1800" lang="en-US" err="1" strike="noStrike" u="none" smtClean="0">
                          <a:effectLst/>
                          <a:sym typeface="Symbol" panose="05050102010706020507" pitchFamily="18" charset="2"/>
                        </a:rPr>
                        <a:t>Surveilans</a:t>
                      </a:r>
                      <a:r>
                        <a:rPr dirty="0" sz="1800" lang="en-US" strike="noStrike" u="none" smtClean="0">
                          <a:effectLst/>
                          <a:sym typeface="Symbol" panose="05050102010706020507" pitchFamily="18" charset="2"/>
                        </a:rPr>
                        <a:t>, </a:t>
                      </a:r>
                      <a:r>
                        <a:rPr dirty="0" lang="en-US" err="1" smtClean="0"/>
                        <a:t>Nakes</a:t>
                      </a:r>
                      <a:r>
                        <a:rPr dirty="0" lang="en-US" smtClean="0"/>
                        <a:t> </a:t>
                      </a:r>
                      <a:r>
                        <a:rPr dirty="0" lang="en-US" err="1" smtClean="0"/>
                        <a:t>Lainnya</a:t>
                      </a:r>
                      <a:endParaRPr dirty="0" lang="en-US"/>
                    </a:p>
                  </a:txBody>
                  <a:tcPr anchor="ctr"/>
                </a:tc>
              </a:tr>
              <a:tr h="471610">
                <a:tc>
                  <a:txBody>
                    <a:bodyPr/>
                    <a:p>
                      <a:pPr algn="ctr"/>
                      <a:r>
                        <a:rPr dirty="0" lang="en-US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b="1" dirty="0" sz="2000" lang="en-US">
                          <a:effectLst/>
                          <a:latin typeface="Tw Cen MT" panose="020B0602020104020603" pitchFamily="34" charset="0"/>
                        </a:rPr>
                        <a:t>KKP Kelas I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21 – 30</a:t>
                      </a:r>
                    </a:p>
                  </a:txBody>
                  <a:tcPr anchor="ctr"/>
                </a:tc>
              </a:tr>
              <a:tr h="471610">
                <a:tc>
                  <a:txBody>
                    <a:bodyPr/>
                    <a:p>
                      <a:pPr algn="ctr"/>
                      <a:r>
                        <a:rPr dirty="0" lang="en-US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b="1" dirty="0" sz="2000" lang="en-US">
                          <a:effectLst/>
                          <a:latin typeface="Tw Cen MT" panose="020B0602020104020603" pitchFamily="34" charset="0"/>
                        </a:rPr>
                        <a:t>KKP Kelas II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15 - 20</a:t>
                      </a:r>
                    </a:p>
                  </a:txBody>
                  <a:tcPr anchor="ctr"/>
                </a:tc>
              </a:tr>
              <a:tr h="471610">
                <a:tc>
                  <a:txBody>
                    <a:bodyPr/>
                    <a:p>
                      <a:pPr algn="ctr"/>
                      <a:r>
                        <a:rPr dirty="0" lang="en-US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b="1" dirty="0" sz="2000" lang="en-US">
                          <a:effectLst/>
                          <a:latin typeface="Tw Cen MT" panose="020B0602020104020603" pitchFamily="34" charset="0"/>
                        </a:rPr>
                        <a:t> KKP Kelas III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/>
                      <a:r>
                        <a:rPr dirty="0" lang="en-US"/>
                        <a:t>10 – 15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48958" name="Rectangle 8"/>
          <p:cNvSpPr/>
          <p:nvPr/>
        </p:nvSpPr>
        <p:spPr>
          <a:xfrm>
            <a:off x="706890" y="4283986"/>
            <a:ext cx="10967658" cy="1446550"/>
          </a:xfrm>
          <a:prstGeom prst="rect"/>
          <a:solidFill>
            <a:srgbClr val="FFFF00"/>
          </a:solidFill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b="1" dirty="0" sz="1600" lang="en-US" err="1"/>
              <a:t>Keterangan</a:t>
            </a:r>
            <a:r>
              <a:rPr b="1" dirty="0" sz="1600" lang="en-US"/>
              <a:t> :</a:t>
            </a:r>
          </a:p>
          <a:p>
            <a:pPr>
              <a:lnSpc>
                <a:spcPct val="110000"/>
              </a:lnSpc>
            </a:pPr>
            <a:r>
              <a:rPr dirty="0" sz="1600" lang="en-US" err="1"/>
              <a:t>Jumlah</a:t>
            </a:r>
            <a:r>
              <a:rPr dirty="0" sz="1600" lang="en-US"/>
              <a:t> </a:t>
            </a:r>
            <a:r>
              <a:rPr dirty="0" sz="1600" lang="en-US" err="1"/>
              <a:t>tenaga</a:t>
            </a:r>
            <a:r>
              <a:rPr dirty="0" sz="1600" lang="en-US"/>
              <a:t> </a:t>
            </a:r>
            <a:r>
              <a:rPr dirty="0" sz="1600" lang="en-US" err="1"/>
              <a:t>kesehatan</a:t>
            </a:r>
            <a:r>
              <a:rPr dirty="0" sz="1600" lang="en-US"/>
              <a:t> yang </a:t>
            </a:r>
            <a:r>
              <a:rPr dirty="0" sz="1600" lang="en-US" err="1"/>
              <a:t>dibutuhkan</a:t>
            </a:r>
            <a:r>
              <a:rPr dirty="0" sz="1600" lang="en-US"/>
              <a:t> di KKP </a:t>
            </a:r>
            <a:r>
              <a:rPr dirty="0" sz="1600" lang="en-US" err="1" smtClean="0"/>
              <a:t>mempertimbangkan</a:t>
            </a:r>
            <a:r>
              <a:rPr dirty="0" sz="1600" lang="en-US" smtClean="0"/>
              <a:t> </a:t>
            </a:r>
            <a:r>
              <a:rPr dirty="0" sz="1600" lang="en-US" err="1"/>
              <a:t>kepada</a:t>
            </a:r>
            <a:r>
              <a:rPr dirty="0" sz="1600" lang="en-US"/>
              <a:t> </a:t>
            </a:r>
            <a:r>
              <a:rPr dirty="0" sz="1600" lang="en-US" err="1"/>
              <a:t>jumlah</a:t>
            </a:r>
            <a:r>
              <a:rPr dirty="0" sz="1600" lang="en-US"/>
              <a:t> </a:t>
            </a:r>
            <a:r>
              <a:rPr dirty="0" sz="1600" lang="en-US" err="1"/>
              <a:t>kasus</a:t>
            </a:r>
            <a:r>
              <a:rPr dirty="0" sz="1600" lang="en-US"/>
              <a:t> yang </a:t>
            </a:r>
            <a:r>
              <a:rPr dirty="0" sz="1600" lang="en-US" err="1"/>
              <a:t>meliputi</a:t>
            </a:r>
            <a:r>
              <a:rPr dirty="0" sz="1600" lang="en-US"/>
              <a:t> :</a:t>
            </a:r>
            <a:endParaRPr dirty="0" sz="1600" lang="id-ID"/>
          </a:p>
          <a:p>
            <a:pPr indent="-342900" lvl="0" marL="342900">
              <a:lnSpc>
                <a:spcPct val="110000"/>
              </a:lnSpc>
              <a:buFont typeface="+mj-lt"/>
              <a:buAutoNum type="arabicPeriod"/>
            </a:pPr>
            <a:r>
              <a:rPr dirty="0" sz="1600" lang="en-US" err="1"/>
              <a:t>Evakuasi</a:t>
            </a:r>
            <a:r>
              <a:rPr dirty="0" sz="1600" lang="en-US"/>
              <a:t> </a:t>
            </a:r>
            <a:r>
              <a:rPr dirty="0" sz="1600" lang="en-US" err="1"/>
              <a:t>pasien</a:t>
            </a:r>
            <a:r>
              <a:rPr dirty="0" sz="1600" lang="en-US"/>
              <a:t> </a:t>
            </a:r>
            <a:r>
              <a:rPr dirty="0" sz="1600" lang="en-US" err="1"/>
              <a:t>terduga</a:t>
            </a:r>
            <a:r>
              <a:rPr dirty="0" sz="1600" lang="en-US"/>
              <a:t> Covid-19</a:t>
            </a:r>
          </a:p>
          <a:p>
            <a:pPr indent="-342900" lvl="0" marL="342900">
              <a:lnSpc>
                <a:spcPct val="110000"/>
              </a:lnSpc>
              <a:buFont typeface="+mj-lt"/>
              <a:buAutoNum type="arabicPeriod"/>
            </a:pPr>
            <a:r>
              <a:rPr dirty="0" sz="1600" lang="en-US" err="1"/>
              <a:t>Pengamatan</a:t>
            </a:r>
            <a:r>
              <a:rPr dirty="0" sz="1600" lang="en-US"/>
              <a:t> </a:t>
            </a:r>
            <a:r>
              <a:rPr dirty="0" sz="1600" lang="en-US" err="1"/>
              <a:t>langsung</a:t>
            </a:r>
            <a:r>
              <a:rPr dirty="0" sz="1600" lang="en-US"/>
              <a:t> </a:t>
            </a:r>
            <a:r>
              <a:rPr dirty="0" sz="1600" lang="en-US" err="1"/>
              <a:t>penumpang</a:t>
            </a:r>
            <a:r>
              <a:rPr dirty="0" sz="1600" lang="en-US"/>
              <a:t> </a:t>
            </a:r>
            <a:r>
              <a:rPr dirty="0" sz="1600" lang="en-US" err="1"/>
              <a:t>pesawat</a:t>
            </a:r>
            <a:r>
              <a:rPr dirty="0" sz="1600" lang="en-US"/>
              <a:t>/</a:t>
            </a:r>
            <a:r>
              <a:rPr dirty="0" sz="1600" lang="en-US" err="1"/>
              <a:t>kapal</a:t>
            </a:r>
            <a:r>
              <a:rPr dirty="0" sz="1600" lang="en-US"/>
              <a:t> (</a:t>
            </a:r>
            <a:r>
              <a:rPr dirty="0" sz="1600" i="1" lang="en-US"/>
              <a:t>screening</a:t>
            </a:r>
            <a:r>
              <a:rPr dirty="0" sz="1600" lang="en-US"/>
              <a:t>)</a:t>
            </a:r>
          </a:p>
          <a:p>
            <a:pPr indent="-342900" lvl="0" marL="342900">
              <a:lnSpc>
                <a:spcPct val="110000"/>
              </a:lnSpc>
              <a:buFont typeface="+mj-lt"/>
              <a:buAutoNum type="arabicPeriod"/>
            </a:pPr>
            <a:r>
              <a:rPr dirty="0" sz="1600" lang="en-US" err="1"/>
              <a:t>Pengamatan</a:t>
            </a:r>
            <a:r>
              <a:rPr dirty="0" sz="1600" lang="en-US"/>
              <a:t> dan </a:t>
            </a:r>
            <a:r>
              <a:rPr dirty="0" sz="1600" lang="en-US" err="1"/>
              <a:t>penelusuran</a:t>
            </a:r>
            <a:r>
              <a:rPr dirty="0" sz="1600" lang="en-US"/>
              <a:t> </a:t>
            </a:r>
            <a:r>
              <a:rPr dirty="0" sz="1600" lang="en-US" err="1"/>
              <a:t>kasus</a:t>
            </a:r>
            <a:r>
              <a:rPr dirty="0" sz="1600" lang="en-US"/>
              <a:t> di </a:t>
            </a:r>
            <a:r>
              <a:rPr dirty="0" sz="1600" lang="en-US" err="1"/>
              <a:t>lapangan</a:t>
            </a:r>
            <a:endParaRPr dirty="0" sz="1600" lang="id-ID"/>
          </a:p>
        </p:txBody>
      </p:sp>
      <p:sp>
        <p:nvSpPr>
          <p:cNvPr id="1048959" name="TextBox 22"/>
          <p:cNvSpPr txBox="1"/>
          <p:nvPr/>
        </p:nvSpPr>
        <p:spPr>
          <a:xfrm>
            <a:off x="878363" y="6365114"/>
            <a:ext cx="3940103" cy="27699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id-ID"/>
              <a:t>Sumber </a:t>
            </a:r>
            <a:r>
              <a:rPr b="1" dirty="0" sz="1200" lang="en-US" smtClean="0"/>
              <a:t>data : </a:t>
            </a:r>
            <a:r>
              <a:rPr b="1" dirty="0" sz="1200" lang="en-US" err="1" smtClean="0"/>
              <a:t>Laporan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institusi</a:t>
            </a:r>
            <a:endParaRPr b="1" dirty="0" sz="1200" lang="id-ID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1" name="Table 1"/>
          <p:cNvGraphicFramePr>
            <a:graphicFrameLocks noGrp="1"/>
          </p:cNvGraphicFramePr>
          <p:nvPr/>
        </p:nvGraphicFramePr>
        <p:xfrm>
          <a:off x="1390607" y="1329070"/>
          <a:ext cx="9220686" cy="3405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7548"/>
                <a:gridCol w="5286391"/>
                <a:gridCol w="2726747"/>
              </a:tblGrid>
              <a:tr h="632856">
                <a:tc>
                  <a:txBody>
                    <a:bodyPr/>
                    <a:p>
                      <a:pPr algn="ctr" fontAlgn="b" marL="0" marR="1778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No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0" marR="1778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sz="2000" lang="en-US" err="1">
                          <a:effectLst/>
                          <a:latin typeface="Tw Cen MT" panose="020B0602020104020603" pitchFamily="34" charset="0"/>
                        </a:rPr>
                        <a:t>Jumlah</a:t>
                      </a:r>
                      <a:r>
                        <a:rPr dirty="0" sz="2000" lang="en-US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2000" lang="en-US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dirty="0" sz="2000" lang="en-US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2000" lang="en-US" err="1">
                          <a:effectLst/>
                          <a:latin typeface="Tw Cen MT" panose="020B0602020104020603" pitchFamily="34" charset="0"/>
                        </a:rPr>
                        <a:t>Spesimen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0" marR="1778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sz="2000" lang="en-US" strike="noStrike" u="none" smtClean="0">
                          <a:effectLst/>
                          <a:sym typeface="Symbol" panose="05050102010706020507" pitchFamily="18" charset="2"/>
                        </a:rPr>
                        <a:t> </a:t>
                      </a:r>
                      <a:r>
                        <a:rPr dirty="0" sz="2000" lang="en-US" err="1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Dokter</a:t>
                      </a: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, Ahli </a:t>
                      </a:r>
                      <a:r>
                        <a:rPr dirty="0" sz="2000" lang="en-US" err="1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Biomedis</a:t>
                      </a: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, ATLM, </a:t>
                      </a:r>
                      <a:r>
                        <a:rPr dirty="0" sz="2000" lang="en-US" err="1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Nakes</a:t>
                      </a: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dirty="0" sz="2000" lang="en-US" err="1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Lainnya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</a:tr>
              <a:tr h="682786"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b="1" dirty="0" sz="2000" lang="en-US">
                          <a:effectLst/>
                          <a:latin typeface="Tw Cen MT" panose="020B0602020104020603" pitchFamily="34" charset="0"/>
                        </a:rPr>
                        <a:t>&lt; 50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1 – 5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</a:tr>
              <a:tr h="760727">
                <a:tc>
                  <a:txBody>
                    <a:bodyPr/>
                    <a:p>
                      <a:pPr algn="ctr"/>
                      <a:r>
                        <a:rPr dirty="0" lang="en-US"/>
                        <a:t>2</a:t>
                      </a: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b="1" dirty="0" sz="2000" lang="en-US">
                          <a:effectLst/>
                          <a:latin typeface="Tw Cen MT" panose="020B0602020104020603" pitchFamily="34" charset="0"/>
                        </a:rPr>
                        <a:t>50 - 100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6 – 10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</a:tr>
              <a:tr h="564607">
                <a:tc>
                  <a:txBody>
                    <a:bodyPr/>
                    <a:p>
                      <a:pPr algn="ctr"/>
                      <a:r>
                        <a:rPr dirty="0" lang="en-US"/>
                        <a:t>3</a:t>
                      </a: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b="1" dirty="0" sz="2000" lang="en-US">
                          <a:effectLst/>
                          <a:latin typeface="Tw Cen MT" panose="020B0602020104020603" pitchFamily="34" charset="0"/>
                        </a:rPr>
                        <a:t>101 - 150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indent="0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11 – 20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</a:tr>
              <a:tr h="564607">
                <a:tc>
                  <a:txBody>
                    <a:bodyPr/>
                    <a:p>
                      <a:pPr algn="ctr"/>
                      <a:r>
                        <a:rPr dirty="0" lang="en-US"/>
                        <a:t>4</a:t>
                      </a: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b="1" dirty="0" sz="2000" lang="id-ID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151 - 200</a:t>
                      </a: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indent="0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dirty="0" sz="2000" lang="id-ID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21 – 40</a:t>
                      </a:r>
                    </a:p>
                  </a:txBody>
                  <a:tcPr marL="9431" marR="9431" marT="9431" marB="0" anchor="ctr"/>
                </a:tc>
              </a:tr>
            </a:tbl>
          </a:graphicData>
        </a:graphic>
      </p:graphicFrame>
      <p:grpSp>
        <p:nvGrpSpPr>
          <p:cNvPr id="171" name="组合 25"/>
          <p:cNvGrpSpPr/>
          <p:nvPr/>
        </p:nvGrpSpPr>
        <p:grpSpPr>
          <a:xfrm rot="10800000">
            <a:off x="428624" y="352898"/>
            <a:ext cx="556534" cy="556534"/>
            <a:chOff x="11140167" y="467179"/>
            <a:chExt cx="556534" cy="556534"/>
          </a:xfrm>
        </p:grpSpPr>
        <p:sp>
          <p:nvSpPr>
            <p:cNvPr id="1048963" name="椭圆 26"/>
            <p:cNvSpPr/>
            <p:nvPr/>
          </p:nvSpPr>
          <p:spPr>
            <a:xfrm>
              <a:off x="11140167" y="467179"/>
              <a:ext cx="556534" cy="556534"/>
            </a:xfrm>
            <a:prstGeom prst="ellipse"/>
            <a:solidFill>
              <a:srgbClr val="F98048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p>
              <a:pPr algn="ctr"/>
              <a:endParaRPr altLang="en-US" b="1" sz="1600" lang="zh-CN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  <p:pic>
          <p:nvPicPr>
            <p:cNvPr id="2097183" name="图形 27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 rot="16200000">
              <a:off x="11246962" y="604836"/>
              <a:ext cx="304414" cy="304414"/>
            </a:xfrm>
            <a:prstGeom prst="rect"/>
          </p:spPr>
        </p:pic>
      </p:grpSp>
      <p:sp>
        <p:nvSpPr>
          <p:cNvPr id="1048964" name="文本框 1"/>
          <p:cNvSpPr txBox="1"/>
          <p:nvPr/>
        </p:nvSpPr>
        <p:spPr>
          <a:xfrm>
            <a:off x="1029374" y="328856"/>
            <a:ext cx="10487567" cy="523240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20000"/>
              </a:lnSpc>
            </a:pP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Kebutuhan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 Tenaga Kesehatan di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Laboratorium</a:t>
            </a:r>
            <a:endParaRPr altLang="en-US" b="1" dirty="0" sz="2400" lang="zh-CN">
              <a:solidFill>
                <a:schemeClr val="bg2">
                  <a:lumMod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sp>
        <p:nvSpPr>
          <p:cNvPr id="1048965" name="Rectangle 7"/>
          <p:cNvSpPr/>
          <p:nvPr/>
        </p:nvSpPr>
        <p:spPr>
          <a:xfrm>
            <a:off x="985158" y="4913236"/>
            <a:ext cx="10422208" cy="624840"/>
          </a:xfrm>
          <a:prstGeom prst="rect"/>
          <a:solidFill>
            <a:srgbClr val="FFFF00"/>
          </a:solidFill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b="1" dirty="0" sz="1600" lang="en-US" err="1"/>
              <a:t>Keterangan</a:t>
            </a:r>
            <a:r>
              <a:rPr b="1" dirty="0" sz="1600" lang="en-US"/>
              <a:t> :</a:t>
            </a:r>
          </a:p>
          <a:p>
            <a:pPr>
              <a:lnSpc>
                <a:spcPct val="110000"/>
              </a:lnSpc>
            </a:pPr>
            <a:r>
              <a:rPr dirty="0" sz="1600" lang="en-US" err="1"/>
              <a:t>Jumlah</a:t>
            </a:r>
            <a:r>
              <a:rPr dirty="0" sz="1600" lang="en-US"/>
              <a:t> </a:t>
            </a:r>
            <a:r>
              <a:rPr dirty="0" sz="1600" lang="en-US" err="1"/>
              <a:t>tenaga</a:t>
            </a:r>
            <a:r>
              <a:rPr dirty="0" sz="1600" lang="en-US"/>
              <a:t> </a:t>
            </a:r>
            <a:r>
              <a:rPr dirty="0" sz="1600" lang="en-US" err="1"/>
              <a:t>kesehatan</a:t>
            </a:r>
            <a:r>
              <a:rPr dirty="0" sz="1600" lang="en-US"/>
              <a:t> yang </a:t>
            </a:r>
            <a:r>
              <a:rPr dirty="0" sz="1600" lang="en-US" err="1"/>
              <a:t>dibutuhkan</a:t>
            </a:r>
            <a:r>
              <a:rPr dirty="0" sz="1600" lang="en-US"/>
              <a:t> di </a:t>
            </a:r>
            <a:r>
              <a:rPr dirty="0" sz="1600" lang="en-US" err="1"/>
              <a:t>Laboratorium</a:t>
            </a:r>
            <a:r>
              <a:rPr dirty="0" sz="1600" lang="en-US"/>
              <a:t> </a:t>
            </a:r>
            <a:r>
              <a:rPr dirty="0" sz="1600" lang="en-US" err="1"/>
              <a:t>merujuk</a:t>
            </a:r>
            <a:r>
              <a:rPr dirty="0" sz="1600" lang="en-US"/>
              <a:t> </a:t>
            </a:r>
            <a:r>
              <a:rPr dirty="0" sz="1600" lang="en-US" err="1"/>
              <a:t>kepada</a:t>
            </a:r>
            <a:r>
              <a:rPr dirty="0" sz="1600" lang="en-US"/>
              <a:t> </a:t>
            </a:r>
            <a:r>
              <a:rPr dirty="0" sz="1600" lang="en-US" err="1"/>
              <a:t>jumlah</a:t>
            </a:r>
            <a:r>
              <a:rPr dirty="0" sz="1600" lang="en-US"/>
              <a:t> </a:t>
            </a:r>
            <a:r>
              <a:rPr dirty="0" sz="1600" lang="en-US" err="1"/>
              <a:t>spesimen</a:t>
            </a:r>
            <a:r>
              <a:rPr dirty="0" sz="1600" lang="en-US"/>
              <a:t> yang </a:t>
            </a:r>
            <a:r>
              <a:rPr dirty="0" sz="1600" lang="en-US" err="1"/>
              <a:t>diperiksa</a:t>
            </a:r>
            <a:endParaRPr dirty="0" sz="1600" lang="id-ID"/>
          </a:p>
        </p:txBody>
      </p:sp>
      <p:sp>
        <p:nvSpPr>
          <p:cNvPr id="1048966" name="TextBox 22"/>
          <p:cNvSpPr txBox="1"/>
          <p:nvPr/>
        </p:nvSpPr>
        <p:spPr>
          <a:xfrm>
            <a:off x="985158" y="6346064"/>
            <a:ext cx="3940103" cy="27699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id-ID"/>
              <a:t>Sumber </a:t>
            </a:r>
            <a:r>
              <a:rPr b="1" dirty="0" sz="1200" lang="en-US" smtClean="0"/>
              <a:t>data : </a:t>
            </a:r>
            <a:r>
              <a:rPr b="1" dirty="0" sz="1200" lang="en-US" err="1" smtClean="0"/>
              <a:t>Laporan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institusi</a:t>
            </a:r>
            <a:endParaRPr b="1" dirty="0" sz="1200" lang="id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25487"/>
          <a:stretch>
            <a:fillRect/>
          </a:stretch>
        </p:blipFill>
        <p:spPr>
          <a:xfrm>
            <a:off x="0" y="0"/>
            <a:ext cx="12187799" cy="6858000"/>
          </a:xfrm>
          <a:prstGeom prst="rect"/>
        </p:spPr>
      </p:pic>
      <p:sp>
        <p:nvSpPr>
          <p:cNvPr id="1048603" name="矩形 8"/>
          <p:cNvSpPr/>
          <p:nvPr/>
        </p:nvSpPr>
        <p:spPr>
          <a:xfrm>
            <a:off x="0" y="0"/>
            <a:ext cx="12192000" cy="6858000"/>
          </a:xfrm>
          <a:prstGeom prst="rect"/>
          <a:solidFill>
            <a:srgbClr val="DDFAFC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52" name="组合 29"/>
          <p:cNvGrpSpPr/>
          <p:nvPr/>
        </p:nvGrpSpPr>
        <p:grpSpPr>
          <a:xfrm>
            <a:off x="2608997" y="1351128"/>
            <a:ext cx="6974006" cy="3549804"/>
            <a:chOff x="1605104" y="1714240"/>
            <a:chExt cx="4028723" cy="1738836"/>
          </a:xfrm>
        </p:grpSpPr>
        <p:sp>
          <p:nvSpPr>
            <p:cNvPr id="1048604" name="矩形: 圆角 30"/>
            <p:cNvSpPr/>
            <p:nvPr/>
          </p:nvSpPr>
          <p:spPr>
            <a:xfrm>
              <a:off x="1605104" y="1714240"/>
              <a:ext cx="4028723" cy="1738835"/>
            </a:xfrm>
            <a:prstGeom prst="roundRect">
              <a:avLst>
                <a:gd name="adj" fmla="val 3714"/>
              </a:avLst>
            </a:prstGeom>
            <a:solidFill>
              <a:srgbClr val="F98048"/>
            </a:solidFill>
            <a:ln>
              <a:noFill/>
            </a:ln>
            <a:effectLst>
              <a:outerShdw algn="tl" blurRad="88900" dir="27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zh-CN" noProof="0" normalizeH="0" spc="0" strike="noStrike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48605" name="任意多边形: 形状 39"/>
            <p:cNvSpPr/>
            <p:nvPr/>
          </p:nvSpPr>
          <p:spPr>
            <a:xfrm>
              <a:off x="4824096" y="2646954"/>
              <a:ext cx="809021" cy="806122"/>
            </a:xfrm>
            <a:custGeom>
              <a:avLst/>
              <a:gdLst>
                <a:gd name="connsiteX0" fmla="*/ 622570 w 992365"/>
                <a:gd name="connsiteY0" fmla="*/ 0 h 988808"/>
                <a:gd name="connsiteX1" fmla="*/ 970655 w 992365"/>
                <a:gd name="connsiteY1" fmla="*/ 106325 h 988808"/>
                <a:gd name="connsiteX2" fmla="*/ 992365 w 992365"/>
                <a:gd name="connsiteY2" fmla="*/ 124238 h 988808"/>
                <a:gd name="connsiteX3" fmla="*/ 992365 w 992365"/>
                <a:gd name="connsiteY3" fmla="*/ 901900 h 988808"/>
                <a:gd name="connsiteX4" fmla="*/ 905457 w 992365"/>
                <a:gd name="connsiteY4" fmla="*/ 988808 h 988808"/>
                <a:gd name="connsiteX5" fmla="*/ 121303 w 992365"/>
                <a:gd name="connsiteY5" fmla="*/ 988808 h 988808"/>
                <a:gd name="connsiteX6" fmla="*/ 106325 w 992365"/>
                <a:gd name="connsiteY6" fmla="*/ 970655 h 988808"/>
                <a:gd name="connsiteX7" fmla="*/ 0 w 992365"/>
                <a:gd name="connsiteY7" fmla="*/ 622570 h 988808"/>
                <a:gd name="connsiteX8" fmla="*/ 622570 w 992365"/>
                <a:gd name="connsiteY8" fmla="*/ 0 h 98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2365" h="988808">
                  <a:moveTo>
                    <a:pt x="622570" y="0"/>
                  </a:moveTo>
                  <a:cubicBezTo>
                    <a:pt x="751509" y="0"/>
                    <a:pt x="871292" y="39197"/>
                    <a:pt x="970655" y="106325"/>
                  </a:cubicBezTo>
                  <a:lnTo>
                    <a:pt x="992365" y="124238"/>
                  </a:lnTo>
                  <a:lnTo>
                    <a:pt x="992365" y="901900"/>
                  </a:lnTo>
                  <a:cubicBezTo>
                    <a:pt x="992365" y="949898"/>
                    <a:pt x="953455" y="988808"/>
                    <a:pt x="905457" y="988808"/>
                  </a:cubicBezTo>
                  <a:lnTo>
                    <a:pt x="121303" y="988808"/>
                  </a:lnTo>
                  <a:lnTo>
                    <a:pt x="106325" y="970655"/>
                  </a:lnTo>
                  <a:cubicBezTo>
                    <a:pt x="39197" y="871292"/>
                    <a:pt x="0" y="751509"/>
                    <a:pt x="0" y="622570"/>
                  </a:cubicBezTo>
                  <a:cubicBezTo>
                    <a:pt x="0" y="278734"/>
                    <a:pt x="278734" y="0"/>
                    <a:pt x="622570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zh-CN" noProof="0" normalizeH="0" spc="0" strike="noStrike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48606" name="文本框 41"/>
            <p:cNvSpPr txBox="1"/>
            <p:nvPr/>
          </p:nvSpPr>
          <p:spPr>
            <a:xfrm>
              <a:off x="5031282" y="2721674"/>
              <a:ext cx="464083" cy="486480"/>
            </a:xfrm>
            <a:prstGeom prst="rect"/>
            <a:noFill/>
          </p:spPr>
          <p:txBody>
            <a:bodyPr rtlCol="0" wrap="square">
              <a:spAutoFit/>
            </a:bodyPr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altLang="zh-CN" baseline="0" b="1" cap="none" dirty="0" sz="6000" i="0" kern="1200" kumimoji="0" lang="en-US" noProof="0" normalizeH="0" spc="0" strike="noStrike" u="none">
                  <a:ln>
                    <a:noFill/>
                  </a:ln>
                  <a:solidFill>
                    <a:srgbClr val="F98048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endParaRPr altLang="en-US" baseline="0" b="1" cap="none" dirty="0" sz="6000" i="0" kern="1200" kumimoji="0" lang="zh-CN" noProof="0" normalizeH="0" spc="0" strike="noStrike" u="none">
                <a:ln>
                  <a:noFill/>
                </a:ln>
                <a:solidFill>
                  <a:srgbClr val="F98048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53" name="组合 9"/>
          <p:cNvGrpSpPr/>
          <p:nvPr/>
        </p:nvGrpSpPr>
        <p:grpSpPr>
          <a:xfrm>
            <a:off x="3944151" y="2271476"/>
            <a:ext cx="4167220" cy="2087717"/>
            <a:chOff x="3681407" y="2271476"/>
            <a:chExt cx="4167220" cy="2087717"/>
          </a:xfrm>
        </p:grpSpPr>
        <p:sp>
          <p:nvSpPr>
            <p:cNvPr id="1048607" name="文本框 47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681407" y="2271476"/>
              <a:ext cx="4030741" cy="599765"/>
            </a:xfrm>
            <a:prstGeom prst="rect"/>
            <a:noFill/>
            <a:ln>
              <a:noFill/>
            </a:ln>
          </p:spPr>
          <p:txBody>
            <a:bodyPr anchor="ctr">
              <a:no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indent="-285750" marL="7429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indent="-228600" marL="1143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indent="-228600" marL="16002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indent="-228600" marL="20574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indent="0">
                <a:lnSpc>
                  <a:spcPct val="120000"/>
                </a:lnSpc>
                <a:buNone/>
              </a:pPr>
              <a:r>
                <a:rPr altLang="zh-CN" b="1" dirty="0" sz="3600"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PENDAHULUAN</a:t>
              </a:r>
              <a:endParaRPr altLang="en-US" baseline="0" b="0" cap="none" dirty="0" sz="36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48608" name="文本框 7"/>
            <p:cNvSpPr txBox="1"/>
            <p:nvPr/>
          </p:nvSpPr>
          <p:spPr>
            <a:xfrm>
              <a:off x="3817885" y="3315253"/>
              <a:ext cx="4030742" cy="1043940"/>
            </a:xfrm>
            <a:prstGeom prst="rect"/>
            <a:noFill/>
          </p:spPr>
          <p:txBody>
            <a:bodyPr rtlCol="0" wrap="square">
              <a:spAutoFit/>
            </a:bodyPr>
            <a:p>
              <a:pPr lvl="0">
                <a:lnSpc>
                  <a:spcPct val="120000"/>
                </a:lnSpc>
              </a:pPr>
              <a:r>
                <a:rPr altLang="zh-CN" dirty="0" lang="en-US" err="1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Latar</a:t>
              </a:r>
              <a:r>
                <a:rPr altLang="zh-CN" dirty="0" lang="en-US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 </a:t>
              </a:r>
              <a:r>
                <a:rPr altLang="zh-CN" dirty="0" lang="en-US" err="1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Belakang</a:t>
              </a:r>
              <a:r>
                <a:rPr altLang="zh-CN" dirty="0" lang="en-US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 dan </a:t>
              </a:r>
              <a:r>
                <a:rPr altLang="zh-CN" dirty="0" lang="en-US" err="1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Penerbitan</a:t>
              </a:r>
              <a:r>
                <a:rPr altLang="zh-CN" dirty="0" lang="en-US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 </a:t>
              </a:r>
              <a:r>
                <a:rPr altLang="zh-CN" dirty="0" lang="en-US" err="1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Kepmenkes</a:t>
              </a:r>
              <a:r>
                <a:rPr altLang="zh-CN" dirty="0" lang="en-US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 </a:t>
              </a:r>
              <a:r>
                <a:rPr altLang="zh-CN" dirty="0" lang="en-US" err="1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Pemberian</a:t>
              </a:r>
              <a:r>
                <a:rPr altLang="zh-CN" dirty="0" lang="en-US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 </a:t>
              </a:r>
              <a:r>
                <a:rPr altLang="zh-CN" dirty="0" lang="en-US" err="1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insentif</a:t>
              </a:r>
              <a:r>
                <a:rPr altLang="zh-CN" dirty="0" lang="en-US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 </a:t>
              </a:r>
              <a:r>
                <a:rPr altLang="zh-CN" dirty="0" lang="en-US" err="1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bagi</a:t>
              </a:r>
              <a:r>
                <a:rPr altLang="zh-CN" dirty="0" lang="en-US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 Tenaga Kesehatan</a:t>
              </a:r>
              <a:endParaRPr altLang="en-US" dirty="0" lang="zh-CN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2" name="Table 1"/>
          <p:cNvGraphicFramePr>
            <a:graphicFrameLocks noGrp="1"/>
          </p:cNvGraphicFramePr>
          <p:nvPr/>
        </p:nvGraphicFramePr>
        <p:xfrm>
          <a:off x="1126434" y="1590256"/>
          <a:ext cx="9931426" cy="2698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9059"/>
                <a:gridCol w="5439805"/>
                <a:gridCol w="3222562"/>
              </a:tblGrid>
              <a:tr h="786355">
                <a:tc>
                  <a:txBody>
                    <a:bodyPr/>
                    <a:p>
                      <a:pPr algn="ctr" fontAlgn="b" marL="0" marR="1778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No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0" marR="1778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sz="2000" lang="en-US" err="1">
                          <a:effectLst/>
                          <a:latin typeface="Tw Cen MT" panose="020B0602020104020603" pitchFamily="34" charset="0"/>
                        </a:rPr>
                        <a:t>Jumlah</a:t>
                      </a:r>
                      <a:r>
                        <a:rPr dirty="0" sz="2000" lang="en-US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dirty="0" sz="2000" lang="en-US" err="1">
                          <a:effectLst/>
                          <a:latin typeface="Tw Cen MT" panose="020B0602020104020603" pitchFamily="34" charset="0"/>
                        </a:rPr>
                        <a:t>Kasus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0" marR="1778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sz="2000" lang="en-US" strike="noStrike" u="none" smtClean="0">
                          <a:effectLst/>
                          <a:sym typeface="Symbol" panose="05050102010706020507" pitchFamily="18" charset="2"/>
                        </a:rPr>
                        <a:t> </a:t>
                      </a:r>
                      <a:r>
                        <a:rPr dirty="0" sz="2000" lang="en-US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ATLM</a:t>
                      </a: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dirty="0" sz="2000" lang="en-US" err="1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Tenaga</a:t>
                      </a: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dirty="0" sz="2000" lang="en-US" err="1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Surveilans</a:t>
                      </a:r>
                      <a:r>
                        <a:rPr dirty="0" sz="2000" lang="en-US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dan </a:t>
                      </a:r>
                      <a:r>
                        <a:rPr dirty="0" sz="2000" lang="en-US" err="1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Nakes</a:t>
                      </a: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dirty="0" sz="2000" lang="en-US" err="1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Lainnya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</a:tr>
              <a:tr h="634389"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b="1" dirty="0" sz="2000" lang="en-US">
                          <a:effectLst/>
                          <a:latin typeface="Tw Cen MT" panose="020B0602020104020603" pitchFamily="34" charset="0"/>
                        </a:rPr>
                        <a:t>&lt;25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1 – 5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</a:tr>
              <a:tr h="706805">
                <a:tc>
                  <a:txBody>
                    <a:bodyPr/>
                    <a:p>
                      <a:pPr algn="ctr"/>
                      <a:r>
                        <a:rPr dirty="0" lang="en-US"/>
                        <a:t>2</a:t>
                      </a: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b="1" dirty="0" sz="2000" lang="en-US">
                          <a:effectLst/>
                          <a:latin typeface="Tw Cen MT" panose="020B0602020104020603" pitchFamily="34" charset="0"/>
                        </a:rPr>
                        <a:t>25 – 50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6 – 10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</a:tr>
              <a:tr h="524586">
                <a:tc>
                  <a:txBody>
                    <a:bodyPr/>
                    <a:p>
                      <a:pPr algn="ctr"/>
                      <a:r>
                        <a:rPr dirty="0" lang="en-US"/>
                        <a:t>3</a:t>
                      </a: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b="1" dirty="0" sz="2000" lang="en-US">
                          <a:effectLst/>
                          <a:latin typeface="Tw Cen MT" panose="020B0602020104020603" pitchFamily="34" charset="0"/>
                        </a:rPr>
                        <a:t>&gt; 50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  <a:tc>
                  <a:txBody>
                    <a:bodyPr/>
                    <a:p>
                      <a:pPr algn="ctr" fontAlgn="b" indent="0" marL="17780" marR="1778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dirty="0" sz="2000" lang="en-US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11 – 15</a:t>
                      </a:r>
                      <a:endParaRPr dirty="0" sz="2000" lang="id-ID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9431" marR="9431" marT="9431" marB="0" anchor="ctr"/>
                </a:tc>
              </a:tr>
            </a:tbl>
          </a:graphicData>
        </a:graphic>
      </p:graphicFrame>
      <p:grpSp>
        <p:nvGrpSpPr>
          <p:cNvPr id="175" name="组合 25"/>
          <p:cNvGrpSpPr/>
          <p:nvPr/>
        </p:nvGrpSpPr>
        <p:grpSpPr>
          <a:xfrm rot="10800000">
            <a:off x="428624" y="352898"/>
            <a:ext cx="556534" cy="556534"/>
            <a:chOff x="11140167" y="467179"/>
            <a:chExt cx="556534" cy="556534"/>
          </a:xfrm>
        </p:grpSpPr>
        <p:sp>
          <p:nvSpPr>
            <p:cNvPr id="1048970" name="椭圆 26"/>
            <p:cNvSpPr/>
            <p:nvPr/>
          </p:nvSpPr>
          <p:spPr>
            <a:xfrm>
              <a:off x="11140167" y="467179"/>
              <a:ext cx="556534" cy="556534"/>
            </a:xfrm>
            <a:prstGeom prst="ellipse"/>
            <a:solidFill>
              <a:srgbClr val="F98048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p>
              <a:pPr algn="ctr"/>
              <a:endParaRPr altLang="en-US" b="1" sz="1600" lang="zh-CN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  <p:pic>
          <p:nvPicPr>
            <p:cNvPr id="2097184" name="图形 27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 rot="16200000">
              <a:off x="11246962" y="604836"/>
              <a:ext cx="304414" cy="304414"/>
            </a:xfrm>
            <a:prstGeom prst="rect"/>
          </p:spPr>
        </p:pic>
      </p:grpSp>
      <p:sp>
        <p:nvSpPr>
          <p:cNvPr id="1048971" name="文本框 1"/>
          <p:cNvSpPr txBox="1"/>
          <p:nvPr/>
        </p:nvSpPr>
        <p:spPr>
          <a:xfrm>
            <a:off x="1029374" y="328856"/>
            <a:ext cx="10487567" cy="535531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20000"/>
              </a:lnSpc>
            </a:pP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Kebutuhan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 Tenaga Kesehatan di </a:t>
            </a:r>
            <a:r>
              <a:rPr altLang="zh-CN" b="1" dirty="0" sz="2400" lang="en-US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BTKL/BBTKL-PP</a:t>
            </a:r>
            <a:endParaRPr altLang="en-US" b="1" dirty="0" sz="2400" lang="zh-CN">
              <a:solidFill>
                <a:schemeClr val="bg2">
                  <a:lumMod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sp>
        <p:nvSpPr>
          <p:cNvPr id="1048972" name="Rectangle 7"/>
          <p:cNvSpPr/>
          <p:nvPr/>
        </p:nvSpPr>
        <p:spPr>
          <a:xfrm>
            <a:off x="1285924" y="4650492"/>
            <a:ext cx="9219016" cy="1424941"/>
          </a:xfrm>
          <a:prstGeom prst="rect"/>
          <a:solidFill>
            <a:srgbClr val="FFFF00"/>
          </a:solidFill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b="1" dirty="0" sz="1600" lang="en-US" err="1"/>
              <a:t>Keterangan</a:t>
            </a:r>
            <a:r>
              <a:rPr b="1" dirty="0" sz="1600" lang="en-US"/>
              <a:t> :</a:t>
            </a:r>
          </a:p>
          <a:p>
            <a:pPr>
              <a:lnSpc>
                <a:spcPct val="110000"/>
              </a:lnSpc>
            </a:pPr>
            <a:r>
              <a:rPr dirty="0" sz="1600" lang="en-US" err="1"/>
              <a:t>Jumlah</a:t>
            </a:r>
            <a:r>
              <a:rPr dirty="0" sz="1600" lang="en-US"/>
              <a:t> </a:t>
            </a:r>
            <a:r>
              <a:rPr dirty="0" sz="1600" lang="en-US" err="1"/>
              <a:t>tenaga</a:t>
            </a:r>
            <a:r>
              <a:rPr dirty="0" sz="1600" lang="en-US"/>
              <a:t> </a:t>
            </a:r>
            <a:r>
              <a:rPr dirty="0" sz="1600" lang="en-US" err="1"/>
              <a:t>kesehatan</a:t>
            </a:r>
            <a:r>
              <a:rPr dirty="0" sz="1600" lang="en-US"/>
              <a:t> yang </a:t>
            </a:r>
            <a:r>
              <a:rPr dirty="0" sz="1600" lang="en-US" err="1"/>
              <a:t>dibutuhkan</a:t>
            </a:r>
            <a:r>
              <a:rPr dirty="0" sz="1600" lang="en-US"/>
              <a:t> di BTKL / BBTKL-PP </a:t>
            </a:r>
            <a:r>
              <a:rPr dirty="0" sz="1600" lang="en-US" err="1"/>
              <a:t>merujuk</a:t>
            </a:r>
            <a:r>
              <a:rPr dirty="0" sz="1600" lang="en-US"/>
              <a:t> </a:t>
            </a:r>
            <a:r>
              <a:rPr dirty="0" sz="1600" lang="en-US" err="1"/>
              <a:t>kepada</a:t>
            </a:r>
            <a:r>
              <a:rPr dirty="0" sz="1600" lang="en-US"/>
              <a:t> </a:t>
            </a:r>
            <a:r>
              <a:rPr dirty="0" sz="1600" lang="en-US" err="1"/>
              <a:t>jumlah</a:t>
            </a:r>
            <a:r>
              <a:rPr dirty="0" sz="1600" lang="en-US"/>
              <a:t> </a:t>
            </a:r>
            <a:r>
              <a:rPr dirty="0" sz="1600" lang="en-US" err="1"/>
              <a:t>kasus</a:t>
            </a:r>
            <a:r>
              <a:rPr dirty="0" sz="1600" lang="en-US"/>
              <a:t> yang </a:t>
            </a:r>
            <a:r>
              <a:rPr dirty="0" sz="1600" lang="en-US" err="1"/>
              <a:t>meliputi</a:t>
            </a:r>
            <a:r>
              <a:rPr dirty="0" sz="1600" lang="en-US"/>
              <a:t> :</a:t>
            </a:r>
            <a:endParaRPr dirty="0" sz="1600" lang="id-ID"/>
          </a:p>
          <a:p>
            <a:pPr indent="-342900" lvl="0" marL="342900">
              <a:lnSpc>
                <a:spcPct val="110000"/>
              </a:lnSpc>
              <a:buFont typeface="+mj-lt"/>
              <a:buAutoNum type="arabicPeriod"/>
            </a:pPr>
            <a:r>
              <a:rPr dirty="0" sz="1600" lang="en-US" err="1"/>
              <a:t>Pemeriksaan</a:t>
            </a:r>
            <a:r>
              <a:rPr dirty="0" sz="1600" lang="en-US"/>
              <a:t> </a:t>
            </a:r>
            <a:r>
              <a:rPr dirty="0" sz="1600" lang="en-US" err="1"/>
              <a:t>spesimen</a:t>
            </a:r>
            <a:endParaRPr dirty="0" sz="1600" lang="en-US"/>
          </a:p>
          <a:p>
            <a:pPr indent="-342900" lvl="0" marL="342900">
              <a:lnSpc>
                <a:spcPct val="110000"/>
              </a:lnSpc>
              <a:buFont typeface="+mj-lt"/>
              <a:buAutoNum type="arabicPeriod"/>
            </a:pPr>
            <a:r>
              <a:rPr dirty="0" sz="1600" lang="en-US" err="1"/>
              <a:t>Pengamatan</a:t>
            </a:r>
            <a:r>
              <a:rPr dirty="0" sz="1600" lang="en-US"/>
              <a:t> </a:t>
            </a:r>
            <a:r>
              <a:rPr dirty="0" sz="1600" lang="en-US" err="1"/>
              <a:t>dan</a:t>
            </a:r>
            <a:r>
              <a:rPr dirty="0" sz="1600" lang="en-US"/>
              <a:t> </a:t>
            </a:r>
            <a:r>
              <a:rPr dirty="0" sz="1600" lang="en-US" err="1"/>
              <a:t>penelusuran</a:t>
            </a:r>
            <a:r>
              <a:rPr dirty="0" sz="1600" lang="en-US"/>
              <a:t> </a:t>
            </a:r>
            <a:r>
              <a:rPr dirty="0" sz="1600" lang="en-US" err="1"/>
              <a:t>kasus</a:t>
            </a:r>
            <a:r>
              <a:rPr dirty="0" sz="1600" lang="en-US"/>
              <a:t> di </a:t>
            </a:r>
            <a:r>
              <a:rPr dirty="0" sz="1600" lang="en-US" err="1"/>
              <a:t>lapangan</a:t>
            </a:r>
            <a:endParaRPr dirty="0" sz="1600" lang="id-ID"/>
          </a:p>
        </p:txBody>
      </p:sp>
      <p:sp>
        <p:nvSpPr>
          <p:cNvPr id="1048973" name="TextBox 22"/>
          <p:cNvSpPr txBox="1"/>
          <p:nvPr/>
        </p:nvSpPr>
        <p:spPr>
          <a:xfrm>
            <a:off x="1126434" y="6413130"/>
            <a:ext cx="3940103" cy="27699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id-ID"/>
              <a:t>Sumber </a:t>
            </a:r>
            <a:r>
              <a:rPr b="1" dirty="0" sz="1200" lang="en-US" smtClean="0"/>
              <a:t>data : </a:t>
            </a:r>
            <a:r>
              <a:rPr b="1" dirty="0" sz="1200" lang="en-US" err="1" smtClean="0"/>
              <a:t>Laporan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institusi</a:t>
            </a:r>
            <a:endParaRPr b="1" dirty="0" sz="1200" lang="id-ID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组合 5"/>
          <p:cNvGrpSpPr/>
          <p:nvPr/>
        </p:nvGrpSpPr>
        <p:grpSpPr>
          <a:xfrm>
            <a:off x="4757233" y="1757680"/>
            <a:ext cx="2615728" cy="3909030"/>
            <a:chOff x="3519812" y="1262457"/>
            <a:chExt cx="2177401" cy="3253981"/>
          </a:xfrm>
          <a:solidFill>
            <a:schemeClr val="accent1"/>
          </a:solidFill>
        </p:grpSpPr>
        <p:grpSp>
          <p:nvGrpSpPr>
            <p:cNvPr id="180" name="组合 6"/>
            <p:cNvGrpSpPr/>
            <p:nvPr/>
          </p:nvGrpSpPr>
          <p:grpSpPr>
            <a:xfrm>
              <a:off x="3519812" y="1262457"/>
              <a:ext cx="2177401" cy="3253981"/>
              <a:chOff x="4350210" y="1426119"/>
              <a:chExt cx="3235347" cy="4835012"/>
            </a:xfrm>
            <a:grpFill/>
          </p:grpSpPr>
          <p:sp>
            <p:nvSpPr>
              <p:cNvPr id="1048977" name="任意多边形 65"/>
              <p:cNvSpPr/>
              <p:nvPr/>
            </p:nvSpPr>
            <p:spPr>
              <a:xfrm>
                <a:off x="4350210" y="1426119"/>
                <a:ext cx="3235347" cy="3166231"/>
              </a:xfrm>
              <a:custGeom>
                <a:avLst/>
                <a:gdLst>
                  <a:gd name="connsiteX0" fmla="*/ 1017270 w 3223260"/>
                  <a:gd name="connsiteY0" fmla="*/ 3154680 h 3166110"/>
                  <a:gd name="connsiteX1" fmla="*/ 640080 w 3223260"/>
                  <a:gd name="connsiteY1" fmla="*/ 3154680 h 3166110"/>
                  <a:gd name="connsiteX2" fmla="*/ 0 w 3223260"/>
                  <a:gd name="connsiteY2" fmla="*/ 1417320 h 3166110"/>
                  <a:gd name="connsiteX3" fmla="*/ 1600200 w 3223260"/>
                  <a:gd name="connsiteY3" fmla="*/ 0 h 3166110"/>
                  <a:gd name="connsiteX4" fmla="*/ 3223260 w 3223260"/>
                  <a:gd name="connsiteY4" fmla="*/ 1337310 h 3166110"/>
                  <a:gd name="connsiteX5" fmla="*/ 2674620 w 3223260"/>
                  <a:gd name="connsiteY5" fmla="*/ 3166110 h 3166110"/>
                  <a:gd name="connsiteX6" fmla="*/ 2308860 w 3223260"/>
                  <a:gd name="connsiteY6" fmla="*/ 3166110 h 3166110"/>
                  <a:gd name="connsiteX7" fmla="*/ 2754630 w 3223260"/>
                  <a:gd name="connsiteY7" fmla="*/ 1360170 h 3166110"/>
                  <a:gd name="connsiteX8" fmla="*/ 480060 w 3223260"/>
                  <a:gd name="connsiteY8" fmla="*/ 1360170 h 3166110"/>
                  <a:gd name="connsiteX9" fmla="*/ 1017270 w 3223260"/>
                  <a:gd name="connsiteY9" fmla="*/ 3154680 h 3166110"/>
                  <a:gd name="connsiteX0-1" fmla="*/ 1017270 w 3223260"/>
                  <a:gd name="connsiteY0-2" fmla="*/ 3154680 h 3166110"/>
                  <a:gd name="connsiteX1-3" fmla="*/ 640080 w 3223260"/>
                  <a:gd name="connsiteY1-4" fmla="*/ 3154680 h 3166110"/>
                  <a:gd name="connsiteX2-5" fmla="*/ 0 w 3223260"/>
                  <a:gd name="connsiteY2-6" fmla="*/ 1417320 h 3166110"/>
                  <a:gd name="connsiteX3-7" fmla="*/ 1600200 w 3223260"/>
                  <a:gd name="connsiteY3-8" fmla="*/ 0 h 3166110"/>
                  <a:gd name="connsiteX4-9" fmla="*/ 3223260 w 3223260"/>
                  <a:gd name="connsiteY4-10" fmla="*/ 1337310 h 3166110"/>
                  <a:gd name="connsiteX5-11" fmla="*/ 2674620 w 3223260"/>
                  <a:gd name="connsiteY5-12" fmla="*/ 3166110 h 3166110"/>
                  <a:gd name="connsiteX6-13" fmla="*/ 2308860 w 3223260"/>
                  <a:gd name="connsiteY6-14" fmla="*/ 3166110 h 3166110"/>
                  <a:gd name="connsiteX7-15" fmla="*/ 2754630 w 3223260"/>
                  <a:gd name="connsiteY7-16" fmla="*/ 1360170 h 3166110"/>
                  <a:gd name="connsiteX8-17" fmla="*/ 1543050 w 3223260"/>
                  <a:gd name="connsiteY8-18" fmla="*/ 1348740 h 3166110"/>
                  <a:gd name="connsiteX9-19" fmla="*/ 480060 w 3223260"/>
                  <a:gd name="connsiteY9-20" fmla="*/ 1360170 h 3166110"/>
                  <a:gd name="connsiteX10" fmla="*/ 1017270 w 3223260"/>
                  <a:gd name="connsiteY10" fmla="*/ 3154680 h 3166110"/>
                  <a:gd name="connsiteX0-21" fmla="*/ 1017270 w 3223260"/>
                  <a:gd name="connsiteY0-22" fmla="*/ 3154680 h 3166110"/>
                  <a:gd name="connsiteX1-23" fmla="*/ 640080 w 3223260"/>
                  <a:gd name="connsiteY1-24" fmla="*/ 3154680 h 3166110"/>
                  <a:gd name="connsiteX2-25" fmla="*/ 0 w 3223260"/>
                  <a:gd name="connsiteY2-26" fmla="*/ 1417320 h 3166110"/>
                  <a:gd name="connsiteX3-27" fmla="*/ 1600200 w 3223260"/>
                  <a:gd name="connsiteY3-28" fmla="*/ 0 h 3166110"/>
                  <a:gd name="connsiteX4-29" fmla="*/ 3223260 w 3223260"/>
                  <a:gd name="connsiteY4-30" fmla="*/ 1337310 h 3166110"/>
                  <a:gd name="connsiteX5-31" fmla="*/ 2674620 w 3223260"/>
                  <a:gd name="connsiteY5-32" fmla="*/ 3166110 h 3166110"/>
                  <a:gd name="connsiteX6-33" fmla="*/ 2308860 w 3223260"/>
                  <a:gd name="connsiteY6-34" fmla="*/ 3166110 h 3166110"/>
                  <a:gd name="connsiteX7-35" fmla="*/ 2754630 w 3223260"/>
                  <a:gd name="connsiteY7-36" fmla="*/ 1360170 h 3166110"/>
                  <a:gd name="connsiteX8-37" fmla="*/ 1565910 w 3223260"/>
                  <a:gd name="connsiteY8-38" fmla="*/ 514350 h 3166110"/>
                  <a:gd name="connsiteX9-39" fmla="*/ 480060 w 3223260"/>
                  <a:gd name="connsiteY9-40" fmla="*/ 1360170 h 3166110"/>
                  <a:gd name="connsiteX10-41" fmla="*/ 1017270 w 3223260"/>
                  <a:gd name="connsiteY10-42" fmla="*/ 3154680 h 3166110"/>
                  <a:gd name="connsiteX0-43" fmla="*/ 1033836 w 3239826"/>
                  <a:gd name="connsiteY0-44" fmla="*/ 3154680 h 3166110"/>
                  <a:gd name="connsiteX1-45" fmla="*/ 656646 w 3239826"/>
                  <a:gd name="connsiteY1-46" fmla="*/ 3154680 h 3166110"/>
                  <a:gd name="connsiteX2-47" fmla="*/ 16566 w 3239826"/>
                  <a:gd name="connsiteY2-48" fmla="*/ 1417320 h 3166110"/>
                  <a:gd name="connsiteX3-49" fmla="*/ 1616766 w 3239826"/>
                  <a:gd name="connsiteY3-50" fmla="*/ 0 h 3166110"/>
                  <a:gd name="connsiteX4-51" fmla="*/ 3239826 w 3239826"/>
                  <a:gd name="connsiteY4-52" fmla="*/ 1337310 h 3166110"/>
                  <a:gd name="connsiteX5-53" fmla="*/ 2691186 w 3239826"/>
                  <a:gd name="connsiteY5-54" fmla="*/ 3166110 h 3166110"/>
                  <a:gd name="connsiteX6-55" fmla="*/ 2325426 w 3239826"/>
                  <a:gd name="connsiteY6-56" fmla="*/ 3166110 h 3166110"/>
                  <a:gd name="connsiteX7-57" fmla="*/ 2771196 w 3239826"/>
                  <a:gd name="connsiteY7-58" fmla="*/ 1360170 h 3166110"/>
                  <a:gd name="connsiteX8-59" fmla="*/ 1582476 w 3239826"/>
                  <a:gd name="connsiteY8-60" fmla="*/ 514350 h 3166110"/>
                  <a:gd name="connsiteX9-61" fmla="*/ 496626 w 3239826"/>
                  <a:gd name="connsiteY9-62" fmla="*/ 1360170 h 3166110"/>
                  <a:gd name="connsiteX10-63" fmla="*/ 1033836 w 3239826"/>
                  <a:gd name="connsiteY10-64" fmla="*/ 3154680 h 3166110"/>
                  <a:gd name="connsiteX0-65" fmla="*/ 1042495 w 3248485"/>
                  <a:gd name="connsiteY0-66" fmla="*/ 3154680 h 3166110"/>
                  <a:gd name="connsiteX1-67" fmla="*/ 665305 w 3248485"/>
                  <a:gd name="connsiteY1-68" fmla="*/ 3154680 h 3166110"/>
                  <a:gd name="connsiteX2-69" fmla="*/ 25225 w 3248485"/>
                  <a:gd name="connsiteY2-70" fmla="*/ 1417320 h 3166110"/>
                  <a:gd name="connsiteX3-71" fmla="*/ 1625425 w 3248485"/>
                  <a:gd name="connsiteY3-72" fmla="*/ 0 h 3166110"/>
                  <a:gd name="connsiteX4-73" fmla="*/ 3248485 w 3248485"/>
                  <a:gd name="connsiteY4-74" fmla="*/ 1337310 h 3166110"/>
                  <a:gd name="connsiteX5-75" fmla="*/ 2699845 w 3248485"/>
                  <a:gd name="connsiteY5-76" fmla="*/ 3166110 h 3166110"/>
                  <a:gd name="connsiteX6-77" fmla="*/ 2334085 w 3248485"/>
                  <a:gd name="connsiteY6-78" fmla="*/ 3166110 h 3166110"/>
                  <a:gd name="connsiteX7-79" fmla="*/ 2779855 w 3248485"/>
                  <a:gd name="connsiteY7-80" fmla="*/ 1360170 h 3166110"/>
                  <a:gd name="connsiteX8-81" fmla="*/ 1591135 w 3248485"/>
                  <a:gd name="connsiteY8-82" fmla="*/ 514350 h 3166110"/>
                  <a:gd name="connsiteX9-83" fmla="*/ 505285 w 3248485"/>
                  <a:gd name="connsiteY9-84" fmla="*/ 1360170 h 3166110"/>
                  <a:gd name="connsiteX10-85" fmla="*/ 1042495 w 3248485"/>
                  <a:gd name="connsiteY10-86" fmla="*/ 3154680 h 3166110"/>
                  <a:gd name="connsiteX0-87" fmla="*/ 1041731 w 3247721"/>
                  <a:gd name="connsiteY0-88" fmla="*/ 3154680 h 3166110"/>
                  <a:gd name="connsiteX1-89" fmla="*/ 664541 w 3247721"/>
                  <a:gd name="connsiteY1-90" fmla="*/ 3154680 h 3166110"/>
                  <a:gd name="connsiteX2-91" fmla="*/ 24461 w 3247721"/>
                  <a:gd name="connsiteY2-92" fmla="*/ 1417320 h 3166110"/>
                  <a:gd name="connsiteX3-93" fmla="*/ 1624661 w 3247721"/>
                  <a:gd name="connsiteY3-94" fmla="*/ 0 h 3166110"/>
                  <a:gd name="connsiteX4-95" fmla="*/ 3247721 w 3247721"/>
                  <a:gd name="connsiteY4-96" fmla="*/ 1337310 h 3166110"/>
                  <a:gd name="connsiteX5-97" fmla="*/ 2699081 w 3247721"/>
                  <a:gd name="connsiteY5-98" fmla="*/ 3166110 h 3166110"/>
                  <a:gd name="connsiteX6-99" fmla="*/ 2333321 w 3247721"/>
                  <a:gd name="connsiteY6-100" fmla="*/ 3166110 h 3166110"/>
                  <a:gd name="connsiteX7-101" fmla="*/ 2779091 w 3247721"/>
                  <a:gd name="connsiteY7-102" fmla="*/ 1360170 h 3166110"/>
                  <a:gd name="connsiteX8-103" fmla="*/ 1590371 w 3247721"/>
                  <a:gd name="connsiteY8-104" fmla="*/ 514350 h 3166110"/>
                  <a:gd name="connsiteX9-105" fmla="*/ 504521 w 3247721"/>
                  <a:gd name="connsiteY9-106" fmla="*/ 1360170 h 3166110"/>
                  <a:gd name="connsiteX10-107" fmla="*/ 1041731 w 3247721"/>
                  <a:gd name="connsiteY10-108" fmla="*/ 3154680 h 3166110"/>
                  <a:gd name="connsiteX0-109" fmla="*/ 1043307 w 3249297"/>
                  <a:gd name="connsiteY0-110" fmla="*/ 3154680 h 3166110"/>
                  <a:gd name="connsiteX1-111" fmla="*/ 666117 w 3249297"/>
                  <a:gd name="connsiteY1-112" fmla="*/ 3154680 h 3166110"/>
                  <a:gd name="connsiteX2-113" fmla="*/ 26037 w 3249297"/>
                  <a:gd name="connsiteY2-114" fmla="*/ 1417320 h 3166110"/>
                  <a:gd name="connsiteX3-115" fmla="*/ 1626237 w 3249297"/>
                  <a:gd name="connsiteY3-116" fmla="*/ 0 h 3166110"/>
                  <a:gd name="connsiteX4-117" fmla="*/ 3249297 w 3249297"/>
                  <a:gd name="connsiteY4-118" fmla="*/ 1337310 h 3166110"/>
                  <a:gd name="connsiteX5-119" fmla="*/ 2700657 w 3249297"/>
                  <a:gd name="connsiteY5-120" fmla="*/ 3166110 h 3166110"/>
                  <a:gd name="connsiteX6-121" fmla="*/ 2334897 w 3249297"/>
                  <a:gd name="connsiteY6-122" fmla="*/ 3166110 h 3166110"/>
                  <a:gd name="connsiteX7-123" fmla="*/ 2780667 w 3249297"/>
                  <a:gd name="connsiteY7-124" fmla="*/ 1360170 h 3166110"/>
                  <a:gd name="connsiteX8-125" fmla="*/ 1591947 w 3249297"/>
                  <a:gd name="connsiteY8-126" fmla="*/ 514350 h 3166110"/>
                  <a:gd name="connsiteX9-127" fmla="*/ 506097 w 3249297"/>
                  <a:gd name="connsiteY9-128" fmla="*/ 1360170 h 3166110"/>
                  <a:gd name="connsiteX10-129" fmla="*/ 1043307 w 3249297"/>
                  <a:gd name="connsiteY10-130" fmla="*/ 3154680 h 3166110"/>
                  <a:gd name="connsiteX0-131" fmla="*/ 1043307 w 3249297"/>
                  <a:gd name="connsiteY0-132" fmla="*/ 3154680 h 3166110"/>
                  <a:gd name="connsiteX1-133" fmla="*/ 666117 w 3249297"/>
                  <a:gd name="connsiteY1-134" fmla="*/ 3154680 h 3166110"/>
                  <a:gd name="connsiteX2-135" fmla="*/ 26037 w 3249297"/>
                  <a:gd name="connsiteY2-136" fmla="*/ 1417320 h 3166110"/>
                  <a:gd name="connsiteX3-137" fmla="*/ 1626237 w 3249297"/>
                  <a:gd name="connsiteY3-138" fmla="*/ 0 h 3166110"/>
                  <a:gd name="connsiteX4-139" fmla="*/ 3249297 w 3249297"/>
                  <a:gd name="connsiteY4-140" fmla="*/ 1337310 h 3166110"/>
                  <a:gd name="connsiteX5-141" fmla="*/ 2700657 w 3249297"/>
                  <a:gd name="connsiteY5-142" fmla="*/ 3166110 h 3166110"/>
                  <a:gd name="connsiteX6-143" fmla="*/ 2334897 w 3249297"/>
                  <a:gd name="connsiteY6-144" fmla="*/ 3166110 h 3166110"/>
                  <a:gd name="connsiteX7-145" fmla="*/ 2780667 w 3249297"/>
                  <a:gd name="connsiteY7-146" fmla="*/ 1360170 h 3166110"/>
                  <a:gd name="connsiteX8-147" fmla="*/ 1591947 w 3249297"/>
                  <a:gd name="connsiteY8-148" fmla="*/ 514350 h 3166110"/>
                  <a:gd name="connsiteX9-149" fmla="*/ 506097 w 3249297"/>
                  <a:gd name="connsiteY9-150" fmla="*/ 1360170 h 3166110"/>
                  <a:gd name="connsiteX10-151" fmla="*/ 1043307 w 3249297"/>
                  <a:gd name="connsiteY10-152" fmla="*/ 3154680 h 3166110"/>
                  <a:gd name="connsiteX0-153" fmla="*/ 1024678 w 3230668"/>
                  <a:gd name="connsiteY0-154" fmla="*/ 3154680 h 3166110"/>
                  <a:gd name="connsiteX1-155" fmla="*/ 647488 w 3230668"/>
                  <a:gd name="connsiteY1-156" fmla="*/ 3154680 h 3166110"/>
                  <a:gd name="connsiteX2-157" fmla="*/ 7408 w 3230668"/>
                  <a:gd name="connsiteY2-158" fmla="*/ 1417320 h 3166110"/>
                  <a:gd name="connsiteX3-159" fmla="*/ 1607608 w 3230668"/>
                  <a:gd name="connsiteY3-160" fmla="*/ 0 h 3166110"/>
                  <a:gd name="connsiteX4-161" fmla="*/ 3230668 w 3230668"/>
                  <a:gd name="connsiteY4-162" fmla="*/ 1337310 h 3166110"/>
                  <a:gd name="connsiteX5-163" fmla="*/ 2682028 w 3230668"/>
                  <a:gd name="connsiteY5-164" fmla="*/ 3166110 h 3166110"/>
                  <a:gd name="connsiteX6-165" fmla="*/ 2316268 w 3230668"/>
                  <a:gd name="connsiteY6-166" fmla="*/ 3166110 h 3166110"/>
                  <a:gd name="connsiteX7-167" fmla="*/ 2762038 w 3230668"/>
                  <a:gd name="connsiteY7-168" fmla="*/ 1360170 h 3166110"/>
                  <a:gd name="connsiteX8-169" fmla="*/ 1573318 w 3230668"/>
                  <a:gd name="connsiteY8-170" fmla="*/ 514350 h 3166110"/>
                  <a:gd name="connsiteX9-171" fmla="*/ 487468 w 3230668"/>
                  <a:gd name="connsiteY9-172" fmla="*/ 1360170 h 3166110"/>
                  <a:gd name="connsiteX10-173" fmla="*/ 1024678 w 3230668"/>
                  <a:gd name="connsiteY10-174" fmla="*/ 3154680 h 3166110"/>
                  <a:gd name="connsiteX0-175" fmla="*/ 1024678 w 3230668"/>
                  <a:gd name="connsiteY0-176" fmla="*/ 3154680 h 3166110"/>
                  <a:gd name="connsiteX1-177" fmla="*/ 647488 w 3230668"/>
                  <a:gd name="connsiteY1-178" fmla="*/ 3154680 h 3166110"/>
                  <a:gd name="connsiteX2-179" fmla="*/ 7408 w 3230668"/>
                  <a:gd name="connsiteY2-180" fmla="*/ 1417320 h 3166110"/>
                  <a:gd name="connsiteX3-181" fmla="*/ 1607608 w 3230668"/>
                  <a:gd name="connsiteY3-182" fmla="*/ 0 h 3166110"/>
                  <a:gd name="connsiteX4-183" fmla="*/ 3230668 w 3230668"/>
                  <a:gd name="connsiteY4-184" fmla="*/ 1337310 h 3166110"/>
                  <a:gd name="connsiteX5-185" fmla="*/ 2682028 w 3230668"/>
                  <a:gd name="connsiteY5-186" fmla="*/ 3166110 h 3166110"/>
                  <a:gd name="connsiteX6-187" fmla="*/ 2316268 w 3230668"/>
                  <a:gd name="connsiteY6-188" fmla="*/ 3166110 h 3166110"/>
                  <a:gd name="connsiteX7-189" fmla="*/ 2762038 w 3230668"/>
                  <a:gd name="connsiteY7-190" fmla="*/ 1360170 h 3166110"/>
                  <a:gd name="connsiteX8-191" fmla="*/ 1573318 w 3230668"/>
                  <a:gd name="connsiteY8-192" fmla="*/ 514350 h 3166110"/>
                  <a:gd name="connsiteX9-193" fmla="*/ 487468 w 3230668"/>
                  <a:gd name="connsiteY9-194" fmla="*/ 1360170 h 3166110"/>
                  <a:gd name="connsiteX10-195" fmla="*/ 1024678 w 3230668"/>
                  <a:gd name="connsiteY10-196" fmla="*/ 3154680 h 3166110"/>
                  <a:gd name="connsiteX0-197" fmla="*/ 1024678 w 3230668"/>
                  <a:gd name="connsiteY0-198" fmla="*/ 3154680 h 3166110"/>
                  <a:gd name="connsiteX1-199" fmla="*/ 647488 w 3230668"/>
                  <a:gd name="connsiteY1-200" fmla="*/ 3154680 h 3166110"/>
                  <a:gd name="connsiteX2-201" fmla="*/ 7408 w 3230668"/>
                  <a:gd name="connsiteY2-202" fmla="*/ 1417320 h 3166110"/>
                  <a:gd name="connsiteX3-203" fmla="*/ 1607608 w 3230668"/>
                  <a:gd name="connsiteY3-204" fmla="*/ 0 h 3166110"/>
                  <a:gd name="connsiteX4-205" fmla="*/ 3230668 w 3230668"/>
                  <a:gd name="connsiteY4-206" fmla="*/ 1337310 h 3166110"/>
                  <a:gd name="connsiteX5-207" fmla="*/ 2682028 w 3230668"/>
                  <a:gd name="connsiteY5-208" fmla="*/ 3166110 h 3166110"/>
                  <a:gd name="connsiteX6-209" fmla="*/ 2316268 w 3230668"/>
                  <a:gd name="connsiteY6-210" fmla="*/ 3166110 h 3166110"/>
                  <a:gd name="connsiteX7-211" fmla="*/ 2762038 w 3230668"/>
                  <a:gd name="connsiteY7-212" fmla="*/ 1360170 h 3166110"/>
                  <a:gd name="connsiteX8-213" fmla="*/ 1573318 w 3230668"/>
                  <a:gd name="connsiteY8-214" fmla="*/ 514350 h 3166110"/>
                  <a:gd name="connsiteX9-215" fmla="*/ 487468 w 3230668"/>
                  <a:gd name="connsiteY9-216" fmla="*/ 1360170 h 3166110"/>
                  <a:gd name="connsiteX10-217" fmla="*/ 1024678 w 3230668"/>
                  <a:gd name="connsiteY10-218" fmla="*/ 3154680 h 3166110"/>
                  <a:gd name="connsiteX0-219" fmla="*/ 1024678 w 3230668"/>
                  <a:gd name="connsiteY0-220" fmla="*/ 3154787 h 3166217"/>
                  <a:gd name="connsiteX1-221" fmla="*/ 647488 w 3230668"/>
                  <a:gd name="connsiteY1-222" fmla="*/ 3154787 h 3166217"/>
                  <a:gd name="connsiteX2-223" fmla="*/ 7408 w 3230668"/>
                  <a:gd name="connsiteY2-224" fmla="*/ 1417427 h 3166217"/>
                  <a:gd name="connsiteX3-225" fmla="*/ 1607608 w 3230668"/>
                  <a:gd name="connsiteY3-226" fmla="*/ 107 h 3166217"/>
                  <a:gd name="connsiteX4-227" fmla="*/ 3230668 w 3230668"/>
                  <a:gd name="connsiteY4-228" fmla="*/ 1337417 h 3166217"/>
                  <a:gd name="connsiteX5-229" fmla="*/ 2682028 w 3230668"/>
                  <a:gd name="connsiteY5-230" fmla="*/ 3166217 h 3166217"/>
                  <a:gd name="connsiteX6-231" fmla="*/ 2316268 w 3230668"/>
                  <a:gd name="connsiteY6-232" fmla="*/ 3166217 h 3166217"/>
                  <a:gd name="connsiteX7-233" fmla="*/ 2762038 w 3230668"/>
                  <a:gd name="connsiteY7-234" fmla="*/ 1360277 h 3166217"/>
                  <a:gd name="connsiteX8-235" fmla="*/ 1573318 w 3230668"/>
                  <a:gd name="connsiteY8-236" fmla="*/ 514457 h 3166217"/>
                  <a:gd name="connsiteX9-237" fmla="*/ 487468 w 3230668"/>
                  <a:gd name="connsiteY9-238" fmla="*/ 1360277 h 3166217"/>
                  <a:gd name="connsiteX10-239" fmla="*/ 1024678 w 3230668"/>
                  <a:gd name="connsiteY10-240" fmla="*/ 3154787 h 3166217"/>
                  <a:gd name="connsiteX0-241" fmla="*/ 1024678 w 3230734"/>
                  <a:gd name="connsiteY0-242" fmla="*/ 3154799 h 3166229"/>
                  <a:gd name="connsiteX1-243" fmla="*/ 647488 w 3230734"/>
                  <a:gd name="connsiteY1-244" fmla="*/ 3154799 h 3166229"/>
                  <a:gd name="connsiteX2-245" fmla="*/ 7408 w 3230734"/>
                  <a:gd name="connsiteY2-246" fmla="*/ 1417439 h 3166229"/>
                  <a:gd name="connsiteX3-247" fmla="*/ 1607608 w 3230734"/>
                  <a:gd name="connsiteY3-248" fmla="*/ 119 h 3166229"/>
                  <a:gd name="connsiteX4-249" fmla="*/ 3230668 w 3230734"/>
                  <a:gd name="connsiteY4-250" fmla="*/ 1337429 h 3166229"/>
                  <a:gd name="connsiteX5-251" fmla="*/ 2682028 w 3230734"/>
                  <a:gd name="connsiteY5-252" fmla="*/ 3166229 h 3166229"/>
                  <a:gd name="connsiteX6-253" fmla="*/ 2316268 w 3230734"/>
                  <a:gd name="connsiteY6-254" fmla="*/ 3166229 h 3166229"/>
                  <a:gd name="connsiteX7-255" fmla="*/ 2762038 w 3230734"/>
                  <a:gd name="connsiteY7-256" fmla="*/ 1360289 h 3166229"/>
                  <a:gd name="connsiteX8-257" fmla="*/ 1573318 w 3230734"/>
                  <a:gd name="connsiteY8-258" fmla="*/ 514469 h 3166229"/>
                  <a:gd name="connsiteX9-259" fmla="*/ 487468 w 3230734"/>
                  <a:gd name="connsiteY9-260" fmla="*/ 1360289 h 3166229"/>
                  <a:gd name="connsiteX10-261" fmla="*/ 1024678 w 3230734"/>
                  <a:gd name="connsiteY10-262" fmla="*/ 3154799 h 3166229"/>
                  <a:gd name="connsiteX0-263" fmla="*/ 1024678 w 3232740"/>
                  <a:gd name="connsiteY0-264" fmla="*/ 3154799 h 3166229"/>
                  <a:gd name="connsiteX1-265" fmla="*/ 647488 w 3232740"/>
                  <a:gd name="connsiteY1-266" fmla="*/ 3154799 h 3166229"/>
                  <a:gd name="connsiteX2-267" fmla="*/ 7408 w 3232740"/>
                  <a:gd name="connsiteY2-268" fmla="*/ 1417439 h 3166229"/>
                  <a:gd name="connsiteX3-269" fmla="*/ 1607608 w 3232740"/>
                  <a:gd name="connsiteY3-270" fmla="*/ 119 h 3166229"/>
                  <a:gd name="connsiteX4-271" fmla="*/ 3230668 w 3232740"/>
                  <a:gd name="connsiteY4-272" fmla="*/ 1337429 h 3166229"/>
                  <a:gd name="connsiteX5-273" fmla="*/ 2682028 w 3232740"/>
                  <a:gd name="connsiteY5-274" fmla="*/ 3166229 h 3166229"/>
                  <a:gd name="connsiteX6-275" fmla="*/ 2316268 w 3232740"/>
                  <a:gd name="connsiteY6-276" fmla="*/ 3166229 h 3166229"/>
                  <a:gd name="connsiteX7-277" fmla="*/ 2762038 w 3232740"/>
                  <a:gd name="connsiteY7-278" fmla="*/ 1360289 h 3166229"/>
                  <a:gd name="connsiteX8-279" fmla="*/ 1573318 w 3232740"/>
                  <a:gd name="connsiteY8-280" fmla="*/ 514469 h 3166229"/>
                  <a:gd name="connsiteX9-281" fmla="*/ 487468 w 3232740"/>
                  <a:gd name="connsiteY9-282" fmla="*/ 1360289 h 3166229"/>
                  <a:gd name="connsiteX10-283" fmla="*/ 1024678 w 3232740"/>
                  <a:gd name="connsiteY10-284" fmla="*/ 3154799 h 3166229"/>
                  <a:gd name="connsiteX0-285" fmla="*/ 1024678 w 3232740"/>
                  <a:gd name="connsiteY0-286" fmla="*/ 3154801 h 3166231"/>
                  <a:gd name="connsiteX1-287" fmla="*/ 647488 w 3232740"/>
                  <a:gd name="connsiteY1-288" fmla="*/ 3154801 h 3166231"/>
                  <a:gd name="connsiteX2-289" fmla="*/ 7408 w 3232740"/>
                  <a:gd name="connsiteY2-290" fmla="*/ 1417441 h 3166231"/>
                  <a:gd name="connsiteX3-291" fmla="*/ 1607608 w 3232740"/>
                  <a:gd name="connsiteY3-292" fmla="*/ 121 h 3166231"/>
                  <a:gd name="connsiteX4-293" fmla="*/ 3230668 w 3232740"/>
                  <a:gd name="connsiteY4-294" fmla="*/ 1337431 h 3166231"/>
                  <a:gd name="connsiteX5-295" fmla="*/ 2682028 w 3232740"/>
                  <a:gd name="connsiteY5-296" fmla="*/ 3166231 h 3166231"/>
                  <a:gd name="connsiteX6-297" fmla="*/ 2316268 w 3232740"/>
                  <a:gd name="connsiteY6-298" fmla="*/ 3166231 h 3166231"/>
                  <a:gd name="connsiteX7-299" fmla="*/ 2762038 w 3232740"/>
                  <a:gd name="connsiteY7-300" fmla="*/ 1360291 h 3166231"/>
                  <a:gd name="connsiteX8-301" fmla="*/ 1573318 w 3232740"/>
                  <a:gd name="connsiteY8-302" fmla="*/ 514471 h 3166231"/>
                  <a:gd name="connsiteX9-303" fmla="*/ 487468 w 3232740"/>
                  <a:gd name="connsiteY9-304" fmla="*/ 1360291 h 3166231"/>
                  <a:gd name="connsiteX10-305" fmla="*/ 1024678 w 3232740"/>
                  <a:gd name="connsiteY10-306" fmla="*/ 3154801 h 3166231"/>
                  <a:gd name="connsiteX0-307" fmla="*/ 1024678 w 3234187"/>
                  <a:gd name="connsiteY0-308" fmla="*/ 3154801 h 3166231"/>
                  <a:gd name="connsiteX1-309" fmla="*/ 647488 w 3234187"/>
                  <a:gd name="connsiteY1-310" fmla="*/ 3154801 h 3166231"/>
                  <a:gd name="connsiteX2-311" fmla="*/ 7408 w 3234187"/>
                  <a:gd name="connsiteY2-312" fmla="*/ 1417441 h 3166231"/>
                  <a:gd name="connsiteX3-313" fmla="*/ 1607608 w 3234187"/>
                  <a:gd name="connsiteY3-314" fmla="*/ 121 h 3166231"/>
                  <a:gd name="connsiteX4-315" fmla="*/ 3230668 w 3234187"/>
                  <a:gd name="connsiteY4-316" fmla="*/ 1337431 h 3166231"/>
                  <a:gd name="connsiteX5-317" fmla="*/ 2682028 w 3234187"/>
                  <a:gd name="connsiteY5-318" fmla="*/ 3166231 h 3166231"/>
                  <a:gd name="connsiteX6-319" fmla="*/ 2316268 w 3234187"/>
                  <a:gd name="connsiteY6-320" fmla="*/ 3166231 h 3166231"/>
                  <a:gd name="connsiteX7-321" fmla="*/ 2762038 w 3234187"/>
                  <a:gd name="connsiteY7-322" fmla="*/ 1360291 h 3166231"/>
                  <a:gd name="connsiteX8-323" fmla="*/ 1573318 w 3234187"/>
                  <a:gd name="connsiteY8-324" fmla="*/ 514471 h 3166231"/>
                  <a:gd name="connsiteX9-325" fmla="*/ 487468 w 3234187"/>
                  <a:gd name="connsiteY9-326" fmla="*/ 1360291 h 3166231"/>
                  <a:gd name="connsiteX10-327" fmla="*/ 1024678 w 3234187"/>
                  <a:gd name="connsiteY10-328" fmla="*/ 3154801 h 3166231"/>
                  <a:gd name="connsiteX0-329" fmla="*/ 1024678 w 3235347"/>
                  <a:gd name="connsiteY0-330" fmla="*/ 3154801 h 3166231"/>
                  <a:gd name="connsiteX1-331" fmla="*/ 647488 w 3235347"/>
                  <a:gd name="connsiteY1-332" fmla="*/ 3154801 h 3166231"/>
                  <a:gd name="connsiteX2-333" fmla="*/ 7408 w 3235347"/>
                  <a:gd name="connsiteY2-334" fmla="*/ 1417441 h 3166231"/>
                  <a:gd name="connsiteX3-335" fmla="*/ 1607608 w 3235347"/>
                  <a:gd name="connsiteY3-336" fmla="*/ 121 h 3166231"/>
                  <a:gd name="connsiteX4-337" fmla="*/ 3230668 w 3235347"/>
                  <a:gd name="connsiteY4-338" fmla="*/ 1337431 h 3166231"/>
                  <a:gd name="connsiteX5-339" fmla="*/ 2682028 w 3235347"/>
                  <a:gd name="connsiteY5-340" fmla="*/ 3166231 h 3166231"/>
                  <a:gd name="connsiteX6-341" fmla="*/ 2316268 w 3235347"/>
                  <a:gd name="connsiteY6-342" fmla="*/ 3166231 h 3166231"/>
                  <a:gd name="connsiteX7-343" fmla="*/ 2762038 w 3235347"/>
                  <a:gd name="connsiteY7-344" fmla="*/ 1360291 h 3166231"/>
                  <a:gd name="connsiteX8-345" fmla="*/ 1573318 w 3235347"/>
                  <a:gd name="connsiteY8-346" fmla="*/ 514471 h 3166231"/>
                  <a:gd name="connsiteX9-347" fmla="*/ 487468 w 3235347"/>
                  <a:gd name="connsiteY9-348" fmla="*/ 1360291 h 3166231"/>
                  <a:gd name="connsiteX10-349" fmla="*/ 1024678 w 3235347"/>
                  <a:gd name="connsiteY10-350" fmla="*/ 3154801 h 3166231"/>
                  <a:gd name="connsiteX0-351" fmla="*/ 1024678 w 3235347"/>
                  <a:gd name="connsiteY0-352" fmla="*/ 3154801 h 3166231"/>
                  <a:gd name="connsiteX1-353" fmla="*/ 647488 w 3235347"/>
                  <a:gd name="connsiteY1-354" fmla="*/ 3154801 h 3166231"/>
                  <a:gd name="connsiteX2-355" fmla="*/ 7408 w 3235347"/>
                  <a:gd name="connsiteY2-356" fmla="*/ 1417441 h 3166231"/>
                  <a:gd name="connsiteX3-357" fmla="*/ 1607608 w 3235347"/>
                  <a:gd name="connsiteY3-358" fmla="*/ 121 h 3166231"/>
                  <a:gd name="connsiteX4-359" fmla="*/ 3230668 w 3235347"/>
                  <a:gd name="connsiteY4-360" fmla="*/ 1337431 h 3166231"/>
                  <a:gd name="connsiteX5-361" fmla="*/ 2682028 w 3235347"/>
                  <a:gd name="connsiteY5-362" fmla="*/ 3166231 h 3166231"/>
                  <a:gd name="connsiteX6-363" fmla="*/ 2316268 w 3235347"/>
                  <a:gd name="connsiteY6-364" fmla="*/ 3166231 h 3166231"/>
                  <a:gd name="connsiteX7-365" fmla="*/ 2762038 w 3235347"/>
                  <a:gd name="connsiteY7-366" fmla="*/ 1360291 h 3166231"/>
                  <a:gd name="connsiteX8-367" fmla="*/ 1573318 w 3235347"/>
                  <a:gd name="connsiteY8-368" fmla="*/ 514471 h 3166231"/>
                  <a:gd name="connsiteX9-369" fmla="*/ 487468 w 3235347"/>
                  <a:gd name="connsiteY9-370" fmla="*/ 1360291 h 3166231"/>
                  <a:gd name="connsiteX10-371" fmla="*/ 1024678 w 3235347"/>
                  <a:gd name="connsiteY10-372" fmla="*/ 3154801 h 3166231"/>
                  <a:gd name="connsiteX0-373" fmla="*/ 1024678 w 3235347"/>
                  <a:gd name="connsiteY0-374" fmla="*/ 3154801 h 3166231"/>
                  <a:gd name="connsiteX1-375" fmla="*/ 647488 w 3235347"/>
                  <a:gd name="connsiteY1-376" fmla="*/ 3154801 h 3166231"/>
                  <a:gd name="connsiteX2-377" fmla="*/ 7408 w 3235347"/>
                  <a:gd name="connsiteY2-378" fmla="*/ 1417441 h 3166231"/>
                  <a:gd name="connsiteX3-379" fmla="*/ 1607608 w 3235347"/>
                  <a:gd name="connsiteY3-380" fmla="*/ 121 h 3166231"/>
                  <a:gd name="connsiteX4-381" fmla="*/ 3230668 w 3235347"/>
                  <a:gd name="connsiteY4-382" fmla="*/ 1337431 h 3166231"/>
                  <a:gd name="connsiteX5-383" fmla="*/ 2682028 w 3235347"/>
                  <a:gd name="connsiteY5-384" fmla="*/ 3166231 h 3166231"/>
                  <a:gd name="connsiteX6-385" fmla="*/ 2316268 w 3235347"/>
                  <a:gd name="connsiteY6-386" fmla="*/ 3166231 h 3166231"/>
                  <a:gd name="connsiteX7-387" fmla="*/ 2762038 w 3235347"/>
                  <a:gd name="connsiteY7-388" fmla="*/ 1360291 h 3166231"/>
                  <a:gd name="connsiteX8-389" fmla="*/ 1573318 w 3235347"/>
                  <a:gd name="connsiteY8-390" fmla="*/ 514471 h 3166231"/>
                  <a:gd name="connsiteX9-391" fmla="*/ 487468 w 3235347"/>
                  <a:gd name="connsiteY9-392" fmla="*/ 1360291 h 3166231"/>
                  <a:gd name="connsiteX10-393" fmla="*/ 1024678 w 3235347"/>
                  <a:gd name="connsiteY10-394" fmla="*/ 3154801 h 3166231"/>
                  <a:gd name="connsiteX0-395" fmla="*/ 1024678 w 3235347"/>
                  <a:gd name="connsiteY0-396" fmla="*/ 3154801 h 3166231"/>
                  <a:gd name="connsiteX1-397" fmla="*/ 647488 w 3235347"/>
                  <a:gd name="connsiteY1-398" fmla="*/ 3154801 h 3166231"/>
                  <a:gd name="connsiteX2-399" fmla="*/ 7408 w 3235347"/>
                  <a:gd name="connsiteY2-400" fmla="*/ 1417441 h 3166231"/>
                  <a:gd name="connsiteX3-401" fmla="*/ 1607608 w 3235347"/>
                  <a:gd name="connsiteY3-402" fmla="*/ 121 h 3166231"/>
                  <a:gd name="connsiteX4-403" fmla="*/ 3230668 w 3235347"/>
                  <a:gd name="connsiteY4-404" fmla="*/ 1337431 h 3166231"/>
                  <a:gd name="connsiteX5-405" fmla="*/ 2682028 w 3235347"/>
                  <a:gd name="connsiteY5-406" fmla="*/ 3166231 h 3166231"/>
                  <a:gd name="connsiteX6-407" fmla="*/ 2316268 w 3235347"/>
                  <a:gd name="connsiteY6-408" fmla="*/ 3166231 h 3166231"/>
                  <a:gd name="connsiteX7-409" fmla="*/ 2762038 w 3235347"/>
                  <a:gd name="connsiteY7-410" fmla="*/ 1360291 h 3166231"/>
                  <a:gd name="connsiteX8-411" fmla="*/ 1573318 w 3235347"/>
                  <a:gd name="connsiteY8-412" fmla="*/ 514471 h 3166231"/>
                  <a:gd name="connsiteX9-413" fmla="*/ 487468 w 3235347"/>
                  <a:gd name="connsiteY9-414" fmla="*/ 1360291 h 3166231"/>
                  <a:gd name="connsiteX10-415" fmla="*/ 1024678 w 3235347"/>
                  <a:gd name="connsiteY10-416" fmla="*/ 3154801 h 3166231"/>
                  <a:gd name="connsiteX0-417" fmla="*/ 1024678 w 3235347"/>
                  <a:gd name="connsiteY0-418" fmla="*/ 3154801 h 3166231"/>
                  <a:gd name="connsiteX1-419" fmla="*/ 647488 w 3235347"/>
                  <a:gd name="connsiteY1-420" fmla="*/ 3154801 h 3166231"/>
                  <a:gd name="connsiteX2-421" fmla="*/ 7408 w 3235347"/>
                  <a:gd name="connsiteY2-422" fmla="*/ 1417441 h 3166231"/>
                  <a:gd name="connsiteX3-423" fmla="*/ 1607608 w 3235347"/>
                  <a:gd name="connsiteY3-424" fmla="*/ 121 h 3166231"/>
                  <a:gd name="connsiteX4-425" fmla="*/ 3230668 w 3235347"/>
                  <a:gd name="connsiteY4-426" fmla="*/ 1337431 h 3166231"/>
                  <a:gd name="connsiteX5-427" fmla="*/ 2682028 w 3235347"/>
                  <a:gd name="connsiteY5-428" fmla="*/ 3166231 h 3166231"/>
                  <a:gd name="connsiteX6-429" fmla="*/ 2316268 w 3235347"/>
                  <a:gd name="connsiteY6-430" fmla="*/ 3166231 h 3166231"/>
                  <a:gd name="connsiteX7-431" fmla="*/ 2762038 w 3235347"/>
                  <a:gd name="connsiteY7-432" fmla="*/ 1360291 h 3166231"/>
                  <a:gd name="connsiteX8-433" fmla="*/ 1573318 w 3235347"/>
                  <a:gd name="connsiteY8-434" fmla="*/ 514471 h 3166231"/>
                  <a:gd name="connsiteX9-435" fmla="*/ 487468 w 3235347"/>
                  <a:gd name="connsiteY9-436" fmla="*/ 1360291 h 3166231"/>
                  <a:gd name="connsiteX10-437" fmla="*/ 1024678 w 3235347"/>
                  <a:gd name="connsiteY10-438" fmla="*/ 3154801 h 3166231"/>
                  <a:gd name="connsiteX0-439" fmla="*/ 1024678 w 3235347"/>
                  <a:gd name="connsiteY0-440" fmla="*/ 3154801 h 3166231"/>
                  <a:gd name="connsiteX1-441" fmla="*/ 647488 w 3235347"/>
                  <a:gd name="connsiteY1-442" fmla="*/ 3154801 h 3166231"/>
                  <a:gd name="connsiteX2-443" fmla="*/ 7408 w 3235347"/>
                  <a:gd name="connsiteY2-444" fmla="*/ 1417441 h 3166231"/>
                  <a:gd name="connsiteX3-445" fmla="*/ 1607608 w 3235347"/>
                  <a:gd name="connsiteY3-446" fmla="*/ 121 h 3166231"/>
                  <a:gd name="connsiteX4-447" fmla="*/ 3230668 w 3235347"/>
                  <a:gd name="connsiteY4-448" fmla="*/ 1337431 h 3166231"/>
                  <a:gd name="connsiteX5-449" fmla="*/ 2682028 w 3235347"/>
                  <a:gd name="connsiteY5-450" fmla="*/ 3166231 h 3166231"/>
                  <a:gd name="connsiteX6-451" fmla="*/ 2316268 w 3235347"/>
                  <a:gd name="connsiteY6-452" fmla="*/ 3166231 h 3166231"/>
                  <a:gd name="connsiteX7-453" fmla="*/ 2762038 w 3235347"/>
                  <a:gd name="connsiteY7-454" fmla="*/ 1360291 h 3166231"/>
                  <a:gd name="connsiteX8-455" fmla="*/ 1573318 w 3235347"/>
                  <a:gd name="connsiteY8-456" fmla="*/ 514471 h 3166231"/>
                  <a:gd name="connsiteX9-457" fmla="*/ 487468 w 3235347"/>
                  <a:gd name="connsiteY9-458" fmla="*/ 1360291 h 3166231"/>
                  <a:gd name="connsiteX10-459" fmla="*/ 1024678 w 3235347"/>
                  <a:gd name="connsiteY10-460" fmla="*/ 3154801 h 3166231"/>
                  <a:gd name="connsiteX0-461" fmla="*/ 1024678 w 3235347"/>
                  <a:gd name="connsiteY0-462" fmla="*/ 3154801 h 3166231"/>
                  <a:gd name="connsiteX1-463" fmla="*/ 647488 w 3235347"/>
                  <a:gd name="connsiteY1-464" fmla="*/ 3154801 h 3166231"/>
                  <a:gd name="connsiteX2-465" fmla="*/ 7408 w 3235347"/>
                  <a:gd name="connsiteY2-466" fmla="*/ 1417441 h 3166231"/>
                  <a:gd name="connsiteX3-467" fmla="*/ 1607608 w 3235347"/>
                  <a:gd name="connsiteY3-468" fmla="*/ 121 h 3166231"/>
                  <a:gd name="connsiteX4-469" fmla="*/ 3230668 w 3235347"/>
                  <a:gd name="connsiteY4-470" fmla="*/ 1337431 h 3166231"/>
                  <a:gd name="connsiteX5-471" fmla="*/ 2682028 w 3235347"/>
                  <a:gd name="connsiteY5-472" fmla="*/ 3166231 h 3166231"/>
                  <a:gd name="connsiteX6-473" fmla="*/ 2316268 w 3235347"/>
                  <a:gd name="connsiteY6-474" fmla="*/ 3166231 h 3166231"/>
                  <a:gd name="connsiteX7-475" fmla="*/ 2762038 w 3235347"/>
                  <a:gd name="connsiteY7-476" fmla="*/ 1360291 h 3166231"/>
                  <a:gd name="connsiteX8-477" fmla="*/ 1573318 w 3235347"/>
                  <a:gd name="connsiteY8-478" fmla="*/ 514471 h 3166231"/>
                  <a:gd name="connsiteX9-479" fmla="*/ 487468 w 3235347"/>
                  <a:gd name="connsiteY9-480" fmla="*/ 1360291 h 3166231"/>
                  <a:gd name="connsiteX10-481" fmla="*/ 1024678 w 3235347"/>
                  <a:gd name="connsiteY10-482" fmla="*/ 3154801 h 3166231"/>
                  <a:gd name="connsiteX0-483" fmla="*/ 1024678 w 3235347"/>
                  <a:gd name="connsiteY0-484" fmla="*/ 3154801 h 3166231"/>
                  <a:gd name="connsiteX1-485" fmla="*/ 647488 w 3235347"/>
                  <a:gd name="connsiteY1-486" fmla="*/ 3154801 h 3166231"/>
                  <a:gd name="connsiteX2-487" fmla="*/ 7408 w 3235347"/>
                  <a:gd name="connsiteY2-488" fmla="*/ 1417441 h 3166231"/>
                  <a:gd name="connsiteX3-489" fmla="*/ 1607608 w 3235347"/>
                  <a:gd name="connsiteY3-490" fmla="*/ 121 h 3166231"/>
                  <a:gd name="connsiteX4-491" fmla="*/ 3230668 w 3235347"/>
                  <a:gd name="connsiteY4-492" fmla="*/ 1337431 h 3166231"/>
                  <a:gd name="connsiteX5-493" fmla="*/ 2682028 w 3235347"/>
                  <a:gd name="connsiteY5-494" fmla="*/ 3166231 h 3166231"/>
                  <a:gd name="connsiteX6-495" fmla="*/ 2316268 w 3235347"/>
                  <a:gd name="connsiteY6-496" fmla="*/ 3166231 h 3166231"/>
                  <a:gd name="connsiteX7-497" fmla="*/ 2762038 w 3235347"/>
                  <a:gd name="connsiteY7-498" fmla="*/ 1360291 h 3166231"/>
                  <a:gd name="connsiteX8-499" fmla="*/ 1573318 w 3235347"/>
                  <a:gd name="connsiteY8-500" fmla="*/ 514471 h 3166231"/>
                  <a:gd name="connsiteX9-501" fmla="*/ 487468 w 3235347"/>
                  <a:gd name="connsiteY9-502" fmla="*/ 1360291 h 3166231"/>
                  <a:gd name="connsiteX10-503" fmla="*/ 1024678 w 3235347"/>
                  <a:gd name="connsiteY10-504" fmla="*/ 3154801 h 3166231"/>
                  <a:gd name="connsiteX0-505" fmla="*/ 1024678 w 3235347"/>
                  <a:gd name="connsiteY0-506" fmla="*/ 3154801 h 3166231"/>
                  <a:gd name="connsiteX1-507" fmla="*/ 647488 w 3235347"/>
                  <a:gd name="connsiteY1-508" fmla="*/ 3154801 h 3166231"/>
                  <a:gd name="connsiteX2-509" fmla="*/ 7408 w 3235347"/>
                  <a:gd name="connsiteY2-510" fmla="*/ 1417441 h 3166231"/>
                  <a:gd name="connsiteX3-511" fmla="*/ 1607608 w 3235347"/>
                  <a:gd name="connsiteY3-512" fmla="*/ 121 h 3166231"/>
                  <a:gd name="connsiteX4-513" fmla="*/ 3230668 w 3235347"/>
                  <a:gd name="connsiteY4-514" fmla="*/ 1337431 h 3166231"/>
                  <a:gd name="connsiteX5-515" fmla="*/ 2682028 w 3235347"/>
                  <a:gd name="connsiteY5-516" fmla="*/ 3166231 h 3166231"/>
                  <a:gd name="connsiteX6-517" fmla="*/ 2316268 w 3235347"/>
                  <a:gd name="connsiteY6-518" fmla="*/ 3166231 h 3166231"/>
                  <a:gd name="connsiteX7-519" fmla="*/ 2762038 w 3235347"/>
                  <a:gd name="connsiteY7-520" fmla="*/ 1360291 h 3166231"/>
                  <a:gd name="connsiteX8-521" fmla="*/ 1573318 w 3235347"/>
                  <a:gd name="connsiteY8-522" fmla="*/ 514471 h 3166231"/>
                  <a:gd name="connsiteX9-523" fmla="*/ 487468 w 3235347"/>
                  <a:gd name="connsiteY9-524" fmla="*/ 1360291 h 3166231"/>
                  <a:gd name="connsiteX10-525" fmla="*/ 1024678 w 3235347"/>
                  <a:gd name="connsiteY10-526" fmla="*/ 3154801 h 3166231"/>
                  <a:gd name="connsiteX0-527" fmla="*/ 1024678 w 3235347"/>
                  <a:gd name="connsiteY0-528" fmla="*/ 3154801 h 3166231"/>
                  <a:gd name="connsiteX1-529" fmla="*/ 647488 w 3235347"/>
                  <a:gd name="connsiteY1-530" fmla="*/ 3154801 h 3166231"/>
                  <a:gd name="connsiteX2-531" fmla="*/ 7408 w 3235347"/>
                  <a:gd name="connsiteY2-532" fmla="*/ 1417441 h 3166231"/>
                  <a:gd name="connsiteX3-533" fmla="*/ 1607608 w 3235347"/>
                  <a:gd name="connsiteY3-534" fmla="*/ 121 h 3166231"/>
                  <a:gd name="connsiteX4-535" fmla="*/ 3230668 w 3235347"/>
                  <a:gd name="connsiteY4-536" fmla="*/ 1337431 h 3166231"/>
                  <a:gd name="connsiteX5-537" fmla="*/ 2682028 w 3235347"/>
                  <a:gd name="connsiteY5-538" fmla="*/ 3166231 h 3166231"/>
                  <a:gd name="connsiteX6-539" fmla="*/ 2316268 w 3235347"/>
                  <a:gd name="connsiteY6-540" fmla="*/ 3166231 h 3166231"/>
                  <a:gd name="connsiteX7-541" fmla="*/ 2762038 w 3235347"/>
                  <a:gd name="connsiteY7-542" fmla="*/ 1360291 h 3166231"/>
                  <a:gd name="connsiteX8-543" fmla="*/ 1573318 w 3235347"/>
                  <a:gd name="connsiteY8-544" fmla="*/ 514471 h 3166231"/>
                  <a:gd name="connsiteX9-545" fmla="*/ 487468 w 3235347"/>
                  <a:gd name="connsiteY9-546" fmla="*/ 1360291 h 3166231"/>
                  <a:gd name="connsiteX10-547" fmla="*/ 1024678 w 3235347"/>
                  <a:gd name="connsiteY10-548" fmla="*/ 3154801 h 3166231"/>
                  <a:gd name="connsiteX0-549" fmla="*/ 1024678 w 3235347"/>
                  <a:gd name="connsiteY0-550" fmla="*/ 3154801 h 3166231"/>
                  <a:gd name="connsiteX1-551" fmla="*/ 647488 w 3235347"/>
                  <a:gd name="connsiteY1-552" fmla="*/ 3154801 h 3166231"/>
                  <a:gd name="connsiteX2-553" fmla="*/ 7408 w 3235347"/>
                  <a:gd name="connsiteY2-554" fmla="*/ 1417441 h 3166231"/>
                  <a:gd name="connsiteX3-555" fmla="*/ 1607608 w 3235347"/>
                  <a:gd name="connsiteY3-556" fmla="*/ 121 h 3166231"/>
                  <a:gd name="connsiteX4-557" fmla="*/ 3230668 w 3235347"/>
                  <a:gd name="connsiteY4-558" fmla="*/ 1337431 h 3166231"/>
                  <a:gd name="connsiteX5-559" fmla="*/ 2682028 w 3235347"/>
                  <a:gd name="connsiteY5-560" fmla="*/ 3166231 h 3166231"/>
                  <a:gd name="connsiteX6-561" fmla="*/ 2316268 w 3235347"/>
                  <a:gd name="connsiteY6-562" fmla="*/ 3166231 h 3166231"/>
                  <a:gd name="connsiteX7-563" fmla="*/ 2762038 w 3235347"/>
                  <a:gd name="connsiteY7-564" fmla="*/ 1360291 h 3166231"/>
                  <a:gd name="connsiteX8-565" fmla="*/ 1573318 w 3235347"/>
                  <a:gd name="connsiteY8-566" fmla="*/ 514471 h 3166231"/>
                  <a:gd name="connsiteX9-567" fmla="*/ 487468 w 3235347"/>
                  <a:gd name="connsiteY9-568" fmla="*/ 1360291 h 3166231"/>
                  <a:gd name="connsiteX10-569" fmla="*/ 1024678 w 3235347"/>
                  <a:gd name="connsiteY10-570" fmla="*/ 3154801 h 316623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41" y="connsiteY10-42"/>
                  </a:cxn>
                </a:cxnLst>
                <a:rect l="l" t="t" r="r" b="b"/>
                <a:pathLst>
                  <a:path w="3235347" h="3166231">
                    <a:moveTo>
                      <a:pt x="1024678" y="3154801"/>
                    </a:moveTo>
                    <a:lnTo>
                      <a:pt x="647488" y="3154801"/>
                    </a:lnTo>
                    <a:cubicBezTo>
                      <a:pt x="411268" y="2541391"/>
                      <a:pt x="-64982" y="2179441"/>
                      <a:pt x="7408" y="1417441"/>
                    </a:cubicBezTo>
                    <a:cubicBezTo>
                      <a:pt x="72178" y="773551"/>
                      <a:pt x="617008" y="15361"/>
                      <a:pt x="1607608" y="121"/>
                    </a:cubicBezTo>
                    <a:cubicBezTo>
                      <a:pt x="2594398" y="-11309"/>
                      <a:pt x="3203998" y="788791"/>
                      <a:pt x="3230668" y="1337431"/>
                    </a:cubicBezTo>
                    <a:cubicBezTo>
                      <a:pt x="3276388" y="1969891"/>
                      <a:pt x="2979208" y="2522341"/>
                      <a:pt x="2682028" y="3166231"/>
                    </a:cubicBezTo>
                    <a:lnTo>
                      <a:pt x="2316268" y="3166231"/>
                    </a:lnTo>
                    <a:cubicBezTo>
                      <a:pt x="2293408" y="2621401"/>
                      <a:pt x="2922058" y="1985131"/>
                      <a:pt x="2762038" y="1360291"/>
                    </a:cubicBezTo>
                    <a:cubicBezTo>
                      <a:pt x="2628688" y="872611"/>
                      <a:pt x="2152438" y="510661"/>
                      <a:pt x="1573318" y="514471"/>
                    </a:cubicBezTo>
                    <a:cubicBezTo>
                      <a:pt x="971338" y="533521"/>
                      <a:pt x="517948" y="975481"/>
                      <a:pt x="487468" y="1360291"/>
                    </a:cubicBezTo>
                    <a:cubicBezTo>
                      <a:pt x="415078" y="2198491"/>
                      <a:pt x="982768" y="2613781"/>
                      <a:pt x="1024678" y="315480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algn="t" blurRad="101600" dir="54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>
                  <a:lnSpc>
                    <a:spcPct val="120000"/>
                  </a:lnSpc>
                </a:pPr>
                <a:endParaRPr altLang="en-US" dirty="0" sz="1865" lang="zh-CN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Open Sans" panose="020B0606030504020204" pitchFamily="34" charset="0"/>
                  <a:sym typeface="Microsoft YaHei" panose="020B0503020204020204" pitchFamily="34" charset="-122"/>
                </a:endParaRPr>
              </a:p>
            </p:txBody>
          </p:sp>
          <p:sp>
            <p:nvSpPr>
              <p:cNvPr id="1048978" name="圆角矩形 66"/>
              <p:cNvSpPr/>
              <p:nvPr/>
            </p:nvSpPr>
            <p:spPr>
              <a:xfrm>
                <a:off x="5020558" y="4638071"/>
                <a:ext cx="1943100" cy="40005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algn="t" blurRad="139700" dir="54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>
                  <a:lnSpc>
                    <a:spcPct val="120000"/>
                  </a:lnSpc>
                </a:pPr>
                <a:endParaRPr altLang="en-US" dirty="0" sz="1865" lang="zh-CN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Open Sans" panose="020B0606030504020204" pitchFamily="34" charset="0"/>
                  <a:sym typeface="Microsoft YaHei" panose="020B0503020204020204" pitchFamily="34" charset="-122"/>
                </a:endParaRPr>
              </a:p>
            </p:txBody>
          </p:sp>
          <p:sp>
            <p:nvSpPr>
              <p:cNvPr id="1048979" name="圆角矩形 67"/>
              <p:cNvSpPr/>
              <p:nvPr/>
            </p:nvSpPr>
            <p:spPr>
              <a:xfrm>
                <a:off x="4996333" y="5072411"/>
                <a:ext cx="1943100" cy="40005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algn="t" blurRad="139700" dir="54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>
                  <a:lnSpc>
                    <a:spcPct val="120000"/>
                  </a:lnSpc>
                </a:pPr>
                <a:endParaRPr altLang="en-US" dirty="0" sz="1865" lang="zh-CN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Open Sans" panose="020B0606030504020204" pitchFamily="34" charset="0"/>
                  <a:sym typeface="Microsoft YaHei" panose="020B0503020204020204" pitchFamily="34" charset="-122"/>
                </a:endParaRPr>
              </a:p>
            </p:txBody>
          </p:sp>
          <p:sp>
            <p:nvSpPr>
              <p:cNvPr id="1048980" name="圆角矩形 68"/>
              <p:cNvSpPr/>
              <p:nvPr/>
            </p:nvSpPr>
            <p:spPr>
              <a:xfrm>
                <a:off x="5101225" y="5506751"/>
                <a:ext cx="1781765" cy="40005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algn="t" blurRad="101600" dir="54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>
                  <a:lnSpc>
                    <a:spcPct val="120000"/>
                  </a:lnSpc>
                </a:pPr>
                <a:endParaRPr altLang="en-US" dirty="0" sz="1865" lang="zh-CN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Open Sans" panose="020B0606030504020204" pitchFamily="34" charset="0"/>
                  <a:sym typeface="Microsoft YaHei" panose="020B0503020204020204" pitchFamily="34" charset="-122"/>
                </a:endParaRPr>
              </a:p>
            </p:txBody>
          </p:sp>
          <p:sp>
            <p:nvSpPr>
              <p:cNvPr id="1048981" name="任意多边形 69"/>
              <p:cNvSpPr/>
              <p:nvPr/>
            </p:nvSpPr>
            <p:spPr>
              <a:xfrm>
                <a:off x="5501933" y="5941091"/>
                <a:ext cx="981665" cy="320040"/>
              </a:xfrm>
              <a:custGeom>
                <a:avLst/>
                <a:gdLst>
                  <a:gd name="connsiteX0" fmla="*/ 0 w 981665"/>
                  <a:gd name="connsiteY0" fmla="*/ 0 h 320040"/>
                  <a:gd name="connsiteX1" fmla="*/ 981665 w 981665"/>
                  <a:gd name="connsiteY1" fmla="*/ 0 h 320040"/>
                  <a:gd name="connsiteX2" fmla="*/ 661625 w 981665"/>
                  <a:gd name="connsiteY2" fmla="*/ 320040 h 320040"/>
                  <a:gd name="connsiteX3" fmla="*/ 320040 w 981665"/>
                  <a:gd name="connsiteY3" fmla="*/ 320039 h 320040"/>
                  <a:gd name="connsiteX4" fmla="*/ 6502 w 981665"/>
                  <a:gd name="connsiteY4" fmla="*/ 64498 h 320040"/>
                  <a:gd name="connsiteX5" fmla="*/ 0 w 981665"/>
                  <a:gd name="connsiteY5" fmla="*/ 0 h 32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1665" h="320040">
                    <a:moveTo>
                      <a:pt x="0" y="0"/>
                    </a:moveTo>
                    <a:lnTo>
                      <a:pt x="981665" y="0"/>
                    </a:lnTo>
                    <a:cubicBezTo>
                      <a:pt x="981665" y="176753"/>
                      <a:pt x="838378" y="320040"/>
                      <a:pt x="661625" y="320040"/>
                    </a:cubicBezTo>
                    <a:lnTo>
                      <a:pt x="320040" y="320039"/>
                    </a:lnTo>
                    <a:cubicBezTo>
                      <a:pt x="165381" y="320039"/>
                      <a:pt x="36345" y="210335"/>
                      <a:pt x="6502" y="6449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5875">
                <a:noFill/>
              </a:ln>
              <a:effectLst>
                <a:outerShdw algn="tr" blurRad="76200" dir="8100000" dist="38100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>
                  <a:lnSpc>
                    <a:spcPct val="120000"/>
                  </a:lnSpc>
                </a:pPr>
                <a:endParaRPr altLang="en-US" dirty="0" sz="1865" lang="zh-CN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Open Sans" panose="020B0606030504020204" pitchFamily="34" charset="0"/>
                  <a:sym typeface="Microsoft YaHei" panose="020B0503020204020204" pitchFamily="34" charset="-122"/>
                </a:endParaRPr>
              </a:p>
            </p:txBody>
          </p:sp>
        </p:grpSp>
        <p:sp>
          <p:nvSpPr>
            <p:cNvPr id="1048982" name="任意多边形 64"/>
            <p:cNvSpPr/>
            <p:nvPr/>
          </p:nvSpPr>
          <p:spPr>
            <a:xfrm>
              <a:off x="4223045" y="2136513"/>
              <a:ext cx="828291" cy="1264523"/>
            </a:xfrm>
            <a:custGeom>
              <a:avLst/>
              <a:gdLst>
                <a:gd name="connsiteX0" fmla="*/ 596980 w 1230738"/>
                <a:gd name="connsiteY0" fmla="*/ 44562 h 1878925"/>
                <a:gd name="connsiteX1" fmla="*/ 793369 w 1230738"/>
                <a:gd name="connsiteY1" fmla="*/ 240951 h 1878925"/>
                <a:gd name="connsiteX2" fmla="*/ 596980 w 1230738"/>
                <a:gd name="connsiteY2" fmla="*/ 437340 h 1878925"/>
                <a:gd name="connsiteX3" fmla="*/ 400591 w 1230738"/>
                <a:gd name="connsiteY3" fmla="*/ 240951 h 1878925"/>
                <a:gd name="connsiteX4" fmla="*/ 596980 w 1230738"/>
                <a:gd name="connsiteY4" fmla="*/ 44562 h 1878925"/>
                <a:gd name="connsiteX5" fmla="*/ 1169757 w 1230738"/>
                <a:gd name="connsiteY5" fmla="*/ 16353 h 1878925"/>
                <a:gd name="connsiteX6" fmla="*/ 1169758 w 1230738"/>
                <a:gd name="connsiteY6" fmla="*/ 16354 h 1878925"/>
                <a:gd name="connsiteX7" fmla="*/ 1169757 w 1230738"/>
                <a:gd name="connsiteY7" fmla="*/ 16354 h 1878925"/>
                <a:gd name="connsiteX8" fmla="*/ 1123867 w 1230738"/>
                <a:gd name="connsiteY8" fmla="*/ 923 h 1878925"/>
                <a:gd name="connsiteX9" fmla="*/ 1169757 w 1230738"/>
                <a:gd name="connsiteY9" fmla="*/ 16354 h 1878925"/>
                <a:gd name="connsiteX10" fmla="*/ 1206066 w 1230738"/>
                <a:gd name="connsiteY10" fmla="*/ 48380 h 1878925"/>
                <a:gd name="connsiteX11" fmla="*/ 1214384 w 1230738"/>
                <a:gd name="connsiteY11" fmla="*/ 182903 h 1878925"/>
                <a:gd name="connsiteX12" fmla="*/ 890150 w 1230738"/>
                <a:gd name="connsiteY12" fmla="*/ 744492 h 1878925"/>
                <a:gd name="connsiteX13" fmla="*/ 890150 w 1230738"/>
                <a:gd name="connsiteY13" fmla="*/ 1273735 h 1878925"/>
                <a:gd name="connsiteX14" fmla="*/ 867614 w 1230738"/>
                <a:gd name="connsiteY14" fmla="*/ 1273735 h 1878925"/>
                <a:gd name="connsiteX15" fmla="*/ 867614 w 1230738"/>
                <a:gd name="connsiteY15" fmla="*/ 1757002 h 1878925"/>
                <a:gd name="connsiteX16" fmla="*/ 745691 w 1230738"/>
                <a:gd name="connsiteY16" fmla="*/ 1878925 h 1878925"/>
                <a:gd name="connsiteX17" fmla="*/ 745691 w 1230738"/>
                <a:gd name="connsiteY17" fmla="*/ 1878924 h 1878925"/>
                <a:gd name="connsiteX18" fmla="*/ 623768 w 1230738"/>
                <a:gd name="connsiteY18" fmla="*/ 1757001 h 1878925"/>
                <a:gd name="connsiteX19" fmla="*/ 623768 w 1230738"/>
                <a:gd name="connsiteY19" fmla="*/ 1273735 h 1878925"/>
                <a:gd name="connsiteX20" fmla="*/ 572756 w 1230738"/>
                <a:gd name="connsiteY20" fmla="*/ 1273735 h 1878925"/>
                <a:gd name="connsiteX21" fmla="*/ 572756 w 1230738"/>
                <a:gd name="connsiteY21" fmla="*/ 1757002 h 1878925"/>
                <a:gd name="connsiteX22" fmla="*/ 450833 w 1230738"/>
                <a:gd name="connsiteY22" fmla="*/ 1878925 h 1878925"/>
                <a:gd name="connsiteX23" fmla="*/ 450833 w 1230738"/>
                <a:gd name="connsiteY23" fmla="*/ 1878924 h 1878925"/>
                <a:gd name="connsiteX24" fmla="*/ 328909 w 1230738"/>
                <a:gd name="connsiteY24" fmla="*/ 1757001 h 1878925"/>
                <a:gd name="connsiteX25" fmla="*/ 328910 w 1230738"/>
                <a:gd name="connsiteY25" fmla="*/ 1273735 h 1878925"/>
                <a:gd name="connsiteX26" fmla="*/ 304613 w 1230738"/>
                <a:gd name="connsiteY26" fmla="*/ 1273735 h 1878925"/>
                <a:gd name="connsiteX27" fmla="*/ 304613 w 1230738"/>
                <a:gd name="connsiteY27" fmla="*/ 682185 h 1878925"/>
                <a:gd name="connsiteX28" fmla="*/ 16354 w 1230738"/>
                <a:gd name="connsiteY28" fmla="*/ 182904 h 1878925"/>
                <a:gd name="connsiteX29" fmla="*/ 24672 w 1230738"/>
                <a:gd name="connsiteY29" fmla="*/ 48381 h 1878925"/>
                <a:gd name="connsiteX30" fmla="*/ 60981 w 1230738"/>
                <a:gd name="connsiteY30" fmla="*/ 16355 h 1878925"/>
                <a:gd name="connsiteX31" fmla="*/ 106871 w 1230738"/>
                <a:gd name="connsiteY31" fmla="*/ 924 h 1878925"/>
                <a:gd name="connsiteX32" fmla="*/ 227530 w 1230738"/>
                <a:gd name="connsiteY32" fmla="*/ 60982 h 1878925"/>
                <a:gd name="connsiteX33" fmla="*/ 464619 w 1230738"/>
                <a:gd name="connsiteY33" fmla="*/ 471630 h 1878925"/>
                <a:gd name="connsiteX34" fmla="*/ 766118 w 1230738"/>
                <a:gd name="connsiteY34" fmla="*/ 471630 h 1878925"/>
                <a:gd name="connsiteX35" fmla="*/ 1003208 w 1230738"/>
                <a:gd name="connsiteY35" fmla="*/ 60981 h 1878925"/>
                <a:gd name="connsiteX36" fmla="*/ 1123867 w 1230738"/>
                <a:gd name="connsiteY36" fmla="*/ 923 h 187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0738" h="1878925">
                  <a:moveTo>
                    <a:pt x="596980" y="44562"/>
                  </a:moveTo>
                  <a:cubicBezTo>
                    <a:pt x="705443" y="44562"/>
                    <a:pt x="793369" y="132488"/>
                    <a:pt x="793369" y="240951"/>
                  </a:cubicBezTo>
                  <a:cubicBezTo>
                    <a:pt x="793369" y="349414"/>
                    <a:pt x="705443" y="437340"/>
                    <a:pt x="596980" y="437340"/>
                  </a:cubicBezTo>
                  <a:cubicBezTo>
                    <a:pt x="488517" y="437340"/>
                    <a:pt x="400591" y="349414"/>
                    <a:pt x="400591" y="240951"/>
                  </a:cubicBezTo>
                  <a:cubicBezTo>
                    <a:pt x="400591" y="132488"/>
                    <a:pt x="488517" y="44562"/>
                    <a:pt x="596980" y="44562"/>
                  </a:cubicBezTo>
                  <a:close/>
                  <a:moveTo>
                    <a:pt x="1169757" y="16353"/>
                  </a:moveTo>
                  <a:lnTo>
                    <a:pt x="1169758" y="16354"/>
                  </a:lnTo>
                  <a:lnTo>
                    <a:pt x="1169757" y="16354"/>
                  </a:lnTo>
                  <a:close/>
                  <a:moveTo>
                    <a:pt x="1123867" y="923"/>
                  </a:moveTo>
                  <a:lnTo>
                    <a:pt x="1169757" y="16354"/>
                  </a:lnTo>
                  <a:lnTo>
                    <a:pt x="1206066" y="48380"/>
                  </a:lnTo>
                  <a:cubicBezTo>
                    <a:pt x="1234709" y="86289"/>
                    <a:pt x="1239635" y="139168"/>
                    <a:pt x="1214384" y="182903"/>
                  </a:cubicBezTo>
                  <a:lnTo>
                    <a:pt x="890150" y="744492"/>
                  </a:lnTo>
                  <a:lnTo>
                    <a:pt x="890150" y="1273735"/>
                  </a:lnTo>
                  <a:lnTo>
                    <a:pt x="867614" y="1273735"/>
                  </a:lnTo>
                  <a:lnTo>
                    <a:pt x="867614" y="1757002"/>
                  </a:lnTo>
                  <a:cubicBezTo>
                    <a:pt x="867614" y="1824338"/>
                    <a:pt x="813027" y="1878925"/>
                    <a:pt x="745691" y="1878925"/>
                  </a:cubicBezTo>
                  <a:lnTo>
                    <a:pt x="745691" y="1878924"/>
                  </a:lnTo>
                  <a:cubicBezTo>
                    <a:pt x="678355" y="1878924"/>
                    <a:pt x="623768" y="1824337"/>
                    <a:pt x="623768" y="1757001"/>
                  </a:cubicBezTo>
                  <a:lnTo>
                    <a:pt x="623768" y="1273735"/>
                  </a:lnTo>
                  <a:lnTo>
                    <a:pt x="572756" y="1273735"/>
                  </a:lnTo>
                  <a:lnTo>
                    <a:pt x="572756" y="1757002"/>
                  </a:lnTo>
                  <a:cubicBezTo>
                    <a:pt x="572756" y="1824338"/>
                    <a:pt x="518169" y="1878925"/>
                    <a:pt x="450833" y="1878925"/>
                  </a:cubicBezTo>
                  <a:lnTo>
                    <a:pt x="450833" y="1878924"/>
                  </a:lnTo>
                  <a:cubicBezTo>
                    <a:pt x="383496" y="1878924"/>
                    <a:pt x="328909" y="1824337"/>
                    <a:pt x="328909" y="1757001"/>
                  </a:cubicBezTo>
                  <a:lnTo>
                    <a:pt x="328910" y="1273735"/>
                  </a:lnTo>
                  <a:lnTo>
                    <a:pt x="304613" y="1273735"/>
                  </a:lnTo>
                  <a:lnTo>
                    <a:pt x="304613" y="682185"/>
                  </a:lnTo>
                  <a:lnTo>
                    <a:pt x="16354" y="182904"/>
                  </a:lnTo>
                  <a:cubicBezTo>
                    <a:pt x="-8897" y="139169"/>
                    <a:pt x="-3971" y="86290"/>
                    <a:pt x="24672" y="48381"/>
                  </a:cubicBezTo>
                  <a:lnTo>
                    <a:pt x="60981" y="16355"/>
                  </a:lnTo>
                  <a:lnTo>
                    <a:pt x="106871" y="924"/>
                  </a:lnTo>
                  <a:cubicBezTo>
                    <a:pt x="154023" y="-4927"/>
                    <a:pt x="202279" y="17246"/>
                    <a:pt x="227530" y="60982"/>
                  </a:cubicBezTo>
                  <a:lnTo>
                    <a:pt x="464619" y="471630"/>
                  </a:lnTo>
                  <a:lnTo>
                    <a:pt x="766118" y="471630"/>
                  </a:lnTo>
                  <a:lnTo>
                    <a:pt x="1003208" y="60981"/>
                  </a:lnTo>
                  <a:cubicBezTo>
                    <a:pt x="1028459" y="17245"/>
                    <a:pt x="1076715" y="-4928"/>
                    <a:pt x="1123867" y="923"/>
                  </a:cubicBezTo>
                  <a:close/>
                </a:path>
              </a:pathLst>
            </a:custGeom>
            <a:grpFill/>
            <a:ln w="15875">
              <a:noFill/>
            </a:ln>
            <a:effectLst>
              <a:outerShdw algn="tr" blurRad="76200" dir="8100000" dist="381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>
                <a:lnSpc>
                  <a:spcPct val="120000"/>
                </a:lnSpc>
              </a:pPr>
              <a:endParaRPr altLang="en-US" dirty="0" sz="1865" lang="zh-CN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  <a:sym typeface="Microsoft YaHei" panose="020B0503020204020204" pitchFamily="34" charset="-122"/>
              </a:endParaRPr>
            </a:p>
          </p:txBody>
        </p:sp>
      </p:grpSp>
      <p:sp>
        <p:nvSpPr>
          <p:cNvPr id="1048983" name="矩形 13"/>
          <p:cNvSpPr/>
          <p:nvPr/>
        </p:nvSpPr>
        <p:spPr>
          <a:xfrm>
            <a:off x="8134815" y="1885055"/>
            <a:ext cx="3819785" cy="1780541"/>
          </a:xfrm>
          <a:prstGeom prst="rect"/>
        </p:spPr>
        <p:txBody>
          <a:bodyPr wrap="square">
            <a:spAutoFit/>
          </a:bodyPr>
          <a:p>
            <a:r>
              <a:rPr dirty="0" sz="1600" lang="en-US" err="1"/>
              <a:t>Implementasi</a:t>
            </a:r>
            <a:r>
              <a:rPr dirty="0" sz="1600" lang="en-US"/>
              <a:t> </a:t>
            </a:r>
            <a:r>
              <a:rPr dirty="0" sz="1600" lang="en-US" err="1"/>
              <a:t>memerlukan</a:t>
            </a:r>
            <a:r>
              <a:rPr dirty="0" sz="1600" lang="en-US"/>
              <a:t> </a:t>
            </a:r>
            <a:r>
              <a:rPr b="1" dirty="0" sz="1600" lang="en-US" err="1"/>
              <a:t>peran</a:t>
            </a:r>
            <a:r>
              <a:rPr b="1" dirty="0" sz="1600" lang="en-US"/>
              <a:t> </a:t>
            </a:r>
            <a:r>
              <a:rPr b="1" dirty="0" sz="1600" lang="en-US" err="1"/>
              <a:t>serta</a:t>
            </a:r>
            <a:r>
              <a:rPr dirty="0" sz="1600" lang="en-US"/>
              <a:t>, </a:t>
            </a:r>
            <a:r>
              <a:rPr b="1" dirty="0" sz="1600" lang="en-US" err="1"/>
              <a:t>kerjasama</a:t>
            </a:r>
            <a:r>
              <a:rPr dirty="0" sz="1600" lang="en-US"/>
              <a:t>, dan </a:t>
            </a:r>
            <a:r>
              <a:rPr b="1" dirty="0" sz="1600" lang="en-US" err="1"/>
              <a:t>komitmen</a:t>
            </a:r>
            <a:r>
              <a:rPr dirty="0" sz="1600" lang="en-US"/>
              <a:t> </a:t>
            </a:r>
            <a:r>
              <a:rPr dirty="0" sz="1600" lang="en-US" err="1"/>
              <a:t>dari</a:t>
            </a:r>
            <a:r>
              <a:rPr dirty="0" sz="1600" lang="en-US"/>
              <a:t> </a:t>
            </a:r>
            <a:r>
              <a:rPr dirty="0" sz="1600" lang="en-US" err="1"/>
              <a:t>semua</a:t>
            </a:r>
            <a:r>
              <a:rPr dirty="0" sz="1600" lang="en-US"/>
              <a:t> </a:t>
            </a:r>
            <a:r>
              <a:rPr dirty="0" sz="1600" lang="en-US" err="1"/>
              <a:t>pihak</a:t>
            </a:r>
            <a:r>
              <a:rPr dirty="0" sz="1600" lang="en-US"/>
              <a:t> </a:t>
            </a:r>
            <a:r>
              <a:rPr dirty="0" sz="1600" lang="en-US" err="1"/>
              <a:t>terkait</a:t>
            </a:r>
            <a:r>
              <a:rPr dirty="0" sz="1600" lang="en-US"/>
              <a:t> </a:t>
            </a:r>
            <a:r>
              <a:rPr dirty="0" sz="1600" lang="en-US" err="1"/>
              <a:t>mulai</a:t>
            </a:r>
            <a:r>
              <a:rPr dirty="0" sz="1600" lang="en-US"/>
              <a:t> </a:t>
            </a:r>
            <a:r>
              <a:rPr dirty="0" sz="1600" lang="en-US" err="1"/>
              <a:t>dari</a:t>
            </a:r>
            <a:r>
              <a:rPr dirty="0" sz="1600" lang="en-US"/>
              <a:t> </a:t>
            </a:r>
            <a:r>
              <a:rPr dirty="0" sz="1600" lang="en-US" err="1"/>
              <a:t>Pemerintah</a:t>
            </a:r>
            <a:r>
              <a:rPr dirty="0" sz="1600" lang="en-US"/>
              <a:t> </a:t>
            </a:r>
            <a:r>
              <a:rPr dirty="0" sz="1600" lang="en-US" err="1"/>
              <a:t>Pusat</a:t>
            </a:r>
            <a:r>
              <a:rPr dirty="0" sz="1600" lang="en-US"/>
              <a:t>, </a:t>
            </a:r>
            <a:r>
              <a:rPr dirty="0" sz="1600" lang="en-US" err="1"/>
              <a:t>Pemda</a:t>
            </a:r>
            <a:r>
              <a:rPr dirty="0" sz="1600" lang="en-US"/>
              <a:t> di </a:t>
            </a:r>
            <a:r>
              <a:rPr dirty="0" sz="1600" lang="en-US" err="1"/>
              <a:t>seluruh</a:t>
            </a:r>
            <a:r>
              <a:rPr dirty="0" sz="1600" lang="en-US"/>
              <a:t> </a:t>
            </a:r>
            <a:r>
              <a:rPr dirty="0" sz="1600" lang="en-US" err="1"/>
              <a:t>tingkatan</a:t>
            </a:r>
            <a:r>
              <a:rPr dirty="0" sz="1600" lang="en-US"/>
              <a:t> </a:t>
            </a:r>
            <a:r>
              <a:rPr dirty="0" sz="1600" lang="en-US" err="1"/>
              <a:t>administrasi</a:t>
            </a:r>
            <a:r>
              <a:rPr dirty="0" sz="1600" lang="en-US"/>
              <a:t>, </a:t>
            </a:r>
            <a:r>
              <a:rPr dirty="0" sz="1600" lang="en-US" err="1"/>
              <a:t>pihak</a:t>
            </a:r>
            <a:r>
              <a:rPr dirty="0" sz="1600" lang="en-US"/>
              <a:t> </a:t>
            </a:r>
            <a:r>
              <a:rPr dirty="0" sz="1600" lang="en-US" err="1"/>
              <a:t>swasta</a:t>
            </a:r>
            <a:r>
              <a:rPr dirty="0" sz="1600" lang="en-US"/>
              <a:t>, dan </a:t>
            </a:r>
            <a:r>
              <a:rPr dirty="0" sz="1600" lang="en-US" err="1"/>
              <a:t>seluruh</a:t>
            </a:r>
            <a:r>
              <a:rPr dirty="0" sz="1600" lang="en-US"/>
              <a:t> </a:t>
            </a:r>
            <a:r>
              <a:rPr dirty="0" sz="1600" lang="en-US" err="1"/>
              <a:t>elemen</a:t>
            </a:r>
            <a:r>
              <a:rPr dirty="0" sz="1600" lang="en-US"/>
              <a:t> </a:t>
            </a:r>
            <a:r>
              <a:rPr dirty="0" sz="1600" lang="en-US" err="1"/>
              <a:t>masyarakat</a:t>
            </a:r>
            <a:r>
              <a:rPr dirty="0" sz="1600" lang="en-US"/>
              <a:t> di wilayah Negara </a:t>
            </a:r>
            <a:r>
              <a:rPr dirty="0" sz="1600" lang="en-US" err="1"/>
              <a:t>Kesatuan</a:t>
            </a:r>
            <a:r>
              <a:rPr dirty="0" sz="1600" lang="en-US"/>
              <a:t> </a:t>
            </a:r>
            <a:r>
              <a:rPr dirty="0" sz="1600" lang="en-US" err="1"/>
              <a:t>Republik</a:t>
            </a:r>
            <a:r>
              <a:rPr dirty="0" sz="1600" lang="en-US"/>
              <a:t> Indonesia</a:t>
            </a:r>
            <a:endParaRPr altLang="en-US" dirty="0" sz="1600" lang="zh-CN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984" name="矩形 15"/>
          <p:cNvSpPr/>
          <p:nvPr/>
        </p:nvSpPr>
        <p:spPr>
          <a:xfrm>
            <a:off x="8131141" y="4275901"/>
            <a:ext cx="3819785" cy="1297940"/>
          </a:xfrm>
          <a:prstGeom prst="rect"/>
        </p:spPr>
        <p:txBody>
          <a:bodyPr wrap="square">
            <a:spAutoFit/>
          </a:bodyPr>
          <a:p>
            <a:r>
              <a:rPr dirty="0" sz="1600" lang="en-US" err="1"/>
              <a:t>Insentif</a:t>
            </a:r>
            <a:r>
              <a:rPr dirty="0" sz="1600" lang="en-US"/>
              <a:t> dan </a:t>
            </a:r>
            <a:r>
              <a:rPr dirty="0" sz="1600" lang="en-US" err="1"/>
              <a:t>santunan</a:t>
            </a:r>
            <a:r>
              <a:rPr dirty="0" sz="1600" lang="en-US"/>
              <a:t> </a:t>
            </a:r>
            <a:r>
              <a:rPr dirty="0" sz="1600" lang="en-US" err="1"/>
              <a:t>kematian</a:t>
            </a:r>
            <a:r>
              <a:rPr dirty="0" sz="1600" lang="en-US"/>
              <a:t> </a:t>
            </a:r>
            <a:r>
              <a:rPr dirty="0" sz="1600" lang="en-US" err="1"/>
              <a:t>bagi</a:t>
            </a:r>
            <a:r>
              <a:rPr dirty="0" sz="1600" lang="en-US"/>
              <a:t> </a:t>
            </a:r>
            <a:r>
              <a:rPr dirty="0" sz="1600" lang="en-US" err="1"/>
              <a:t>tenaga</a:t>
            </a:r>
            <a:r>
              <a:rPr dirty="0" sz="1600" lang="en-US"/>
              <a:t> </a:t>
            </a:r>
            <a:r>
              <a:rPr dirty="0" sz="1600" lang="en-US" err="1"/>
              <a:t>kesehatan</a:t>
            </a:r>
            <a:r>
              <a:rPr dirty="0" sz="1600" lang="en-US"/>
              <a:t> </a:t>
            </a:r>
            <a:r>
              <a:rPr dirty="0" sz="1600" lang="en-US" err="1"/>
              <a:t>dalam</a:t>
            </a:r>
            <a:r>
              <a:rPr dirty="0" sz="1600" lang="id-ID"/>
              <a:t> </a:t>
            </a:r>
            <a:r>
              <a:rPr dirty="0" sz="1600" lang="en-US" err="1"/>
              <a:t>penanganan</a:t>
            </a:r>
            <a:r>
              <a:rPr dirty="0" sz="1600" lang="en-US"/>
              <a:t> COVID-19 </a:t>
            </a:r>
            <a:r>
              <a:rPr dirty="0" sz="1600" lang="en-US" err="1"/>
              <a:t>ini</a:t>
            </a:r>
            <a:r>
              <a:rPr dirty="0" sz="1600" lang="en-US"/>
              <a:t> </a:t>
            </a:r>
            <a:r>
              <a:rPr dirty="0" sz="1600" lang="en-US" err="1"/>
              <a:t>dapat</a:t>
            </a:r>
            <a:r>
              <a:rPr dirty="0" sz="1600" lang="en-US"/>
              <a:t> </a:t>
            </a:r>
            <a:r>
              <a:rPr dirty="0" sz="1600" lang="en-US" err="1"/>
              <a:t>tersalurkan</a:t>
            </a:r>
            <a:r>
              <a:rPr dirty="0" sz="1600" lang="en-US"/>
              <a:t> </a:t>
            </a:r>
            <a:r>
              <a:rPr dirty="0" sz="1600" lang="en-US" err="1"/>
              <a:t>dengan</a:t>
            </a:r>
            <a:r>
              <a:rPr dirty="0" sz="1600" lang="en-US"/>
              <a:t> </a:t>
            </a:r>
            <a:r>
              <a:rPr b="1" dirty="0" sz="1600" lang="en-US" err="1"/>
              <a:t>tepat</a:t>
            </a:r>
            <a:r>
              <a:rPr b="1" dirty="0" sz="1600" lang="en-US"/>
              <a:t> </a:t>
            </a:r>
            <a:r>
              <a:rPr b="1" dirty="0" sz="1600" lang="en-US" err="1"/>
              <a:t>sasaran</a:t>
            </a:r>
            <a:r>
              <a:rPr b="1" dirty="0" sz="1600" lang="en-US"/>
              <a:t> </a:t>
            </a:r>
            <a:r>
              <a:rPr dirty="0" sz="1600" lang="en-US" err="1"/>
              <a:t>sesuai</a:t>
            </a:r>
            <a:r>
              <a:rPr dirty="0" sz="1600" lang="en-US"/>
              <a:t> </a:t>
            </a:r>
            <a:r>
              <a:rPr dirty="0" sz="1600" lang="en-US" err="1"/>
              <a:t>dengan</a:t>
            </a:r>
            <a:r>
              <a:rPr dirty="0" sz="1600" lang="en-US"/>
              <a:t> </a:t>
            </a:r>
            <a:r>
              <a:rPr dirty="0" sz="1600" lang="en-US" err="1"/>
              <a:t>ketentuan</a:t>
            </a:r>
            <a:r>
              <a:rPr dirty="0" sz="1600" lang="en-US"/>
              <a:t> </a:t>
            </a:r>
            <a:r>
              <a:rPr dirty="0" sz="1600" lang="en-US" err="1"/>
              <a:t>peraturan</a:t>
            </a:r>
            <a:r>
              <a:rPr dirty="0" sz="1600" lang="en-US"/>
              <a:t> </a:t>
            </a:r>
            <a:r>
              <a:rPr dirty="0" sz="1600" lang="en-US" err="1"/>
              <a:t>perundang-perundangan</a:t>
            </a:r>
            <a:endParaRPr dirty="0" sz="1600" lang="en-US"/>
          </a:p>
        </p:txBody>
      </p:sp>
      <p:sp>
        <p:nvSpPr>
          <p:cNvPr id="1048985" name="矩形 17"/>
          <p:cNvSpPr/>
          <p:nvPr/>
        </p:nvSpPr>
        <p:spPr>
          <a:xfrm>
            <a:off x="206781" y="1903028"/>
            <a:ext cx="3819785" cy="1539241"/>
          </a:xfrm>
          <a:prstGeom prst="rect"/>
        </p:spPr>
        <p:txBody>
          <a:bodyPr wrap="square">
            <a:spAutoFit/>
          </a:bodyPr>
          <a:p>
            <a:pPr algn="r"/>
            <a:r>
              <a:rPr dirty="0" sz="1600" lang="en-US" err="1">
                <a:solidFill>
                  <a:schemeClr val="bg2">
                    <a:lumMod val="25000"/>
                  </a:schemeClr>
                </a:solidFill>
              </a:rPr>
              <a:t>Pemberian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</a:rPr>
              <a:t>insentif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</a:rPr>
              <a:t> dan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</a:rPr>
              <a:t>santunan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</a:rPr>
              <a:t>kematian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</a:rPr>
              <a:t>bagi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</a:rPr>
              <a:t>tenaga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</a:rPr>
              <a:t>kesehatan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</a:rPr>
              <a:t> yang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</a:rPr>
              <a:t>menangani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</a:rPr>
              <a:t> COVID-19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</a:rPr>
              <a:t>merupakan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</a:rPr>
              <a:t>bentuk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b="1" dirty="0" sz="1600" lang="en-US" err="1">
                <a:solidFill>
                  <a:schemeClr val="bg2">
                    <a:lumMod val="25000"/>
                  </a:schemeClr>
                </a:solidFill>
              </a:rPr>
              <a:t>apresiasi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</a:rPr>
              <a:t> dan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</a:rPr>
              <a:t>keberpihakan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</a:rPr>
              <a:t>Pemerintah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</a:rPr>
              <a:t>terhadap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</a:rPr>
              <a:t>tenaga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</a:rPr>
              <a:t>kesehatan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</a:rPr>
              <a:t>guna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</a:rPr>
              <a:t>memenuhi</a:t>
            </a:r>
            <a:r>
              <a:rPr dirty="0" sz="1600" lang="id-ID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</a:rPr>
              <a:t>asas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</a:rPr>
              <a:t>keadilan</a:t>
            </a:r>
            <a:endParaRPr altLang="en-US" dirty="0" sz="1600" lang="zh-CN">
              <a:solidFill>
                <a:schemeClr val="bg2">
                  <a:lumMod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986" name="椭圆 19"/>
          <p:cNvSpPr/>
          <p:nvPr/>
        </p:nvSpPr>
        <p:spPr>
          <a:xfrm>
            <a:off x="4001943" y="1988926"/>
            <a:ext cx="224255" cy="224255"/>
          </a:xfrm>
          <a:prstGeom prst="ellipse"/>
          <a:solidFill>
            <a:schemeClr val="accent1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>
              <a:lnSpc>
                <a:spcPct val="120000"/>
              </a:lnSpc>
            </a:pPr>
            <a:endParaRPr altLang="en-US" sz="1865" lang="zh-CN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" panose="020B0606030504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1048987" name="椭圆 20"/>
          <p:cNvSpPr/>
          <p:nvPr/>
        </p:nvSpPr>
        <p:spPr>
          <a:xfrm>
            <a:off x="4001943" y="4318066"/>
            <a:ext cx="224255" cy="224255"/>
          </a:xfrm>
          <a:prstGeom prst="ellipse"/>
          <a:solidFill>
            <a:schemeClr val="accent1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>
              <a:lnSpc>
                <a:spcPct val="120000"/>
              </a:lnSpc>
            </a:pPr>
            <a:endParaRPr altLang="en-US" sz="1865" lang="zh-CN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" panose="020B0606030504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1048988" name="矩形 21"/>
          <p:cNvSpPr/>
          <p:nvPr/>
        </p:nvSpPr>
        <p:spPr>
          <a:xfrm>
            <a:off x="404000" y="4326770"/>
            <a:ext cx="3597943" cy="1539240"/>
          </a:xfrm>
          <a:prstGeom prst="rect"/>
        </p:spPr>
        <p:txBody>
          <a:bodyPr wrap="square">
            <a:spAutoFit/>
          </a:bodyPr>
          <a:p>
            <a:pPr algn="r"/>
            <a:r>
              <a:rPr dirty="0" sz="1600" lang="en-US" err="1"/>
              <a:t>Pedoman</a:t>
            </a:r>
            <a:r>
              <a:rPr dirty="0" sz="1600" lang="en-US"/>
              <a:t> </a:t>
            </a:r>
            <a:r>
              <a:rPr dirty="0" sz="1600" lang="en-US" err="1"/>
              <a:t>diharapkan</a:t>
            </a:r>
            <a:r>
              <a:rPr dirty="0" sz="1600" lang="en-US"/>
              <a:t> </a:t>
            </a:r>
            <a:r>
              <a:rPr dirty="0" sz="1600" lang="en-US" err="1"/>
              <a:t>dapat</a:t>
            </a:r>
            <a:r>
              <a:rPr dirty="0" sz="1600" lang="en-US"/>
              <a:t> </a:t>
            </a:r>
            <a:r>
              <a:rPr dirty="0" sz="1600" lang="en-US" err="1"/>
              <a:t>mendukung</a:t>
            </a:r>
            <a:r>
              <a:rPr dirty="0" sz="1600" lang="en-US"/>
              <a:t> </a:t>
            </a:r>
            <a:r>
              <a:rPr dirty="0" sz="1600" lang="en-US" err="1"/>
              <a:t>upaya</a:t>
            </a:r>
            <a:r>
              <a:rPr dirty="0" sz="1600" lang="en-US"/>
              <a:t> </a:t>
            </a:r>
            <a:r>
              <a:rPr dirty="0" sz="1600" lang="en-US" err="1"/>
              <a:t>penanganan</a:t>
            </a:r>
            <a:r>
              <a:rPr dirty="0" sz="1600" lang="en-US"/>
              <a:t> COVID-19 di Indonesia </a:t>
            </a:r>
            <a:r>
              <a:rPr dirty="0" sz="1600" lang="en-US" err="1"/>
              <a:t>serta</a:t>
            </a:r>
            <a:r>
              <a:rPr dirty="0" sz="1600" lang="en-US"/>
              <a:t> </a:t>
            </a:r>
            <a:r>
              <a:rPr dirty="0" sz="1600" lang="en-US" err="1"/>
              <a:t>mampu</a:t>
            </a:r>
            <a:r>
              <a:rPr dirty="0" sz="1600" lang="en-US"/>
              <a:t> </a:t>
            </a:r>
            <a:r>
              <a:rPr b="1" dirty="0" sz="1600" lang="en-US" err="1"/>
              <a:t>meningkatkan</a:t>
            </a:r>
            <a:r>
              <a:rPr dirty="0" sz="1600" lang="en-US"/>
              <a:t> </a:t>
            </a:r>
            <a:r>
              <a:rPr b="1" dirty="0" sz="1600" lang="en-US" err="1"/>
              <a:t>motivasi</a:t>
            </a:r>
            <a:r>
              <a:rPr dirty="0" sz="1600" lang="en-US"/>
              <a:t> </a:t>
            </a:r>
            <a:r>
              <a:rPr dirty="0" sz="1600" lang="en-US" err="1"/>
              <a:t>bagi</a:t>
            </a:r>
            <a:r>
              <a:rPr dirty="0" sz="1600" lang="en-US"/>
              <a:t> </a:t>
            </a:r>
            <a:r>
              <a:rPr dirty="0" sz="1600" lang="en-US" err="1"/>
              <a:t>tenaga</a:t>
            </a:r>
            <a:r>
              <a:rPr dirty="0" sz="1600" lang="en-US"/>
              <a:t> </a:t>
            </a:r>
            <a:r>
              <a:rPr dirty="0" sz="1600" lang="en-US" err="1"/>
              <a:t>kesehatan</a:t>
            </a:r>
            <a:r>
              <a:rPr dirty="0" sz="1600" lang="en-US"/>
              <a:t> </a:t>
            </a:r>
            <a:r>
              <a:rPr dirty="0" sz="1600" lang="en-US" err="1"/>
              <a:t>dalam</a:t>
            </a:r>
            <a:r>
              <a:rPr dirty="0" sz="1600" lang="en-US"/>
              <a:t> </a:t>
            </a:r>
            <a:r>
              <a:rPr dirty="0" sz="1600" lang="en-US" err="1"/>
              <a:t>memberikan</a:t>
            </a:r>
            <a:r>
              <a:rPr dirty="0" sz="1600" lang="en-US"/>
              <a:t> </a:t>
            </a:r>
            <a:r>
              <a:rPr dirty="0" sz="1600" lang="en-US" err="1"/>
              <a:t>pelayanan</a:t>
            </a:r>
            <a:r>
              <a:rPr dirty="0" sz="1600" lang="en-US"/>
              <a:t> </a:t>
            </a:r>
            <a:r>
              <a:rPr dirty="0" sz="1600" lang="en-US" err="1"/>
              <a:t>terbaik</a:t>
            </a:r>
            <a:endParaRPr altLang="en-US" dirty="0" sz="1600" lang="zh-CN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8989" name="椭圆 23"/>
          <p:cNvSpPr/>
          <p:nvPr/>
        </p:nvSpPr>
        <p:spPr>
          <a:xfrm>
            <a:off x="7877626" y="1955686"/>
            <a:ext cx="224255" cy="224255"/>
          </a:xfrm>
          <a:prstGeom prst="ellipse"/>
          <a:solidFill>
            <a:schemeClr val="accent1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>
              <a:lnSpc>
                <a:spcPct val="120000"/>
              </a:lnSpc>
            </a:pPr>
            <a:endParaRPr altLang="en-US" sz="1865" lang="zh-CN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" panose="020B0606030504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1048990" name="椭圆 24"/>
          <p:cNvSpPr/>
          <p:nvPr/>
        </p:nvSpPr>
        <p:spPr>
          <a:xfrm>
            <a:off x="7877626" y="4284826"/>
            <a:ext cx="224255" cy="224255"/>
          </a:xfrm>
          <a:prstGeom prst="ellipse"/>
          <a:solidFill>
            <a:schemeClr val="accent1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>
              <a:lnSpc>
                <a:spcPct val="120000"/>
              </a:lnSpc>
            </a:pPr>
            <a:endParaRPr altLang="en-US" sz="1865" lang="zh-CN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" panose="020B0606030504020204" pitchFamily="34" charset="0"/>
              <a:sym typeface="Microsoft YaHei" panose="020B0503020204020204" pitchFamily="34" charset="-122"/>
            </a:endParaRPr>
          </a:p>
        </p:txBody>
      </p:sp>
      <p:grpSp>
        <p:nvGrpSpPr>
          <p:cNvPr id="181" name="组合 25"/>
          <p:cNvGrpSpPr/>
          <p:nvPr/>
        </p:nvGrpSpPr>
        <p:grpSpPr>
          <a:xfrm rot="10800000">
            <a:off x="404000" y="691727"/>
            <a:ext cx="556534" cy="556534"/>
            <a:chOff x="11140167" y="467179"/>
            <a:chExt cx="556534" cy="556534"/>
          </a:xfrm>
        </p:grpSpPr>
        <p:sp>
          <p:nvSpPr>
            <p:cNvPr id="1048991" name="椭圆 26"/>
            <p:cNvSpPr/>
            <p:nvPr/>
          </p:nvSpPr>
          <p:spPr>
            <a:xfrm>
              <a:off x="11140167" y="467179"/>
              <a:ext cx="556534" cy="556534"/>
            </a:xfrm>
            <a:prstGeom prst="ellipse"/>
            <a:solidFill>
              <a:srgbClr val="F98048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p>
              <a:pPr algn="ctr"/>
              <a:endParaRPr altLang="en-US" b="1" sz="1600" lang="zh-CN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  <p:pic>
          <p:nvPicPr>
            <p:cNvPr id="2097185" name="图形 27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 rot="16200000">
              <a:off x="11246962" y="604836"/>
              <a:ext cx="304414" cy="304414"/>
            </a:xfrm>
            <a:prstGeom prst="rect"/>
          </p:spPr>
        </p:pic>
      </p:grpSp>
      <p:sp>
        <p:nvSpPr>
          <p:cNvPr id="1048992" name="TextBox 2"/>
          <p:cNvSpPr txBox="1"/>
          <p:nvPr/>
        </p:nvSpPr>
        <p:spPr>
          <a:xfrm>
            <a:off x="1262192" y="554170"/>
            <a:ext cx="3777167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id-ID">
                <a:latin typeface="Arial" panose="020B0604020202020204" pitchFamily="34" charset="0"/>
                <a:cs typeface="Arial" panose="020B0604020202020204" pitchFamily="34" charset="0"/>
              </a:rPr>
              <a:t>Penutup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1" name="Title 1"/>
          <p:cNvSpPr>
            <a:spLocks noGrp="1"/>
          </p:cNvSpPr>
          <p:nvPr>
            <p:ph type="title"/>
          </p:nvPr>
        </p:nvSpPr>
        <p:spPr>
          <a:xfrm>
            <a:off x="1059543" y="5080000"/>
            <a:ext cx="9376227" cy="1378857"/>
          </a:xfrm>
        </p:spPr>
        <p:txBody>
          <a:bodyPr>
            <a:noAutofit/>
          </a:bodyPr>
          <a:p>
            <a:pPr algn="ctr"/>
            <a:r>
              <a:rPr dirty="0" sz="2400" lang="en-US" err="1">
                <a:solidFill>
                  <a:srgbClr val="FF0000"/>
                </a:solidFill>
              </a:rPr>
              <a:t>Ingat</a:t>
            </a:r>
            <a:r>
              <a:rPr dirty="0" sz="2400" lang="en-US">
                <a:solidFill>
                  <a:srgbClr val="FF0000"/>
                </a:solidFill>
              </a:rPr>
              <a:t> !!! </a:t>
            </a:r>
            <a:br>
              <a:rPr dirty="0" sz="2400" lang="en-US">
                <a:solidFill>
                  <a:srgbClr val="FF0000"/>
                </a:solidFill>
              </a:rPr>
            </a:br>
            <a:r>
              <a:rPr dirty="0" sz="2400" lang="en-US"/>
              <a:t/>
            </a:r>
            <a:br>
              <a:rPr dirty="0" sz="2400" lang="en-US"/>
            </a:br>
            <a:r>
              <a:rPr dirty="0" sz="2400" lang="en-US" err="1">
                <a:solidFill>
                  <a:schemeClr val="accent1">
                    <a:lumMod val="75000"/>
                  </a:schemeClr>
                </a:solidFill>
              </a:rPr>
              <a:t>Menyenangkan</a:t>
            </a:r>
            <a:r>
              <a:rPr dirty="0" sz="2400"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sz="2400" lang="en-US" err="1">
                <a:solidFill>
                  <a:schemeClr val="accent1">
                    <a:lumMod val="75000"/>
                  </a:schemeClr>
                </a:solidFill>
              </a:rPr>
              <a:t>banyak</a:t>
            </a:r>
            <a:r>
              <a:rPr dirty="0" sz="2400" lang="en-US">
                <a:solidFill>
                  <a:schemeClr val="accent1">
                    <a:lumMod val="75000"/>
                  </a:schemeClr>
                </a:solidFill>
              </a:rPr>
              <a:t> orang </a:t>
            </a:r>
            <a:r>
              <a:rPr dirty="0" sz="2400" lang="en-US" err="1">
                <a:solidFill>
                  <a:schemeClr val="accent1">
                    <a:lumMod val="75000"/>
                  </a:schemeClr>
                </a:solidFill>
              </a:rPr>
              <a:t>adalah</a:t>
            </a:r>
            <a:r>
              <a:rPr dirty="0" sz="2400"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sz="2400" lang="en-US" err="1">
                <a:solidFill>
                  <a:schemeClr val="accent1">
                    <a:lumMod val="75000"/>
                  </a:schemeClr>
                </a:solidFill>
              </a:rPr>
              <a:t>baik</a:t>
            </a:r>
            <a:r>
              <a:rPr dirty="0" sz="2400" lang="en-US">
                <a:solidFill>
                  <a:schemeClr val="accent1">
                    <a:lumMod val="75000"/>
                  </a:schemeClr>
                </a:solidFill>
              </a:rPr>
              <a:t> …..</a:t>
            </a:r>
            <a:r>
              <a:rPr dirty="0" sz="2400" lang="en-US" err="1">
                <a:solidFill>
                  <a:schemeClr val="accent1">
                    <a:lumMod val="75000"/>
                  </a:schemeClr>
                </a:solidFill>
              </a:rPr>
              <a:t>tetapi</a:t>
            </a:r>
            <a:r>
              <a:rPr dirty="0" sz="2400"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sz="2400" lang="en-US" err="1">
                <a:solidFill>
                  <a:schemeClr val="accent1">
                    <a:lumMod val="75000"/>
                  </a:schemeClr>
                </a:solidFill>
              </a:rPr>
              <a:t>lebih</a:t>
            </a:r>
            <a:r>
              <a:rPr dirty="0" sz="2400"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sz="2400" lang="en-US" err="1">
                <a:solidFill>
                  <a:schemeClr val="accent1">
                    <a:lumMod val="75000"/>
                  </a:schemeClr>
                </a:solidFill>
              </a:rPr>
              <a:t>baik</a:t>
            </a:r>
            <a:r>
              <a:rPr dirty="0" sz="2400"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sz="2400" lang="en-US" err="1">
                <a:solidFill>
                  <a:schemeClr val="accent1">
                    <a:lumMod val="75000"/>
                  </a:schemeClr>
                </a:solidFill>
              </a:rPr>
              <a:t>lagi</a:t>
            </a:r>
            <a:r>
              <a:rPr dirty="0" sz="2400"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sz="2400" lang="en-US" err="1">
                <a:solidFill>
                  <a:schemeClr val="accent1">
                    <a:lumMod val="75000"/>
                  </a:schemeClr>
                </a:solidFill>
              </a:rPr>
              <a:t>kalau</a:t>
            </a:r>
            <a:r>
              <a:rPr dirty="0" sz="2400" lang="en-US">
                <a:solidFill>
                  <a:schemeClr val="accent1">
                    <a:lumMod val="75000"/>
                  </a:schemeClr>
                </a:solidFill>
              </a:rPr>
              <a:t> para </a:t>
            </a:r>
            <a:r>
              <a:rPr dirty="0" sz="2400" lang="en-US" err="1">
                <a:solidFill>
                  <a:schemeClr val="accent1">
                    <a:lumMod val="75000"/>
                  </a:schemeClr>
                </a:solidFill>
              </a:rPr>
              <a:t>pengambil</a:t>
            </a:r>
            <a:r>
              <a:rPr dirty="0" sz="2400"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sz="2400" lang="en-US" err="1">
                <a:solidFill>
                  <a:schemeClr val="accent1">
                    <a:lumMod val="75000"/>
                  </a:schemeClr>
                </a:solidFill>
              </a:rPr>
              <a:t>keputusan</a:t>
            </a:r>
            <a:r>
              <a:rPr dirty="0" sz="2400"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sz="2400" lang="en-US" err="1">
                <a:solidFill>
                  <a:schemeClr val="accent1">
                    <a:lumMod val="75000"/>
                  </a:schemeClr>
                </a:solidFill>
              </a:rPr>
              <a:t>selamat</a:t>
            </a:r>
            <a:r>
              <a:rPr dirty="0" sz="2400" lang="en-US">
                <a:solidFill>
                  <a:schemeClr val="accent1">
                    <a:lumMod val="75000"/>
                  </a:schemeClr>
                </a:solidFill>
              </a:rPr>
              <a:t>   </a:t>
            </a:r>
          </a:p>
        </p:txBody>
      </p:sp>
      <p:pic>
        <p:nvPicPr>
          <p:cNvPr id="2097186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80671" y="709213"/>
            <a:ext cx="8839200" cy="4102272"/>
          </a:xfrm>
          <a:prstGeom prst="rect"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2" name="矩形: 圆角 19"/>
          <p:cNvSpPr/>
          <p:nvPr/>
        </p:nvSpPr>
        <p:spPr>
          <a:xfrm>
            <a:off x="501090" y="2220174"/>
            <a:ext cx="6217920" cy="2743200"/>
          </a:xfrm>
          <a:prstGeom prst="roundRect">
            <a:avLst>
              <a:gd name="adj" fmla="val 8491"/>
            </a:avLst>
          </a:prstGeom>
          <a:solidFill>
            <a:srgbClr val="F98048"/>
          </a:solidFill>
          <a:ln>
            <a:noFill/>
          </a:ln>
          <a:effectLst>
            <a:outerShdw algn="tl" blurRad="88900" dir="2700000" dist="381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49003" name="文本框 9"/>
          <p:cNvSpPr txBox="1"/>
          <p:nvPr/>
        </p:nvSpPr>
        <p:spPr>
          <a:xfrm>
            <a:off x="948688" y="2576111"/>
            <a:ext cx="5211480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6000" lang="en-US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Terima</a:t>
            </a:r>
            <a:r>
              <a:rPr altLang="zh-CN" b="1" dirty="0" sz="6000" lang="en-US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Kasih</a:t>
            </a:r>
          </a:p>
        </p:txBody>
      </p:sp>
      <p:sp>
        <p:nvSpPr>
          <p:cNvPr id="1049004" name="文本框 9"/>
          <p:cNvSpPr txBox="1"/>
          <p:nvPr/>
        </p:nvSpPr>
        <p:spPr>
          <a:xfrm>
            <a:off x="948688" y="3985186"/>
            <a:ext cx="5403986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3200" lang="en-US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#BersatuLawanCovid19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文本框 35"/>
          <p:cNvSpPr txBox="1"/>
          <p:nvPr/>
        </p:nvSpPr>
        <p:spPr>
          <a:xfrm>
            <a:off x="2951671" y="3607865"/>
            <a:ext cx="8352459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600" lang="en-US" err="1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Keppres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No. 12/2020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tentang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</a:rPr>
              <a:t>tentang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</a:rPr>
              <a:t>Penetapan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</a:rPr>
              <a:t>Bencana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</a:rPr>
              <a:t>Nonalam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</a:rPr>
              <a:t>Penyebaran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dirty="0" sz="1600" lang="en-US">
                <a:solidFill>
                  <a:schemeClr val="bg2">
                    <a:lumMod val="25000"/>
                  </a:schemeClr>
                </a:solidFill>
              </a:rPr>
            </a:br>
            <a:r>
              <a:rPr dirty="0" sz="1600" i="1" lang="en-US">
                <a:solidFill>
                  <a:schemeClr val="bg2">
                    <a:lumMod val="25000"/>
                  </a:schemeClr>
                </a:solidFill>
              </a:rPr>
              <a:t>Corona Virus Disease 2019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</a:rPr>
              <a:t> (COVID-19)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</a:rPr>
              <a:t>Sebagai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</a:rPr>
              <a:t>Bencana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</a:rPr>
              <a:t> Nasional </a:t>
            </a:r>
            <a:endParaRPr altLang="ko-KR" dirty="0" sz="1600" lang="en-US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48610" name="文本框 1"/>
          <p:cNvSpPr txBox="1"/>
          <p:nvPr/>
        </p:nvSpPr>
        <p:spPr>
          <a:xfrm>
            <a:off x="1130484" y="509619"/>
            <a:ext cx="2519680" cy="510541"/>
          </a:xfrm>
          <a:prstGeom prst="rect"/>
          <a:noFill/>
        </p:spPr>
        <p:txBody>
          <a:bodyPr rtlCol="0" wrap="none">
            <a:spAutoFit/>
          </a:bodyPr>
          <a:p>
            <a:pPr algn="l" indent="0">
              <a:lnSpc>
                <a:spcPct val="120000"/>
              </a:lnSpc>
              <a:buNone/>
            </a:pPr>
            <a:r>
              <a:rPr altLang="zh-CN" b="1" dirty="0" sz="28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Latar</a:t>
            </a:r>
            <a:r>
              <a:rPr altLang="zh-CN" b="1" dirty="0" sz="28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8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Belakang</a:t>
            </a:r>
            <a:endParaRPr altLang="en-US" b="1" dirty="0" sz="2800" lang="zh-CN">
              <a:solidFill>
                <a:schemeClr val="bg2">
                  <a:lumMod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sp>
        <p:nvSpPr>
          <p:cNvPr id="1048611" name="文本框 19"/>
          <p:cNvSpPr txBox="1"/>
          <p:nvPr/>
        </p:nvSpPr>
        <p:spPr>
          <a:xfrm>
            <a:off x="2209847" y="1723753"/>
            <a:ext cx="8156115" cy="362792"/>
          </a:xfrm>
          <a:prstGeom prst="rect"/>
          <a:noFill/>
        </p:spPr>
        <p:txBody>
          <a:bodyPr rtlCol="0" wrap="square">
            <a:spAutoFit/>
          </a:bodyPr>
          <a:p>
            <a:pPr algn="l" defTabSz="914400" eaLnBrk="1" fontAlgn="auto" hangingPunct="1" indent="0" latinLnBrk="0" lvl="0" marL="0" marR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aseline="0" b="0" cap="none" dirty="0" sz="1600" i="0" kern="1200" kumimoji="0" lang="en-US" noProof="0" normalizeH="0" spc="0" strike="noStrike" u="none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WHO </a:t>
            </a:r>
            <a:r>
              <a:rPr altLang="zh-CN" baseline="0" b="0" cap="none" dirty="0" sz="1600" i="0" kern="1200" kumimoji="0" lang="en-US" noProof="0" normalizeH="0" spc="0" err="1" strike="noStrike" u="none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telah</a:t>
            </a:r>
            <a:r>
              <a:rPr altLang="zh-CN" baseline="0" b="0" cap="none" dirty="0" sz="1600" i="0" kern="1200" kumimoji="0" lang="en-US" noProof="0" normalizeH="0" spc="0" strike="noStrike" u="none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altLang="zh-CN" baseline="0" b="0" cap="none" dirty="0" sz="1600" i="0" kern="1200" kumimoji="0" lang="en-US" noProof="0" normalizeH="0" spc="0" err="1" strike="noStrike" u="none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menetapkan</a:t>
            </a:r>
            <a:r>
              <a:rPr altLang="zh-CN" baseline="0" b="0" cap="none" dirty="0" sz="1600" i="0" kern="1200" kumimoji="0" lang="en-US" noProof="0" normalizeH="0" spc="0" strike="noStrike" u="none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Covid-19 </a:t>
            </a:r>
            <a:r>
              <a:rPr altLang="zh-CN" baseline="0" b="0" cap="none" dirty="0" sz="1600" i="0" kern="1200" kumimoji="0" lang="en-US" noProof="0" normalizeH="0" spc="0" err="1" strike="noStrike" u="none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sebagai</a:t>
            </a:r>
            <a:r>
              <a:rPr altLang="zh-CN" baseline="0" b="0" cap="none" dirty="0" sz="1600" i="0" kern="1200" kumimoji="0" lang="en-US" noProof="0" normalizeH="0" spc="0" strike="noStrike" u="none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altLang="zh-CN" baseline="0" b="0" cap="none" dirty="0" sz="1600" i="0" kern="1200" kumimoji="0" lang="en-US" noProof="0" normalizeH="0" spc="0" err="1" strike="noStrike" u="none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Pandemi</a:t>
            </a:r>
            <a:r>
              <a:rPr altLang="zh-CN" baseline="0" b="0" cap="none" dirty="0" sz="1600" i="0" kern="1200" kumimoji="0" lang="en-US" noProof="0" normalizeH="0" spc="0" strike="noStrike" u="none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Global</a:t>
            </a:r>
            <a:endParaRPr altLang="en-US" baseline="0" b="0" cap="none" dirty="0" sz="1600" i="0" kern="1200" kumimoji="0" lang="zh-CN" noProof="0" normalizeH="0" spc="0" strike="noStrike" u="none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sp>
        <p:nvSpPr>
          <p:cNvPr id="1048612" name="弧形 24"/>
          <p:cNvSpPr/>
          <p:nvPr/>
        </p:nvSpPr>
        <p:spPr>
          <a:xfrm rot="4500000">
            <a:off x="-2782215" y="1319036"/>
            <a:ext cx="5461000" cy="5368167"/>
          </a:xfrm>
          <a:prstGeom prst="arc">
            <a:avLst>
              <a:gd name="adj1" fmla="val 10805847"/>
              <a:gd name="adj2" fmla="val 1557259"/>
            </a:avLst>
          </a:prstGeom>
          <a:solidFill>
            <a:srgbClr val="F98048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dirty="0" sz="1800" i="0" kern="1200" kumimoji="0" lang="zh-CN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sp>
        <p:nvSpPr>
          <p:cNvPr id="1048613" name="椭圆 25"/>
          <p:cNvSpPr/>
          <p:nvPr/>
        </p:nvSpPr>
        <p:spPr>
          <a:xfrm flipH="1">
            <a:off x="1595549" y="1857530"/>
            <a:ext cx="240639" cy="236548"/>
          </a:xfrm>
          <a:prstGeom prst="ellipse"/>
          <a:solidFill>
            <a:srgbClr val="59D3D9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p>
            <a:pPr algn="ctr"/>
            <a:endParaRPr altLang="en-US" b="1" sz="5400" lang="zh-CN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sp>
        <p:nvSpPr>
          <p:cNvPr id="1048614" name="椭圆 26"/>
          <p:cNvSpPr/>
          <p:nvPr/>
        </p:nvSpPr>
        <p:spPr>
          <a:xfrm flipH="1">
            <a:off x="2474292" y="4038635"/>
            <a:ext cx="240639" cy="236548"/>
          </a:xfrm>
          <a:prstGeom prst="ellipse"/>
          <a:solidFill>
            <a:srgbClr val="59D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sp>
        <p:nvSpPr>
          <p:cNvPr id="1048615" name="文本框 27"/>
          <p:cNvSpPr txBox="1"/>
          <p:nvPr/>
        </p:nvSpPr>
        <p:spPr>
          <a:xfrm>
            <a:off x="222416" y="3356727"/>
            <a:ext cx="2376159" cy="802640"/>
          </a:xfrm>
          <a:prstGeom prst="rect"/>
          <a:noFill/>
        </p:spPr>
        <p:txBody>
          <a:bodyPr rtlCol="0" wrap="square">
            <a:spAutoFit/>
          </a:bodyPr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2400" lang="en-US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LATAR BELAKANG</a:t>
            </a:r>
            <a:endParaRPr altLang="en-US" baseline="0" b="1" cap="none" dirty="0" sz="2400" i="0" kern="1200" kumimoji="0" lang="zh-CN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1048616" name="椭圆 28"/>
          <p:cNvSpPr/>
          <p:nvPr/>
        </p:nvSpPr>
        <p:spPr>
          <a:xfrm flipH="1">
            <a:off x="2210440" y="5137443"/>
            <a:ext cx="240639" cy="236548"/>
          </a:xfrm>
          <a:prstGeom prst="ellipse"/>
          <a:solidFill>
            <a:srgbClr val="59D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cxnSp>
        <p:nvCxnSpPr>
          <p:cNvPr id="3145728" name="直接连接符 32"/>
          <p:cNvCxnSpPr>
            <a:cxnSpLocks/>
          </p:cNvCxnSpPr>
          <p:nvPr/>
        </p:nvCxnSpPr>
        <p:spPr>
          <a:xfrm>
            <a:off x="3018134" y="4179442"/>
            <a:ext cx="8229600" cy="4034"/>
          </a:xfrm>
          <a:prstGeom prst="line"/>
          <a:ln w="38100">
            <a:solidFill>
              <a:srgbClr val="59D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33"/>
          <p:cNvCxnSpPr>
            <a:cxnSpLocks/>
          </p:cNvCxnSpPr>
          <p:nvPr/>
        </p:nvCxnSpPr>
        <p:spPr>
          <a:xfrm>
            <a:off x="2295431" y="2086846"/>
            <a:ext cx="8229600" cy="0"/>
          </a:xfrm>
          <a:prstGeom prst="line"/>
          <a:ln w="38100">
            <a:solidFill>
              <a:srgbClr val="59D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34"/>
          <p:cNvCxnSpPr>
            <a:cxnSpLocks/>
          </p:cNvCxnSpPr>
          <p:nvPr/>
        </p:nvCxnSpPr>
        <p:spPr>
          <a:xfrm>
            <a:off x="2703914" y="5274858"/>
            <a:ext cx="8229600" cy="0"/>
          </a:xfrm>
          <a:prstGeom prst="line"/>
          <a:ln w="38100">
            <a:solidFill>
              <a:srgbClr val="59D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7" name="文本框 36"/>
          <p:cNvSpPr txBox="1"/>
          <p:nvPr/>
        </p:nvSpPr>
        <p:spPr>
          <a:xfrm>
            <a:off x="2683286" y="4492629"/>
            <a:ext cx="8352459" cy="5740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1600" lang="sv-SE">
                <a:solidFill>
                  <a:schemeClr val="bg2">
                    <a:lumMod val="25000"/>
                  </a:schemeClr>
                </a:solidFill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Tenaga kesehatan merupakan garda terdepan dalam penanganan dan penanggulangan COVID-19 guna memutus mata rantai penularan, dan sangat berisiko terpapar COVID-19</a:t>
            </a:r>
            <a:endParaRPr altLang="en-US" baseline="0" cap="none" dirty="0" sz="1600" i="0" kern="1200" kumimoji="0" lang="zh-CN" noProof="0" normalizeH="0" spc="0" strike="noStrike" u="none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grpSp>
        <p:nvGrpSpPr>
          <p:cNvPr id="56" name="组合 23"/>
          <p:cNvGrpSpPr/>
          <p:nvPr/>
        </p:nvGrpSpPr>
        <p:grpSpPr>
          <a:xfrm rot="10800000">
            <a:off x="428624" y="472166"/>
            <a:ext cx="556534" cy="556534"/>
            <a:chOff x="11140167" y="467179"/>
            <a:chExt cx="556534" cy="556534"/>
          </a:xfrm>
        </p:grpSpPr>
        <p:sp>
          <p:nvSpPr>
            <p:cNvPr id="1048618" name="椭圆 37"/>
            <p:cNvSpPr/>
            <p:nvPr/>
          </p:nvSpPr>
          <p:spPr>
            <a:xfrm>
              <a:off x="11140167" y="467179"/>
              <a:ext cx="556534" cy="556534"/>
            </a:xfrm>
            <a:prstGeom prst="ellipse"/>
            <a:solidFill>
              <a:srgbClr val="F98048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p>
              <a:pPr algn="ctr"/>
              <a:endParaRPr altLang="en-US" b="1" sz="1600" lang="zh-CN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  <p:pic>
          <p:nvPicPr>
            <p:cNvPr id="2097157" name="图形 3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 rot="16200000">
              <a:off x="11246962" y="604836"/>
              <a:ext cx="304414" cy="304414"/>
            </a:xfrm>
            <a:prstGeom prst="rect"/>
          </p:spPr>
        </p:pic>
      </p:grpSp>
      <p:cxnSp>
        <p:nvCxnSpPr>
          <p:cNvPr id="3145731" name="直接连接符 33"/>
          <p:cNvCxnSpPr>
            <a:cxnSpLocks/>
          </p:cNvCxnSpPr>
          <p:nvPr/>
        </p:nvCxnSpPr>
        <p:spPr>
          <a:xfrm flipV="1">
            <a:off x="2959909" y="3348181"/>
            <a:ext cx="8243757" cy="17796"/>
          </a:xfrm>
          <a:prstGeom prst="line"/>
          <a:ln w="38100">
            <a:solidFill>
              <a:srgbClr val="59D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9" name="椭圆 25"/>
          <p:cNvSpPr/>
          <p:nvPr/>
        </p:nvSpPr>
        <p:spPr>
          <a:xfrm flipH="1">
            <a:off x="2357936" y="3229907"/>
            <a:ext cx="240639" cy="236548"/>
          </a:xfrm>
          <a:prstGeom prst="ellipse"/>
          <a:solidFill>
            <a:srgbClr val="59D3D9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p>
            <a:pPr algn="ctr"/>
            <a:endParaRPr altLang="en-US" b="1" sz="5400" lang="zh-CN">
              <a:solidFill>
                <a:schemeClr val="bg2">
                  <a:lumMod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sp>
        <p:nvSpPr>
          <p:cNvPr id="1048620" name="Rectangle 2"/>
          <p:cNvSpPr/>
          <p:nvPr/>
        </p:nvSpPr>
        <p:spPr>
          <a:xfrm>
            <a:off x="2880543" y="2321644"/>
            <a:ext cx="8352459" cy="815340"/>
          </a:xfrm>
          <a:prstGeom prst="rect"/>
        </p:spPr>
        <p:txBody>
          <a:bodyPr wrap="square">
            <a:spAutoFit/>
          </a:bodyPr>
          <a:p>
            <a:r>
              <a:rPr dirty="0" sz="1600" lang="en-US" err="1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Keppres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 No. 11/2020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tentang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  <a:latin typeface="+mj-lt"/>
              </a:rPr>
              <a:t>Penetapan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  <a:latin typeface="+mj-lt"/>
              </a:rPr>
              <a:t>Kedaruratan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  <a:latin typeface="+mj-lt"/>
              </a:rPr>
              <a:t> Kesehatan Masyarakat COVID-19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  <a:latin typeface="+mj-lt"/>
              </a:rPr>
              <a:t>telah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  <a:latin typeface="+mj-lt"/>
              </a:rPr>
              <a:t>menyatakan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  <a:latin typeface="+mj-lt"/>
              </a:rPr>
              <a:t> COVID-19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  <a:latin typeface="+mj-lt"/>
              </a:rPr>
              <a:t>sebagai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  <a:latin typeface="+mj-lt"/>
              </a:rPr>
              <a:t>jenis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  <a:latin typeface="+mj-lt"/>
              </a:rPr>
              <a:t>penyakit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  <a:latin typeface="+mj-lt"/>
              </a:rPr>
              <a:t> yang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  <a:latin typeface="+mj-lt"/>
              </a:rPr>
              <a:t>menimbulkan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  <a:latin typeface="+mj-lt"/>
              </a:rPr>
              <a:t>kedaruratan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  <a:latin typeface="+mj-lt"/>
              </a:rPr>
              <a:t>kesehatan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  <a:latin typeface="+mj-lt"/>
              </a:rPr>
              <a:t>masyarakat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  <a:latin typeface="+mj-lt"/>
              </a:rPr>
              <a:t> dan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  <a:latin typeface="+mj-lt"/>
              </a:rPr>
              <a:t>menetapkan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dirty="0" sz="1600" lang="en-US" err="1">
                <a:solidFill>
                  <a:schemeClr val="bg2">
                    <a:lumMod val="25000"/>
                  </a:schemeClr>
                </a:solidFill>
                <a:latin typeface="+mj-lt"/>
              </a:rPr>
              <a:t>Kedaruratan</a:t>
            </a:r>
            <a:r>
              <a:rPr dirty="0" sz="1600" lang="en-US">
                <a:solidFill>
                  <a:schemeClr val="bg2">
                    <a:lumMod val="25000"/>
                  </a:schemeClr>
                </a:solidFill>
                <a:latin typeface="+mj-lt"/>
              </a:rPr>
              <a:t> Kesehatan Masyarakat di Indonesia </a:t>
            </a:r>
            <a:endParaRPr altLang="ko-KR" dirty="0" sz="1600" lang="en-US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48621" name="椭圆 28"/>
          <p:cNvSpPr/>
          <p:nvPr/>
        </p:nvSpPr>
        <p:spPr>
          <a:xfrm flipH="1">
            <a:off x="1516576" y="5978412"/>
            <a:ext cx="240639" cy="236548"/>
          </a:xfrm>
          <a:prstGeom prst="ellipse"/>
          <a:solidFill>
            <a:srgbClr val="59D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cxnSp>
        <p:nvCxnSpPr>
          <p:cNvPr id="3145732" name="直接连接符 34"/>
          <p:cNvCxnSpPr>
            <a:cxnSpLocks/>
          </p:cNvCxnSpPr>
          <p:nvPr/>
        </p:nvCxnSpPr>
        <p:spPr>
          <a:xfrm>
            <a:off x="2032084" y="6187033"/>
            <a:ext cx="8229600" cy="0"/>
          </a:xfrm>
          <a:prstGeom prst="line"/>
          <a:ln w="38100">
            <a:solidFill>
              <a:srgbClr val="59D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2" name="文本框 36"/>
          <p:cNvSpPr txBox="1"/>
          <p:nvPr/>
        </p:nvSpPr>
        <p:spPr>
          <a:xfrm>
            <a:off x="2209847" y="5623615"/>
            <a:ext cx="8352459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1600" lang="sv-SE">
                <a:solidFill>
                  <a:schemeClr val="bg2">
                    <a:lumMod val="25000"/>
                  </a:schemeClr>
                </a:solidFill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Perlu </a:t>
            </a:r>
            <a:r>
              <a:rPr altLang="zh-CN" b="1" dirty="0" sz="1600" lang="sv-SE">
                <a:solidFill>
                  <a:schemeClr val="bg2">
                    <a:lumMod val="25000"/>
                  </a:schemeClr>
                </a:solidFill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penghargaan dan apresiasi</a:t>
            </a:r>
            <a:r>
              <a:rPr altLang="zh-CN" dirty="0" sz="1600" lang="sv-SE">
                <a:solidFill>
                  <a:schemeClr val="bg2">
                    <a:lumMod val="25000"/>
                  </a:schemeClr>
                </a:solidFill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altLang="zh-CN" dirty="0" sz="1600" lang="id-ID" smtClean="0">
                <a:solidFill>
                  <a:schemeClr val="bg2">
                    <a:lumMod val="25000"/>
                  </a:schemeClr>
                </a:solidFill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dalam</a:t>
            </a:r>
            <a:r>
              <a:rPr altLang="zh-CN" dirty="0" sz="1600" lang="sv-SE" smtClean="0">
                <a:solidFill>
                  <a:schemeClr val="bg2">
                    <a:lumMod val="25000"/>
                  </a:schemeClr>
                </a:solidFill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altLang="zh-CN" dirty="0" sz="1600" lang="sv-SE">
                <a:solidFill>
                  <a:schemeClr val="bg2">
                    <a:lumMod val="25000"/>
                  </a:schemeClr>
                </a:solidFill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bentuk finansial berupa insentif dan santunan kematian</a:t>
            </a:r>
            <a:endParaRPr altLang="en-US" baseline="0" cap="none" dirty="0" sz="1600" i="0" kern="1200" kumimoji="0" lang="zh-CN" noProof="0" normalizeH="0" spc="0" strike="noStrike" u="none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8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0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>
                            <p:stCondLst>
                              <p:cond delay="2000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8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2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6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>
                            <p:stCondLst>
                              <p:cond delay="3500"/>
                            </p:stCondLst>
                            <p:childTnLst>
                              <p:par>
                                <p:cTn fill="hold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0"/>
                                        <p:tgtEl>
                                          <p:spTgt spid="314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4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8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>
                            <p:stCondLst>
                              <p:cond delay="5000"/>
                            </p:stCondLst>
                            <p:childTnLst>
                              <p:par>
                                <p:cTn fill="hold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2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6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50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>
                            <p:stCondLst>
                              <p:cond delay="6500"/>
                            </p:stCondLst>
                            <p:childTnLst>
                              <p:par>
                                <p:cTn fill="hold" id="5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54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58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62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>
                            <p:stCondLst>
                              <p:cond delay="8000"/>
                            </p:stCondLst>
                            <p:childTnLst>
                              <p:par>
                                <p:cTn fill="hold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66"/>
                                        <p:tgtEl>
                                          <p:spTgt spid="314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/>
      <p:bldP spid="1048611" grpId="0"/>
      <p:bldP spid="1048613" grpId="0" animBg="1"/>
      <p:bldP spid="1048614" grpId="0" animBg="1"/>
      <p:bldP spid="1048615" grpId="0"/>
      <p:bldP spid="1048616" grpId="0" animBg="1"/>
      <p:bldP spid="1048617" grpId="0"/>
      <p:bldP spid="1048619" grpId="0" animBg="1"/>
      <p:bldP spid="1048620" grpId="0"/>
      <p:bldP spid="1048621" grpId="0" animBg="1"/>
      <p:bldP spid="10486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文本框 1"/>
          <p:cNvSpPr txBox="1"/>
          <p:nvPr/>
        </p:nvSpPr>
        <p:spPr>
          <a:xfrm>
            <a:off x="1130484" y="509619"/>
            <a:ext cx="4323081" cy="510541"/>
          </a:xfrm>
          <a:prstGeom prst="rect"/>
          <a:noFill/>
        </p:spPr>
        <p:txBody>
          <a:bodyPr rtlCol="0" wrap="none">
            <a:spAutoFit/>
          </a:bodyPr>
          <a:p>
            <a:pPr algn="l" indent="0">
              <a:lnSpc>
                <a:spcPct val="120000"/>
              </a:lnSpc>
              <a:buNone/>
            </a:pPr>
            <a:r>
              <a:rPr altLang="zh-CN" b="1" dirty="0" sz="28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Ruang </a:t>
            </a:r>
            <a:r>
              <a:rPr altLang="zh-CN" b="1" dirty="0" sz="28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Lingkup</a:t>
            </a:r>
            <a:r>
              <a:rPr altLang="zh-CN" b="1" dirty="0" sz="28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dan </a:t>
            </a:r>
            <a:r>
              <a:rPr altLang="zh-CN" b="1" dirty="0" sz="28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Tujuan</a:t>
            </a:r>
            <a:endParaRPr altLang="en-US" b="1" dirty="0" sz="2800" lang="zh-CN">
              <a:solidFill>
                <a:schemeClr val="bg2">
                  <a:lumMod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grpSp>
        <p:nvGrpSpPr>
          <p:cNvPr id="60" name="组合 38"/>
          <p:cNvGrpSpPr/>
          <p:nvPr/>
        </p:nvGrpSpPr>
        <p:grpSpPr>
          <a:xfrm rot="10800000">
            <a:off x="428624" y="472166"/>
            <a:ext cx="556534" cy="556534"/>
            <a:chOff x="11140167" y="467179"/>
            <a:chExt cx="556534" cy="556534"/>
          </a:xfrm>
        </p:grpSpPr>
        <p:sp>
          <p:nvSpPr>
            <p:cNvPr id="1048627" name="椭圆 39"/>
            <p:cNvSpPr/>
            <p:nvPr/>
          </p:nvSpPr>
          <p:spPr>
            <a:xfrm>
              <a:off x="11140167" y="467179"/>
              <a:ext cx="556534" cy="556534"/>
            </a:xfrm>
            <a:prstGeom prst="ellipse"/>
            <a:solidFill>
              <a:srgbClr val="F98048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p>
              <a:pPr algn="ctr"/>
              <a:endParaRPr altLang="en-US" b="1" sz="1600" lang="zh-CN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  <p:pic>
          <p:nvPicPr>
            <p:cNvPr id="2097158" name="图形 40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 rot="16200000">
              <a:off x="11246962" y="604836"/>
              <a:ext cx="304414" cy="304414"/>
            </a:xfrm>
            <a:prstGeom prst="rect"/>
          </p:spPr>
        </p:pic>
      </p:grpSp>
      <p:sp>
        <p:nvSpPr>
          <p:cNvPr id="1048628" name="MH_Text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5734" y="2484773"/>
            <a:ext cx="5081475" cy="802105"/>
          </a:xfrm>
          <a:prstGeom prst="rect"/>
          <a:noFill/>
          <a:ln>
            <a:noFill/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-342900" lvl="0" marL="342900">
              <a:lnSpc>
                <a:spcPct val="150000"/>
              </a:lnSpc>
              <a:buFont typeface="+mj-lt"/>
              <a:buAutoNum type="alphaLcPeriod"/>
            </a:pPr>
            <a:r>
              <a:rPr b="1" dirty="0" lang="en-US" err="1">
                <a:latin typeface="+mj-lt"/>
              </a:rPr>
              <a:t>Kriteria</a:t>
            </a:r>
            <a:r>
              <a:rPr b="1" dirty="0" lang="en-US">
                <a:latin typeface="+mj-lt"/>
              </a:rPr>
              <a:t> </a:t>
            </a:r>
            <a:r>
              <a:rPr b="1" dirty="0" lang="en-US" err="1">
                <a:latin typeface="+mj-lt"/>
              </a:rPr>
              <a:t>fasilitas</a:t>
            </a:r>
            <a:r>
              <a:rPr b="1" dirty="0" lang="en-US">
                <a:latin typeface="+mj-lt"/>
              </a:rPr>
              <a:t> </a:t>
            </a:r>
            <a:r>
              <a:rPr b="1" dirty="0" lang="en-US" err="1">
                <a:latin typeface="+mj-lt"/>
              </a:rPr>
              <a:t>pelayanan</a:t>
            </a:r>
            <a:r>
              <a:rPr b="1" dirty="0" lang="en-US">
                <a:latin typeface="+mj-lt"/>
              </a:rPr>
              <a:t> </a:t>
            </a:r>
            <a:r>
              <a:rPr b="1" dirty="0" lang="en-US" err="1">
                <a:latin typeface="+mj-lt"/>
              </a:rPr>
              <a:t>kesehatan</a:t>
            </a:r>
            <a:r>
              <a:rPr b="1" dirty="0" lang="en-US">
                <a:latin typeface="+mj-lt"/>
              </a:rPr>
              <a:t> </a:t>
            </a:r>
            <a:r>
              <a:rPr dirty="0" lang="en-US" err="1">
                <a:latin typeface="+mj-lt"/>
              </a:rPr>
              <a:t>atau</a:t>
            </a:r>
            <a:r>
              <a:rPr dirty="0" lang="en-US">
                <a:latin typeface="+mj-lt"/>
              </a:rPr>
              <a:t> </a:t>
            </a:r>
            <a:r>
              <a:rPr dirty="0" lang="en-US" err="1">
                <a:latin typeface="+mj-lt"/>
              </a:rPr>
              <a:t>institusi</a:t>
            </a:r>
            <a:r>
              <a:rPr dirty="0" lang="en-US">
                <a:latin typeface="+mj-lt"/>
              </a:rPr>
              <a:t> Kesehatan yang </a:t>
            </a:r>
            <a:r>
              <a:rPr dirty="0" lang="en-US" err="1">
                <a:latin typeface="+mj-lt"/>
              </a:rPr>
              <a:t>berhak</a:t>
            </a:r>
            <a:r>
              <a:rPr dirty="0" lang="en-US">
                <a:latin typeface="+mj-lt"/>
              </a:rPr>
              <a:t> </a:t>
            </a:r>
            <a:r>
              <a:rPr dirty="0" lang="en-US" err="1">
                <a:latin typeface="+mj-lt"/>
              </a:rPr>
              <a:t>menerima</a:t>
            </a:r>
            <a:r>
              <a:rPr dirty="0" lang="en-US">
                <a:latin typeface="+mj-lt"/>
              </a:rPr>
              <a:t> </a:t>
            </a:r>
            <a:r>
              <a:rPr dirty="0" lang="en-US" err="1">
                <a:latin typeface="+mj-lt"/>
              </a:rPr>
              <a:t>insentif</a:t>
            </a:r>
            <a:r>
              <a:rPr dirty="0" lang="en-US">
                <a:latin typeface="+mj-lt"/>
              </a:rPr>
              <a:t> dan </a:t>
            </a:r>
            <a:r>
              <a:rPr dirty="0" lang="en-US" err="1">
                <a:latin typeface="+mj-lt"/>
              </a:rPr>
              <a:t>santunan</a:t>
            </a:r>
            <a:r>
              <a:rPr dirty="0" lang="en-US">
                <a:latin typeface="+mj-lt"/>
              </a:rPr>
              <a:t> </a:t>
            </a:r>
            <a:r>
              <a:rPr dirty="0" lang="en-US" err="1">
                <a:latin typeface="+mj-lt"/>
              </a:rPr>
              <a:t>kematian</a:t>
            </a:r>
            <a:r>
              <a:rPr dirty="0" lang="en-US">
                <a:latin typeface="+mj-lt"/>
              </a:rPr>
              <a:t>.</a:t>
            </a:r>
          </a:p>
          <a:p>
            <a:pPr indent="-342900" lvl="0" marL="342900">
              <a:lnSpc>
                <a:spcPct val="150000"/>
              </a:lnSpc>
              <a:buFont typeface="+mj-lt"/>
              <a:buAutoNum type="alphaLcPeriod"/>
            </a:pPr>
            <a:r>
              <a:rPr b="1" dirty="0" lang="en-US" err="1">
                <a:latin typeface="+mj-lt"/>
              </a:rPr>
              <a:t>Kriteria</a:t>
            </a:r>
            <a:r>
              <a:rPr b="1" dirty="0" lang="en-US">
                <a:latin typeface="+mj-lt"/>
              </a:rPr>
              <a:t> </a:t>
            </a:r>
            <a:r>
              <a:rPr b="1" dirty="0" lang="en-US" err="1">
                <a:latin typeface="+mj-lt"/>
              </a:rPr>
              <a:t>tenaga</a:t>
            </a:r>
            <a:r>
              <a:rPr b="1" dirty="0" lang="en-US">
                <a:latin typeface="+mj-lt"/>
              </a:rPr>
              <a:t> </a:t>
            </a:r>
            <a:r>
              <a:rPr b="1" dirty="0" lang="en-US" err="1">
                <a:latin typeface="+mj-lt"/>
              </a:rPr>
              <a:t>kesehatan</a:t>
            </a:r>
            <a:r>
              <a:rPr b="1" dirty="0" lang="en-US">
                <a:latin typeface="+mj-lt"/>
              </a:rPr>
              <a:t> </a:t>
            </a:r>
            <a:r>
              <a:rPr dirty="0" lang="en-US">
                <a:latin typeface="+mj-lt"/>
              </a:rPr>
              <a:t>yang </a:t>
            </a:r>
            <a:r>
              <a:rPr dirty="0" lang="en-US" err="1">
                <a:latin typeface="+mj-lt"/>
              </a:rPr>
              <a:t>berhak</a:t>
            </a:r>
            <a:r>
              <a:rPr dirty="0" lang="en-US">
                <a:latin typeface="+mj-lt"/>
              </a:rPr>
              <a:t> </a:t>
            </a:r>
            <a:r>
              <a:rPr dirty="0" lang="en-US" err="1">
                <a:latin typeface="+mj-lt"/>
              </a:rPr>
              <a:t>menerima</a:t>
            </a:r>
            <a:r>
              <a:rPr dirty="0" lang="en-US">
                <a:latin typeface="+mj-lt"/>
              </a:rPr>
              <a:t> </a:t>
            </a:r>
            <a:r>
              <a:rPr dirty="0" lang="en-US" err="1">
                <a:latin typeface="+mj-lt"/>
              </a:rPr>
              <a:t>insentif</a:t>
            </a:r>
            <a:r>
              <a:rPr dirty="0" lang="en-US">
                <a:latin typeface="+mj-lt"/>
              </a:rPr>
              <a:t> dan </a:t>
            </a:r>
            <a:r>
              <a:rPr dirty="0" lang="en-US" err="1">
                <a:latin typeface="+mj-lt"/>
              </a:rPr>
              <a:t>santunan</a:t>
            </a:r>
            <a:r>
              <a:rPr dirty="0" lang="en-US">
                <a:latin typeface="+mj-lt"/>
              </a:rPr>
              <a:t> </a:t>
            </a:r>
            <a:r>
              <a:rPr dirty="0" lang="en-US" err="1">
                <a:latin typeface="+mj-lt"/>
              </a:rPr>
              <a:t>kematian</a:t>
            </a:r>
            <a:r>
              <a:rPr dirty="0" lang="en-US">
                <a:latin typeface="+mj-lt"/>
              </a:rPr>
              <a:t>.</a:t>
            </a:r>
          </a:p>
          <a:p>
            <a:pPr indent="-342900" lvl="0" marL="342900">
              <a:lnSpc>
                <a:spcPct val="150000"/>
              </a:lnSpc>
              <a:buFont typeface="+mj-lt"/>
              <a:buAutoNum type="alphaLcPeriod"/>
            </a:pPr>
            <a:r>
              <a:rPr b="1" dirty="0" lang="en-US">
                <a:latin typeface="+mj-lt"/>
              </a:rPr>
              <a:t>Tata </a:t>
            </a:r>
            <a:r>
              <a:rPr b="1" dirty="0" lang="en-US" err="1">
                <a:latin typeface="+mj-lt"/>
              </a:rPr>
              <a:t>cara</a:t>
            </a:r>
            <a:r>
              <a:rPr b="1" dirty="0" lang="en-US">
                <a:latin typeface="+mj-lt"/>
              </a:rPr>
              <a:t> </a:t>
            </a:r>
            <a:r>
              <a:rPr b="1" dirty="0" lang="en-US" err="1">
                <a:latin typeface="+mj-lt"/>
              </a:rPr>
              <a:t>pembayaran</a:t>
            </a:r>
            <a:r>
              <a:rPr b="1" dirty="0" lang="en-US">
                <a:latin typeface="+mj-lt"/>
              </a:rPr>
              <a:t> </a:t>
            </a:r>
            <a:r>
              <a:rPr b="1" dirty="0" lang="en-US" err="1">
                <a:latin typeface="+mj-lt"/>
              </a:rPr>
              <a:t>insentif</a:t>
            </a:r>
            <a:r>
              <a:rPr b="1" dirty="0" lang="en-US">
                <a:latin typeface="+mj-lt"/>
              </a:rPr>
              <a:t> dan </a:t>
            </a:r>
            <a:r>
              <a:rPr b="1" dirty="0" lang="en-US" err="1">
                <a:latin typeface="+mj-lt"/>
              </a:rPr>
              <a:t>santunan</a:t>
            </a:r>
            <a:r>
              <a:rPr b="1" dirty="0" lang="en-US">
                <a:latin typeface="+mj-lt"/>
              </a:rPr>
              <a:t> </a:t>
            </a:r>
            <a:r>
              <a:rPr b="1" dirty="0" lang="en-US" err="1">
                <a:latin typeface="+mj-lt"/>
              </a:rPr>
              <a:t>kematian</a:t>
            </a:r>
            <a:r>
              <a:rPr dirty="0" lang="en-US">
                <a:latin typeface="+mj-lt"/>
              </a:rPr>
              <a:t>, </a:t>
            </a:r>
            <a:r>
              <a:rPr dirty="0" lang="en-US" err="1">
                <a:latin typeface="+mj-lt"/>
              </a:rPr>
              <a:t>mulai</a:t>
            </a:r>
            <a:r>
              <a:rPr dirty="0" lang="en-US">
                <a:latin typeface="+mj-lt"/>
              </a:rPr>
              <a:t> </a:t>
            </a:r>
            <a:r>
              <a:rPr dirty="0" lang="en-US" err="1">
                <a:latin typeface="+mj-lt"/>
              </a:rPr>
              <a:t>dari</a:t>
            </a:r>
            <a:r>
              <a:rPr dirty="0" lang="en-US">
                <a:latin typeface="+mj-lt"/>
              </a:rPr>
              <a:t> proses </a:t>
            </a:r>
            <a:r>
              <a:rPr dirty="0" lang="en-US" err="1">
                <a:latin typeface="+mj-lt"/>
              </a:rPr>
              <a:t>pengusulan</a:t>
            </a:r>
            <a:r>
              <a:rPr dirty="0" lang="en-US">
                <a:latin typeface="+mj-lt"/>
              </a:rPr>
              <a:t>, </a:t>
            </a:r>
            <a:r>
              <a:rPr dirty="0" lang="en-US" err="1">
                <a:latin typeface="+mj-lt"/>
              </a:rPr>
              <a:t>verifikasi</a:t>
            </a:r>
            <a:r>
              <a:rPr dirty="0" lang="en-US">
                <a:latin typeface="+mj-lt"/>
              </a:rPr>
              <a:t> </a:t>
            </a:r>
            <a:r>
              <a:rPr dirty="0" lang="en-US" err="1">
                <a:latin typeface="+mj-lt"/>
              </a:rPr>
              <a:t>hingga</a:t>
            </a:r>
            <a:r>
              <a:rPr dirty="0" lang="en-US">
                <a:latin typeface="+mj-lt"/>
              </a:rPr>
              <a:t> </a:t>
            </a:r>
            <a:r>
              <a:rPr dirty="0" lang="en-US" err="1">
                <a:latin typeface="+mj-lt"/>
              </a:rPr>
              <a:t>pencairan</a:t>
            </a:r>
            <a:r>
              <a:rPr dirty="0" lang="en-US">
                <a:latin typeface="+mj-lt"/>
              </a:rPr>
              <a:t> </a:t>
            </a:r>
            <a:r>
              <a:rPr dirty="0" lang="en-US" err="1">
                <a:latin typeface="+mj-lt"/>
              </a:rPr>
              <a:t>insentif</a:t>
            </a:r>
            <a:r>
              <a:rPr dirty="0" lang="en-US">
                <a:latin typeface="+mj-lt"/>
              </a:rPr>
              <a:t> dan </a:t>
            </a:r>
            <a:r>
              <a:rPr dirty="0" lang="en-US" err="1">
                <a:latin typeface="+mj-lt"/>
              </a:rPr>
              <a:t>santunan</a:t>
            </a:r>
            <a:r>
              <a:rPr dirty="0" lang="en-US">
                <a:latin typeface="+mj-lt"/>
              </a:rPr>
              <a:t> </a:t>
            </a:r>
            <a:r>
              <a:rPr dirty="0" lang="en-US" err="1">
                <a:latin typeface="+mj-lt"/>
              </a:rPr>
              <a:t>kematian</a:t>
            </a:r>
            <a:r>
              <a:rPr dirty="0" lang="en-US">
                <a:latin typeface="+mj-lt"/>
              </a:rPr>
              <a:t>.</a:t>
            </a:r>
            <a:r>
              <a:rPr dirty="0" sz="1400" lang="en-US">
                <a:latin typeface="+mj-lt"/>
              </a:rPr>
              <a:t> </a:t>
            </a:r>
            <a:endParaRPr altLang="en-US" baseline="0" b="0" cap="none" dirty="0" sz="14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cxnSp>
        <p:nvCxnSpPr>
          <p:cNvPr id="3145733" name="直接连接符 55"/>
          <p:cNvCxnSpPr>
            <a:cxnSpLocks/>
          </p:cNvCxnSpPr>
          <p:nvPr/>
        </p:nvCxnSpPr>
        <p:spPr>
          <a:xfrm>
            <a:off x="6315456" y="2643341"/>
            <a:ext cx="0" cy="2767165"/>
          </a:xfrm>
          <a:prstGeom prst="line"/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9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70851" y="2438330"/>
            <a:ext cx="4974881" cy="802105"/>
          </a:xfrm>
          <a:prstGeom prst="rect"/>
          <a:noFill/>
          <a:ln>
            <a:noFill/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lvl="0">
              <a:lnSpc>
                <a:spcPct val="150000"/>
              </a:lnSpc>
            </a:pPr>
            <a:r>
              <a:rPr dirty="0" sz="1900" lang="en-US" err="1">
                <a:latin typeface="+mj-lt"/>
              </a:rPr>
              <a:t>Sebagai</a:t>
            </a:r>
            <a:r>
              <a:rPr dirty="0" sz="1900" lang="en-US">
                <a:latin typeface="+mj-lt"/>
              </a:rPr>
              <a:t> </a:t>
            </a:r>
            <a:r>
              <a:rPr b="1" dirty="0" sz="1900" lang="en-US" err="1">
                <a:latin typeface="+mj-lt"/>
              </a:rPr>
              <a:t>acuan</a:t>
            </a:r>
            <a:r>
              <a:rPr dirty="0" sz="1900" lang="en-US">
                <a:latin typeface="+mj-lt"/>
              </a:rPr>
              <a:t> </a:t>
            </a:r>
            <a:r>
              <a:rPr dirty="0" sz="1900" lang="en-US" err="1">
                <a:latin typeface="+mj-lt"/>
              </a:rPr>
              <a:t>bagi</a:t>
            </a:r>
            <a:r>
              <a:rPr dirty="0" sz="1900" lang="en-US">
                <a:latin typeface="+mj-lt"/>
              </a:rPr>
              <a:t> </a:t>
            </a:r>
            <a:r>
              <a:rPr dirty="0" sz="1900" lang="en-US" err="1">
                <a:latin typeface="+mj-lt"/>
              </a:rPr>
              <a:t>pimpinan</a:t>
            </a:r>
            <a:r>
              <a:rPr dirty="0" sz="1900" lang="en-US">
                <a:latin typeface="+mj-lt"/>
              </a:rPr>
              <a:t> </a:t>
            </a:r>
            <a:r>
              <a:rPr dirty="0" sz="1900" lang="en-US" err="1">
                <a:latin typeface="+mj-lt"/>
              </a:rPr>
              <a:t>fasilitas</a:t>
            </a:r>
            <a:r>
              <a:rPr dirty="0" sz="1900" lang="en-US">
                <a:latin typeface="+mj-lt"/>
              </a:rPr>
              <a:t> </a:t>
            </a:r>
            <a:r>
              <a:rPr dirty="0" sz="1900" lang="en-US" err="1">
                <a:latin typeface="+mj-lt"/>
              </a:rPr>
              <a:t>pelayanan</a:t>
            </a:r>
            <a:r>
              <a:rPr dirty="0" sz="1900" lang="en-US">
                <a:latin typeface="+mj-lt"/>
              </a:rPr>
              <a:t> </a:t>
            </a:r>
            <a:r>
              <a:rPr dirty="0" sz="1900" lang="en-US" err="1">
                <a:latin typeface="+mj-lt"/>
              </a:rPr>
              <a:t>kesehatan</a:t>
            </a:r>
            <a:r>
              <a:rPr dirty="0" sz="1900" lang="en-US">
                <a:latin typeface="+mj-lt"/>
              </a:rPr>
              <a:t> dan </a:t>
            </a:r>
            <a:r>
              <a:rPr dirty="0" sz="1900" lang="en-US" err="1">
                <a:latin typeface="+mj-lt"/>
              </a:rPr>
              <a:t>pimpinan</a:t>
            </a:r>
            <a:r>
              <a:rPr dirty="0" sz="1900" lang="en-US">
                <a:latin typeface="+mj-lt"/>
              </a:rPr>
              <a:t> </a:t>
            </a:r>
            <a:r>
              <a:rPr dirty="0" sz="1900" lang="en-US" err="1">
                <a:latin typeface="+mj-lt"/>
              </a:rPr>
              <a:t>institusi</a:t>
            </a:r>
            <a:r>
              <a:rPr dirty="0" sz="1900" lang="en-US">
                <a:latin typeface="+mj-lt"/>
              </a:rPr>
              <a:t> </a:t>
            </a:r>
            <a:r>
              <a:rPr dirty="0" sz="1900" lang="en-US" err="1">
                <a:latin typeface="+mj-lt"/>
              </a:rPr>
              <a:t>kesehatan</a:t>
            </a:r>
            <a:r>
              <a:rPr dirty="0" sz="1900" lang="en-US">
                <a:latin typeface="+mj-lt"/>
              </a:rPr>
              <a:t> </a:t>
            </a:r>
            <a:r>
              <a:rPr dirty="0" sz="1900" lang="en-US" err="1">
                <a:latin typeface="+mj-lt"/>
              </a:rPr>
              <a:t>terkait</a:t>
            </a:r>
            <a:r>
              <a:rPr dirty="0" sz="1900" lang="en-US">
                <a:latin typeface="+mj-lt"/>
              </a:rPr>
              <a:t> </a:t>
            </a:r>
            <a:r>
              <a:rPr dirty="0" sz="1900" lang="en-US" err="1">
                <a:latin typeface="+mj-lt"/>
              </a:rPr>
              <a:t>dalam</a:t>
            </a:r>
            <a:r>
              <a:rPr dirty="0" sz="1900" lang="en-US">
                <a:latin typeface="+mj-lt"/>
              </a:rPr>
              <a:t> </a:t>
            </a:r>
            <a:r>
              <a:rPr b="1" dirty="0" sz="1900" lang="en-US" err="1">
                <a:latin typeface="+mj-lt"/>
              </a:rPr>
              <a:t>memberikan</a:t>
            </a:r>
            <a:r>
              <a:rPr b="1" dirty="0" sz="1900" lang="en-US">
                <a:latin typeface="+mj-lt"/>
              </a:rPr>
              <a:t> </a:t>
            </a:r>
            <a:r>
              <a:rPr b="1" dirty="0" sz="1900" lang="en-US" err="1">
                <a:latin typeface="+mj-lt"/>
              </a:rPr>
              <a:t>insentif</a:t>
            </a:r>
            <a:r>
              <a:rPr b="1" dirty="0" sz="1900" lang="en-US">
                <a:latin typeface="+mj-lt"/>
              </a:rPr>
              <a:t> dan </a:t>
            </a:r>
            <a:r>
              <a:rPr b="1" dirty="0" sz="1900" lang="en-US" err="1">
                <a:latin typeface="+mj-lt"/>
              </a:rPr>
              <a:t>santunan</a:t>
            </a:r>
            <a:r>
              <a:rPr b="1" dirty="0" sz="1900" lang="en-US">
                <a:latin typeface="+mj-lt"/>
              </a:rPr>
              <a:t> </a:t>
            </a:r>
            <a:r>
              <a:rPr b="1" dirty="0" sz="1900" lang="en-US" err="1">
                <a:latin typeface="+mj-lt"/>
              </a:rPr>
              <a:t>kematian</a:t>
            </a:r>
            <a:r>
              <a:rPr b="1" dirty="0" sz="1900" lang="en-US">
                <a:latin typeface="+mj-lt"/>
              </a:rPr>
              <a:t> </a:t>
            </a:r>
            <a:r>
              <a:rPr dirty="0" sz="1900" lang="en-US" err="1">
                <a:latin typeface="+mj-lt"/>
              </a:rPr>
              <a:t>bagi</a:t>
            </a:r>
            <a:r>
              <a:rPr dirty="0" sz="1900" lang="en-US">
                <a:latin typeface="+mj-lt"/>
              </a:rPr>
              <a:t> </a:t>
            </a:r>
            <a:r>
              <a:rPr dirty="0" sz="1900" lang="en-US" err="1">
                <a:latin typeface="+mj-lt"/>
              </a:rPr>
              <a:t>tenaga</a:t>
            </a:r>
            <a:r>
              <a:rPr dirty="0" sz="1900" lang="en-US">
                <a:latin typeface="+mj-lt"/>
              </a:rPr>
              <a:t> </a:t>
            </a:r>
            <a:r>
              <a:rPr dirty="0" sz="1900" lang="en-US" err="1">
                <a:latin typeface="+mj-lt"/>
              </a:rPr>
              <a:t>kesehatan</a:t>
            </a:r>
            <a:r>
              <a:rPr dirty="0" sz="1900" lang="en-US">
                <a:latin typeface="+mj-lt"/>
              </a:rPr>
              <a:t> yang </a:t>
            </a:r>
            <a:r>
              <a:rPr dirty="0" sz="1900" lang="en-US" err="1">
                <a:latin typeface="+mj-lt"/>
              </a:rPr>
              <a:t>menangani</a:t>
            </a:r>
            <a:r>
              <a:rPr dirty="0" sz="1900" lang="en-US">
                <a:latin typeface="+mj-lt"/>
              </a:rPr>
              <a:t> COVID-19 </a:t>
            </a:r>
            <a:endParaRPr altLang="en-US" baseline="0" b="0" cap="none" dirty="0" sz="19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61" name="组合 8"/>
          <p:cNvGrpSpPr/>
          <p:nvPr/>
        </p:nvGrpSpPr>
        <p:grpSpPr>
          <a:xfrm>
            <a:off x="164562" y="1470011"/>
            <a:ext cx="3381765" cy="903388"/>
            <a:chOff x="2749817" y="1491298"/>
            <a:chExt cx="7178657" cy="2982663"/>
          </a:xfrm>
        </p:grpSpPr>
        <p:sp>
          <p:nvSpPr>
            <p:cNvPr id="1048630" name="矩形 5"/>
            <p:cNvSpPr/>
            <p:nvPr/>
          </p:nvSpPr>
          <p:spPr>
            <a:xfrm>
              <a:off x="3200399" y="2143124"/>
              <a:ext cx="6343649" cy="1528299"/>
            </a:xfrm>
            <a:prstGeom prst="rect"/>
            <a:noFill/>
            <a:ln>
              <a:solidFill>
                <a:srgbClr val="6198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altLang="zh-CN" b="1" dirty="0" lang="en-US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Ruang </a:t>
              </a:r>
              <a:r>
                <a:rPr altLang="zh-CN" b="1" dirty="0" lang="en-US" err="1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Lingkup</a:t>
              </a:r>
              <a:endParaRPr altLang="en-US" b="1" dirty="0" lang="zh-CN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097159" name="图片 6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4" cstate="print"/>
            <a:srcRect t="14597" r="7049" b="6948"/>
            <a:stretch>
              <a:fillRect/>
            </a:stretch>
          </p:blipFill>
          <p:spPr>
            <a:xfrm rot="17941844">
              <a:off x="2548573" y="1692542"/>
              <a:ext cx="1303653" cy="901166"/>
            </a:xfrm>
            <a:prstGeom prst="rect"/>
          </p:spPr>
        </p:pic>
        <p:pic>
          <p:nvPicPr>
            <p:cNvPr id="2097160" name="图片 7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4" cstate="print"/>
            <a:srcRect t="14597" r="7049" b="6948"/>
            <a:stretch>
              <a:fillRect/>
            </a:stretch>
          </p:blipFill>
          <p:spPr>
            <a:xfrm rot="7199483" flipH="1">
              <a:off x="8826065" y="3371552"/>
              <a:ext cx="1303652" cy="901166"/>
            </a:xfrm>
            <a:prstGeom prst="rect"/>
          </p:spPr>
        </p:pic>
      </p:grpSp>
      <p:grpSp>
        <p:nvGrpSpPr>
          <p:cNvPr id="62" name="组合 8"/>
          <p:cNvGrpSpPr/>
          <p:nvPr/>
        </p:nvGrpSpPr>
        <p:grpSpPr>
          <a:xfrm>
            <a:off x="8575409" y="1502387"/>
            <a:ext cx="3381765" cy="903388"/>
            <a:chOff x="2749817" y="1491298"/>
            <a:chExt cx="7178657" cy="2982663"/>
          </a:xfrm>
        </p:grpSpPr>
        <p:sp>
          <p:nvSpPr>
            <p:cNvPr id="1048631" name="矩形 5"/>
            <p:cNvSpPr/>
            <p:nvPr/>
          </p:nvSpPr>
          <p:spPr>
            <a:xfrm>
              <a:off x="3200399" y="2143124"/>
              <a:ext cx="6343649" cy="1528299"/>
            </a:xfrm>
            <a:prstGeom prst="rect"/>
            <a:noFill/>
            <a:ln>
              <a:solidFill>
                <a:srgbClr val="6198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altLang="zh-CN" b="1" dirty="0" lang="en-US" err="1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Tujuan</a:t>
              </a:r>
              <a:endParaRPr altLang="en-US" b="1" dirty="0" lang="zh-CN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097161" name="图片 6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4" cstate="print"/>
            <a:srcRect t="14597" r="7049" b="6948"/>
            <a:stretch>
              <a:fillRect/>
            </a:stretch>
          </p:blipFill>
          <p:spPr>
            <a:xfrm rot="17941844">
              <a:off x="2548573" y="1692542"/>
              <a:ext cx="1303653" cy="901166"/>
            </a:xfrm>
            <a:prstGeom prst="rect"/>
          </p:spPr>
        </p:pic>
        <p:pic>
          <p:nvPicPr>
            <p:cNvPr id="2097162" name="图片 7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4" cstate="print"/>
            <a:srcRect t="14597" r="7049" b="6948"/>
            <a:stretch>
              <a:fillRect/>
            </a:stretch>
          </p:blipFill>
          <p:spPr>
            <a:xfrm rot="7199483" flipH="1">
              <a:off x="8826065" y="3371552"/>
              <a:ext cx="1303652" cy="901166"/>
            </a:xfrm>
            <a:prstGeom prst="rect"/>
          </p:spPr>
        </p:pic>
      </p:grp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文本框 1"/>
          <p:cNvSpPr txBox="1"/>
          <p:nvPr/>
        </p:nvSpPr>
        <p:spPr>
          <a:xfrm>
            <a:off x="1130484" y="472166"/>
            <a:ext cx="3053080" cy="510540"/>
          </a:xfrm>
          <a:prstGeom prst="rect"/>
          <a:noFill/>
        </p:spPr>
        <p:txBody>
          <a:bodyPr rtlCol="0" wrap="none">
            <a:spAutoFit/>
          </a:bodyPr>
          <a:p>
            <a:pPr algn="l" indent="0">
              <a:lnSpc>
                <a:spcPct val="120000"/>
              </a:lnSpc>
              <a:buNone/>
            </a:pPr>
            <a:r>
              <a:rPr altLang="zh-CN" b="1" dirty="0" sz="28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Sasaran</a:t>
            </a:r>
            <a:r>
              <a:rPr altLang="zh-CN" b="1" dirty="0" sz="28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8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Pedoman</a:t>
            </a:r>
            <a:endParaRPr altLang="en-US" b="1" dirty="0" sz="2800" lang="zh-CN">
              <a:solidFill>
                <a:schemeClr val="bg2">
                  <a:lumMod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grpSp>
        <p:nvGrpSpPr>
          <p:cNvPr id="66" name="组合 38"/>
          <p:cNvGrpSpPr/>
          <p:nvPr/>
        </p:nvGrpSpPr>
        <p:grpSpPr>
          <a:xfrm rot="10800000">
            <a:off x="428624" y="472166"/>
            <a:ext cx="556534" cy="556534"/>
            <a:chOff x="11140167" y="467179"/>
            <a:chExt cx="556534" cy="556534"/>
          </a:xfrm>
        </p:grpSpPr>
        <p:sp>
          <p:nvSpPr>
            <p:cNvPr id="1048636" name="椭圆 39"/>
            <p:cNvSpPr/>
            <p:nvPr/>
          </p:nvSpPr>
          <p:spPr>
            <a:xfrm>
              <a:off x="11140167" y="467179"/>
              <a:ext cx="556534" cy="556534"/>
            </a:xfrm>
            <a:prstGeom prst="ellipse"/>
            <a:solidFill>
              <a:srgbClr val="F98048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p>
              <a:pPr algn="ctr"/>
              <a:endParaRPr altLang="en-US" b="1" sz="1600" lang="zh-CN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  <p:pic>
          <p:nvPicPr>
            <p:cNvPr id="2097163" name="图形 40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 rot="16200000">
              <a:off x="11246962" y="604836"/>
              <a:ext cx="304414" cy="304414"/>
            </a:xfrm>
            <a:prstGeom prst="rect"/>
          </p:spPr>
        </p:pic>
      </p:grpSp>
      <p:grpSp>
        <p:nvGrpSpPr>
          <p:cNvPr id="67" name="Group 2"/>
          <p:cNvGrpSpPr/>
          <p:nvPr/>
        </p:nvGrpSpPr>
        <p:grpSpPr>
          <a:xfrm>
            <a:off x="9270911" y="4214373"/>
            <a:ext cx="2311488" cy="2134335"/>
            <a:chOff x="644445" y="2151755"/>
            <a:chExt cx="2311488" cy="2134335"/>
          </a:xfrm>
        </p:grpSpPr>
        <p:grpSp>
          <p:nvGrpSpPr>
            <p:cNvPr id="68" name="Group 1"/>
            <p:cNvGrpSpPr/>
            <p:nvPr/>
          </p:nvGrpSpPr>
          <p:grpSpPr>
            <a:xfrm rot="5400000">
              <a:off x="733021" y="2063179"/>
              <a:ext cx="2134335" cy="2311488"/>
              <a:chOff x="3946451" y="1586754"/>
              <a:chExt cx="1673076" cy="1834695"/>
            </a:xfrm>
          </p:grpSpPr>
          <p:sp>
            <p:nvSpPr>
              <p:cNvPr id="1048637" name="Oval 11"/>
              <p:cNvSpPr/>
              <p:nvPr/>
            </p:nvSpPr>
            <p:spPr bwMode="auto">
              <a:xfrm>
                <a:off x="4089585" y="1815054"/>
                <a:ext cx="1430856" cy="1430856"/>
              </a:xfrm>
              <a:prstGeom prst="ellipse"/>
              <a:solidFill>
                <a:srgbClr val="FFFF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t" anchorCtr="0" bIns="45720" compatLnSpc="1" lIns="91440" numCol="1" rIns="91440" rtlCol="0" tIns="45720" vert="horz" wrap="square"/>
              <a:p>
                <a:pPr algn="ctr" defTabSz="1236980" fontAlgn="base">
                  <a:spcBef>
                    <a:spcPct val="0"/>
                  </a:spcBef>
                  <a:spcAft>
                    <a:spcPct val="0"/>
                  </a:spcAft>
                </a:pPr>
                <a:endParaRPr sz="7600" kern="0" lang="en-US">
                  <a:solidFill>
                    <a:srgbClr val="000000"/>
                  </a:solidFill>
                  <a:ea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48638" name="Freeform 18"/>
              <p:cNvSpPr>
                <a:spLocks noEditPoints="1"/>
              </p:cNvSpPr>
              <p:nvPr/>
            </p:nvSpPr>
            <p:spPr bwMode="auto">
              <a:xfrm>
                <a:off x="4559863" y="2240485"/>
                <a:ext cx="236555" cy="235905"/>
              </a:xfrm>
              <a:custGeom>
                <a:avLst/>
                <a:gdLst>
                  <a:gd name="T0" fmla="*/ 1090 w 2222"/>
                  <a:gd name="T1" fmla="*/ 1677 h 2222"/>
                  <a:gd name="T2" fmla="*/ 758 w 2222"/>
                  <a:gd name="T3" fmla="*/ 2127 h 2222"/>
                  <a:gd name="T4" fmla="*/ 719 w 2222"/>
                  <a:gd name="T5" fmla="*/ 2148 h 2222"/>
                  <a:gd name="T6" fmla="*/ 688 w 2222"/>
                  <a:gd name="T7" fmla="*/ 2123 h 2222"/>
                  <a:gd name="T8" fmla="*/ 686 w 2222"/>
                  <a:gd name="T9" fmla="*/ 2087 h 2222"/>
                  <a:gd name="T10" fmla="*/ 143 w 2222"/>
                  <a:gd name="T11" fmla="*/ 1306 h 2222"/>
                  <a:gd name="T12" fmla="*/ 47 w 2222"/>
                  <a:gd name="T13" fmla="*/ 1194 h 2222"/>
                  <a:gd name="T14" fmla="*/ 0 w 2222"/>
                  <a:gd name="T15" fmla="*/ 1266 h 2222"/>
                  <a:gd name="T16" fmla="*/ 62 w 2222"/>
                  <a:gd name="T17" fmla="*/ 1357 h 2222"/>
                  <a:gd name="T18" fmla="*/ 624 w 2222"/>
                  <a:gd name="T19" fmla="*/ 2124 h 2222"/>
                  <a:gd name="T20" fmla="*/ 722 w 2222"/>
                  <a:gd name="T21" fmla="*/ 2222 h 2222"/>
                  <a:gd name="T22" fmla="*/ 794 w 2222"/>
                  <a:gd name="T23" fmla="*/ 2189 h 2222"/>
                  <a:gd name="T24" fmla="*/ 1104 w 2222"/>
                  <a:gd name="T25" fmla="*/ 1771 h 2222"/>
                  <a:gd name="T26" fmla="*/ 1776 w 2222"/>
                  <a:gd name="T27" fmla="*/ 2059 h 2222"/>
                  <a:gd name="T28" fmla="*/ 1860 w 2222"/>
                  <a:gd name="T29" fmla="*/ 2054 h 2222"/>
                  <a:gd name="T30" fmla="*/ 1912 w 2222"/>
                  <a:gd name="T31" fmla="*/ 1967 h 2222"/>
                  <a:gd name="T32" fmla="*/ 1717 w 2222"/>
                  <a:gd name="T33" fmla="*/ 1951 h 2222"/>
                  <a:gd name="T34" fmla="*/ 2180 w 2222"/>
                  <a:gd name="T35" fmla="*/ 17 h 2222"/>
                  <a:gd name="T36" fmla="*/ 2075 w 2222"/>
                  <a:gd name="T37" fmla="*/ 14 h 2222"/>
                  <a:gd name="T38" fmla="*/ 115 w 2222"/>
                  <a:gd name="T39" fmla="*/ 1149 h 2222"/>
                  <a:gd name="T40" fmla="*/ 107 w 2222"/>
                  <a:gd name="T41" fmla="*/ 1224 h 2222"/>
                  <a:gd name="T42" fmla="*/ 506 w 2222"/>
                  <a:gd name="T43" fmla="*/ 1405 h 2222"/>
                  <a:gd name="T44" fmla="*/ 744 w 2222"/>
                  <a:gd name="T45" fmla="*/ 1498 h 2222"/>
                  <a:gd name="T46" fmla="*/ 758 w 2222"/>
                  <a:gd name="T47" fmla="*/ 2049 h 2222"/>
                  <a:gd name="T48" fmla="*/ 1074 w 2222"/>
                  <a:gd name="T49" fmla="*/ 1618 h 2222"/>
                  <a:gd name="T50" fmla="*/ 1738 w 2222"/>
                  <a:gd name="T51" fmla="*/ 1908 h 2222"/>
                  <a:gd name="T52" fmla="*/ 1746 w 2222"/>
                  <a:gd name="T53" fmla="*/ 1912 h 2222"/>
                  <a:gd name="T54" fmla="*/ 1842 w 2222"/>
                  <a:gd name="T55" fmla="*/ 1936 h 2222"/>
                  <a:gd name="T56" fmla="*/ 1925 w 2222"/>
                  <a:gd name="T57" fmla="*/ 1888 h 2222"/>
                  <a:gd name="T58" fmla="*/ 2201 w 2222"/>
                  <a:gd name="T59" fmla="*/ 111 h 2222"/>
                  <a:gd name="T60" fmla="*/ 2222 w 2222"/>
                  <a:gd name="T61" fmla="*/ 98 h 2222"/>
                  <a:gd name="T62" fmla="*/ 1723 w 2222"/>
                  <a:gd name="T63" fmla="*/ 1664 h 2222"/>
                  <a:gd name="T64" fmla="*/ 1256 w 2222"/>
                  <a:gd name="T65" fmla="*/ 1552 h 2222"/>
                  <a:gd name="T66" fmla="*/ 1737 w 2222"/>
                  <a:gd name="T67" fmla="*/ 602 h 2222"/>
                  <a:gd name="T68" fmla="*/ 833 w 2222"/>
                  <a:gd name="T69" fmla="*/ 1307 h 2222"/>
                  <a:gd name="T70" fmla="*/ 486 w 2222"/>
                  <a:gd name="T71" fmla="*/ 1237 h 2222"/>
                  <a:gd name="T72" fmla="*/ 1882 w 2222"/>
                  <a:gd name="T73" fmla="*/ 364 h 2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600" kern="0" lang="en-US">
                  <a:solidFill>
                    <a:srgbClr val="000000"/>
                  </a:solidFill>
                  <a:ea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69" name="Group 9"/>
              <p:cNvGrpSpPr/>
              <p:nvPr/>
            </p:nvGrpSpPr>
            <p:grpSpPr>
              <a:xfrm>
                <a:off x="3946451" y="1586754"/>
                <a:ext cx="1673076" cy="1834695"/>
                <a:chOff x="2378075" y="182563"/>
                <a:chExt cx="4387849" cy="4811713"/>
              </a:xfrm>
            </p:grpSpPr>
            <p:sp>
              <p:nvSpPr>
                <p:cNvPr id="1048639" name="Freeform 6"/>
                <p:cNvSpPr/>
                <p:nvPr/>
              </p:nvSpPr>
              <p:spPr bwMode="auto">
                <a:xfrm>
                  <a:off x="2378075" y="182563"/>
                  <a:ext cx="2339975" cy="4616450"/>
                </a:xfrm>
                <a:custGeom>
                  <a:avLst/>
                  <a:gdLst>
                    <a:gd name="T0" fmla="*/ 528 w 624"/>
                    <a:gd name="T1" fmla="*/ 1145 h 1231"/>
                    <a:gd name="T2" fmla="*/ 600 w 624"/>
                    <a:gd name="T3" fmla="*/ 1064 h 1231"/>
                    <a:gd name="T4" fmla="*/ 585 w 624"/>
                    <a:gd name="T5" fmla="*/ 1064 h 1231"/>
                    <a:gd name="T6" fmla="*/ 166 w 624"/>
                    <a:gd name="T7" fmla="*/ 646 h 1231"/>
                    <a:gd name="T8" fmla="*/ 421 w 624"/>
                    <a:gd name="T9" fmla="*/ 261 h 1231"/>
                    <a:gd name="T10" fmla="*/ 421 w 624"/>
                    <a:gd name="T11" fmla="*/ 328 h 1231"/>
                    <a:gd name="T12" fmla="*/ 503 w 624"/>
                    <a:gd name="T13" fmla="*/ 235 h 1231"/>
                    <a:gd name="T14" fmla="*/ 584 w 624"/>
                    <a:gd name="T15" fmla="*/ 144 h 1231"/>
                    <a:gd name="T16" fmla="*/ 497 w 624"/>
                    <a:gd name="T17" fmla="*/ 67 h 1231"/>
                    <a:gd name="T18" fmla="*/ 421 w 624"/>
                    <a:gd name="T19" fmla="*/ 0 h 1231"/>
                    <a:gd name="T20" fmla="*/ 421 w 624"/>
                    <a:gd name="T21" fmla="*/ 84 h 1231"/>
                    <a:gd name="T22" fmla="*/ 0 w 624"/>
                    <a:gd name="T23" fmla="*/ 646 h 1231"/>
                    <a:gd name="T24" fmla="*/ 585 w 624"/>
                    <a:gd name="T25" fmla="*/ 1231 h 1231"/>
                    <a:gd name="T26" fmla="*/ 624 w 624"/>
                    <a:gd name="T27" fmla="*/ 1230 h 1231"/>
                    <a:gd name="T28" fmla="*/ 528 w 624"/>
                    <a:gd name="T29" fmla="*/ 1145 h 1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59D3D9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dirty="0" sz="2800" kern="0" lang="en-US">
                    <a:solidFill>
                      <a:srgbClr val="000000"/>
                    </a:solidFill>
                    <a:ea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48640" name="Freeform 7"/>
                <p:cNvSpPr/>
                <p:nvPr/>
              </p:nvSpPr>
              <p:spPr bwMode="auto">
                <a:xfrm>
                  <a:off x="4462460" y="407989"/>
                  <a:ext cx="2303464" cy="4586287"/>
                </a:xfrm>
                <a:custGeom>
                  <a:avLst/>
                  <a:gdLst>
                    <a:gd name="T0" fmla="*/ 29 w 614"/>
                    <a:gd name="T1" fmla="*/ 0 h 1223"/>
                    <a:gd name="T2" fmla="*/ 0 w 614"/>
                    <a:gd name="T3" fmla="*/ 1 h 1223"/>
                    <a:gd name="T4" fmla="*/ 87 w 614"/>
                    <a:gd name="T5" fmla="*/ 78 h 1223"/>
                    <a:gd name="T6" fmla="*/ 8 w 614"/>
                    <a:gd name="T7" fmla="*/ 168 h 1223"/>
                    <a:gd name="T8" fmla="*/ 29 w 614"/>
                    <a:gd name="T9" fmla="*/ 167 h 1223"/>
                    <a:gd name="T10" fmla="*/ 448 w 614"/>
                    <a:gd name="T11" fmla="*/ 586 h 1223"/>
                    <a:gd name="T12" fmla="*/ 194 w 614"/>
                    <a:gd name="T13" fmla="*/ 970 h 1223"/>
                    <a:gd name="T14" fmla="*/ 194 w 614"/>
                    <a:gd name="T15" fmla="*/ 896 h 1223"/>
                    <a:gd name="T16" fmla="*/ 103 w 614"/>
                    <a:gd name="T17" fmla="*/ 998 h 1223"/>
                    <a:gd name="T18" fmla="*/ 31 w 614"/>
                    <a:gd name="T19" fmla="*/ 1079 h 1223"/>
                    <a:gd name="T20" fmla="*/ 126 w 614"/>
                    <a:gd name="T21" fmla="*/ 1163 h 1223"/>
                    <a:gd name="T22" fmla="*/ 194 w 614"/>
                    <a:gd name="T23" fmla="*/ 1223 h 1223"/>
                    <a:gd name="T24" fmla="*/ 194 w 614"/>
                    <a:gd name="T25" fmla="*/ 1147 h 1223"/>
                    <a:gd name="T26" fmla="*/ 614 w 614"/>
                    <a:gd name="T27" fmla="*/ 586 h 1223"/>
                    <a:gd name="T28" fmla="*/ 29 w 614"/>
                    <a:gd name="T29" fmla="*/ 0 h 1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59D3D9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2800" kern="0" lang="en-US">
                    <a:solidFill>
                      <a:srgbClr val="000000"/>
                    </a:solidFill>
                    <a:ea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48641" name="Freeform 6"/>
            <p:cNvSpPr/>
            <p:nvPr/>
          </p:nvSpPr>
          <p:spPr bwMode="auto">
            <a:xfrm rot="5400000">
              <a:off x="1242811" y="2680880"/>
              <a:ext cx="1099143" cy="1097924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59D3D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altLang="en-US" lang="zh-CN">
                <a:ea typeface="Arial" panose="020B0604020202020204" pitchFamily="34" charset="0"/>
              </a:endParaRPr>
            </a:p>
          </p:txBody>
        </p:sp>
      </p:grpSp>
      <p:sp>
        <p:nvSpPr>
          <p:cNvPr id="1048642" name="MH_Text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8362" y="2049395"/>
            <a:ext cx="10704037" cy="802105"/>
          </a:xfrm>
          <a:prstGeom prst="rect"/>
          <a:noFill/>
          <a:ln>
            <a:noFill/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b="1" dirty="0" sz="2400" lang="en-US" err="1">
                <a:latin typeface="+mj-lt"/>
              </a:rPr>
              <a:t>Sasaran</a:t>
            </a:r>
            <a:r>
              <a:rPr dirty="0" sz="2400" lang="en-US">
                <a:latin typeface="+mj-lt"/>
              </a:rPr>
              <a:t> </a:t>
            </a:r>
            <a:r>
              <a:rPr dirty="0" sz="2400" lang="en-US" err="1">
                <a:latin typeface="+mj-lt"/>
              </a:rPr>
              <a:t>pemberian</a:t>
            </a:r>
            <a:r>
              <a:rPr dirty="0" sz="2400" lang="en-US">
                <a:latin typeface="+mj-lt"/>
              </a:rPr>
              <a:t> </a:t>
            </a:r>
            <a:r>
              <a:rPr dirty="0" sz="2400" lang="en-US" err="1">
                <a:latin typeface="+mj-lt"/>
              </a:rPr>
              <a:t>insentif</a:t>
            </a:r>
            <a:r>
              <a:rPr dirty="0" sz="2400" lang="en-US">
                <a:latin typeface="+mj-lt"/>
              </a:rPr>
              <a:t> dan </a:t>
            </a:r>
            <a:r>
              <a:rPr dirty="0" sz="2400" lang="en-US" err="1">
                <a:latin typeface="+mj-lt"/>
              </a:rPr>
              <a:t>santunan</a:t>
            </a:r>
            <a:r>
              <a:rPr dirty="0" sz="2400" lang="en-US">
                <a:latin typeface="+mj-lt"/>
              </a:rPr>
              <a:t> </a:t>
            </a:r>
            <a:r>
              <a:rPr dirty="0" sz="2400" lang="en-US" err="1">
                <a:latin typeface="+mj-lt"/>
              </a:rPr>
              <a:t>kematian</a:t>
            </a:r>
            <a:r>
              <a:rPr dirty="0" sz="2400" lang="en-US">
                <a:latin typeface="+mj-lt"/>
              </a:rPr>
              <a:t> </a:t>
            </a:r>
            <a:r>
              <a:rPr dirty="0" sz="2400" lang="en-US" err="1">
                <a:latin typeface="+mj-lt"/>
              </a:rPr>
              <a:t>adalah</a:t>
            </a:r>
            <a:r>
              <a:rPr dirty="0" sz="2400" lang="en-US">
                <a:latin typeface="+mj-lt"/>
              </a:rPr>
              <a:t> </a:t>
            </a:r>
            <a:r>
              <a:rPr b="1" dirty="0" sz="2400" lang="en-US" err="1">
                <a:latin typeface="+mj-lt"/>
              </a:rPr>
              <a:t>tenaga</a:t>
            </a:r>
            <a:r>
              <a:rPr b="1" dirty="0" sz="2400" lang="en-US">
                <a:latin typeface="+mj-lt"/>
              </a:rPr>
              <a:t> </a:t>
            </a:r>
            <a:r>
              <a:rPr b="1" dirty="0" sz="2400" lang="en-US" err="1">
                <a:latin typeface="+mj-lt"/>
              </a:rPr>
              <a:t>kesehatan</a:t>
            </a:r>
            <a:r>
              <a:rPr b="1" dirty="0" sz="2400" lang="en-US">
                <a:latin typeface="+mj-lt"/>
              </a:rPr>
              <a:t> </a:t>
            </a:r>
            <a:r>
              <a:rPr dirty="0" sz="2400" lang="en-US" err="1">
                <a:latin typeface="+mj-lt"/>
              </a:rPr>
              <a:t>baik</a:t>
            </a:r>
            <a:r>
              <a:rPr dirty="0" sz="2400" lang="en-US">
                <a:latin typeface="+mj-lt"/>
              </a:rPr>
              <a:t> </a:t>
            </a:r>
            <a:r>
              <a:rPr dirty="0" sz="2400" lang="en-US" err="1">
                <a:latin typeface="+mj-lt"/>
              </a:rPr>
              <a:t>Aparatur</a:t>
            </a:r>
            <a:r>
              <a:rPr dirty="0" sz="2400" lang="en-US">
                <a:latin typeface="+mj-lt"/>
              </a:rPr>
              <a:t> </a:t>
            </a:r>
            <a:r>
              <a:rPr dirty="0" sz="2400" lang="en-US" err="1">
                <a:latin typeface="+mj-lt"/>
              </a:rPr>
              <a:t>Sipil</a:t>
            </a:r>
            <a:r>
              <a:rPr dirty="0" sz="2400" lang="en-US">
                <a:latin typeface="+mj-lt"/>
              </a:rPr>
              <a:t> Negara, </a:t>
            </a:r>
            <a:r>
              <a:rPr dirty="0" sz="2400" lang="en-US" err="1">
                <a:latin typeface="+mj-lt"/>
              </a:rPr>
              <a:t>NonAparatur</a:t>
            </a:r>
            <a:r>
              <a:rPr dirty="0" sz="2400" lang="en-US">
                <a:latin typeface="+mj-lt"/>
              </a:rPr>
              <a:t> </a:t>
            </a:r>
            <a:r>
              <a:rPr dirty="0" sz="2400" lang="en-US" err="1">
                <a:latin typeface="+mj-lt"/>
              </a:rPr>
              <a:t>Sipil</a:t>
            </a:r>
            <a:r>
              <a:rPr dirty="0" sz="2400" lang="en-US">
                <a:latin typeface="+mj-lt"/>
              </a:rPr>
              <a:t> Negara, </a:t>
            </a:r>
            <a:r>
              <a:rPr dirty="0" sz="2400" lang="en-US" err="1">
                <a:latin typeface="+mj-lt"/>
              </a:rPr>
              <a:t>maupun</a:t>
            </a:r>
            <a:r>
              <a:rPr dirty="0" sz="2400" lang="en-US">
                <a:latin typeface="+mj-lt"/>
              </a:rPr>
              <a:t> </a:t>
            </a:r>
            <a:r>
              <a:rPr dirty="0" sz="2400" lang="en-US" err="1">
                <a:latin typeface="+mj-lt"/>
              </a:rPr>
              <a:t>relawan</a:t>
            </a:r>
            <a:r>
              <a:rPr dirty="0" sz="2400" lang="en-US">
                <a:latin typeface="+mj-lt"/>
              </a:rPr>
              <a:t> </a:t>
            </a:r>
            <a:r>
              <a:rPr b="1" dirty="0" sz="2400" lang="en-US">
                <a:latin typeface="+mj-lt"/>
              </a:rPr>
              <a:t>yang </a:t>
            </a:r>
            <a:r>
              <a:rPr b="1" dirty="0" sz="2400" lang="en-US" err="1">
                <a:latin typeface="+mj-lt"/>
              </a:rPr>
              <a:t>menangani</a:t>
            </a:r>
            <a:r>
              <a:rPr b="1" dirty="0" sz="2400" lang="en-US">
                <a:latin typeface="+mj-lt"/>
              </a:rPr>
              <a:t> COVID-19 </a:t>
            </a:r>
            <a:r>
              <a:rPr dirty="0" sz="2400" lang="en-US">
                <a:latin typeface="+mj-lt"/>
              </a:rPr>
              <a:t>dan </a:t>
            </a:r>
            <a:r>
              <a:rPr dirty="0" sz="2400" lang="en-US" err="1">
                <a:latin typeface="+mj-lt"/>
              </a:rPr>
              <a:t>ditetapkan</a:t>
            </a:r>
            <a:r>
              <a:rPr dirty="0" sz="2400" lang="en-US">
                <a:latin typeface="+mj-lt"/>
              </a:rPr>
              <a:t> oleh </a:t>
            </a:r>
            <a:r>
              <a:rPr dirty="0" sz="2400" lang="en-US" err="1">
                <a:latin typeface="+mj-lt"/>
              </a:rPr>
              <a:t>pimpinan</a:t>
            </a:r>
            <a:r>
              <a:rPr dirty="0" sz="2400" lang="en-US">
                <a:latin typeface="+mj-lt"/>
              </a:rPr>
              <a:t> </a:t>
            </a:r>
            <a:r>
              <a:rPr dirty="0" sz="2400" lang="en-US" err="1">
                <a:latin typeface="+mj-lt"/>
              </a:rPr>
              <a:t>fasilitas</a:t>
            </a:r>
            <a:r>
              <a:rPr dirty="0" sz="2400" lang="en-US">
                <a:latin typeface="+mj-lt"/>
              </a:rPr>
              <a:t> </a:t>
            </a:r>
            <a:r>
              <a:rPr dirty="0" sz="2400" lang="en-US" err="1">
                <a:latin typeface="+mj-lt"/>
              </a:rPr>
              <a:t>pelayanan</a:t>
            </a:r>
            <a:r>
              <a:rPr dirty="0" sz="2400" lang="en-US">
                <a:latin typeface="+mj-lt"/>
              </a:rPr>
              <a:t> </a:t>
            </a:r>
            <a:r>
              <a:rPr dirty="0" sz="2400" lang="en-US" err="1">
                <a:latin typeface="+mj-lt"/>
              </a:rPr>
              <a:t>kesehatan</a:t>
            </a:r>
            <a:r>
              <a:rPr dirty="0" sz="2400" lang="en-US">
                <a:latin typeface="+mj-lt"/>
              </a:rPr>
              <a:t> </a:t>
            </a:r>
            <a:r>
              <a:rPr dirty="0" sz="2400" lang="en-US" err="1">
                <a:latin typeface="+mj-lt"/>
              </a:rPr>
              <a:t>atau</a:t>
            </a:r>
            <a:r>
              <a:rPr dirty="0" sz="2400" lang="en-US">
                <a:latin typeface="+mj-lt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dirty="0" sz="2400" lang="en-US" err="1">
                <a:latin typeface="+mj-lt"/>
              </a:rPr>
              <a:t>pimpinan</a:t>
            </a:r>
            <a:r>
              <a:rPr dirty="0" sz="2400" lang="en-US">
                <a:latin typeface="+mj-lt"/>
              </a:rPr>
              <a:t> </a:t>
            </a:r>
            <a:r>
              <a:rPr dirty="0" sz="2400" lang="en-US" err="1">
                <a:latin typeface="+mj-lt"/>
              </a:rPr>
              <a:t>institusi</a:t>
            </a:r>
            <a:r>
              <a:rPr dirty="0" sz="2400" lang="en-US">
                <a:latin typeface="+mj-lt"/>
              </a:rPr>
              <a:t> </a:t>
            </a:r>
            <a:r>
              <a:rPr dirty="0" sz="2400" lang="en-US" err="1">
                <a:latin typeface="+mj-lt"/>
              </a:rPr>
              <a:t>kesehatan</a:t>
            </a:r>
            <a:r>
              <a:rPr dirty="0" sz="2400" lang="en-US">
                <a:latin typeface="+mj-lt"/>
              </a:rPr>
              <a:t> </a:t>
            </a:r>
            <a:br>
              <a:rPr dirty="0" sz="2400" lang="en-US">
                <a:latin typeface="+mj-lt"/>
              </a:rPr>
            </a:br>
            <a:endParaRPr altLang="en-US" baseline="0" b="0" cap="none" dirty="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文本框 1"/>
          <p:cNvSpPr txBox="1"/>
          <p:nvPr/>
        </p:nvSpPr>
        <p:spPr>
          <a:xfrm>
            <a:off x="1130484" y="348367"/>
            <a:ext cx="5351781" cy="802640"/>
          </a:xfrm>
          <a:prstGeom prst="rect"/>
          <a:noFill/>
        </p:spPr>
        <p:txBody>
          <a:bodyPr rtlCol="0" wrap="none">
            <a:spAutoFit/>
          </a:bodyPr>
          <a:p>
            <a:r>
              <a:rPr altLang="ko-KR" b="1" dirty="0" sz="2400" lang="en-US">
                <a:solidFill>
                  <a:schemeClr val="bg2">
                    <a:lumMod val="25000"/>
                  </a:schemeClr>
                </a:solidFill>
                <a:latin typeface="+mj-lt"/>
                <a:ea typeface="맑은 고딕" pitchFamily="50" charset="-127"/>
                <a:cs typeface="Times New Roman" pitchFamily="18" charset="0"/>
              </a:rPr>
              <a:t>Keputusan Menteri Kesehatan RI</a:t>
            </a:r>
            <a:br>
              <a:rPr altLang="ko-KR" b="1" dirty="0" sz="2400" lang="en-US">
                <a:solidFill>
                  <a:schemeClr val="bg2">
                    <a:lumMod val="25000"/>
                  </a:schemeClr>
                </a:solidFill>
                <a:latin typeface="+mj-lt"/>
                <a:ea typeface="맑은 고딕" pitchFamily="50" charset="-127"/>
                <a:cs typeface="Times New Roman" pitchFamily="18" charset="0"/>
              </a:rPr>
            </a:br>
            <a:r>
              <a:rPr altLang="ko-KR" b="1" dirty="0" sz="2400" lang="en-US" err="1">
                <a:solidFill>
                  <a:schemeClr val="bg2">
                    <a:lumMod val="25000"/>
                  </a:schemeClr>
                </a:solidFill>
                <a:latin typeface="+mj-lt"/>
                <a:ea typeface="맑은 고딕" pitchFamily="50" charset="-127"/>
                <a:cs typeface="Times New Roman" pitchFamily="18" charset="0"/>
              </a:rPr>
              <a:t>Nomor</a:t>
            </a:r>
            <a:r>
              <a:rPr altLang="ko-KR" b="1" dirty="0" sz="2400" lang="en-US">
                <a:solidFill>
                  <a:schemeClr val="bg2">
                    <a:lumMod val="25000"/>
                  </a:schemeClr>
                </a:solidFill>
                <a:latin typeface="+mj-lt"/>
                <a:ea typeface="맑은 고딕" pitchFamily="50" charset="-127"/>
                <a:cs typeface="Times New Roman" pitchFamily="18" charset="0"/>
              </a:rPr>
              <a:t>: HK.01/07/MENKES/278/2020</a:t>
            </a:r>
            <a:endParaRPr altLang="en-US" b="1" dirty="0" sz="2400" lang="zh-CN">
              <a:solidFill>
                <a:schemeClr val="bg2">
                  <a:lumMod val="25000"/>
                </a:schemeClr>
              </a:solidFill>
              <a:latin typeface="+mj-lt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sp>
        <p:nvSpPr>
          <p:cNvPr id="1048647" name="Oval 6"/>
          <p:cNvSpPr/>
          <p:nvPr/>
        </p:nvSpPr>
        <p:spPr bwMode="auto">
          <a:xfrm>
            <a:off x="2589863" y="2663108"/>
            <a:ext cx="1378738" cy="1378739"/>
          </a:xfrm>
          <a:prstGeom prst="ellipse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p>
            <a:pPr algn="ctr">
              <a:lnSpc>
                <a:spcPct val="120000"/>
              </a:lnSpc>
            </a:pPr>
            <a:endParaRPr b="1" sz="2800" lang="en-US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sp>
        <p:nvSpPr>
          <p:cNvPr id="1048648" name="矩形 15"/>
          <p:cNvSpPr/>
          <p:nvPr/>
        </p:nvSpPr>
        <p:spPr>
          <a:xfrm>
            <a:off x="1071582" y="4315888"/>
            <a:ext cx="4415300" cy="1828801"/>
          </a:xfrm>
          <a:prstGeom prst="rect"/>
          <a:noFill/>
        </p:spPr>
        <p:txBody>
          <a:bodyPr anchor="t" anchorCtr="0" bIns="0" lIns="0" rIns="0" rtlCol="0" tIns="0" wrap="square">
            <a:spAutoFit/>
          </a:bodyPr>
          <a:p>
            <a:pPr algn="just">
              <a:lnSpc>
                <a:spcPct val="114000"/>
              </a:lnSpc>
            </a:pP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Insentif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dan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santunan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kematian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bagi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tenaga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kesehatan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yang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menangani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COVID-19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diberikan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terhitung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mulai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b="1" dirty="0" lang="en-US" err="1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Maret</a:t>
            </a:r>
            <a:r>
              <a:rPr b="1" dirty="0" lang="en-US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2020 s/d Mei 2020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, dan </a:t>
            </a:r>
            <a:r>
              <a:rPr b="1" dirty="0" lang="en-US" err="1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dapat</a:t>
            </a:r>
            <a:r>
              <a:rPr b="1" dirty="0" lang="en-US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b="1" dirty="0" lang="en-US" err="1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diperpanjang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sesuai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dengan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ketentuan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peraturan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perundang-undangan</a:t>
            </a:r>
            <a:r>
              <a:rPr altLang="ko-KR"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cxnSp>
        <p:nvCxnSpPr>
          <p:cNvPr id="3145734" name="直接连接符 17"/>
          <p:cNvCxnSpPr>
            <a:cxnSpLocks/>
          </p:cNvCxnSpPr>
          <p:nvPr/>
        </p:nvCxnSpPr>
        <p:spPr>
          <a:xfrm>
            <a:off x="6096000" y="2959100"/>
            <a:ext cx="0" cy="3034535"/>
          </a:xfrm>
          <a:prstGeom prst="line"/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组合 19"/>
          <p:cNvGrpSpPr/>
          <p:nvPr/>
        </p:nvGrpSpPr>
        <p:grpSpPr>
          <a:xfrm rot="10800000">
            <a:off x="428624" y="472166"/>
            <a:ext cx="556534" cy="556534"/>
            <a:chOff x="11140167" y="467179"/>
            <a:chExt cx="556534" cy="556534"/>
          </a:xfrm>
        </p:grpSpPr>
        <p:sp>
          <p:nvSpPr>
            <p:cNvPr id="1048649" name="椭圆 20"/>
            <p:cNvSpPr/>
            <p:nvPr/>
          </p:nvSpPr>
          <p:spPr>
            <a:xfrm>
              <a:off x="11140167" y="467179"/>
              <a:ext cx="556534" cy="556534"/>
            </a:xfrm>
            <a:prstGeom prst="ellipse"/>
            <a:solidFill>
              <a:srgbClr val="F98048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p>
              <a:pPr algn="ctr"/>
              <a:endParaRPr altLang="en-US" b="1" sz="1600" lang="zh-CN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  <p:pic>
          <p:nvPicPr>
            <p:cNvPr id="2097164" name="图形 21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 rot="16200000">
              <a:off x="11246962" y="604836"/>
              <a:ext cx="304414" cy="304414"/>
            </a:xfrm>
            <a:prstGeom prst="rect"/>
          </p:spPr>
        </p:pic>
      </p:grpSp>
      <p:sp>
        <p:nvSpPr>
          <p:cNvPr id="1048650" name="Oval 23"/>
          <p:cNvSpPr/>
          <p:nvPr/>
        </p:nvSpPr>
        <p:spPr bwMode="auto">
          <a:xfrm>
            <a:off x="8186463" y="2663108"/>
            <a:ext cx="1378738" cy="1378739"/>
          </a:xfrm>
          <a:prstGeom prst="ellipse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p>
            <a:pPr algn="ctr">
              <a:lnSpc>
                <a:spcPct val="120000"/>
              </a:lnSpc>
            </a:pPr>
            <a:endParaRPr b="1" sz="2800" lang="en-US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sp>
        <p:nvSpPr>
          <p:cNvPr id="1048651" name="矩形 15"/>
          <p:cNvSpPr/>
          <p:nvPr/>
        </p:nvSpPr>
        <p:spPr>
          <a:xfrm>
            <a:off x="6668182" y="4315888"/>
            <a:ext cx="4415300" cy="1752601"/>
          </a:xfrm>
          <a:prstGeom prst="rect"/>
          <a:noFill/>
        </p:spPr>
        <p:txBody>
          <a:bodyPr anchor="t" anchorCtr="0" bIns="0" lIns="0" rIns="0" rtlCol="0" tIns="0" wrap="square">
            <a:spAutoFit/>
          </a:bodyPr>
          <a:p>
            <a:pPr algn="just">
              <a:lnSpc>
                <a:spcPct val="110000"/>
              </a:lnSpc>
            </a:pPr>
            <a:r>
              <a:rPr b="1" dirty="0" lang="en-US" err="1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Pedoman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dalam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pemberian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insentif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dan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santunan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kematian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bagi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tenaga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kesehatan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yang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menangani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COVID-19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tercantum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dalam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b="1" dirty="0" lang="en-US" err="1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lampiran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yang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merupakan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bagian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yang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tidak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terpisahkan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dari</a:t>
            </a:r>
            <a:r>
              <a:rPr dirty="0" lang="en-US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Keputusan Menteri </a:t>
            </a:r>
            <a:r>
              <a:rPr dirty="0" lang="en-US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ini</a:t>
            </a:r>
            <a:endParaRPr altLang="ko-KR" dirty="0" lang="en-US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48652" name="Rectangle 2"/>
          <p:cNvSpPr/>
          <p:nvPr/>
        </p:nvSpPr>
        <p:spPr>
          <a:xfrm>
            <a:off x="2589863" y="1589640"/>
            <a:ext cx="6975338" cy="1015663"/>
          </a:xfrm>
          <a:prstGeom prst="rect"/>
        </p:spPr>
        <p:txBody>
          <a:bodyPr wrap="square">
            <a:spAutoFit/>
          </a:bodyPr>
          <a:p>
            <a:pPr algn="ctr"/>
            <a:r>
              <a:rPr altLang="ko-KR" b="1" dirty="0" sz="2000" lang="en-US" err="1">
                <a:solidFill>
                  <a:schemeClr val="accent2">
                    <a:lumMod val="50000"/>
                  </a:schemeClr>
                </a:solidFill>
                <a:latin typeface="+mj-lt"/>
                <a:ea typeface="맑은 고딕" pitchFamily="50" charset="-127"/>
                <a:cs typeface="Times New Roman" pitchFamily="18" charset="0"/>
              </a:rPr>
              <a:t>Pemberian</a:t>
            </a:r>
            <a:r>
              <a:rPr altLang="ko-KR" b="1" dirty="0" sz="2000" lang="en-US">
                <a:solidFill>
                  <a:schemeClr val="accent2">
                    <a:lumMod val="50000"/>
                  </a:schemeClr>
                </a:solidFill>
                <a:latin typeface="+mj-lt"/>
                <a:ea typeface="맑은 고딕" pitchFamily="50" charset="-127"/>
                <a:cs typeface="Times New Roman" pitchFamily="18" charset="0"/>
              </a:rPr>
              <a:t> </a:t>
            </a:r>
            <a:r>
              <a:rPr altLang="ko-KR" b="1" dirty="0" sz="2000" lang="en-US" err="1">
                <a:solidFill>
                  <a:schemeClr val="accent2">
                    <a:lumMod val="50000"/>
                  </a:schemeClr>
                </a:solidFill>
                <a:latin typeface="+mj-lt"/>
                <a:ea typeface="맑은 고딕" pitchFamily="50" charset="-127"/>
                <a:cs typeface="Times New Roman" pitchFamily="18" charset="0"/>
              </a:rPr>
              <a:t>Insentif</a:t>
            </a:r>
            <a:r>
              <a:rPr altLang="ko-KR" b="1" dirty="0" sz="2000" lang="en-US">
                <a:solidFill>
                  <a:schemeClr val="accent2">
                    <a:lumMod val="50000"/>
                  </a:schemeClr>
                </a:solidFill>
                <a:latin typeface="+mj-lt"/>
                <a:ea typeface="맑은 고딕" pitchFamily="50" charset="-127"/>
                <a:cs typeface="Times New Roman" pitchFamily="18" charset="0"/>
              </a:rPr>
              <a:t> dan </a:t>
            </a:r>
            <a:r>
              <a:rPr altLang="ko-KR" b="1" dirty="0" sz="2000" lang="en-US" err="1">
                <a:solidFill>
                  <a:schemeClr val="accent2">
                    <a:lumMod val="50000"/>
                  </a:schemeClr>
                </a:solidFill>
                <a:latin typeface="+mj-lt"/>
                <a:ea typeface="맑은 고딕" pitchFamily="50" charset="-127"/>
                <a:cs typeface="Times New Roman" pitchFamily="18" charset="0"/>
              </a:rPr>
              <a:t>Santunan</a:t>
            </a:r>
            <a:r>
              <a:rPr altLang="ko-KR" b="1" dirty="0" sz="2000" lang="en-US">
                <a:solidFill>
                  <a:schemeClr val="accent2">
                    <a:lumMod val="50000"/>
                  </a:schemeClr>
                </a:solidFill>
                <a:latin typeface="+mj-lt"/>
                <a:ea typeface="맑은 고딕" pitchFamily="50" charset="-127"/>
                <a:cs typeface="Times New Roman" pitchFamily="18" charset="0"/>
              </a:rPr>
              <a:t> </a:t>
            </a:r>
            <a:r>
              <a:rPr altLang="ko-KR" b="1" dirty="0" sz="2000" lang="en-US" err="1">
                <a:solidFill>
                  <a:schemeClr val="accent2">
                    <a:lumMod val="50000"/>
                  </a:schemeClr>
                </a:solidFill>
                <a:latin typeface="+mj-lt"/>
                <a:ea typeface="맑은 고딕" pitchFamily="50" charset="-127"/>
                <a:cs typeface="Times New Roman" pitchFamily="18" charset="0"/>
              </a:rPr>
              <a:t>Kematian</a:t>
            </a:r>
            <a:r>
              <a:rPr altLang="ko-KR" b="1" dirty="0" sz="2000" lang="en-US">
                <a:solidFill>
                  <a:schemeClr val="accent2">
                    <a:lumMod val="50000"/>
                  </a:schemeClr>
                </a:solidFill>
                <a:latin typeface="+mj-lt"/>
                <a:ea typeface="맑은 고딕" pitchFamily="50" charset="-127"/>
                <a:cs typeface="Times New Roman" pitchFamily="18" charset="0"/>
              </a:rPr>
              <a:t> </a:t>
            </a:r>
            <a:r>
              <a:rPr altLang="ko-KR" b="1" dirty="0" sz="2000" lang="en-US" err="1">
                <a:solidFill>
                  <a:schemeClr val="accent2">
                    <a:lumMod val="50000"/>
                  </a:schemeClr>
                </a:solidFill>
                <a:latin typeface="+mj-lt"/>
                <a:ea typeface="맑은 고딕" pitchFamily="50" charset="-127"/>
                <a:cs typeface="Times New Roman" pitchFamily="18" charset="0"/>
              </a:rPr>
              <a:t>Bagi</a:t>
            </a:r>
            <a:r>
              <a:rPr altLang="ko-KR" b="1" dirty="0" sz="2000" lang="en-US">
                <a:solidFill>
                  <a:schemeClr val="accent2">
                    <a:lumMod val="50000"/>
                  </a:schemeClr>
                </a:solidFill>
                <a:latin typeface="+mj-lt"/>
                <a:ea typeface="맑은 고딕" pitchFamily="50" charset="-127"/>
                <a:cs typeface="Times New Roman" pitchFamily="18" charset="0"/>
              </a:rPr>
              <a:t> Tenaga Kesehatan yang </a:t>
            </a:r>
            <a:r>
              <a:rPr altLang="ko-KR" b="1" dirty="0" sz="2000" lang="en-US" err="1">
                <a:solidFill>
                  <a:schemeClr val="accent2">
                    <a:lumMod val="50000"/>
                  </a:schemeClr>
                </a:solidFill>
                <a:latin typeface="+mj-lt"/>
                <a:ea typeface="맑은 고딕" pitchFamily="50" charset="-127"/>
                <a:cs typeface="Times New Roman" pitchFamily="18" charset="0"/>
              </a:rPr>
              <a:t>Menangani</a:t>
            </a:r>
            <a:r>
              <a:rPr altLang="ko-KR" b="1" dirty="0" sz="2000" lang="en-US">
                <a:solidFill>
                  <a:schemeClr val="accent2">
                    <a:lumMod val="50000"/>
                  </a:schemeClr>
                </a:solidFill>
                <a:latin typeface="+mj-lt"/>
                <a:ea typeface="맑은 고딕" pitchFamily="50" charset="-127"/>
                <a:cs typeface="Times New Roman" pitchFamily="18" charset="0"/>
              </a:rPr>
              <a:t> COVID-19 </a:t>
            </a:r>
            <a:r>
              <a:rPr altLang="ko-KR" b="1" dirty="0" sz="2000" lang="en-US" err="1">
                <a:solidFill>
                  <a:schemeClr val="accent2">
                    <a:lumMod val="50000"/>
                  </a:schemeClr>
                </a:solidFill>
                <a:latin typeface="+mj-lt"/>
                <a:ea typeface="맑은 고딕" pitchFamily="50" charset="-127"/>
                <a:cs typeface="Times New Roman" pitchFamily="18" charset="0"/>
              </a:rPr>
              <a:t>ditetapkan</a:t>
            </a:r>
            <a:r>
              <a:rPr altLang="ko-KR" b="1" dirty="0" sz="2000" lang="en-US">
                <a:solidFill>
                  <a:schemeClr val="accent2">
                    <a:lumMod val="50000"/>
                  </a:schemeClr>
                </a:solidFill>
                <a:latin typeface="+mj-lt"/>
                <a:ea typeface="맑은 고딕" pitchFamily="50" charset="-127"/>
                <a:cs typeface="Times New Roman" pitchFamily="18" charset="0"/>
              </a:rPr>
              <a:t> pada </a:t>
            </a:r>
            <a:r>
              <a:rPr altLang="ko-KR" b="1" dirty="0" sz="2000" lang="en-US" err="1">
                <a:solidFill>
                  <a:schemeClr val="accent2">
                    <a:lumMod val="50000"/>
                  </a:schemeClr>
                </a:solidFill>
                <a:latin typeface="+mj-lt"/>
                <a:ea typeface="맑은 고딕" pitchFamily="50" charset="-127"/>
                <a:cs typeface="Times New Roman" pitchFamily="18" charset="0"/>
              </a:rPr>
              <a:t>tanggal</a:t>
            </a:r>
            <a:r>
              <a:rPr altLang="ko-KR" b="1" dirty="0" sz="2000" lang="en-US">
                <a:solidFill>
                  <a:schemeClr val="accent2">
                    <a:lumMod val="50000"/>
                  </a:schemeClr>
                </a:solidFill>
                <a:latin typeface="+mj-lt"/>
                <a:ea typeface="맑은 고딕" pitchFamily="50" charset="-127"/>
                <a:cs typeface="Times New Roman" pitchFamily="18" charset="0"/>
              </a:rPr>
              <a:t> 27 April 2020</a:t>
            </a:r>
            <a:endParaRPr b="1" dirty="0" sz="2000" lang="en-US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48653" name="Freeform 104"/>
          <p:cNvSpPr>
            <a:spLocks noEditPoints="1"/>
          </p:cNvSpPr>
          <p:nvPr/>
        </p:nvSpPr>
        <p:spPr bwMode="auto">
          <a:xfrm>
            <a:off x="3045869" y="3082540"/>
            <a:ext cx="466725" cy="452438"/>
          </a:xfrm>
          <a:custGeom>
            <a:avLst/>
            <a:ahLst/>
            <a:cxnLst>
              <a:cxn ang="0">
                <a:pos x="243" y="45"/>
              </a:cxn>
              <a:cxn ang="0">
                <a:pos x="243" y="20"/>
              </a:cxn>
              <a:cxn ang="0">
                <a:pos x="238" y="6"/>
              </a:cxn>
              <a:cxn ang="0">
                <a:pos x="221" y="0"/>
              </a:cxn>
              <a:cxn ang="0">
                <a:pos x="214" y="2"/>
              </a:cxn>
              <a:cxn ang="0">
                <a:pos x="203" y="13"/>
              </a:cxn>
              <a:cxn ang="0">
                <a:pos x="202" y="45"/>
              </a:cxn>
              <a:cxn ang="0">
                <a:pos x="109" y="20"/>
              </a:cxn>
              <a:cxn ang="0">
                <a:pos x="107" y="13"/>
              </a:cxn>
              <a:cxn ang="0">
                <a:pos x="96" y="2"/>
              </a:cxn>
              <a:cxn ang="0">
                <a:pos x="87" y="0"/>
              </a:cxn>
              <a:cxn ang="0">
                <a:pos x="73" y="6"/>
              </a:cxn>
              <a:cxn ang="0">
                <a:pos x="67" y="20"/>
              </a:cxn>
              <a:cxn ang="0">
                <a:pos x="17" y="45"/>
              </a:cxn>
              <a:cxn ang="0">
                <a:pos x="9" y="47"/>
              </a:cxn>
              <a:cxn ang="0">
                <a:pos x="2" y="54"/>
              </a:cxn>
              <a:cxn ang="0">
                <a:pos x="0" y="287"/>
              </a:cxn>
              <a:cxn ang="0">
                <a:pos x="2" y="292"/>
              </a:cxn>
              <a:cxn ang="0">
                <a:pos x="9" y="301"/>
              </a:cxn>
              <a:cxn ang="0">
                <a:pos x="294" y="301"/>
              </a:cxn>
              <a:cxn ang="0">
                <a:pos x="301" y="301"/>
              </a:cxn>
              <a:cxn ang="0">
                <a:pos x="308" y="292"/>
              </a:cxn>
              <a:cxn ang="0">
                <a:pos x="310" y="62"/>
              </a:cxn>
              <a:cxn ang="0">
                <a:pos x="308" y="54"/>
              </a:cxn>
              <a:cxn ang="0">
                <a:pos x="301" y="47"/>
              </a:cxn>
              <a:cxn ang="0">
                <a:pos x="294" y="45"/>
              </a:cxn>
              <a:cxn ang="0">
                <a:pos x="145" y="156"/>
              </a:cxn>
              <a:cxn ang="0">
                <a:pos x="96" y="114"/>
              </a:cxn>
              <a:cxn ang="0">
                <a:pos x="165" y="114"/>
              </a:cxn>
              <a:cxn ang="0">
                <a:pos x="214" y="156"/>
              </a:cxn>
              <a:cxn ang="0">
                <a:pos x="165" y="114"/>
              </a:cxn>
              <a:cxn ang="0">
                <a:pos x="75" y="156"/>
              </a:cxn>
              <a:cxn ang="0">
                <a:pos x="31" y="114"/>
              </a:cxn>
              <a:cxn ang="0">
                <a:pos x="75" y="178"/>
              </a:cxn>
              <a:cxn ang="0">
                <a:pos x="31" y="209"/>
              </a:cxn>
              <a:cxn ang="0">
                <a:pos x="75" y="178"/>
              </a:cxn>
              <a:cxn ang="0">
                <a:pos x="145" y="178"/>
              </a:cxn>
              <a:cxn ang="0">
                <a:pos x="96" y="209"/>
              </a:cxn>
              <a:cxn ang="0">
                <a:pos x="145" y="229"/>
              </a:cxn>
              <a:cxn ang="0">
                <a:pos x="96" y="270"/>
              </a:cxn>
              <a:cxn ang="0">
                <a:pos x="145" y="229"/>
              </a:cxn>
              <a:cxn ang="0">
                <a:pos x="214" y="229"/>
              </a:cxn>
              <a:cxn ang="0">
                <a:pos x="165" y="270"/>
              </a:cxn>
              <a:cxn ang="0">
                <a:pos x="165" y="209"/>
              </a:cxn>
              <a:cxn ang="0">
                <a:pos x="214" y="178"/>
              </a:cxn>
              <a:cxn ang="0">
                <a:pos x="165" y="209"/>
              </a:cxn>
              <a:cxn ang="0">
                <a:pos x="279" y="178"/>
              </a:cxn>
              <a:cxn ang="0">
                <a:pos x="236" y="209"/>
              </a:cxn>
              <a:cxn ang="0">
                <a:pos x="236" y="156"/>
              </a:cxn>
              <a:cxn ang="0">
                <a:pos x="279" y="114"/>
              </a:cxn>
              <a:cxn ang="0">
                <a:pos x="236" y="156"/>
              </a:cxn>
              <a:cxn ang="0">
                <a:pos x="75" y="229"/>
              </a:cxn>
              <a:cxn ang="0">
                <a:pos x="31" y="270"/>
              </a:cxn>
              <a:cxn ang="0">
                <a:pos x="236" y="270"/>
              </a:cxn>
              <a:cxn ang="0">
                <a:pos x="279" y="229"/>
              </a:cxn>
              <a:cxn ang="0">
                <a:pos x="236" y="270"/>
              </a:cxn>
            </a:cxnLst>
            <a:rect l="0" t="0" r="r" b="b"/>
            <a:pathLst>
              <a:path w="310" h="301">
                <a:moveTo>
                  <a:pt x="294" y="45"/>
                </a:moveTo>
                <a:lnTo>
                  <a:pt x="243" y="45"/>
                </a:lnTo>
                <a:lnTo>
                  <a:pt x="243" y="20"/>
                </a:lnTo>
                <a:lnTo>
                  <a:pt x="243" y="20"/>
                </a:lnTo>
                <a:lnTo>
                  <a:pt x="241" y="13"/>
                </a:lnTo>
                <a:lnTo>
                  <a:pt x="238" y="6"/>
                </a:lnTo>
                <a:lnTo>
                  <a:pt x="231" y="2"/>
                </a:lnTo>
                <a:lnTo>
                  <a:pt x="221" y="0"/>
                </a:lnTo>
                <a:lnTo>
                  <a:pt x="221" y="0"/>
                </a:lnTo>
                <a:lnTo>
                  <a:pt x="214" y="2"/>
                </a:lnTo>
                <a:lnTo>
                  <a:pt x="207" y="6"/>
                </a:lnTo>
                <a:lnTo>
                  <a:pt x="203" y="13"/>
                </a:lnTo>
                <a:lnTo>
                  <a:pt x="202" y="20"/>
                </a:lnTo>
                <a:lnTo>
                  <a:pt x="202" y="45"/>
                </a:lnTo>
                <a:lnTo>
                  <a:pt x="109" y="45"/>
                </a:lnTo>
                <a:lnTo>
                  <a:pt x="109" y="20"/>
                </a:lnTo>
                <a:lnTo>
                  <a:pt x="109" y="20"/>
                </a:lnTo>
                <a:lnTo>
                  <a:pt x="107" y="13"/>
                </a:lnTo>
                <a:lnTo>
                  <a:pt x="102" y="6"/>
                </a:lnTo>
                <a:lnTo>
                  <a:pt x="96" y="2"/>
                </a:lnTo>
                <a:lnTo>
                  <a:pt x="87" y="0"/>
                </a:lnTo>
                <a:lnTo>
                  <a:pt x="87" y="0"/>
                </a:lnTo>
                <a:lnTo>
                  <a:pt x="80" y="2"/>
                </a:lnTo>
                <a:lnTo>
                  <a:pt x="73" y="6"/>
                </a:lnTo>
                <a:lnTo>
                  <a:pt x="69" y="13"/>
                </a:lnTo>
                <a:lnTo>
                  <a:pt x="67" y="20"/>
                </a:lnTo>
                <a:lnTo>
                  <a:pt x="67" y="45"/>
                </a:lnTo>
                <a:lnTo>
                  <a:pt x="17" y="45"/>
                </a:lnTo>
                <a:lnTo>
                  <a:pt x="17" y="45"/>
                </a:lnTo>
                <a:lnTo>
                  <a:pt x="9" y="47"/>
                </a:lnTo>
                <a:lnTo>
                  <a:pt x="4" y="51"/>
                </a:lnTo>
                <a:lnTo>
                  <a:pt x="2" y="54"/>
                </a:lnTo>
                <a:lnTo>
                  <a:pt x="0" y="62"/>
                </a:lnTo>
                <a:lnTo>
                  <a:pt x="0" y="287"/>
                </a:lnTo>
                <a:lnTo>
                  <a:pt x="0" y="287"/>
                </a:lnTo>
                <a:lnTo>
                  <a:pt x="2" y="292"/>
                </a:lnTo>
                <a:lnTo>
                  <a:pt x="4" y="297"/>
                </a:lnTo>
                <a:lnTo>
                  <a:pt x="9" y="301"/>
                </a:lnTo>
                <a:lnTo>
                  <a:pt x="17" y="301"/>
                </a:lnTo>
                <a:lnTo>
                  <a:pt x="294" y="301"/>
                </a:lnTo>
                <a:lnTo>
                  <a:pt x="294" y="301"/>
                </a:lnTo>
                <a:lnTo>
                  <a:pt x="301" y="301"/>
                </a:lnTo>
                <a:lnTo>
                  <a:pt x="305" y="297"/>
                </a:lnTo>
                <a:lnTo>
                  <a:pt x="308" y="292"/>
                </a:lnTo>
                <a:lnTo>
                  <a:pt x="310" y="287"/>
                </a:lnTo>
                <a:lnTo>
                  <a:pt x="310" y="62"/>
                </a:lnTo>
                <a:lnTo>
                  <a:pt x="310" y="62"/>
                </a:lnTo>
                <a:lnTo>
                  <a:pt x="308" y="54"/>
                </a:lnTo>
                <a:lnTo>
                  <a:pt x="305" y="51"/>
                </a:lnTo>
                <a:lnTo>
                  <a:pt x="301" y="47"/>
                </a:lnTo>
                <a:lnTo>
                  <a:pt x="294" y="45"/>
                </a:lnTo>
                <a:lnTo>
                  <a:pt x="294" y="45"/>
                </a:lnTo>
                <a:close/>
                <a:moveTo>
                  <a:pt x="145" y="114"/>
                </a:moveTo>
                <a:lnTo>
                  <a:pt x="145" y="156"/>
                </a:lnTo>
                <a:lnTo>
                  <a:pt x="96" y="156"/>
                </a:lnTo>
                <a:lnTo>
                  <a:pt x="96" y="114"/>
                </a:lnTo>
                <a:lnTo>
                  <a:pt x="145" y="114"/>
                </a:lnTo>
                <a:close/>
                <a:moveTo>
                  <a:pt x="165" y="114"/>
                </a:moveTo>
                <a:lnTo>
                  <a:pt x="214" y="114"/>
                </a:lnTo>
                <a:lnTo>
                  <a:pt x="214" y="156"/>
                </a:lnTo>
                <a:lnTo>
                  <a:pt x="165" y="156"/>
                </a:lnTo>
                <a:lnTo>
                  <a:pt x="165" y="114"/>
                </a:lnTo>
                <a:close/>
                <a:moveTo>
                  <a:pt x="75" y="114"/>
                </a:moveTo>
                <a:lnTo>
                  <a:pt x="75" y="156"/>
                </a:lnTo>
                <a:lnTo>
                  <a:pt x="31" y="156"/>
                </a:lnTo>
                <a:lnTo>
                  <a:pt x="31" y="114"/>
                </a:lnTo>
                <a:lnTo>
                  <a:pt x="75" y="114"/>
                </a:lnTo>
                <a:close/>
                <a:moveTo>
                  <a:pt x="75" y="178"/>
                </a:moveTo>
                <a:lnTo>
                  <a:pt x="75" y="209"/>
                </a:lnTo>
                <a:lnTo>
                  <a:pt x="31" y="209"/>
                </a:lnTo>
                <a:lnTo>
                  <a:pt x="31" y="178"/>
                </a:lnTo>
                <a:lnTo>
                  <a:pt x="75" y="178"/>
                </a:lnTo>
                <a:close/>
                <a:moveTo>
                  <a:pt x="96" y="178"/>
                </a:moveTo>
                <a:lnTo>
                  <a:pt x="145" y="178"/>
                </a:lnTo>
                <a:lnTo>
                  <a:pt x="145" y="209"/>
                </a:lnTo>
                <a:lnTo>
                  <a:pt x="96" y="209"/>
                </a:lnTo>
                <a:lnTo>
                  <a:pt x="96" y="178"/>
                </a:lnTo>
                <a:close/>
                <a:moveTo>
                  <a:pt x="145" y="229"/>
                </a:moveTo>
                <a:lnTo>
                  <a:pt x="145" y="270"/>
                </a:lnTo>
                <a:lnTo>
                  <a:pt x="96" y="270"/>
                </a:lnTo>
                <a:lnTo>
                  <a:pt x="96" y="229"/>
                </a:lnTo>
                <a:lnTo>
                  <a:pt x="145" y="229"/>
                </a:lnTo>
                <a:close/>
                <a:moveTo>
                  <a:pt x="165" y="229"/>
                </a:moveTo>
                <a:lnTo>
                  <a:pt x="214" y="229"/>
                </a:lnTo>
                <a:lnTo>
                  <a:pt x="214" y="270"/>
                </a:lnTo>
                <a:lnTo>
                  <a:pt x="165" y="270"/>
                </a:lnTo>
                <a:lnTo>
                  <a:pt x="165" y="229"/>
                </a:lnTo>
                <a:close/>
                <a:moveTo>
                  <a:pt x="165" y="209"/>
                </a:moveTo>
                <a:lnTo>
                  <a:pt x="165" y="178"/>
                </a:lnTo>
                <a:lnTo>
                  <a:pt x="214" y="178"/>
                </a:lnTo>
                <a:lnTo>
                  <a:pt x="214" y="209"/>
                </a:lnTo>
                <a:lnTo>
                  <a:pt x="165" y="209"/>
                </a:lnTo>
                <a:close/>
                <a:moveTo>
                  <a:pt x="236" y="178"/>
                </a:moveTo>
                <a:lnTo>
                  <a:pt x="279" y="178"/>
                </a:lnTo>
                <a:lnTo>
                  <a:pt x="279" y="209"/>
                </a:lnTo>
                <a:lnTo>
                  <a:pt x="236" y="209"/>
                </a:lnTo>
                <a:lnTo>
                  <a:pt x="236" y="178"/>
                </a:lnTo>
                <a:close/>
                <a:moveTo>
                  <a:pt x="236" y="156"/>
                </a:moveTo>
                <a:lnTo>
                  <a:pt x="236" y="114"/>
                </a:lnTo>
                <a:lnTo>
                  <a:pt x="279" y="114"/>
                </a:lnTo>
                <a:lnTo>
                  <a:pt x="279" y="156"/>
                </a:lnTo>
                <a:lnTo>
                  <a:pt x="236" y="156"/>
                </a:lnTo>
                <a:close/>
                <a:moveTo>
                  <a:pt x="31" y="229"/>
                </a:moveTo>
                <a:lnTo>
                  <a:pt x="75" y="229"/>
                </a:lnTo>
                <a:lnTo>
                  <a:pt x="75" y="270"/>
                </a:lnTo>
                <a:lnTo>
                  <a:pt x="31" y="270"/>
                </a:lnTo>
                <a:lnTo>
                  <a:pt x="31" y="229"/>
                </a:lnTo>
                <a:close/>
                <a:moveTo>
                  <a:pt x="236" y="270"/>
                </a:moveTo>
                <a:lnTo>
                  <a:pt x="236" y="229"/>
                </a:lnTo>
                <a:lnTo>
                  <a:pt x="279" y="229"/>
                </a:lnTo>
                <a:lnTo>
                  <a:pt x="279" y="270"/>
                </a:lnTo>
                <a:lnTo>
                  <a:pt x="236" y="27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bIns="60960" lIns="121920" rIns="121920" tIns="60960"/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3200" lang="en-US">
              <a:latin typeface="+mn-ea"/>
              <a:ea typeface="+mn-ea"/>
            </a:endParaRPr>
          </a:p>
        </p:txBody>
      </p:sp>
      <p:sp>
        <p:nvSpPr>
          <p:cNvPr id="1048654" name="Freeform 111"/>
          <p:cNvSpPr>
            <a:spLocks noEditPoints="1"/>
          </p:cNvSpPr>
          <p:nvPr/>
        </p:nvSpPr>
        <p:spPr bwMode="auto">
          <a:xfrm>
            <a:off x="8659812" y="3140894"/>
            <a:ext cx="420688" cy="423862"/>
          </a:xfrm>
          <a:custGeom>
            <a:avLst/>
            <a:ahLst/>
            <a:cxnLst>
              <a:cxn ang="0">
                <a:pos x="36" y="38"/>
              </a:cxn>
              <a:cxn ang="0">
                <a:pos x="5" y="38"/>
              </a:cxn>
              <a:cxn ang="0">
                <a:pos x="0" y="45"/>
              </a:cxn>
              <a:cxn ang="0">
                <a:pos x="0" y="69"/>
              </a:cxn>
              <a:cxn ang="0">
                <a:pos x="9" y="74"/>
              </a:cxn>
              <a:cxn ang="0">
                <a:pos x="9" y="94"/>
              </a:cxn>
              <a:cxn ang="0">
                <a:pos x="1" y="96"/>
              </a:cxn>
              <a:cxn ang="0">
                <a:pos x="0" y="121"/>
              </a:cxn>
              <a:cxn ang="0">
                <a:pos x="1" y="128"/>
              </a:cxn>
              <a:cxn ang="0">
                <a:pos x="36" y="130"/>
              </a:cxn>
              <a:cxn ang="0">
                <a:pos x="9" y="150"/>
              </a:cxn>
              <a:cxn ang="0">
                <a:pos x="0" y="156"/>
              </a:cxn>
              <a:cxn ang="0">
                <a:pos x="0" y="177"/>
              </a:cxn>
              <a:cxn ang="0">
                <a:pos x="5" y="186"/>
              </a:cxn>
              <a:cxn ang="0">
                <a:pos x="36" y="206"/>
              </a:cxn>
              <a:cxn ang="0">
                <a:pos x="5" y="206"/>
              </a:cxn>
              <a:cxn ang="0">
                <a:pos x="0" y="215"/>
              </a:cxn>
              <a:cxn ang="0">
                <a:pos x="0" y="237"/>
              </a:cxn>
              <a:cxn ang="0">
                <a:pos x="9" y="243"/>
              </a:cxn>
              <a:cxn ang="0">
                <a:pos x="262" y="281"/>
              </a:cxn>
              <a:cxn ang="0">
                <a:pos x="275" y="275"/>
              </a:cxn>
              <a:cxn ang="0">
                <a:pos x="281" y="18"/>
              </a:cxn>
              <a:cxn ang="0">
                <a:pos x="275" y="5"/>
              </a:cxn>
              <a:cxn ang="0">
                <a:pos x="262" y="0"/>
              </a:cxn>
              <a:cxn ang="0">
                <a:pos x="56" y="243"/>
              </a:cxn>
              <a:cxn ang="0">
                <a:pos x="69" y="243"/>
              </a:cxn>
              <a:cxn ang="0">
                <a:pos x="74" y="234"/>
              </a:cxn>
              <a:cxn ang="0">
                <a:pos x="74" y="212"/>
              </a:cxn>
              <a:cxn ang="0">
                <a:pos x="65" y="206"/>
              </a:cxn>
              <a:cxn ang="0">
                <a:pos x="65" y="186"/>
              </a:cxn>
              <a:cxn ang="0">
                <a:pos x="72" y="185"/>
              </a:cxn>
              <a:cxn ang="0">
                <a:pos x="74" y="159"/>
              </a:cxn>
              <a:cxn ang="0">
                <a:pos x="72" y="152"/>
              </a:cxn>
              <a:cxn ang="0">
                <a:pos x="56" y="150"/>
              </a:cxn>
              <a:cxn ang="0">
                <a:pos x="65" y="130"/>
              </a:cxn>
              <a:cxn ang="0">
                <a:pos x="74" y="125"/>
              </a:cxn>
              <a:cxn ang="0">
                <a:pos x="74" y="103"/>
              </a:cxn>
              <a:cxn ang="0">
                <a:pos x="69" y="94"/>
              </a:cxn>
              <a:cxn ang="0">
                <a:pos x="56" y="74"/>
              </a:cxn>
              <a:cxn ang="0">
                <a:pos x="69" y="74"/>
              </a:cxn>
              <a:cxn ang="0">
                <a:pos x="74" y="65"/>
              </a:cxn>
              <a:cxn ang="0">
                <a:pos x="74" y="41"/>
              </a:cxn>
              <a:cxn ang="0">
                <a:pos x="65" y="38"/>
              </a:cxn>
              <a:cxn ang="0">
                <a:pos x="92" y="18"/>
              </a:cxn>
            </a:cxnLst>
            <a:rect l="0" t="0" r="r" b="b"/>
            <a:pathLst>
              <a:path w="281" h="281">
                <a:moveTo>
                  <a:pt x="262" y="0"/>
                </a:moveTo>
                <a:lnTo>
                  <a:pt x="36" y="0"/>
                </a:lnTo>
                <a:lnTo>
                  <a:pt x="36" y="38"/>
                </a:lnTo>
                <a:lnTo>
                  <a:pt x="9" y="38"/>
                </a:lnTo>
                <a:lnTo>
                  <a:pt x="9" y="38"/>
                </a:lnTo>
                <a:lnTo>
                  <a:pt x="5" y="38"/>
                </a:lnTo>
                <a:lnTo>
                  <a:pt x="1" y="40"/>
                </a:lnTo>
                <a:lnTo>
                  <a:pt x="0" y="41"/>
                </a:lnTo>
                <a:lnTo>
                  <a:pt x="0" y="45"/>
                </a:lnTo>
                <a:lnTo>
                  <a:pt x="0" y="65"/>
                </a:lnTo>
                <a:lnTo>
                  <a:pt x="0" y="65"/>
                </a:lnTo>
                <a:lnTo>
                  <a:pt x="0" y="69"/>
                </a:lnTo>
                <a:lnTo>
                  <a:pt x="1" y="72"/>
                </a:lnTo>
                <a:lnTo>
                  <a:pt x="5" y="74"/>
                </a:lnTo>
                <a:lnTo>
                  <a:pt x="9" y="74"/>
                </a:lnTo>
                <a:lnTo>
                  <a:pt x="36" y="74"/>
                </a:lnTo>
                <a:lnTo>
                  <a:pt x="36" y="94"/>
                </a:lnTo>
                <a:lnTo>
                  <a:pt x="9" y="94"/>
                </a:lnTo>
                <a:lnTo>
                  <a:pt x="9" y="94"/>
                </a:lnTo>
                <a:lnTo>
                  <a:pt x="5" y="94"/>
                </a:lnTo>
                <a:lnTo>
                  <a:pt x="1" y="96"/>
                </a:lnTo>
                <a:lnTo>
                  <a:pt x="0" y="99"/>
                </a:lnTo>
                <a:lnTo>
                  <a:pt x="0" y="103"/>
                </a:lnTo>
                <a:lnTo>
                  <a:pt x="0" y="121"/>
                </a:lnTo>
                <a:lnTo>
                  <a:pt x="0" y="121"/>
                </a:lnTo>
                <a:lnTo>
                  <a:pt x="0" y="125"/>
                </a:lnTo>
                <a:lnTo>
                  <a:pt x="1" y="128"/>
                </a:lnTo>
                <a:lnTo>
                  <a:pt x="5" y="130"/>
                </a:lnTo>
                <a:lnTo>
                  <a:pt x="9" y="130"/>
                </a:lnTo>
                <a:lnTo>
                  <a:pt x="36" y="130"/>
                </a:lnTo>
                <a:lnTo>
                  <a:pt x="36" y="150"/>
                </a:lnTo>
                <a:lnTo>
                  <a:pt x="9" y="150"/>
                </a:lnTo>
                <a:lnTo>
                  <a:pt x="9" y="150"/>
                </a:lnTo>
                <a:lnTo>
                  <a:pt x="5" y="150"/>
                </a:lnTo>
                <a:lnTo>
                  <a:pt x="1" y="152"/>
                </a:lnTo>
                <a:lnTo>
                  <a:pt x="0" y="156"/>
                </a:lnTo>
                <a:lnTo>
                  <a:pt x="0" y="159"/>
                </a:lnTo>
                <a:lnTo>
                  <a:pt x="0" y="177"/>
                </a:lnTo>
                <a:lnTo>
                  <a:pt x="0" y="177"/>
                </a:lnTo>
                <a:lnTo>
                  <a:pt x="0" y="181"/>
                </a:lnTo>
                <a:lnTo>
                  <a:pt x="1" y="185"/>
                </a:lnTo>
                <a:lnTo>
                  <a:pt x="5" y="186"/>
                </a:lnTo>
                <a:lnTo>
                  <a:pt x="9" y="186"/>
                </a:lnTo>
                <a:lnTo>
                  <a:pt x="36" y="186"/>
                </a:lnTo>
                <a:lnTo>
                  <a:pt x="36" y="206"/>
                </a:lnTo>
                <a:lnTo>
                  <a:pt x="9" y="206"/>
                </a:lnTo>
                <a:lnTo>
                  <a:pt x="9" y="206"/>
                </a:lnTo>
                <a:lnTo>
                  <a:pt x="5" y="206"/>
                </a:lnTo>
                <a:lnTo>
                  <a:pt x="1" y="208"/>
                </a:lnTo>
                <a:lnTo>
                  <a:pt x="0" y="212"/>
                </a:lnTo>
                <a:lnTo>
                  <a:pt x="0" y="215"/>
                </a:lnTo>
                <a:lnTo>
                  <a:pt x="0" y="234"/>
                </a:lnTo>
                <a:lnTo>
                  <a:pt x="0" y="234"/>
                </a:lnTo>
                <a:lnTo>
                  <a:pt x="0" y="237"/>
                </a:lnTo>
                <a:lnTo>
                  <a:pt x="1" y="241"/>
                </a:lnTo>
                <a:lnTo>
                  <a:pt x="5" y="243"/>
                </a:lnTo>
                <a:lnTo>
                  <a:pt x="9" y="243"/>
                </a:lnTo>
                <a:lnTo>
                  <a:pt x="36" y="243"/>
                </a:lnTo>
                <a:lnTo>
                  <a:pt x="36" y="281"/>
                </a:lnTo>
                <a:lnTo>
                  <a:pt x="262" y="281"/>
                </a:lnTo>
                <a:lnTo>
                  <a:pt x="262" y="281"/>
                </a:lnTo>
                <a:lnTo>
                  <a:pt x="270" y="279"/>
                </a:lnTo>
                <a:lnTo>
                  <a:pt x="275" y="275"/>
                </a:lnTo>
                <a:lnTo>
                  <a:pt x="279" y="270"/>
                </a:lnTo>
                <a:lnTo>
                  <a:pt x="281" y="261"/>
                </a:lnTo>
                <a:lnTo>
                  <a:pt x="281" y="18"/>
                </a:lnTo>
                <a:lnTo>
                  <a:pt x="281" y="18"/>
                </a:lnTo>
                <a:lnTo>
                  <a:pt x="279" y="11"/>
                </a:lnTo>
                <a:lnTo>
                  <a:pt x="275" y="5"/>
                </a:lnTo>
                <a:lnTo>
                  <a:pt x="270" y="1"/>
                </a:lnTo>
                <a:lnTo>
                  <a:pt x="262" y="0"/>
                </a:lnTo>
                <a:lnTo>
                  <a:pt x="262" y="0"/>
                </a:lnTo>
                <a:close/>
                <a:moveTo>
                  <a:pt x="92" y="263"/>
                </a:moveTo>
                <a:lnTo>
                  <a:pt x="56" y="263"/>
                </a:lnTo>
                <a:lnTo>
                  <a:pt x="56" y="243"/>
                </a:lnTo>
                <a:lnTo>
                  <a:pt x="65" y="243"/>
                </a:lnTo>
                <a:lnTo>
                  <a:pt x="65" y="243"/>
                </a:lnTo>
                <a:lnTo>
                  <a:pt x="69" y="243"/>
                </a:lnTo>
                <a:lnTo>
                  <a:pt x="72" y="241"/>
                </a:lnTo>
                <a:lnTo>
                  <a:pt x="74" y="237"/>
                </a:lnTo>
                <a:lnTo>
                  <a:pt x="74" y="234"/>
                </a:lnTo>
                <a:lnTo>
                  <a:pt x="74" y="215"/>
                </a:lnTo>
                <a:lnTo>
                  <a:pt x="74" y="215"/>
                </a:lnTo>
                <a:lnTo>
                  <a:pt x="74" y="212"/>
                </a:lnTo>
                <a:lnTo>
                  <a:pt x="72" y="208"/>
                </a:lnTo>
                <a:lnTo>
                  <a:pt x="69" y="206"/>
                </a:lnTo>
                <a:lnTo>
                  <a:pt x="65" y="206"/>
                </a:lnTo>
                <a:lnTo>
                  <a:pt x="56" y="206"/>
                </a:lnTo>
                <a:lnTo>
                  <a:pt x="56" y="186"/>
                </a:lnTo>
                <a:lnTo>
                  <a:pt x="65" y="186"/>
                </a:lnTo>
                <a:lnTo>
                  <a:pt x="65" y="186"/>
                </a:lnTo>
                <a:lnTo>
                  <a:pt x="69" y="186"/>
                </a:lnTo>
                <a:lnTo>
                  <a:pt x="72" y="185"/>
                </a:lnTo>
                <a:lnTo>
                  <a:pt x="74" y="181"/>
                </a:lnTo>
                <a:lnTo>
                  <a:pt x="74" y="177"/>
                </a:lnTo>
                <a:lnTo>
                  <a:pt x="74" y="159"/>
                </a:lnTo>
                <a:lnTo>
                  <a:pt x="74" y="159"/>
                </a:lnTo>
                <a:lnTo>
                  <a:pt x="74" y="156"/>
                </a:lnTo>
                <a:lnTo>
                  <a:pt x="72" y="152"/>
                </a:lnTo>
                <a:lnTo>
                  <a:pt x="69" y="150"/>
                </a:lnTo>
                <a:lnTo>
                  <a:pt x="65" y="150"/>
                </a:lnTo>
                <a:lnTo>
                  <a:pt x="56" y="150"/>
                </a:lnTo>
                <a:lnTo>
                  <a:pt x="56" y="130"/>
                </a:lnTo>
                <a:lnTo>
                  <a:pt x="65" y="130"/>
                </a:lnTo>
                <a:lnTo>
                  <a:pt x="65" y="130"/>
                </a:lnTo>
                <a:lnTo>
                  <a:pt x="69" y="130"/>
                </a:lnTo>
                <a:lnTo>
                  <a:pt x="72" y="128"/>
                </a:lnTo>
                <a:lnTo>
                  <a:pt x="74" y="125"/>
                </a:lnTo>
                <a:lnTo>
                  <a:pt x="74" y="121"/>
                </a:lnTo>
                <a:lnTo>
                  <a:pt x="74" y="103"/>
                </a:lnTo>
                <a:lnTo>
                  <a:pt x="74" y="103"/>
                </a:lnTo>
                <a:lnTo>
                  <a:pt x="74" y="99"/>
                </a:lnTo>
                <a:lnTo>
                  <a:pt x="72" y="96"/>
                </a:lnTo>
                <a:lnTo>
                  <a:pt x="69" y="94"/>
                </a:lnTo>
                <a:lnTo>
                  <a:pt x="65" y="94"/>
                </a:lnTo>
                <a:lnTo>
                  <a:pt x="56" y="94"/>
                </a:lnTo>
                <a:lnTo>
                  <a:pt x="56" y="74"/>
                </a:lnTo>
                <a:lnTo>
                  <a:pt x="65" y="74"/>
                </a:lnTo>
                <a:lnTo>
                  <a:pt x="65" y="74"/>
                </a:lnTo>
                <a:lnTo>
                  <a:pt x="69" y="74"/>
                </a:lnTo>
                <a:lnTo>
                  <a:pt x="72" y="72"/>
                </a:lnTo>
                <a:lnTo>
                  <a:pt x="74" y="69"/>
                </a:lnTo>
                <a:lnTo>
                  <a:pt x="74" y="65"/>
                </a:lnTo>
                <a:lnTo>
                  <a:pt x="74" y="45"/>
                </a:lnTo>
                <a:lnTo>
                  <a:pt x="74" y="45"/>
                </a:lnTo>
                <a:lnTo>
                  <a:pt x="74" y="41"/>
                </a:lnTo>
                <a:lnTo>
                  <a:pt x="72" y="40"/>
                </a:lnTo>
                <a:lnTo>
                  <a:pt x="69" y="38"/>
                </a:lnTo>
                <a:lnTo>
                  <a:pt x="65" y="38"/>
                </a:lnTo>
                <a:lnTo>
                  <a:pt x="56" y="38"/>
                </a:lnTo>
                <a:lnTo>
                  <a:pt x="56" y="18"/>
                </a:lnTo>
                <a:lnTo>
                  <a:pt x="92" y="18"/>
                </a:lnTo>
                <a:lnTo>
                  <a:pt x="92" y="26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bIns="60960" lIns="121920" rIns="121920" tIns="60960"/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3200" lang="en-US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图片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25487"/>
          <a:stretch>
            <a:fillRect/>
          </a:stretch>
        </p:blipFill>
        <p:spPr>
          <a:xfrm>
            <a:off x="0" y="0"/>
            <a:ext cx="12187799" cy="6858000"/>
          </a:xfrm>
          <a:prstGeom prst="rect"/>
        </p:spPr>
      </p:pic>
      <p:sp>
        <p:nvSpPr>
          <p:cNvPr id="1048658" name="矩形 8"/>
          <p:cNvSpPr/>
          <p:nvPr/>
        </p:nvSpPr>
        <p:spPr>
          <a:xfrm>
            <a:off x="0" y="0"/>
            <a:ext cx="12192000" cy="6858000"/>
          </a:xfrm>
          <a:prstGeom prst="rect"/>
          <a:solidFill>
            <a:srgbClr val="DDFAFC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77" name="组合 29"/>
          <p:cNvGrpSpPr/>
          <p:nvPr/>
        </p:nvGrpSpPr>
        <p:grpSpPr>
          <a:xfrm>
            <a:off x="2797791" y="1392951"/>
            <a:ext cx="7287905" cy="3548940"/>
            <a:chOff x="1605104" y="1714240"/>
            <a:chExt cx="4028723" cy="1738836"/>
          </a:xfrm>
        </p:grpSpPr>
        <p:sp>
          <p:nvSpPr>
            <p:cNvPr id="1048659" name="矩形: 圆角 30"/>
            <p:cNvSpPr/>
            <p:nvPr/>
          </p:nvSpPr>
          <p:spPr>
            <a:xfrm>
              <a:off x="1605104" y="1714240"/>
              <a:ext cx="4028723" cy="1738835"/>
            </a:xfrm>
            <a:prstGeom prst="roundRect">
              <a:avLst>
                <a:gd name="adj" fmla="val 3714"/>
              </a:avLst>
            </a:prstGeom>
            <a:solidFill>
              <a:srgbClr val="59D3D9"/>
            </a:solidFill>
            <a:ln>
              <a:noFill/>
            </a:ln>
            <a:effectLst>
              <a:outerShdw algn="tl" blurRad="88900" dir="27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zh-CN" noProof="0" normalizeH="0" spc="0" strike="noStrike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48660" name="任意多边形: 形状 39"/>
            <p:cNvSpPr/>
            <p:nvPr/>
          </p:nvSpPr>
          <p:spPr>
            <a:xfrm>
              <a:off x="4824096" y="2646954"/>
              <a:ext cx="809021" cy="806122"/>
            </a:xfrm>
            <a:custGeom>
              <a:avLst/>
              <a:gdLst>
                <a:gd name="connsiteX0" fmla="*/ 622570 w 992365"/>
                <a:gd name="connsiteY0" fmla="*/ 0 h 988808"/>
                <a:gd name="connsiteX1" fmla="*/ 970655 w 992365"/>
                <a:gd name="connsiteY1" fmla="*/ 106325 h 988808"/>
                <a:gd name="connsiteX2" fmla="*/ 992365 w 992365"/>
                <a:gd name="connsiteY2" fmla="*/ 124238 h 988808"/>
                <a:gd name="connsiteX3" fmla="*/ 992365 w 992365"/>
                <a:gd name="connsiteY3" fmla="*/ 901900 h 988808"/>
                <a:gd name="connsiteX4" fmla="*/ 905457 w 992365"/>
                <a:gd name="connsiteY4" fmla="*/ 988808 h 988808"/>
                <a:gd name="connsiteX5" fmla="*/ 121303 w 992365"/>
                <a:gd name="connsiteY5" fmla="*/ 988808 h 988808"/>
                <a:gd name="connsiteX6" fmla="*/ 106325 w 992365"/>
                <a:gd name="connsiteY6" fmla="*/ 970655 h 988808"/>
                <a:gd name="connsiteX7" fmla="*/ 0 w 992365"/>
                <a:gd name="connsiteY7" fmla="*/ 622570 h 988808"/>
                <a:gd name="connsiteX8" fmla="*/ 622570 w 992365"/>
                <a:gd name="connsiteY8" fmla="*/ 0 h 98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2365" h="988808">
                  <a:moveTo>
                    <a:pt x="622570" y="0"/>
                  </a:moveTo>
                  <a:cubicBezTo>
                    <a:pt x="751509" y="0"/>
                    <a:pt x="871292" y="39197"/>
                    <a:pt x="970655" y="106325"/>
                  </a:cubicBezTo>
                  <a:lnTo>
                    <a:pt x="992365" y="124238"/>
                  </a:lnTo>
                  <a:lnTo>
                    <a:pt x="992365" y="901900"/>
                  </a:lnTo>
                  <a:cubicBezTo>
                    <a:pt x="992365" y="949898"/>
                    <a:pt x="953455" y="988808"/>
                    <a:pt x="905457" y="988808"/>
                  </a:cubicBezTo>
                  <a:lnTo>
                    <a:pt x="121303" y="988808"/>
                  </a:lnTo>
                  <a:lnTo>
                    <a:pt x="106325" y="970655"/>
                  </a:lnTo>
                  <a:cubicBezTo>
                    <a:pt x="39197" y="871292"/>
                    <a:pt x="0" y="751509"/>
                    <a:pt x="0" y="622570"/>
                  </a:cubicBezTo>
                  <a:cubicBezTo>
                    <a:pt x="0" y="278734"/>
                    <a:pt x="278734" y="0"/>
                    <a:pt x="622570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zh-CN" noProof="0" normalizeH="0" spc="0" strike="noStrike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48661" name="文本框 41"/>
            <p:cNvSpPr txBox="1"/>
            <p:nvPr/>
          </p:nvSpPr>
          <p:spPr>
            <a:xfrm>
              <a:off x="5031282" y="2721674"/>
              <a:ext cx="464083" cy="486599"/>
            </a:xfrm>
            <a:prstGeom prst="rect"/>
            <a:noFill/>
          </p:spPr>
          <p:txBody>
            <a:bodyPr rtlCol="0" wrap="square">
              <a:spAutoFit/>
            </a:bodyPr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altLang="zh-CN" baseline="0" b="1" cap="none" sz="6000" i="0" kern="1200" kumimoji="0" lang="en-US" noProof="0" normalizeH="0" spc="0" strike="noStrike" u="none">
                  <a:ln>
                    <a:noFill/>
                  </a:ln>
                  <a:solidFill>
                    <a:srgbClr val="59D3D9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2</a:t>
              </a:r>
              <a:endParaRPr altLang="en-US" baseline="0" b="1" cap="none" dirty="0" sz="6000" i="0" kern="1200" kumimoji="0" lang="zh-CN" noProof="0" normalizeH="0" spc="0" strike="noStrike" u="none">
                <a:ln>
                  <a:noFill/>
                </a:ln>
                <a:solidFill>
                  <a:srgbClr val="59D3D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78" name="组合 9"/>
          <p:cNvGrpSpPr/>
          <p:nvPr/>
        </p:nvGrpSpPr>
        <p:grpSpPr>
          <a:xfrm>
            <a:off x="4078528" y="2108439"/>
            <a:ext cx="4030742" cy="2596206"/>
            <a:chOff x="3815784" y="2108439"/>
            <a:chExt cx="4030742" cy="2596206"/>
          </a:xfrm>
        </p:grpSpPr>
        <p:sp>
          <p:nvSpPr>
            <p:cNvPr id="1048662" name="文本框 47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017433" y="2108439"/>
              <a:ext cx="3331396" cy="599765"/>
            </a:xfrm>
            <a:prstGeom prst="rect"/>
            <a:noFill/>
            <a:ln>
              <a:noFill/>
            </a:ln>
          </p:spPr>
          <p:txBody>
            <a:bodyPr anchor="ctr">
              <a:no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indent="-285750" marL="7429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indent="-228600" marL="1143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indent="-228600" marL="16002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indent="-228600" marL="20574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indent="0">
                <a:lnSpc>
                  <a:spcPct val="120000"/>
                </a:lnSpc>
                <a:buNone/>
              </a:pPr>
              <a:r>
                <a:rPr altLang="zh-CN" b="1" dirty="0" sz="3600"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KRITERIA</a:t>
              </a:r>
              <a:endParaRPr altLang="en-US" baseline="0" b="1" cap="none" dirty="0" sz="3600" i="0" kern="120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048663" name="文本框 7"/>
            <p:cNvSpPr txBox="1"/>
            <p:nvPr/>
          </p:nvSpPr>
          <p:spPr>
            <a:xfrm>
              <a:off x="3815784" y="2708204"/>
              <a:ext cx="4030742" cy="1996441"/>
            </a:xfrm>
            <a:prstGeom prst="rect"/>
            <a:noFill/>
          </p:spPr>
          <p:txBody>
            <a:bodyPr rtlCol="0" wrap="square">
              <a:spAutoFit/>
            </a:bodyPr>
            <a:p>
              <a:pPr indent="-342900" lvl="0" marL="342900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altLang="zh-CN" dirty="0" lang="en-US" err="1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Kriteria</a:t>
              </a:r>
              <a:r>
                <a:rPr altLang="zh-CN" dirty="0" lang="en-US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 </a:t>
              </a:r>
              <a:r>
                <a:rPr altLang="zh-CN" dirty="0" lang="en-US" err="1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Fasilitas</a:t>
              </a:r>
              <a:r>
                <a:rPr altLang="zh-CN" dirty="0" lang="en-US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 </a:t>
              </a:r>
              <a:r>
                <a:rPr altLang="zh-CN" dirty="0" lang="en-US" err="1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Pelayanan</a:t>
              </a:r>
              <a:r>
                <a:rPr altLang="zh-CN" dirty="0" lang="en-US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 Kesehatan </a:t>
              </a:r>
              <a:r>
                <a:rPr altLang="zh-CN" dirty="0" lang="en-US" err="1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dan</a:t>
              </a:r>
              <a:r>
                <a:rPr altLang="zh-CN" dirty="0" lang="en-US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 </a:t>
              </a:r>
              <a:r>
                <a:rPr altLang="zh-CN" dirty="0" lang="en-US" err="1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Institusi</a:t>
              </a:r>
              <a:r>
                <a:rPr altLang="zh-CN" dirty="0" lang="en-US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 </a:t>
              </a:r>
              <a:r>
                <a:rPr altLang="zh-CN" dirty="0" lang="en-US" err="1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Kesehatan</a:t>
              </a:r>
              <a:endParaRPr altLang="zh-CN" dirty="0" lang="en-US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  <a:p>
              <a:pPr indent="-342900" lvl="0" marL="342900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altLang="zh-CN" dirty="0" lang="en-US" err="1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Kriteria</a:t>
              </a:r>
              <a:r>
                <a:rPr altLang="zh-CN" dirty="0" lang="en-US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 Tenaga Kesehatan </a:t>
              </a:r>
              <a:r>
                <a:rPr altLang="zh-CN" dirty="0" lang="en-US" err="1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Penerima</a:t>
              </a:r>
              <a:r>
                <a:rPr altLang="zh-CN" dirty="0" lang="en-US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 </a:t>
              </a:r>
              <a:r>
                <a:rPr altLang="zh-CN" dirty="0" lang="en-US" err="1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Insentif</a:t>
              </a:r>
              <a:r>
                <a:rPr altLang="zh-CN" dirty="0" lang="en-US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 dan </a:t>
              </a:r>
              <a:r>
                <a:rPr altLang="zh-CN" dirty="0" lang="en-US" err="1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Santunan</a:t>
              </a:r>
              <a:r>
                <a:rPr altLang="zh-CN" dirty="0" lang="en-US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 </a:t>
              </a:r>
              <a:r>
                <a:rPr altLang="zh-CN" dirty="0" lang="en-US" err="1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Kematian</a:t>
              </a:r>
              <a:endParaRPr altLang="en-US" dirty="0" lang="zh-CN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文本框 1"/>
          <p:cNvSpPr txBox="1"/>
          <p:nvPr/>
        </p:nvSpPr>
        <p:spPr>
          <a:xfrm>
            <a:off x="1130484" y="509619"/>
            <a:ext cx="5910581" cy="447040"/>
          </a:xfrm>
          <a:prstGeom prst="rect"/>
          <a:noFill/>
        </p:spPr>
        <p:txBody>
          <a:bodyPr rtlCol="0" wrap="none">
            <a:spAutoFit/>
          </a:bodyPr>
          <a:p>
            <a:pPr>
              <a:lnSpc>
                <a:spcPct val="120000"/>
              </a:lnSpc>
            </a:pP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Kriteria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Fasyankes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dan </a:t>
            </a:r>
            <a:r>
              <a:rPr altLang="zh-CN" b="1" dirty="0" sz="2400" lang="en-US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Institusi</a:t>
            </a:r>
            <a:r>
              <a:rPr altLang="zh-CN" b="1" dirty="0" sz="2400" lang="en-US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Kesehatan</a:t>
            </a:r>
          </a:p>
        </p:txBody>
      </p:sp>
      <p:sp>
        <p:nvSpPr>
          <p:cNvPr id="1048665" name="Text Placeholder 13"/>
          <p:cNvSpPr txBox="1"/>
          <p:nvPr/>
        </p:nvSpPr>
        <p:spPr>
          <a:xfrm>
            <a:off x="1296835" y="1981782"/>
            <a:ext cx="2438400" cy="304800"/>
          </a:xfrm>
          <a:prstGeom prst="rect"/>
          <a:noFill/>
        </p:spPr>
        <p:txBody>
          <a:bodyPr anchor="ctr"/>
          <a:lstStyle>
            <a:lvl1pPr algn="just" defTabSz="914400" eaLnBrk="1" hangingPunct="1" indent="0" latinLnBrk="0" marL="0" rtl="0">
              <a:spcBef>
                <a:spcPct val="20000"/>
              </a:spcBef>
              <a:buFont typeface="Arial" panose="020B0604020202020204" pitchFamily="34" charset="0"/>
              <a:buNone/>
              <a:defRPr b="1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Sen" pitchFamily="50" charset="0"/>
                <a:ea typeface="+mn-ea"/>
                <a:cs typeface="Levenim MT" pitchFamily="2" charset="-79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dirty="0" sz="1800" lang="en-US">
                <a:solidFill>
                  <a:srgbClr val="8389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RUMAH SAKIT</a:t>
            </a:r>
          </a:p>
        </p:txBody>
      </p:sp>
      <p:sp>
        <p:nvSpPr>
          <p:cNvPr id="1048666" name="Text Placeholder 14"/>
          <p:cNvSpPr txBox="1"/>
          <p:nvPr/>
        </p:nvSpPr>
        <p:spPr>
          <a:xfrm>
            <a:off x="283407" y="2353913"/>
            <a:ext cx="4078089" cy="4336598"/>
          </a:xfrm>
          <a:prstGeom prst="rect"/>
          <a:noFill/>
        </p:spPr>
        <p:txBody>
          <a:bodyPr anchor="t"/>
          <a:lstStyle>
            <a:lvl1pPr algn="just" defTabSz="914400" eaLnBrk="1" hangingPunct="1" indent="0" latinLnBrk="0" marL="0" rtl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  <a:defRPr b="0"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Levenim MT" pitchFamily="2" charset="-79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227013" marL="227013">
              <a:lnSpc>
                <a:spcPct val="114000"/>
              </a:lnSpc>
              <a:spcBef>
                <a:spcPct val="0"/>
              </a:spcBef>
              <a:buFont typeface="+mj-lt"/>
              <a:buAutoNum type="arabicPeriod"/>
            </a:pPr>
            <a:r>
              <a:rPr dirty="0" sz="1300" lang="id-ID">
                <a:latin typeface="+mn-lt"/>
              </a:rPr>
              <a:t>R</a:t>
            </a:r>
            <a:r>
              <a:rPr dirty="0" sz="1300" lang="en-US">
                <a:latin typeface="+mn-lt"/>
              </a:rPr>
              <a:t>S</a:t>
            </a:r>
            <a:r>
              <a:rPr dirty="0" sz="1300" lang="id-ID">
                <a:latin typeface="+mn-lt"/>
              </a:rPr>
              <a:t> yang </a:t>
            </a:r>
            <a:r>
              <a:rPr b="1" dirty="0" sz="1300" lang="en-US">
                <a:latin typeface="+mn-lt"/>
              </a:rPr>
              <a:t>K</a:t>
            </a:r>
            <a:r>
              <a:rPr b="1" dirty="0" sz="1300" lang="id-ID">
                <a:latin typeface="+mn-lt"/>
              </a:rPr>
              <a:t>husus </a:t>
            </a:r>
            <a:r>
              <a:rPr b="1" dirty="0" sz="1300" lang="en-US">
                <a:latin typeface="+mn-lt"/>
              </a:rPr>
              <a:t>M</a:t>
            </a:r>
            <a:r>
              <a:rPr b="1" dirty="0" sz="1300" lang="id-ID">
                <a:latin typeface="+mn-lt"/>
              </a:rPr>
              <a:t>enangani COVID-19</a:t>
            </a:r>
            <a:r>
              <a:rPr dirty="0" sz="1300" lang="id-ID">
                <a:latin typeface="+mn-lt"/>
              </a:rPr>
              <a:t> </a:t>
            </a:r>
            <a:r>
              <a:rPr b="1" dirty="0" sz="1300" i="1" lang="id-ID">
                <a:latin typeface="+mn-lt"/>
              </a:rPr>
              <a:t>seperti</a:t>
            </a:r>
            <a:r>
              <a:rPr dirty="0" sz="1300" lang="id-ID">
                <a:latin typeface="+mn-lt"/>
              </a:rPr>
              <a:t> </a:t>
            </a:r>
            <a:r>
              <a:rPr dirty="0" sz="1300" lang="en-US">
                <a:latin typeface="+mn-lt"/>
              </a:rPr>
              <a:t> </a:t>
            </a:r>
            <a:r>
              <a:rPr dirty="0" sz="1300" lang="id-ID">
                <a:latin typeface="+mn-lt"/>
              </a:rPr>
              <a:t>RSPI Prof. dr. Sulianti Saroso, RSUP Persahabatan, RS Wisma Atlet, dan RS Khusus Infeksi COVID-19 Pulau Galang</a:t>
            </a:r>
            <a:endParaRPr dirty="0" sz="1300" lang="en-US">
              <a:latin typeface="+mn-lt"/>
            </a:endParaRPr>
          </a:p>
          <a:p>
            <a:pPr algn="l" indent="-234950" marL="461963">
              <a:lnSpc>
                <a:spcPct val="114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dirty="0" sz="1300" lang="en-US">
                <a:latin typeface="+mn-lt"/>
              </a:rPr>
              <a:t>Area </a:t>
            </a:r>
            <a:r>
              <a:rPr dirty="0" sz="1300" lang="en-US" err="1">
                <a:latin typeface="+mn-lt"/>
              </a:rPr>
              <a:t>Kerja</a:t>
            </a:r>
            <a:r>
              <a:rPr dirty="0" sz="1300" lang="en-US">
                <a:latin typeface="+mn-lt"/>
              </a:rPr>
              <a:t> : </a:t>
            </a:r>
            <a:r>
              <a:rPr b="1" dirty="0" sz="1300" lang="en-US" err="1">
                <a:latin typeface="+mn-lt"/>
              </a:rPr>
              <a:t>Ruang</a:t>
            </a:r>
            <a:r>
              <a:rPr b="1" dirty="0" sz="1300" lang="en-US">
                <a:latin typeface="+mn-lt"/>
              </a:rPr>
              <a:t> </a:t>
            </a:r>
            <a:r>
              <a:rPr b="1" dirty="0" sz="1300" lang="en-US" err="1">
                <a:latin typeface="+mn-lt"/>
              </a:rPr>
              <a:t>Isolasi</a:t>
            </a:r>
            <a:r>
              <a:rPr b="1" dirty="0" sz="1300" lang="en-US">
                <a:latin typeface="+mn-lt"/>
              </a:rPr>
              <a:t> COVID-19, </a:t>
            </a:r>
            <a:r>
              <a:rPr b="1" dirty="0" sz="1300" lang="en-US" err="1">
                <a:latin typeface="+mn-lt"/>
              </a:rPr>
              <a:t>Ruang</a:t>
            </a:r>
            <a:r>
              <a:rPr b="1" dirty="0" sz="1300" lang="en-US">
                <a:latin typeface="+mn-lt"/>
              </a:rPr>
              <a:t> HCU/ICU/ICCU COVID-19, </a:t>
            </a:r>
            <a:r>
              <a:rPr b="1" dirty="0" sz="1300" lang="en-US" err="1">
                <a:latin typeface="+mn-lt"/>
              </a:rPr>
              <a:t>Ruang</a:t>
            </a:r>
            <a:r>
              <a:rPr b="1" dirty="0" sz="1300" lang="en-US">
                <a:latin typeface="+mn-lt"/>
              </a:rPr>
              <a:t> IGD, </a:t>
            </a:r>
            <a:r>
              <a:rPr b="1" dirty="0" sz="1300" lang="en-US" err="1">
                <a:latin typeface="+mn-lt"/>
              </a:rPr>
              <a:t>Ruang</a:t>
            </a:r>
            <a:r>
              <a:rPr b="1" dirty="0" sz="1300" lang="en-US">
                <a:latin typeface="+mn-lt"/>
              </a:rPr>
              <a:t> </a:t>
            </a:r>
            <a:r>
              <a:rPr b="1" dirty="0" sz="1300" lang="en-US" err="1">
                <a:latin typeface="+mn-lt"/>
              </a:rPr>
              <a:t>Rawat</a:t>
            </a:r>
            <a:r>
              <a:rPr b="1" dirty="0" sz="1300" lang="en-US">
                <a:latin typeface="+mn-lt"/>
              </a:rPr>
              <a:t> </a:t>
            </a:r>
            <a:r>
              <a:rPr b="1" dirty="0" sz="1300" lang="en-US" err="1">
                <a:latin typeface="+mn-lt"/>
              </a:rPr>
              <a:t>Inap</a:t>
            </a:r>
            <a:r>
              <a:rPr b="1" dirty="0" sz="1300" lang="en-US">
                <a:latin typeface="+mn-lt"/>
              </a:rPr>
              <a:t>, </a:t>
            </a:r>
            <a:r>
              <a:rPr b="1" dirty="0" sz="1300" lang="en-US" err="1">
                <a:latin typeface="+mn-lt"/>
              </a:rPr>
              <a:t>Instalasi</a:t>
            </a:r>
            <a:r>
              <a:rPr b="1" dirty="0" sz="1300" lang="en-US">
                <a:latin typeface="+mn-lt"/>
              </a:rPr>
              <a:t> </a:t>
            </a:r>
            <a:r>
              <a:rPr b="1" dirty="0" sz="1300" lang="en-US" err="1">
                <a:latin typeface="+mn-lt"/>
              </a:rPr>
              <a:t>Farmasi</a:t>
            </a:r>
            <a:r>
              <a:rPr b="1" dirty="0" sz="1300" lang="en-US">
                <a:latin typeface="+mn-lt"/>
              </a:rPr>
              <a:t>, </a:t>
            </a:r>
            <a:r>
              <a:rPr b="1" dirty="0" sz="1300" lang="en-US" err="1">
                <a:latin typeface="+mn-lt"/>
              </a:rPr>
              <a:t>dan</a:t>
            </a:r>
            <a:r>
              <a:rPr b="1" dirty="0" sz="1300" lang="en-US">
                <a:latin typeface="+mn-lt"/>
              </a:rPr>
              <a:t> </a:t>
            </a:r>
            <a:r>
              <a:rPr b="1" dirty="0" sz="1300" lang="en-US" err="1">
                <a:latin typeface="+mn-lt"/>
              </a:rPr>
              <a:t>Ruang</a:t>
            </a:r>
            <a:r>
              <a:rPr b="1" dirty="0" sz="1300" lang="en-US">
                <a:latin typeface="+mn-lt"/>
              </a:rPr>
              <a:t> Lain</a:t>
            </a:r>
            <a:r>
              <a:rPr dirty="0" sz="1300" lang="en-US">
                <a:latin typeface="+mn-lt"/>
              </a:rPr>
              <a:t> yang </a:t>
            </a:r>
            <a:r>
              <a:rPr dirty="0" sz="1300" lang="en-US" err="1">
                <a:latin typeface="+mn-lt"/>
              </a:rPr>
              <a:t>digunakan</a:t>
            </a:r>
            <a:r>
              <a:rPr dirty="0" sz="1300" lang="en-US">
                <a:latin typeface="+mn-lt"/>
              </a:rPr>
              <a:t> </a:t>
            </a:r>
            <a:r>
              <a:rPr dirty="0" sz="1300" lang="en-US" err="1">
                <a:latin typeface="+mn-lt"/>
              </a:rPr>
              <a:t>untuk</a:t>
            </a:r>
            <a:r>
              <a:rPr dirty="0" sz="1300" lang="en-US">
                <a:latin typeface="+mn-lt"/>
              </a:rPr>
              <a:t> </a:t>
            </a:r>
            <a:r>
              <a:rPr dirty="0" sz="1300" lang="en-US" err="1">
                <a:latin typeface="+mn-lt"/>
              </a:rPr>
              <a:t>pelayanan</a:t>
            </a:r>
            <a:r>
              <a:rPr dirty="0" sz="1300" lang="en-US">
                <a:latin typeface="+mn-lt"/>
              </a:rPr>
              <a:t> COVID-19. </a:t>
            </a:r>
          </a:p>
          <a:p>
            <a:pPr algn="l" indent="-227013" marL="227013">
              <a:lnSpc>
                <a:spcPct val="114000"/>
              </a:lnSpc>
              <a:spcBef>
                <a:spcPct val="0"/>
              </a:spcBef>
            </a:pPr>
            <a:endParaRPr dirty="0" sz="1400" lang="en-US">
              <a:latin typeface="+mn-lt"/>
            </a:endParaRPr>
          </a:p>
          <a:p>
            <a:pPr algn="l" indent="-227013" marL="227013">
              <a:lnSpc>
                <a:spcPct val="114000"/>
              </a:lnSpc>
              <a:spcBef>
                <a:spcPct val="0"/>
              </a:spcBef>
              <a:buFont typeface="+mj-lt"/>
              <a:buAutoNum type="arabicPeriod" startAt="2"/>
            </a:pPr>
            <a:r>
              <a:rPr dirty="0" sz="1300" lang="en-US">
                <a:latin typeface="+mn-lt"/>
              </a:rPr>
              <a:t>RS </a:t>
            </a:r>
            <a:r>
              <a:rPr b="1" dirty="0" sz="1300" lang="id-ID">
                <a:latin typeface="+mn-lt"/>
              </a:rPr>
              <a:t>milik Pemerintah Pusat </a:t>
            </a:r>
            <a:r>
              <a:rPr dirty="0" sz="1300" lang="id-ID">
                <a:latin typeface="+mn-lt"/>
              </a:rPr>
              <a:t>termasuk</a:t>
            </a:r>
            <a:r>
              <a:rPr b="1" dirty="0" sz="1300" lang="id-ID">
                <a:latin typeface="+mn-lt"/>
              </a:rPr>
              <a:t> </a:t>
            </a:r>
            <a:r>
              <a:rPr b="1" dirty="0" sz="1300" lang="en-US">
                <a:latin typeface="+mn-lt"/>
              </a:rPr>
              <a:t>RS</a:t>
            </a:r>
            <a:r>
              <a:rPr b="1" dirty="0" sz="1300" lang="id-ID">
                <a:latin typeface="+mn-lt"/>
              </a:rPr>
              <a:t> milik TNI/POLRI atau </a:t>
            </a:r>
            <a:r>
              <a:rPr b="1" dirty="0" sz="1300" lang="en-US">
                <a:latin typeface="+mn-lt"/>
              </a:rPr>
              <a:t>P</a:t>
            </a:r>
            <a:r>
              <a:rPr b="1" dirty="0" sz="1300" lang="id-ID">
                <a:latin typeface="+mn-lt"/>
              </a:rPr>
              <a:t>emerintah </a:t>
            </a:r>
            <a:r>
              <a:rPr b="1" dirty="0" sz="1300" lang="en-US">
                <a:latin typeface="+mn-lt"/>
              </a:rPr>
              <a:t>D</a:t>
            </a:r>
            <a:r>
              <a:rPr b="1" dirty="0" sz="1300" lang="id-ID">
                <a:latin typeface="+mn-lt"/>
              </a:rPr>
              <a:t>aerah</a:t>
            </a:r>
            <a:r>
              <a:rPr dirty="0" sz="1300" lang="id-ID">
                <a:latin typeface="+mn-lt"/>
              </a:rPr>
              <a:t>, serta rumah sakit milik swasta yang ditetapkan oleh Pemerintah Pusat atau </a:t>
            </a:r>
            <a:r>
              <a:rPr dirty="0" sz="1300" lang="en-US" err="1">
                <a:latin typeface="+mn-lt"/>
              </a:rPr>
              <a:t>Pemda</a:t>
            </a:r>
            <a:endParaRPr dirty="0" sz="1300" lang="en-US">
              <a:latin typeface="+mn-lt"/>
            </a:endParaRPr>
          </a:p>
          <a:p>
            <a:pPr algn="l" indent="-234950" marL="461963">
              <a:lnSpc>
                <a:spcPct val="114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dirty="0" sz="1300" lang="en-US">
                <a:latin typeface="+mn-lt"/>
              </a:rPr>
              <a:t>Area </a:t>
            </a:r>
            <a:r>
              <a:rPr dirty="0" sz="1300" lang="en-US" err="1">
                <a:latin typeface="+mn-lt"/>
              </a:rPr>
              <a:t>Kerja</a:t>
            </a:r>
            <a:r>
              <a:rPr dirty="0" sz="1300" lang="en-US">
                <a:latin typeface="+mn-lt"/>
              </a:rPr>
              <a:t> : </a:t>
            </a:r>
            <a:r>
              <a:rPr b="1" dirty="0" sz="1300" lang="en-US" err="1">
                <a:latin typeface="+mn-lt"/>
              </a:rPr>
              <a:t>Ruang</a:t>
            </a:r>
            <a:r>
              <a:rPr b="1" dirty="0" sz="1300" lang="en-US">
                <a:latin typeface="+mn-lt"/>
              </a:rPr>
              <a:t> </a:t>
            </a:r>
            <a:r>
              <a:rPr b="1" dirty="0" sz="1300" lang="en-US" err="1">
                <a:latin typeface="+mn-lt"/>
              </a:rPr>
              <a:t>Isolasi</a:t>
            </a:r>
            <a:r>
              <a:rPr b="1" dirty="0" sz="1300" lang="en-US">
                <a:latin typeface="+mn-lt"/>
              </a:rPr>
              <a:t> COVID-19, </a:t>
            </a:r>
            <a:r>
              <a:rPr b="1" dirty="0" sz="1300" lang="en-US" err="1">
                <a:latin typeface="+mn-lt"/>
              </a:rPr>
              <a:t>Ruang</a:t>
            </a:r>
            <a:r>
              <a:rPr b="1" dirty="0" sz="1300" lang="en-US">
                <a:latin typeface="+mn-lt"/>
              </a:rPr>
              <a:t> HCU/ICU/ICCU COVID-19 </a:t>
            </a:r>
            <a:r>
              <a:rPr b="1" dirty="0" sz="1300" lang="en-US" err="1">
                <a:latin typeface="+mn-lt"/>
              </a:rPr>
              <a:t>dan</a:t>
            </a:r>
            <a:r>
              <a:rPr b="1" dirty="0" sz="1300" lang="en-US">
                <a:latin typeface="+mn-lt"/>
              </a:rPr>
              <a:t> </a:t>
            </a:r>
            <a:r>
              <a:rPr b="1" dirty="0" sz="1300" lang="en-US" err="1">
                <a:latin typeface="+mn-lt"/>
              </a:rPr>
              <a:t>Ruang</a:t>
            </a:r>
            <a:r>
              <a:rPr b="1" dirty="0" sz="1300" lang="en-US">
                <a:latin typeface="+mn-lt"/>
              </a:rPr>
              <a:t> IGD </a:t>
            </a:r>
            <a:r>
              <a:rPr b="1" dirty="0" sz="1300" lang="en-US" err="1">
                <a:latin typeface="+mn-lt"/>
              </a:rPr>
              <a:t>Triase</a:t>
            </a:r>
            <a:endParaRPr dirty="0" sz="1300" lang="en-US">
              <a:latin typeface="+mn-lt"/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dirty="0" sz="1300" lang="en-US">
              <a:latin typeface="+mn-lt"/>
            </a:endParaRPr>
          </a:p>
        </p:txBody>
      </p:sp>
      <p:sp>
        <p:nvSpPr>
          <p:cNvPr id="1048667" name="Text Placeholder 13"/>
          <p:cNvSpPr txBox="1"/>
          <p:nvPr/>
        </p:nvSpPr>
        <p:spPr>
          <a:xfrm>
            <a:off x="292284" y="1634431"/>
            <a:ext cx="1676400" cy="694703"/>
          </a:xfrm>
          <a:prstGeom prst="rect"/>
          <a:noFill/>
        </p:spPr>
        <p:txBody>
          <a:bodyPr anchor="ctr"/>
          <a:lstStyle>
            <a:lvl1pPr algn="just" defTabSz="914400" eaLnBrk="1" hangingPunct="1" indent="0" latinLnBrk="0" marL="0" rtl="0">
              <a:spcBef>
                <a:spcPct val="20000"/>
              </a:spcBef>
              <a:buFont typeface="Arial" panose="020B0604020202020204" pitchFamily="34" charset="0"/>
              <a:buNone/>
              <a:defRPr b="1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Sen" pitchFamily="50" charset="0"/>
                <a:ea typeface="+mn-ea"/>
                <a:cs typeface="Levenim MT" pitchFamily="2" charset="-79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dirty="0" sz="6000" lang="en-US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01</a:t>
            </a:r>
          </a:p>
        </p:txBody>
      </p:sp>
      <p:sp>
        <p:nvSpPr>
          <p:cNvPr id="1048668" name="Text Placeholder 13"/>
          <p:cNvSpPr txBox="1"/>
          <p:nvPr/>
        </p:nvSpPr>
        <p:spPr>
          <a:xfrm>
            <a:off x="5450363" y="2024334"/>
            <a:ext cx="2438400" cy="304800"/>
          </a:xfrm>
          <a:prstGeom prst="rect"/>
          <a:noFill/>
        </p:spPr>
        <p:txBody>
          <a:bodyPr anchor="ctr"/>
          <a:lstStyle>
            <a:lvl1pPr algn="just" defTabSz="914400" eaLnBrk="1" hangingPunct="1" indent="0" latinLnBrk="0" marL="0" rtl="0">
              <a:spcBef>
                <a:spcPct val="20000"/>
              </a:spcBef>
              <a:buFont typeface="Arial" panose="020B0604020202020204" pitchFamily="34" charset="0"/>
              <a:buNone/>
              <a:defRPr b="1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Sen" pitchFamily="50" charset="0"/>
                <a:ea typeface="+mn-ea"/>
                <a:cs typeface="Levenim MT" pitchFamily="2" charset="-79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dirty="0" sz="1800" lang="en-US">
                <a:solidFill>
                  <a:srgbClr val="8389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KKP</a:t>
            </a:r>
          </a:p>
        </p:txBody>
      </p:sp>
      <p:sp>
        <p:nvSpPr>
          <p:cNvPr id="1048669" name="Text Placeholder 14"/>
          <p:cNvSpPr txBox="1"/>
          <p:nvPr/>
        </p:nvSpPr>
        <p:spPr>
          <a:xfrm>
            <a:off x="4463391" y="2384923"/>
            <a:ext cx="3425372" cy="711200"/>
          </a:xfrm>
          <a:prstGeom prst="rect"/>
          <a:noFill/>
        </p:spPr>
        <p:txBody>
          <a:bodyPr anchor="t"/>
          <a:lstStyle>
            <a:lvl1pPr algn="just" defTabSz="914400" eaLnBrk="1" hangingPunct="1" indent="0" latinLnBrk="0" marL="0" rtl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  <a:defRPr b="0"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Levenim MT" pitchFamily="2" charset="-79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dirty="0" sz="1600" lang="en-US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Kantor </a:t>
            </a:r>
            <a:r>
              <a:rPr dirty="0" sz="1600" lang="en-US" err="1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Kesehatan</a:t>
            </a:r>
            <a:r>
              <a:rPr dirty="0" sz="1600" lang="en-US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dirty="0" sz="1600" lang="en-US" err="1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Pelabuhan</a:t>
            </a:r>
            <a:r>
              <a:rPr dirty="0" sz="1600" lang="en-US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(KKP) yang </a:t>
            </a:r>
            <a:r>
              <a:rPr dirty="0" sz="1600" lang="en-US" err="1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telah</a:t>
            </a:r>
            <a:r>
              <a:rPr dirty="0" sz="1600" lang="en-US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dirty="0" sz="1600" lang="en-US" err="1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ditetapkan</a:t>
            </a:r>
            <a:r>
              <a:rPr dirty="0" sz="1600" lang="en-US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oleh </a:t>
            </a:r>
            <a:r>
              <a:rPr dirty="0" sz="1600" lang="en-US" err="1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Pemerintah</a:t>
            </a:r>
            <a:r>
              <a:rPr dirty="0" sz="1600" lang="en-US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</a:t>
            </a:r>
            <a:r>
              <a:rPr dirty="0" sz="1600" lang="en-US" err="1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Pusat</a:t>
            </a:r>
            <a:r>
              <a:rPr dirty="0" sz="1600" lang="en-US">
                <a:latin typeface="+mj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 yang </a:t>
            </a:r>
            <a:r>
              <a:rPr dirty="0" sz="1600" lang="en-US" err="1">
                <a:latin typeface="+mj-lt"/>
              </a:rPr>
              <a:t>melakukan</a:t>
            </a:r>
            <a:r>
              <a:rPr dirty="0" sz="1600" lang="en-US">
                <a:latin typeface="+mj-lt"/>
              </a:rPr>
              <a:t> </a:t>
            </a:r>
            <a:r>
              <a:rPr b="1" dirty="0" sz="1600" lang="en-US" err="1">
                <a:latin typeface="+mj-lt"/>
              </a:rPr>
              <a:t>evakuasi</a:t>
            </a:r>
            <a:r>
              <a:rPr b="1" dirty="0" sz="1600" lang="en-US">
                <a:latin typeface="+mj-lt"/>
              </a:rPr>
              <a:t> </a:t>
            </a:r>
            <a:r>
              <a:rPr b="1" dirty="0" sz="1600" lang="en-US" err="1">
                <a:latin typeface="+mj-lt"/>
              </a:rPr>
              <a:t>pasien</a:t>
            </a:r>
            <a:r>
              <a:rPr b="1" dirty="0" sz="1600" lang="en-US">
                <a:latin typeface="+mj-lt"/>
              </a:rPr>
              <a:t> </a:t>
            </a:r>
            <a:r>
              <a:rPr b="1" dirty="0" sz="1600" lang="en-US" err="1">
                <a:latin typeface="+mj-lt"/>
              </a:rPr>
              <a:t>terduga</a:t>
            </a:r>
            <a:r>
              <a:rPr dirty="0" sz="1600" lang="en-US">
                <a:latin typeface="+mj-lt"/>
              </a:rPr>
              <a:t> COVID-19, </a:t>
            </a:r>
            <a:r>
              <a:rPr dirty="0" sz="1600" lang="en-US" err="1">
                <a:latin typeface="+mj-lt"/>
              </a:rPr>
              <a:t>melakukan</a:t>
            </a:r>
            <a:r>
              <a:rPr dirty="0" sz="1600" lang="en-US">
                <a:latin typeface="+mj-lt"/>
              </a:rPr>
              <a:t> </a:t>
            </a:r>
            <a:r>
              <a:rPr b="1" dirty="0" sz="1600" i="1" lang="en-US">
                <a:latin typeface="+mj-lt"/>
              </a:rPr>
              <a:t>screening</a:t>
            </a:r>
            <a:r>
              <a:rPr dirty="0" sz="1600" lang="en-US">
                <a:latin typeface="+mj-lt"/>
              </a:rPr>
              <a:t>, </a:t>
            </a:r>
            <a:r>
              <a:rPr dirty="0" sz="1600" lang="en-US" err="1">
                <a:latin typeface="+mj-lt"/>
              </a:rPr>
              <a:t>serta</a:t>
            </a:r>
            <a:r>
              <a:rPr dirty="0" sz="1600" lang="en-US">
                <a:latin typeface="+mj-lt"/>
              </a:rPr>
              <a:t> </a:t>
            </a:r>
            <a:r>
              <a:rPr dirty="0" sz="1600" lang="en-US" err="1">
                <a:latin typeface="+mj-lt"/>
              </a:rPr>
              <a:t>melakukan</a:t>
            </a:r>
            <a:r>
              <a:rPr dirty="0" sz="1600" lang="en-US">
                <a:latin typeface="+mj-lt"/>
              </a:rPr>
              <a:t> </a:t>
            </a:r>
            <a:r>
              <a:rPr b="1" dirty="0" sz="1600" lang="en-US" err="1">
                <a:latin typeface="+mj-lt"/>
              </a:rPr>
              <a:t>pengamatan</a:t>
            </a:r>
            <a:r>
              <a:rPr b="1" dirty="0" sz="1600" lang="en-US">
                <a:latin typeface="+mj-lt"/>
              </a:rPr>
              <a:t> dan </a:t>
            </a:r>
            <a:r>
              <a:rPr b="1" dirty="0" sz="1600" lang="en-US" err="1">
                <a:latin typeface="+mj-lt"/>
              </a:rPr>
              <a:t>penelusuran</a:t>
            </a:r>
            <a:r>
              <a:rPr b="1" dirty="0" sz="1600" lang="en-US">
                <a:latin typeface="+mj-lt"/>
              </a:rPr>
              <a:t> </a:t>
            </a:r>
            <a:r>
              <a:rPr b="1" dirty="0" sz="1600" lang="en-US" err="1">
                <a:latin typeface="+mj-lt"/>
              </a:rPr>
              <a:t>kasus</a:t>
            </a:r>
            <a:r>
              <a:rPr dirty="0" sz="1600" lang="en-US">
                <a:latin typeface="+mj-lt"/>
              </a:rPr>
              <a:t> COVID-19 di </a:t>
            </a:r>
            <a:r>
              <a:rPr dirty="0" sz="1600" lang="en-US" err="1">
                <a:latin typeface="+mj-lt"/>
              </a:rPr>
              <a:t>lapangan</a:t>
            </a:r>
            <a:r>
              <a:rPr dirty="0" sz="1600" lang="en-US">
                <a:latin typeface="+mj-lt"/>
              </a:rPr>
              <a:t> </a:t>
            </a:r>
            <a:br>
              <a:rPr dirty="0" sz="1600" lang="en-US">
                <a:latin typeface="+mj-lt"/>
              </a:rPr>
            </a:br>
            <a:endParaRPr dirty="0" sz="1600" lang="id-ID">
              <a:latin typeface="+mj-lt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sp>
        <p:nvSpPr>
          <p:cNvPr id="1048670" name="Text Placeholder 13"/>
          <p:cNvSpPr txBox="1"/>
          <p:nvPr/>
        </p:nvSpPr>
        <p:spPr>
          <a:xfrm>
            <a:off x="4434363" y="1659210"/>
            <a:ext cx="1676400" cy="694703"/>
          </a:xfrm>
          <a:prstGeom prst="rect"/>
          <a:noFill/>
        </p:spPr>
        <p:txBody>
          <a:bodyPr anchor="ctr"/>
          <a:lstStyle>
            <a:lvl1pPr algn="just" defTabSz="914400" eaLnBrk="1" hangingPunct="1" indent="0" latinLnBrk="0" marL="0" rtl="0">
              <a:spcBef>
                <a:spcPct val="20000"/>
              </a:spcBef>
              <a:buFont typeface="Arial" panose="020B0604020202020204" pitchFamily="34" charset="0"/>
              <a:buNone/>
              <a:defRPr b="1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Sen" pitchFamily="50" charset="0"/>
                <a:ea typeface="+mn-ea"/>
                <a:cs typeface="Levenim MT" pitchFamily="2" charset="-79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dirty="0" sz="6000" lang="en-US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02</a:t>
            </a:r>
          </a:p>
        </p:txBody>
      </p:sp>
      <p:sp>
        <p:nvSpPr>
          <p:cNvPr id="1048671" name="Text Placeholder 13"/>
          <p:cNvSpPr txBox="1"/>
          <p:nvPr/>
        </p:nvSpPr>
        <p:spPr>
          <a:xfrm>
            <a:off x="9006363" y="2024334"/>
            <a:ext cx="2569028" cy="385368"/>
          </a:xfrm>
          <a:prstGeom prst="rect"/>
          <a:noFill/>
        </p:spPr>
        <p:txBody>
          <a:bodyPr anchor="ctr"/>
          <a:lstStyle>
            <a:lvl1pPr algn="just" defTabSz="914400" eaLnBrk="1" hangingPunct="1" indent="0" latinLnBrk="0" marL="0" rtl="0">
              <a:spcBef>
                <a:spcPct val="20000"/>
              </a:spcBef>
              <a:buFont typeface="Arial" panose="020B0604020202020204" pitchFamily="34" charset="0"/>
              <a:buNone/>
              <a:defRPr b="1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Sen" pitchFamily="50" charset="0"/>
                <a:ea typeface="+mn-ea"/>
                <a:cs typeface="Levenim MT" pitchFamily="2" charset="-79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dirty="0" sz="1800" lang="en-US">
                <a:solidFill>
                  <a:srgbClr val="8389A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BTKL / BBTKL-PP</a:t>
            </a:r>
          </a:p>
        </p:txBody>
      </p:sp>
      <p:sp>
        <p:nvSpPr>
          <p:cNvPr id="1048672" name="Text Placeholder 14"/>
          <p:cNvSpPr txBox="1"/>
          <p:nvPr/>
        </p:nvSpPr>
        <p:spPr>
          <a:xfrm>
            <a:off x="8019391" y="2384923"/>
            <a:ext cx="3425372" cy="711200"/>
          </a:xfrm>
          <a:prstGeom prst="rect"/>
          <a:noFill/>
        </p:spPr>
        <p:txBody>
          <a:bodyPr anchor="t"/>
          <a:lstStyle>
            <a:lvl1pPr algn="just" defTabSz="914400" eaLnBrk="1" hangingPunct="1" indent="0" latinLnBrk="0" marL="0" rtl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  <a:defRPr b="0"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Levenim MT" pitchFamily="2" charset="-79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171450" marL="1714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dirty="0" sz="1500" lang="en-US" err="1">
                <a:latin typeface="+mj-lt"/>
                <a:cs typeface="Times New Roman" pitchFamily="18" charset="0"/>
              </a:rPr>
              <a:t>Balai</a:t>
            </a:r>
            <a:r>
              <a:rPr dirty="0" sz="1500" lang="en-US">
                <a:latin typeface="+mj-lt"/>
                <a:cs typeface="Times New Roman" pitchFamily="18" charset="0"/>
              </a:rPr>
              <a:t> </a:t>
            </a:r>
            <a:r>
              <a:rPr dirty="0" sz="1500" lang="en-US" err="1">
                <a:latin typeface="+mj-lt"/>
                <a:cs typeface="Times New Roman" pitchFamily="18" charset="0"/>
              </a:rPr>
              <a:t>Teknik</a:t>
            </a:r>
            <a:r>
              <a:rPr dirty="0" sz="1500" lang="en-US">
                <a:latin typeface="+mj-lt"/>
                <a:cs typeface="Times New Roman" pitchFamily="18" charset="0"/>
              </a:rPr>
              <a:t> </a:t>
            </a:r>
            <a:r>
              <a:rPr dirty="0" sz="1500" lang="en-US" err="1">
                <a:latin typeface="+mj-lt"/>
                <a:cs typeface="Times New Roman" pitchFamily="18" charset="0"/>
              </a:rPr>
              <a:t>Kesehatan</a:t>
            </a:r>
            <a:r>
              <a:rPr dirty="0" sz="1500" lang="en-US">
                <a:latin typeface="+mj-lt"/>
                <a:cs typeface="Times New Roman" pitchFamily="18" charset="0"/>
              </a:rPr>
              <a:t> </a:t>
            </a:r>
            <a:r>
              <a:rPr dirty="0" sz="1500" lang="en-US" err="1">
                <a:latin typeface="+mj-lt"/>
                <a:cs typeface="Times New Roman" pitchFamily="18" charset="0"/>
              </a:rPr>
              <a:t>Lingkungan</a:t>
            </a:r>
            <a:r>
              <a:rPr dirty="0" sz="1500" lang="en-US">
                <a:latin typeface="+mj-lt"/>
                <a:cs typeface="Times New Roman" pitchFamily="18" charset="0"/>
              </a:rPr>
              <a:t> (BTKL) </a:t>
            </a:r>
            <a:r>
              <a:rPr dirty="0" sz="1500" lang="en-US" err="1">
                <a:latin typeface="+mj-lt"/>
                <a:cs typeface="Times New Roman" pitchFamily="18" charset="0"/>
              </a:rPr>
              <a:t>dan</a:t>
            </a:r>
            <a:r>
              <a:rPr dirty="0" sz="1500" lang="en-US">
                <a:latin typeface="+mj-lt"/>
                <a:cs typeface="Times New Roman" pitchFamily="18" charset="0"/>
              </a:rPr>
              <a:t> </a:t>
            </a:r>
            <a:r>
              <a:rPr dirty="0" sz="1500" lang="en-US" err="1">
                <a:latin typeface="+mj-lt"/>
                <a:cs typeface="Times New Roman" pitchFamily="18" charset="0"/>
              </a:rPr>
              <a:t>Balai</a:t>
            </a:r>
            <a:r>
              <a:rPr dirty="0" sz="1500" lang="en-US">
                <a:latin typeface="+mj-lt"/>
                <a:cs typeface="Times New Roman" pitchFamily="18" charset="0"/>
              </a:rPr>
              <a:t> </a:t>
            </a:r>
            <a:r>
              <a:rPr dirty="0" sz="1500" lang="en-US" err="1">
                <a:latin typeface="+mj-lt"/>
                <a:cs typeface="Times New Roman" pitchFamily="18" charset="0"/>
              </a:rPr>
              <a:t>Besar</a:t>
            </a:r>
            <a:r>
              <a:rPr dirty="0" sz="1500" lang="en-US">
                <a:latin typeface="+mj-lt"/>
                <a:cs typeface="Times New Roman" pitchFamily="18" charset="0"/>
              </a:rPr>
              <a:t> </a:t>
            </a:r>
            <a:r>
              <a:rPr dirty="0" sz="1500" lang="en-US" err="1">
                <a:latin typeface="+mj-lt"/>
                <a:cs typeface="Times New Roman" pitchFamily="18" charset="0"/>
              </a:rPr>
              <a:t>Teknik</a:t>
            </a:r>
            <a:r>
              <a:rPr dirty="0" sz="1500" lang="en-US">
                <a:latin typeface="+mj-lt"/>
                <a:cs typeface="Times New Roman" pitchFamily="18" charset="0"/>
              </a:rPr>
              <a:t> Kesehatan </a:t>
            </a:r>
            <a:r>
              <a:rPr dirty="0" sz="1500" lang="en-US" err="1">
                <a:latin typeface="+mj-lt"/>
                <a:cs typeface="Times New Roman" pitchFamily="18" charset="0"/>
              </a:rPr>
              <a:t>Lingkungan</a:t>
            </a:r>
            <a:r>
              <a:rPr dirty="0" sz="1500" lang="en-US">
                <a:latin typeface="+mj-lt"/>
                <a:cs typeface="Times New Roman" pitchFamily="18" charset="0"/>
              </a:rPr>
              <a:t> dan </a:t>
            </a:r>
            <a:r>
              <a:rPr dirty="0" sz="1500" lang="en-US" err="1">
                <a:latin typeface="+mj-lt"/>
                <a:cs typeface="Times New Roman" pitchFamily="18" charset="0"/>
              </a:rPr>
              <a:t>Pengendalian</a:t>
            </a:r>
            <a:r>
              <a:rPr dirty="0" sz="1500" lang="en-US">
                <a:latin typeface="+mj-lt"/>
                <a:cs typeface="Times New Roman" pitchFamily="18" charset="0"/>
              </a:rPr>
              <a:t> </a:t>
            </a:r>
            <a:r>
              <a:rPr dirty="0" sz="1500" lang="en-US" err="1">
                <a:latin typeface="+mj-lt"/>
                <a:cs typeface="Times New Roman" pitchFamily="18" charset="0"/>
              </a:rPr>
              <a:t>Penyakit</a:t>
            </a:r>
            <a:r>
              <a:rPr dirty="0" sz="1500" lang="en-US">
                <a:latin typeface="+mj-lt"/>
                <a:cs typeface="Times New Roman" pitchFamily="18" charset="0"/>
              </a:rPr>
              <a:t> (BBTKL-PP)</a:t>
            </a:r>
          </a:p>
          <a:p>
            <a:pPr algn="l" indent="-171450" marL="1714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dirty="0" sz="1500" lang="en-US">
                <a:latin typeface="+mj-lt"/>
              </a:rPr>
              <a:t>BTKL/ BBTKL-PP yang </a:t>
            </a:r>
            <a:r>
              <a:rPr dirty="0" sz="1500" lang="en-US" err="1">
                <a:latin typeface="+mj-lt"/>
              </a:rPr>
              <a:t>melakukan</a:t>
            </a:r>
            <a:r>
              <a:rPr dirty="0" sz="1500" lang="en-US">
                <a:latin typeface="+mj-lt"/>
              </a:rPr>
              <a:t> </a:t>
            </a:r>
            <a:r>
              <a:rPr b="1" dirty="0" sz="1500" lang="en-US" err="1">
                <a:latin typeface="+mj-lt"/>
              </a:rPr>
              <a:t>pemeriksan</a:t>
            </a:r>
            <a:r>
              <a:rPr b="1" dirty="0" sz="1500" lang="en-US">
                <a:latin typeface="+mj-lt"/>
              </a:rPr>
              <a:t> </a:t>
            </a:r>
            <a:r>
              <a:rPr b="1" dirty="0" sz="1500" lang="en-US" err="1">
                <a:latin typeface="+mj-lt"/>
              </a:rPr>
              <a:t>spesimen</a:t>
            </a:r>
            <a:r>
              <a:rPr b="1" dirty="0" sz="1500" lang="en-US">
                <a:latin typeface="+mj-lt"/>
              </a:rPr>
              <a:t> </a:t>
            </a:r>
            <a:r>
              <a:rPr dirty="0" sz="1500" lang="en-US">
                <a:latin typeface="+mj-lt"/>
              </a:rPr>
              <a:t>dan </a:t>
            </a:r>
            <a:r>
              <a:rPr b="1" dirty="0" sz="1500" lang="en-US" err="1">
                <a:latin typeface="+mj-lt"/>
              </a:rPr>
              <a:t>pengamatan</a:t>
            </a:r>
            <a:r>
              <a:rPr b="1" dirty="0" sz="1500" lang="en-US">
                <a:latin typeface="+mj-lt"/>
              </a:rPr>
              <a:t> dan </a:t>
            </a:r>
            <a:r>
              <a:rPr b="1" dirty="0" sz="1500" lang="en-US" err="1">
                <a:latin typeface="+mj-lt"/>
              </a:rPr>
              <a:t>penelusuran</a:t>
            </a:r>
            <a:r>
              <a:rPr b="1" dirty="0" sz="1500" lang="en-US">
                <a:latin typeface="+mj-lt"/>
              </a:rPr>
              <a:t> </a:t>
            </a:r>
            <a:r>
              <a:rPr b="1" dirty="0" sz="1500" lang="en-US" err="1">
                <a:latin typeface="+mj-lt"/>
              </a:rPr>
              <a:t>kasus</a:t>
            </a:r>
            <a:r>
              <a:rPr dirty="0" sz="1500" lang="en-US">
                <a:latin typeface="+mj-lt"/>
              </a:rPr>
              <a:t> COVID-19 di </a:t>
            </a:r>
            <a:r>
              <a:rPr dirty="0" sz="1500" lang="en-US" err="1">
                <a:latin typeface="+mj-lt"/>
              </a:rPr>
              <a:t>lapangan</a:t>
            </a:r>
            <a:r>
              <a:rPr dirty="0" sz="1500" lang="en-US">
                <a:latin typeface="+mj-lt"/>
              </a:rPr>
              <a:t/>
            </a:r>
            <a:br>
              <a:rPr dirty="0" sz="1500" lang="en-US">
                <a:latin typeface="+mj-lt"/>
              </a:rPr>
            </a:br>
            <a:r>
              <a:rPr dirty="0" sz="1500" lang="en-US">
                <a:latin typeface="+mj-lt"/>
              </a:rPr>
              <a:t/>
            </a:r>
            <a:br>
              <a:rPr dirty="0" sz="1500" lang="en-US">
                <a:latin typeface="+mj-lt"/>
              </a:rPr>
            </a:br>
            <a:endParaRPr dirty="0" sz="1500" lang="en-US">
              <a:latin typeface="+mj-lt"/>
              <a:cs typeface="Times New Roman" pitchFamily="18" charset="0"/>
            </a:endParaRPr>
          </a:p>
        </p:txBody>
      </p:sp>
      <p:sp>
        <p:nvSpPr>
          <p:cNvPr id="1048673" name="Text Placeholder 13"/>
          <p:cNvSpPr txBox="1"/>
          <p:nvPr/>
        </p:nvSpPr>
        <p:spPr>
          <a:xfrm>
            <a:off x="7990363" y="1659210"/>
            <a:ext cx="1676400" cy="694703"/>
          </a:xfrm>
          <a:prstGeom prst="rect"/>
          <a:noFill/>
        </p:spPr>
        <p:txBody>
          <a:bodyPr anchor="ctr"/>
          <a:lstStyle>
            <a:lvl1pPr algn="just" defTabSz="914400" eaLnBrk="1" hangingPunct="1" indent="0" latinLnBrk="0" marL="0" rtl="0">
              <a:spcBef>
                <a:spcPct val="20000"/>
              </a:spcBef>
              <a:buFont typeface="Arial" panose="020B0604020202020204" pitchFamily="34" charset="0"/>
              <a:buNone/>
              <a:defRPr b="1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Sen" pitchFamily="50" charset="0"/>
                <a:ea typeface="+mn-ea"/>
                <a:cs typeface="Levenim MT" pitchFamily="2" charset="-79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dirty="0" sz="6000" lang="en-US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03</a:t>
            </a:r>
          </a:p>
        </p:txBody>
      </p:sp>
      <p:grpSp>
        <p:nvGrpSpPr>
          <p:cNvPr id="80" name="组合 23"/>
          <p:cNvGrpSpPr/>
          <p:nvPr/>
        </p:nvGrpSpPr>
        <p:grpSpPr>
          <a:xfrm rot="10800000">
            <a:off x="428624" y="472166"/>
            <a:ext cx="556534" cy="556534"/>
            <a:chOff x="11140167" y="467179"/>
            <a:chExt cx="556534" cy="556534"/>
          </a:xfrm>
        </p:grpSpPr>
        <p:sp>
          <p:nvSpPr>
            <p:cNvPr id="1048674" name="椭圆 24"/>
            <p:cNvSpPr/>
            <p:nvPr/>
          </p:nvSpPr>
          <p:spPr>
            <a:xfrm>
              <a:off x="11140167" y="467179"/>
              <a:ext cx="556534" cy="556534"/>
            </a:xfrm>
            <a:prstGeom prst="ellipse"/>
            <a:solidFill>
              <a:srgbClr val="F98048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p>
              <a:pPr algn="ctr"/>
              <a:endParaRPr altLang="en-US" b="1" sz="1600" lang="zh-CN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  <p:pic>
          <p:nvPicPr>
            <p:cNvPr id="2097166" name="图形 25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 rot="16200000">
              <a:off x="11246962" y="604836"/>
              <a:ext cx="304414" cy="304414"/>
            </a:xfrm>
            <a:prstGeom prst="rect"/>
          </p:spPr>
        </p:pic>
      </p:grpSp>
      <p:sp>
        <p:nvSpPr>
          <p:cNvPr id="1048675" name="Rounded Rectangle 3"/>
          <p:cNvSpPr/>
          <p:nvPr/>
        </p:nvSpPr>
        <p:spPr>
          <a:xfrm>
            <a:off x="7592509" y="509619"/>
            <a:ext cx="1119663" cy="543671"/>
          </a:xfrm>
          <a:prstGeom prst="roundRect"/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0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b="1" dirty="0" lang="id-ID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61007170910"/>
  <p:tag name="MH_LIBRARY" val="GRAPHIC"/>
  <p:tag name="MH_ORDER" val="文本框 35"/>
</p:tagLst>
</file>

<file path=ppt/tags/tag10.xml><?xml version="1.0" encoding="utf-8"?>
<p:tagLst xmlns:p="http://schemas.openxmlformats.org/presentationml/2006/main">
  <p:tag name="MH" val="20161007170910"/>
  <p:tag name="MH_LIBRARY" val="GRAPHIC"/>
  <p:tag name="MH_ORDER" val="文本框 35"/>
</p:tagLst>
</file>

<file path=ppt/tags/tag11.xml><?xml version="1.0" encoding="utf-8"?>
<p:tagLst xmlns:p="http://schemas.openxmlformats.org/presentationml/2006/main">
  <p:tag name="MH" val="20171221233446"/>
  <p:tag name="MH_LIBRARY" val="GRAPHIC"/>
  <p:tag name="MH_TYPE" val="Text"/>
  <p:tag name="MH_ORDER" val="1"/>
</p:tagLst>
</file>

<file path=ppt/tags/tag12.xml><?xml version="1.0" encoding="utf-8"?>
<p:tagLst xmlns:p="http://schemas.openxmlformats.org/presentationml/2006/main">
  <p:tag name="MH" val="20171221233446"/>
  <p:tag name="MH_LIBRARY" val="GRAPHIC"/>
  <p:tag name="MH_TYPE" val="Text"/>
  <p:tag name="MH_ORDER" val="1"/>
</p:tagLst>
</file>

<file path=ppt/tags/tag13.xml><?xml version="1.0" encoding="utf-8"?>
<p:tagLst xmlns:p="http://schemas.openxmlformats.org/presentationml/2006/main">
  <p:tag name="MH" val="20171221233446"/>
  <p:tag name="MH_LIBRARY" val="GRAPHIC"/>
  <p:tag name="MH_TYPE" val="Text"/>
  <p:tag name="MH_ORDER" val="1"/>
</p:tagLst>
</file>

<file path=ppt/tags/tag2.xml><?xml version="1.0" encoding="utf-8"?>
<p:tagLst xmlns:p="http://schemas.openxmlformats.org/presentationml/2006/main">
  <p:tag name="MH" val="20161007170910"/>
  <p:tag name="MH_LIBRARY" val="GRAPHIC"/>
  <p:tag name="MH_ORDER" val="文本框 37"/>
</p:tagLst>
</file>

<file path=ppt/tags/tag3.xml><?xml version="1.0" encoding="utf-8"?>
<p:tagLst xmlns:p="http://schemas.openxmlformats.org/presentationml/2006/main">
  <p:tag name="MH" val="20161007170910"/>
  <p:tag name="MH_LIBRARY" val="GRAPHIC"/>
  <p:tag name="MH_ORDER" val="文本框 38"/>
</p:tagLst>
</file>

<file path=ppt/tags/tag4.xml><?xml version="1.0" encoding="utf-8"?>
<p:tagLst xmlns:p="http://schemas.openxmlformats.org/presentationml/2006/main">
  <p:tag name="MH" val="20161007170910"/>
  <p:tag name="MH_LIBRARY" val="GRAPHIC"/>
  <p:tag name="MH_ORDER" val="文本框 36"/>
</p:tagLst>
</file>

<file path=ppt/tags/tag5.xml><?xml version="1.0" encoding="utf-8"?>
<p:tagLst xmlns:p="http://schemas.openxmlformats.org/presentationml/2006/main">
  <p:tag name="MH" val="20161007170910"/>
  <p:tag name="MH_LIBRARY" val="GRAPHIC"/>
  <p:tag name="MH_ORDER" val="文本框 35"/>
</p:tagLst>
</file>

<file path=ppt/tags/tag6.xml><?xml version="1.0" encoding="utf-8"?>
<p:tagLst xmlns:p="http://schemas.openxmlformats.org/presentationml/2006/main">
  <p:tag name="MH" val="20171221233446"/>
  <p:tag name="MH_LIBRARY" val="GRAPHIC"/>
  <p:tag name="MH_TYPE" val="Text"/>
  <p:tag name="MH_ORDER" val="1"/>
</p:tagLst>
</file>

<file path=ppt/tags/tag7.xml><?xml version="1.0" encoding="utf-8"?>
<p:tagLst xmlns:p="http://schemas.openxmlformats.org/presentationml/2006/main">
  <p:tag name="MH" val="20171221233446"/>
  <p:tag name="MH_LIBRARY" val="GRAPHIC"/>
  <p:tag name="MH_TYPE" val="Text"/>
  <p:tag name="MH_ORDER" val="1"/>
</p:tagLst>
</file>

<file path=ppt/tags/tag8.xml><?xml version="1.0" encoding="utf-8"?>
<p:tagLst xmlns:p="http://schemas.openxmlformats.org/presentationml/2006/main">
  <p:tag name="MH" val="20171221233446"/>
  <p:tag name="MH_LIBRARY" val="GRAPHIC"/>
  <p:tag name="MH_TYPE" val="Text"/>
  <p:tag name="MH_ORDER" val="1"/>
</p:tagLst>
</file>

<file path=ppt/tags/tag9.xml><?xml version="1.0" encoding="utf-8"?>
<p:tagLst xmlns:p="http://schemas.openxmlformats.org/presentationml/2006/main">
  <p:tag name="MH" val="20161007170910"/>
  <p:tag name="MH_LIBRARY" val="GRAPHIC"/>
  <p:tag name="MH_ORDER" val="文本框 35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F97F47"/>
      </a:accent1>
      <a:accent2>
        <a:srgbClr val="59D2D8"/>
      </a:accent2>
      <a:accent3>
        <a:srgbClr val="A5A5A5"/>
      </a:accent3>
      <a:accent4>
        <a:srgbClr val="FFBC00"/>
      </a:accent4>
      <a:accent5>
        <a:srgbClr val="5B9BD4"/>
      </a:accent5>
      <a:accent6>
        <a:srgbClr val="6DAC44"/>
      </a:accent6>
      <a:hlink>
        <a:srgbClr val="0563C1"/>
      </a:hlink>
      <a:folHlink>
        <a:srgbClr val="954D72"/>
      </a:folHlink>
    </a:clrScheme>
    <a:fontScheme name="trnizkas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​​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F97F47"/>
    </a:accent1>
    <a:accent2>
      <a:srgbClr val="59D2D8"/>
    </a:accent2>
    <a:accent3>
      <a:srgbClr val="A5A5A5"/>
    </a:accent3>
    <a:accent4>
      <a:srgbClr val="FFBC00"/>
    </a:accent4>
    <a:accent5>
      <a:srgbClr val="5B9BD4"/>
    </a:accent5>
    <a:accent6>
      <a:srgbClr val="6DAC44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F97F47"/>
    </a:accent1>
    <a:accent2>
      <a:srgbClr val="59D2D8"/>
    </a:accent2>
    <a:accent3>
      <a:srgbClr val="A5A5A5"/>
    </a:accent3>
    <a:accent4>
      <a:srgbClr val="FFBC00"/>
    </a:accent4>
    <a:accent5>
      <a:srgbClr val="5B9BD4"/>
    </a:accent5>
    <a:accent6>
      <a:srgbClr val="6DAC44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F97F47"/>
    </a:accent1>
    <a:accent2>
      <a:srgbClr val="59D2D8"/>
    </a:accent2>
    <a:accent3>
      <a:srgbClr val="A5A5A5"/>
    </a:accent3>
    <a:accent4>
      <a:srgbClr val="FFBC00"/>
    </a:accent4>
    <a:accent5>
      <a:srgbClr val="5B9BD4"/>
    </a:accent5>
    <a:accent6>
      <a:srgbClr val="6DAC44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F97F47"/>
    </a:accent1>
    <a:accent2>
      <a:srgbClr val="59D2D8"/>
    </a:accent2>
    <a:accent3>
      <a:srgbClr val="A5A5A5"/>
    </a:accent3>
    <a:accent4>
      <a:srgbClr val="FFBC00"/>
    </a:accent4>
    <a:accent5>
      <a:srgbClr val="5B9BD4"/>
    </a:accent5>
    <a:accent6>
      <a:srgbClr val="6DAC44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F97F47"/>
    </a:accent1>
    <a:accent2>
      <a:srgbClr val="59D2D8"/>
    </a:accent2>
    <a:accent3>
      <a:srgbClr val="A5A5A5"/>
    </a:accent3>
    <a:accent4>
      <a:srgbClr val="FFBC00"/>
    </a:accent4>
    <a:accent5>
      <a:srgbClr val="5B9BD4"/>
    </a:accent5>
    <a:accent6>
      <a:srgbClr val="6DAC44"/>
    </a:accent6>
    <a:hlink>
      <a:srgbClr val="0563C1"/>
    </a:hlink>
    <a:folHlink>
      <a:srgbClr val="954D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F97F47"/>
    </a:accent1>
    <a:accent2>
      <a:srgbClr val="59D2D8"/>
    </a:accent2>
    <a:accent3>
      <a:srgbClr val="A5A5A5"/>
    </a:accent3>
    <a:accent4>
      <a:srgbClr val="FFBC00"/>
    </a:accent4>
    <a:accent5>
      <a:srgbClr val="5B9BD4"/>
    </a:accent5>
    <a:accent6>
      <a:srgbClr val="6DAC44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演示文稿</dc:title>
  <dc:creator>wei chuang</dc:creator>
  <cp:lastModifiedBy>user</cp:lastModifiedBy>
  <dcterms:created xsi:type="dcterms:W3CDTF">2019-11-02T10:49:00Z</dcterms:created>
  <dcterms:modified xsi:type="dcterms:W3CDTF">2020-06-14T14:52:03Z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