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12" r:id="rId3"/>
    <p:sldId id="313" r:id="rId4"/>
    <p:sldId id="285" r:id="rId5"/>
    <p:sldId id="286" r:id="rId6"/>
    <p:sldId id="287" r:id="rId7"/>
    <p:sldId id="288" r:id="rId8"/>
    <p:sldId id="314" r:id="rId9"/>
    <p:sldId id="291" r:id="rId10"/>
    <p:sldId id="322" r:id="rId11"/>
    <p:sldId id="295" r:id="rId12"/>
    <p:sldId id="297" r:id="rId13"/>
    <p:sldId id="321" r:id="rId14"/>
    <p:sldId id="317" r:id="rId15"/>
    <p:sldId id="319" r:id="rId16"/>
    <p:sldId id="302" r:id="rId17"/>
    <p:sldId id="316" r:id="rId18"/>
    <p:sldId id="324" r:id="rId19"/>
    <p:sldId id="309" r:id="rId20"/>
    <p:sldId id="325" r:id="rId21"/>
    <p:sldId id="332" r:id="rId22"/>
    <p:sldId id="334" r:id="rId23"/>
    <p:sldId id="328" r:id="rId24"/>
    <p:sldId id="329" r:id="rId25"/>
    <p:sldId id="330" r:id="rId26"/>
    <p:sldId id="331" r:id="rId2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9999"/>
    <a:srgbClr val="0099CC"/>
    <a:srgbClr val="B2B2B2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2" autoAdjust="0"/>
    <p:restoredTop sz="47226" autoAdjust="0"/>
  </p:normalViewPr>
  <p:slideViewPr>
    <p:cSldViewPr snapToGrid="0">
      <p:cViewPr varScale="1">
        <p:scale>
          <a:sx n="29" d="100"/>
          <a:sy n="29" d="100"/>
        </p:scale>
        <p:origin x="61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Sheet1!$A$2:$A$35</c:f>
              <c:strCache>
                <c:ptCount val="34"/>
                <c:pt idx="0">
                  <c:v>Sulawesi Tenggara</c:v>
                </c:pt>
                <c:pt idx="1">
                  <c:v>Bengkulu</c:v>
                </c:pt>
                <c:pt idx="2">
                  <c:v>Bangka Belitung</c:v>
                </c:pt>
                <c:pt idx="3">
                  <c:v>Lampung</c:v>
                </c:pt>
                <c:pt idx="4">
                  <c:v>NTB</c:v>
                </c:pt>
                <c:pt idx="5">
                  <c:v>Sulawesi Barat</c:v>
                </c:pt>
                <c:pt idx="6">
                  <c:v>Maluku Utara</c:v>
                </c:pt>
                <c:pt idx="7">
                  <c:v>Jawa Tengah</c:v>
                </c:pt>
                <c:pt idx="8">
                  <c:v>Kalimantan Selatan</c:v>
                </c:pt>
                <c:pt idx="9">
                  <c:v>Riau</c:v>
                </c:pt>
                <c:pt idx="10">
                  <c:v>Sulawesi Tengah</c:v>
                </c:pt>
                <c:pt idx="11">
                  <c:v>Kepulauan Riau</c:v>
                </c:pt>
                <c:pt idx="12">
                  <c:v>Sumatera Barat</c:v>
                </c:pt>
                <c:pt idx="13">
                  <c:v>Gorontalo</c:v>
                </c:pt>
                <c:pt idx="14">
                  <c:v>Jambi</c:v>
                </c:pt>
                <c:pt idx="15">
                  <c:v>Sulawesi Selatan</c:v>
                </c:pt>
                <c:pt idx="16">
                  <c:v>Jawa Timur</c:v>
                </c:pt>
                <c:pt idx="17">
                  <c:v>DI YOGYAKARTA</c:v>
                </c:pt>
                <c:pt idx="18">
                  <c:v>Kalimantan Utara</c:v>
                </c:pt>
                <c:pt idx="19">
                  <c:v>Aceh</c:v>
                </c:pt>
                <c:pt idx="20">
                  <c:v>Sumatera Selatan</c:v>
                </c:pt>
                <c:pt idx="21">
                  <c:v>Kalimantan Barat</c:v>
                </c:pt>
                <c:pt idx="22">
                  <c:v>Kalimantan Tengah</c:v>
                </c:pt>
                <c:pt idx="23">
                  <c:v>Bali</c:v>
                </c:pt>
                <c:pt idx="24">
                  <c:v>Banten</c:v>
                </c:pt>
                <c:pt idx="25">
                  <c:v>Sumatera Utara</c:v>
                </c:pt>
                <c:pt idx="26">
                  <c:v>Maluku</c:v>
                </c:pt>
                <c:pt idx="27">
                  <c:v>Jawa Barat</c:v>
                </c:pt>
                <c:pt idx="28">
                  <c:v>Sulawesi Utara</c:v>
                </c:pt>
                <c:pt idx="29">
                  <c:v>Kalimantan Timur</c:v>
                </c:pt>
                <c:pt idx="30">
                  <c:v>NTT</c:v>
                </c:pt>
                <c:pt idx="31">
                  <c:v>DKI Jakarta</c:v>
                </c:pt>
                <c:pt idx="32">
                  <c:v>Papua Barat</c:v>
                </c:pt>
                <c:pt idx="33">
                  <c:v>Papua</c:v>
                </c:pt>
              </c:strCache>
            </c:strRef>
          </c:cat>
          <c:val>
            <c:numRef>
              <c:f>Sheet1!$B$2:$B$35</c:f>
              <c:numCache>
                <c:formatCode>0.00%</c:formatCode>
                <c:ptCount val="34"/>
                <c:pt idx="0">
                  <c:v>0.92346704185186268</c:v>
                </c:pt>
                <c:pt idx="1">
                  <c:v>0.89358973039190459</c:v>
                </c:pt>
                <c:pt idx="2">
                  <c:v>0.88339150311895287</c:v>
                </c:pt>
                <c:pt idx="3">
                  <c:v>0.84078582246571998</c:v>
                </c:pt>
                <c:pt idx="4">
                  <c:v>0.83034179887866566</c:v>
                </c:pt>
                <c:pt idx="5">
                  <c:v>0.86823525355948561</c:v>
                </c:pt>
                <c:pt idx="6">
                  <c:v>0.82324633109576661</c:v>
                </c:pt>
                <c:pt idx="7">
                  <c:v>0.8234449623215454</c:v>
                </c:pt>
                <c:pt idx="8">
                  <c:v>0.77957848632167392</c:v>
                </c:pt>
                <c:pt idx="9">
                  <c:v>0.80194175341295648</c:v>
                </c:pt>
                <c:pt idx="10">
                  <c:v>0.80683144452304367</c:v>
                </c:pt>
                <c:pt idx="11">
                  <c:v>0.77454985717106029</c:v>
                </c:pt>
                <c:pt idx="12">
                  <c:v>0.76750021424012038</c:v>
                </c:pt>
                <c:pt idx="13">
                  <c:v>0.77322246416195572</c:v>
                </c:pt>
                <c:pt idx="14">
                  <c:v>0.72912169640144331</c:v>
                </c:pt>
                <c:pt idx="15">
                  <c:v>0.74197676482962738</c:v>
                </c:pt>
                <c:pt idx="16">
                  <c:v>0.7397540350420968</c:v>
                </c:pt>
                <c:pt idx="17">
                  <c:v>0.77420428293615606</c:v>
                </c:pt>
                <c:pt idx="18">
                  <c:v>0.73248683596614006</c:v>
                </c:pt>
                <c:pt idx="19">
                  <c:v>0.72212700726258383</c:v>
                </c:pt>
                <c:pt idx="20">
                  <c:v>0.69770327342923655</c:v>
                </c:pt>
                <c:pt idx="21">
                  <c:v>0.6703675871248207</c:v>
                </c:pt>
                <c:pt idx="22">
                  <c:v>0.64619784965615523</c:v>
                </c:pt>
                <c:pt idx="23">
                  <c:v>0.68552919855606287</c:v>
                </c:pt>
                <c:pt idx="24">
                  <c:v>0.66525725766996746</c:v>
                </c:pt>
                <c:pt idx="25">
                  <c:v>0.64585426288616465</c:v>
                </c:pt>
                <c:pt idx="26">
                  <c:v>0.59348219532947188</c:v>
                </c:pt>
                <c:pt idx="27">
                  <c:v>0.58409128666434296</c:v>
                </c:pt>
                <c:pt idx="28">
                  <c:v>0.56856044493260616</c:v>
                </c:pt>
                <c:pt idx="29">
                  <c:v>0.49484291095761695</c:v>
                </c:pt>
                <c:pt idx="30">
                  <c:v>0.47996508971430041</c:v>
                </c:pt>
                <c:pt idx="31">
                  <c:v>0.30515031187587865</c:v>
                </c:pt>
                <c:pt idx="32">
                  <c:v>0.2540346256207644</c:v>
                </c:pt>
                <c:pt idx="33">
                  <c:v>0.21521815459131463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April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Sheet1!$A$2:$A$35</c:f>
              <c:strCache>
                <c:ptCount val="34"/>
                <c:pt idx="0">
                  <c:v>Sulawesi Tenggara</c:v>
                </c:pt>
                <c:pt idx="1">
                  <c:v>Bengkulu</c:v>
                </c:pt>
                <c:pt idx="2">
                  <c:v>Bangka Belitung</c:v>
                </c:pt>
                <c:pt idx="3">
                  <c:v>Lampung</c:v>
                </c:pt>
                <c:pt idx="4">
                  <c:v>NTB</c:v>
                </c:pt>
                <c:pt idx="5">
                  <c:v>Sulawesi Barat</c:v>
                </c:pt>
                <c:pt idx="6">
                  <c:v>Maluku Utara</c:v>
                </c:pt>
                <c:pt idx="7">
                  <c:v>Jawa Tengah</c:v>
                </c:pt>
                <c:pt idx="8">
                  <c:v>Kalimantan Selatan</c:v>
                </c:pt>
                <c:pt idx="9">
                  <c:v>Riau</c:v>
                </c:pt>
                <c:pt idx="10">
                  <c:v>Sulawesi Tengah</c:v>
                </c:pt>
                <c:pt idx="11">
                  <c:v>Kepulauan Riau</c:v>
                </c:pt>
                <c:pt idx="12">
                  <c:v>Sumatera Barat</c:v>
                </c:pt>
                <c:pt idx="13">
                  <c:v>Gorontalo</c:v>
                </c:pt>
                <c:pt idx="14">
                  <c:v>Jambi</c:v>
                </c:pt>
                <c:pt idx="15">
                  <c:v>Sulawesi Selatan</c:v>
                </c:pt>
                <c:pt idx="16">
                  <c:v>Jawa Timur</c:v>
                </c:pt>
                <c:pt idx="17">
                  <c:v>DI YOGYAKARTA</c:v>
                </c:pt>
                <c:pt idx="18">
                  <c:v>Kalimantan Utara</c:v>
                </c:pt>
                <c:pt idx="19">
                  <c:v>Aceh</c:v>
                </c:pt>
                <c:pt idx="20">
                  <c:v>Sumatera Selatan</c:v>
                </c:pt>
                <c:pt idx="21">
                  <c:v>Kalimantan Barat</c:v>
                </c:pt>
                <c:pt idx="22">
                  <c:v>Kalimantan Tengah</c:v>
                </c:pt>
                <c:pt idx="23">
                  <c:v>Bali</c:v>
                </c:pt>
                <c:pt idx="24">
                  <c:v>Banten</c:v>
                </c:pt>
                <c:pt idx="25">
                  <c:v>Sumatera Utara</c:v>
                </c:pt>
                <c:pt idx="26">
                  <c:v>Maluku</c:v>
                </c:pt>
                <c:pt idx="27">
                  <c:v>Jawa Barat</c:v>
                </c:pt>
                <c:pt idx="28">
                  <c:v>Sulawesi Utara</c:v>
                </c:pt>
                <c:pt idx="29">
                  <c:v>Kalimantan Timur</c:v>
                </c:pt>
                <c:pt idx="30">
                  <c:v>NTT</c:v>
                </c:pt>
                <c:pt idx="31">
                  <c:v>DKI Jakarta</c:v>
                </c:pt>
                <c:pt idx="32">
                  <c:v>Papua Barat</c:v>
                </c:pt>
                <c:pt idx="33">
                  <c:v>Papua</c:v>
                </c:pt>
              </c:strCache>
            </c:strRef>
          </c:cat>
          <c:val>
            <c:numRef>
              <c:f>Sheet1!$C$2:$C$35</c:f>
              <c:numCache>
                <c:formatCode>0.00%</c:formatCode>
                <c:ptCount val="34"/>
                <c:pt idx="0">
                  <c:v>0.93634996926075997</c:v>
                </c:pt>
                <c:pt idx="1">
                  <c:v>0.91923904427584646</c:v>
                </c:pt>
                <c:pt idx="2">
                  <c:v>0.89685240074597639</c:v>
                </c:pt>
                <c:pt idx="3">
                  <c:v>0.87043738120165481</c:v>
                </c:pt>
                <c:pt idx="4">
                  <c:v>0.86566251999004684</c:v>
                </c:pt>
                <c:pt idx="5">
                  <c:v>0.86934877788120113</c:v>
                </c:pt>
                <c:pt idx="6">
                  <c:v>0.87621319074455195</c:v>
                </c:pt>
                <c:pt idx="7">
                  <c:v>0.83947629884983299</c:v>
                </c:pt>
                <c:pt idx="8">
                  <c:v>0.83767355115010012</c:v>
                </c:pt>
                <c:pt idx="9">
                  <c:v>0.83241098041102857</c:v>
                </c:pt>
                <c:pt idx="10">
                  <c:v>0.85059432369476218</c:v>
                </c:pt>
                <c:pt idx="11">
                  <c:v>0.79541214912227687</c:v>
                </c:pt>
                <c:pt idx="12">
                  <c:v>0.80403956754730699</c:v>
                </c:pt>
                <c:pt idx="13">
                  <c:v>0.8056212331541287</c:v>
                </c:pt>
                <c:pt idx="14">
                  <c:v>0.77459693016547426</c:v>
                </c:pt>
                <c:pt idx="15">
                  <c:v>0.77972893111893127</c:v>
                </c:pt>
                <c:pt idx="16">
                  <c:v>0.76792492013018621</c:v>
                </c:pt>
                <c:pt idx="17">
                  <c:v>0.7766000419329957</c:v>
                </c:pt>
                <c:pt idx="18">
                  <c:v>0.7496167433180031</c:v>
                </c:pt>
                <c:pt idx="19">
                  <c:v>0.7541393377394684</c:v>
                </c:pt>
                <c:pt idx="20">
                  <c:v>0.71795547576122043</c:v>
                </c:pt>
                <c:pt idx="21">
                  <c:v>0.71204786749254545</c:v>
                </c:pt>
                <c:pt idx="22">
                  <c:v>0.68814674269465481</c:v>
                </c:pt>
                <c:pt idx="23">
                  <c:v>0.69342618937338718</c:v>
                </c:pt>
                <c:pt idx="24">
                  <c:v>0.6832154268948627</c:v>
                </c:pt>
                <c:pt idx="25">
                  <c:v>0.67028746006387319</c:v>
                </c:pt>
                <c:pt idx="26">
                  <c:v>0.62467947499685683</c:v>
                </c:pt>
                <c:pt idx="27">
                  <c:v>0.61033192165462913</c:v>
                </c:pt>
                <c:pt idx="28">
                  <c:v>0.61547264566019289</c:v>
                </c:pt>
                <c:pt idx="29">
                  <c:v>0.57153058910967314</c:v>
                </c:pt>
                <c:pt idx="30">
                  <c:v>0.50554855795912912</c:v>
                </c:pt>
                <c:pt idx="31">
                  <c:v>0.30515031187587865</c:v>
                </c:pt>
                <c:pt idx="32">
                  <c:v>0.27318572173292727</c:v>
                </c:pt>
                <c:pt idx="33">
                  <c:v>0.23086064454561006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Sheet1!$A$2:$A$35</c:f>
              <c:strCache>
                <c:ptCount val="34"/>
                <c:pt idx="0">
                  <c:v>Sulawesi Tenggara</c:v>
                </c:pt>
                <c:pt idx="1">
                  <c:v>Bengkulu</c:v>
                </c:pt>
                <c:pt idx="2">
                  <c:v>Bangka Belitung</c:v>
                </c:pt>
                <c:pt idx="3">
                  <c:v>Lampung</c:v>
                </c:pt>
                <c:pt idx="4">
                  <c:v>NTB</c:v>
                </c:pt>
                <c:pt idx="5">
                  <c:v>Sulawesi Barat</c:v>
                </c:pt>
                <c:pt idx="6">
                  <c:v>Maluku Utara</c:v>
                </c:pt>
                <c:pt idx="7">
                  <c:v>Jawa Tengah</c:v>
                </c:pt>
                <c:pt idx="8">
                  <c:v>Kalimantan Selatan</c:v>
                </c:pt>
                <c:pt idx="9">
                  <c:v>Riau</c:v>
                </c:pt>
                <c:pt idx="10">
                  <c:v>Sulawesi Tengah</c:v>
                </c:pt>
                <c:pt idx="11">
                  <c:v>Kepulauan Riau</c:v>
                </c:pt>
                <c:pt idx="12">
                  <c:v>Sumatera Barat</c:v>
                </c:pt>
                <c:pt idx="13">
                  <c:v>Gorontalo</c:v>
                </c:pt>
                <c:pt idx="14">
                  <c:v>Jambi</c:v>
                </c:pt>
                <c:pt idx="15">
                  <c:v>Sulawesi Selatan</c:v>
                </c:pt>
                <c:pt idx="16">
                  <c:v>Jawa Timur</c:v>
                </c:pt>
                <c:pt idx="17">
                  <c:v>DI YOGYAKARTA</c:v>
                </c:pt>
                <c:pt idx="18">
                  <c:v>Kalimantan Utara</c:v>
                </c:pt>
                <c:pt idx="19">
                  <c:v>Aceh</c:v>
                </c:pt>
                <c:pt idx="20">
                  <c:v>Sumatera Selatan</c:v>
                </c:pt>
                <c:pt idx="21">
                  <c:v>Kalimantan Barat</c:v>
                </c:pt>
                <c:pt idx="22">
                  <c:v>Kalimantan Tengah</c:v>
                </c:pt>
                <c:pt idx="23">
                  <c:v>Bali</c:v>
                </c:pt>
                <c:pt idx="24">
                  <c:v>Banten</c:v>
                </c:pt>
                <c:pt idx="25">
                  <c:v>Sumatera Utara</c:v>
                </c:pt>
                <c:pt idx="26">
                  <c:v>Maluku</c:v>
                </c:pt>
                <c:pt idx="27">
                  <c:v>Jawa Barat</c:v>
                </c:pt>
                <c:pt idx="28">
                  <c:v>Sulawesi Utara</c:v>
                </c:pt>
                <c:pt idx="29">
                  <c:v>Kalimantan Timur</c:v>
                </c:pt>
                <c:pt idx="30">
                  <c:v>NTT</c:v>
                </c:pt>
                <c:pt idx="31">
                  <c:v>DKI Jakarta</c:v>
                </c:pt>
                <c:pt idx="32">
                  <c:v>Papua Barat</c:v>
                </c:pt>
                <c:pt idx="33">
                  <c:v>Papua</c:v>
                </c:pt>
              </c:strCache>
            </c:strRef>
          </c:cat>
          <c:val>
            <c:numRef>
              <c:f>Sheet1!$D$2:$D$35</c:f>
              <c:numCache>
                <c:formatCode>0.00%</c:formatCode>
                <c:ptCount val="34"/>
                <c:pt idx="0">
                  <c:v>0.93456588788185113</c:v>
                </c:pt>
                <c:pt idx="1">
                  <c:v>0.90957474187006515</c:v>
                </c:pt>
                <c:pt idx="2">
                  <c:v>0.89915873043712113</c:v>
                </c:pt>
                <c:pt idx="3">
                  <c:v>0.87317266545369532</c:v>
                </c:pt>
                <c:pt idx="4">
                  <c:v>0.8693556765912368</c:v>
                </c:pt>
                <c:pt idx="5">
                  <c:v>0.87025200813596715</c:v>
                </c:pt>
                <c:pt idx="6">
                  <c:v>0.8572214421726837</c:v>
                </c:pt>
                <c:pt idx="7">
                  <c:v>0.84542009677518093</c:v>
                </c:pt>
                <c:pt idx="8">
                  <c:v>0.83564021415222012</c:v>
                </c:pt>
                <c:pt idx="9">
                  <c:v>0.83193050471753438</c:v>
                </c:pt>
                <c:pt idx="10">
                  <c:v>0.83049917362863634</c:v>
                </c:pt>
                <c:pt idx="11">
                  <c:v>0.81055322543604125</c:v>
                </c:pt>
                <c:pt idx="12">
                  <c:v>0.80925741571152954</c:v>
                </c:pt>
                <c:pt idx="13">
                  <c:v>0.80740750997857158</c:v>
                </c:pt>
                <c:pt idx="14">
                  <c:v>0.77854312813673321</c:v>
                </c:pt>
                <c:pt idx="15">
                  <c:v>0.77721134179825724</c:v>
                </c:pt>
                <c:pt idx="16">
                  <c:v>0.77241203184351881</c:v>
                </c:pt>
                <c:pt idx="17">
                  <c:v>0.77325886700123303</c:v>
                </c:pt>
                <c:pt idx="18">
                  <c:v>0.75573218689595412</c:v>
                </c:pt>
                <c:pt idx="19">
                  <c:v>0.75581634960922772</c:v>
                </c:pt>
                <c:pt idx="20">
                  <c:v>0.72191679773553008</c:v>
                </c:pt>
                <c:pt idx="21">
                  <c:v>0.71730132307978034</c:v>
                </c:pt>
                <c:pt idx="22">
                  <c:v>0.69542747387163684</c:v>
                </c:pt>
                <c:pt idx="23">
                  <c:v>0.69314313651969972</c:v>
                </c:pt>
                <c:pt idx="24">
                  <c:v>0.68787809059802008</c:v>
                </c:pt>
                <c:pt idx="25">
                  <c:v>0.55235916020910103</c:v>
                </c:pt>
                <c:pt idx="26">
                  <c:v>0.63420239344827889</c:v>
                </c:pt>
                <c:pt idx="27">
                  <c:v>0.61652114076222864</c:v>
                </c:pt>
                <c:pt idx="28">
                  <c:v>0.61588532573155474</c:v>
                </c:pt>
                <c:pt idx="29">
                  <c:v>0.57751637695550484</c:v>
                </c:pt>
                <c:pt idx="30">
                  <c:v>0.50864303967327373</c:v>
                </c:pt>
                <c:pt idx="31">
                  <c:v>0.30515031187587865</c:v>
                </c:pt>
                <c:pt idx="32">
                  <c:v>0.27530386588745304</c:v>
                </c:pt>
                <c:pt idx="33">
                  <c:v>0.23183595566985868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Juni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Sheet1!$A$2:$A$35</c:f>
              <c:strCache>
                <c:ptCount val="34"/>
                <c:pt idx="0">
                  <c:v>Sulawesi Tenggara</c:v>
                </c:pt>
                <c:pt idx="1">
                  <c:v>Bengkulu</c:v>
                </c:pt>
                <c:pt idx="2">
                  <c:v>Bangka Belitung</c:v>
                </c:pt>
                <c:pt idx="3">
                  <c:v>Lampung</c:v>
                </c:pt>
                <c:pt idx="4">
                  <c:v>NTB</c:v>
                </c:pt>
                <c:pt idx="5">
                  <c:v>Sulawesi Barat</c:v>
                </c:pt>
                <c:pt idx="6">
                  <c:v>Maluku Utara</c:v>
                </c:pt>
                <c:pt idx="7">
                  <c:v>Jawa Tengah</c:v>
                </c:pt>
                <c:pt idx="8">
                  <c:v>Kalimantan Selatan</c:v>
                </c:pt>
                <c:pt idx="9">
                  <c:v>Riau</c:v>
                </c:pt>
                <c:pt idx="10">
                  <c:v>Sulawesi Tengah</c:v>
                </c:pt>
                <c:pt idx="11">
                  <c:v>Kepulauan Riau</c:v>
                </c:pt>
                <c:pt idx="12">
                  <c:v>Sumatera Barat</c:v>
                </c:pt>
                <c:pt idx="13">
                  <c:v>Gorontalo</c:v>
                </c:pt>
                <c:pt idx="14">
                  <c:v>Jambi</c:v>
                </c:pt>
                <c:pt idx="15">
                  <c:v>Sulawesi Selatan</c:v>
                </c:pt>
                <c:pt idx="16">
                  <c:v>Jawa Timur</c:v>
                </c:pt>
                <c:pt idx="17">
                  <c:v>DI YOGYAKARTA</c:v>
                </c:pt>
                <c:pt idx="18">
                  <c:v>Kalimantan Utara</c:v>
                </c:pt>
                <c:pt idx="19">
                  <c:v>Aceh</c:v>
                </c:pt>
                <c:pt idx="20">
                  <c:v>Sumatera Selatan</c:v>
                </c:pt>
                <c:pt idx="21">
                  <c:v>Kalimantan Barat</c:v>
                </c:pt>
                <c:pt idx="22">
                  <c:v>Kalimantan Tengah</c:v>
                </c:pt>
                <c:pt idx="23">
                  <c:v>Bali</c:v>
                </c:pt>
                <c:pt idx="24">
                  <c:v>Banten</c:v>
                </c:pt>
                <c:pt idx="25">
                  <c:v>Sumatera Utara</c:v>
                </c:pt>
                <c:pt idx="26">
                  <c:v>Maluku</c:v>
                </c:pt>
                <c:pt idx="27">
                  <c:v>Jawa Barat</c:v>
                </c:pt>
                <c:pt idx="28">
                  <c:v>Sulawesi Utara</c:v>
                </c:pt>
                <c:pt idx="29">
                  <c:v>Kalimantan Timur</c:v>
                </c:pt>
                <c:pt idx="30">
                  <c:v>NTT</c:v>
                </c:pt>
                <c:pt idx="31">
                  <c:v>DKI Jakarta</c:v>
                </c:pt>
                <c:pt idx="32">
                  <c:v>Papua Barat</c:v>
                </c:pt>
                <c:pt idx="33">
                  <c:v>Papua</c:v>
                </c:pt>
              </c:strCache>
            </c:strRef>
          </c:cat>
          <c:val>
            <c:numRef>
              <c:f>Sheet1!$E$2:$E$35</c:f>
              <c:numCache>
                <c:formatCode>0.00%</c:formatCode>
                <c:ptCount val="34"/>
                <c:pt idx="0">
                  <c:v>0.93480353578753583</c:v>
                </c:pt>
                <c:pt idx="1">
                  <c:v>0.91600868840139593</c:v>
                </c:pt>
                <c:pt idx="2">
                  <c:v>0.89997135357291103</c:v>
                </c:pt>
                <c:pt idx="3">
                  <c:v>0.87543580569418888</c:v>
                </c:pt>
                <c:pt idx="4">
                  <c:v>0.87170136943643706</c:v>
                </c:pt>
                <c:pt idx="5">
                  <c:v>0.87123452959630432</c:v>
                </c:pt>
                <c:pt idx="6">
                  <c:v>0.85777153738146983</c:v>
                </c:pt>
                <c:pt idx="7">
                  <c:v>0.84897698590563553</c:v>
                </c:pt>
                <c:pt idx="8">
                  <c:v>0.83707717048995633</c:v>
                </c:pt>
                <c:pt idx="9">
                  <c:v>0.83259144076539249</c:v>
                </c:pt>
                <c:pt idx="10">
                  <c:v>0.83198680395816504</c:v>
                </c:pt>
                <c:pt idx="11">
                  <c:v>0.81567210182152228</c:v>
                </c:pt>
                <c:pt idx="12">
                  <c:v>0.81112350722689996</c:v>
                </c:pt>
                <c:pt idx="13">
                  <c:v>0.80821756574779569</c:v>
                </c:pt>
                <c:pt idx="14">
                  <c:v>0.78222209748841709</c:v>
                </c:pt>
                <c:pt idx="15">
                  <c:v>0.77883444758710751</c:v>
                </c:pt>
                <c:pt idx="16">
                  <c:v>0.77616803247841026</c:v>
                </c:pt>
                <c:pt idx="17">
                  <c:v>0.77372051466019842</c:v>
                </c:pt>
                <c:pt idx="18">
                  <c:v>0.75786509364793708</c:v>
                </c:pt>
                <c:pt idx="19">
                  <c:v>0.75677045376490004</c:v>
                </c:pt>
                <c:pt idx="20">
                  <c:v>0.72388820680291155</c:v>
                </c:pt>
                <c:pt idx="21">
                  <c:v>0.72273275989558439</c:v>
                </c:pt>
                <c:pt idx="22">
                  <c:v>0.69902862397017618</c:v>
                </c:pt>
                <c:pt idx="23">
                  <c:v>0.69583397663527358</c:v>
                </c:pt>
                <c:pt idx="24">
                  <c:v>0.69215640302370851</c:v>
                </c:pt>
                <c:pt idx="25">
                  <c:v>0.67614891507047881</c:v>
                </c:pt>
                <c:pt idx="26">
                  <c:v>0.6399857317033949</c:v>
                </c:pt>
                <c:pt idx="27">
                  <c:v>0.62077198741675443</c:v>
                </c:pt>
                <c:pt idx="28">
                  <c:v>0.61600754252191969</c:v>
                </c:pt>
                <c:pt idx="29">
                  <c:v>0.57931805423703331</c:v>
                </c:pt>
                <c:pt idx="30">
                  <c:v>0.5111595189390955</c:v>
                </c:pt>
                <c:pt idx="31">
                  <c:v>0.30515031187587865</c:v>
                </c:pt>
                <c:pt idx="32">
                  <c:v>0.27710922709688041</c:v>
                </c:pt>
                <c:pt idx="33">
                  <c:v>0.23353749846200939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086798480"/>
        <c:axId val="-1086790320"/>
      </c:barChart>
      <c:catAx>
        <c:axId val="-1086798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6790320"/>
        <c:crosses val="autoZero"/>
        <c:auto val="1"/>
        <c:lblAlgn val="ctr"/>
        <c:lblOffset val="100"/>
        <c:noMultiLvlLbl val="0"/>
      </c:catAx>
      <c:valAx>
        <c:axId val="-108679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6798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Maret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KOTA DUMAI</c:v>
                </c:pt>
                <c:pt idx="1">
                  <c:v>KUANTAN SINGINGI</c:v>
                </c:pt>
                <c:pt idx="2">
                  <c:v>INDRAGIRI HULU</c:v>
                </c:pt>
                <c:pt idx="3">
                  <c:v>KAMPAR</c:v>
                </c:pt>
                <c:pt idx="4">
                  <c:v>KEPULAUAN MERANTI</c:v>
                </c:pt>
                <c:pt idx="5">
                  <c:v>ROKAN HULU</c:v>
                </c:pt>
                <c:pt idx="6">
                  <c:v>SIAK</c:v>
                </c:pt>
                <c:pt idx="7">
                  <c:v>PELALAWAN</c:v>
                </c:pt>
                <c:pt idx="8">
                  <c:v>ROKAN HILIR</c:v>
                </c:pt>
                <c:pt idx="9">
                  <c:v>BENGKALIS</c:v>
                </c:pt>
                <c:pt idx="10">
                  <c:v>KOTA PEKAN BARU</c:v>
                </c:pt>
                <c:pt idx="11">
                  <c:v>INDRAGIRI HILIR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1.0798506467529003</c:v>
                </c:pt>
                <c:pt idx="1">
                  <c:v>0.89372404245500692</c:v>
                </c:pt>
                <c:pt idx="2">
                  <c:v>0.96889069936966687</c:v>
                </c:pt>
                <c:pt idx="3">
                  <c:v>0.99727645439658075</c:v>
                </c:pt>
                <c:pt idx="4">
                  <c:v>0.96826753834548651</c:v>
                </c:pt>
                <c:pt idx="5">
                  <c:v>0.88708453741827142</c:v>
                </c:pt>
                <c:pt idx="6">
                  <c:v>0.91144300882691565</c:v>
                </c:pt>
                <c:pt idx="7">
                  <c:v>0.70526653563836184</c:v>
                </c:pt>
                <c:pt idx="8">
                  <c:v>0.74906621905669224</c:v>
                </c:pt>
                <c:pt idx="9">
                  <c:v>0.68321595156457537</c:v>
                </c:pt>
                <c:pt idx="10">
                  <c:v>0.679632963076788</c:v>
                </c:pt>
                <c:pt idx="11">
                  <c:v>0.57895140453746419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April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KOTA DUMAI</c:v>
                </c:pt>
                <c:pt idx="1">
                  <c:v>KUANTAN SINGINGI</c:v>
                </c:pt>
                <c:pt idx="2">
                  <c:v>INDRAGIRI HULU</c:v>
                </c:pt>
                <c:pt idx="3">
                  <c:v>KAMPAR</c:v>
                </c:pt>
                <c:pt idx="4">
                  <c:v>KEPULAUAN MERANTI</c:v>
                </c:pt>
                <c:pt idx="5">
                  <c:v>ROKAN HULU</c:v>
                </c:pt>
                <c:pt idx="6">
                  <c:v>SIAK</c:v>
                </c:pt>
                <c:pt idx="7">
                  <c:v>PELALAWAN</c:v>
                </c:pt>
                <c:pt idx="8">
                  <c:v>ROKAN HILIR</c:v>
                </c:pt>
                <c:pt idx="9">
                  <c:v>BENGKALIS</c:v>
                </c:pt>
                <c:pt idx="10">
                  <c:v>KOTA PEKAN BARU</c:v>
                </c:pt>
                <c:pt idx="11">
                  <c:v>INDRAGIRI HILIR</c:v>
                </c:pt>
              </c:strCache>
            </c:strRef>
          </c:cat>
          <c:val>
            <c:numRef>
              <c:f>Sheet1!$C$2:$C$13</c:f>
              <c:numCache>
                <c:formatCode>0.00%</c:formatCode>
                <c:ptCount val="12"/>
                <c:pt idx="0">
                  <c:v>1.0798506467529003</c:v>
                </c:pt>
                <c:pt idx="1">
                  <c:v>1.0367789570835255</c:v>
                </c:pt>
                <c:pt idx="2">
                  <c:v>1.0220402212598088</c:v>
                </c:pt>
                <c:pt idx="3">
                  <c:v>1.0289253318776785</c:v>
                </c:pt>
                <c:pt idx="4">
                  <c:v>1.0121699773698767</c:v>
                </c:pt>
                <c:pt idx="5">
                  <c:v>0.95587721317204988</c:v>
                </c:pt>
                <c:pt idx="6">
                  <c:v>0.91410814037780908</c:v>
                </c:pt>
                <c:pt idx="7">
                  <c:v>0.76757183158851761</c:v>
                </c:pt>
                <c:pt idx="8">
                  <c:v>0.74982987796579414</c:v>
                </c:pt>
                <c:pt idx="9">
                  <c:v>0.69402743026596236</c:v>
                </c:pt>
                <c:pt idx="10">
                  <c:v>0.6934236778816838</c:v>
                </c:pt>
                <c:pt idx="11">
                  <c:v>0.58933353782989817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Mei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KOTA DUMAI</c:v>
                </c:pt>
                <c:pt idx="1">
                  <c:v>KUANTAN SINGINGI</c:v>
                </c:pt>
                <c:pt idx="2">
                  <c:v>INDRAGIRI HULU</c:v>
                </c:pt>
                <c:pt idx="3">
                  <c:v>KAMPAR</c:v>
                </c:pt>
                <c:pt idx="4">
                  <c:v>KEPULAUAN MERANTI</c:v>
                </c:pt>
                <c:pt idx="5">
                  <c:v>ROKAN HULU</c:v>
                </c:pt>
                <c:pt idx="6">
                  <c:v>SIAK</c:v>
                </c:pt>
                <c:pt idx="7">
                  <c:v>PELALAWAN</c:v>
                </c:pt>
                <c:pt idx="8">
                  <c:v>ROKAN HILIR</c:v>
                </c:pt>
                <c:pt idx="9">
                  <c:v>BENGKALIS</c:v>
                </c:pt>
                <c:pt idx="10">
                  <c:v>KOTA PEKAN BARU</c:v>
                </c:pt>
                <c:pt idx="11">
                  <c:v>INDRAGIRI HILIR</c:v>
                </c:pt>
              </c:strCache>
            </c:strRef>
          </c:cat>
          <c:val>
            <c:numRef>
              <c:f>Sheet1!$D$2:$D$13</c:f>
              <c:numCache>
                <c:formatCode>0.00%</c:formatCode>
                <c:ptCount val="12"/>
                <c:pt idx="0">
                  <c:v>1.0798506467529003</c:v>
                </c:pt>
                <c:pt idx="1">
                  <c:v>1.0368404860790648</c:v>
                </c:pt>
                <c:pt idx="2">
                  <c:v>1.029190429226877</c:v>
                </c:pt>
                <c:pt idx="3">
                  <c:v>1.0202494744544197</c:v>
                </c:pt>
                <c:pt idx="4">
                  <c:v>1.0121699773698767</c:v>
                </c:pt>
                <c:pt idx="5">
                  <c:v>0.94710550767630786</c:v>
                </c:pt>
                <c:pt idx="6">
                  <c:v>0.91491834036928066</c:v>
                </c:pt>
                <c:pt idx="7">
                  <c:v>0.76754509111815272</c:v>
                </c:pt>
                <c:pt idx="8">
                  <c:v>0.74981475600719805</c:v>
                </c:pt>
                <c:pt idx="9">
                  <c:v>0.70082321687826277</c:v>
                </c:pt>
                <c:pt idx="10">
                  <c:v>0.69463347528940012</c:v>
                </c:pt>
                <c:pt idx="11">
                  <c:v>0.58941022404171728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Juni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KOTA DUMAI</c:v>
                </c:pt>
                <c:pt idx="1">
                  <c:v>KUANTAN SINGINGI</c:v>
                </c:pt>
                <c:pt idx="2">
                  <c:v>INDRAGIRI HULU</c:v>
                </c:pt>
                <c:pt idx="3">
                  <c:v>KAMPAR</c:v>
                </c:pt>
                <c:pt idx="4">
                  <c:v>KEPULAUAN MERANTI</c:v>
                </c:pt>
                <c:pt idx="5">
                  <c:v>ROKAN HULU</c:v>
                </c:pt>
                <c:pt idx="6">
                  <c:v>SIAK</c:v>
                </c:pt>
                <c:pt idx="7">
                  <c:v>PELALAWAN</c:v>
                </c:pt>
                <c:pt idx="8">
                  <c:v>ROKAN HILIR</c:v>
                </c:pt>
                <c:pt idx="9">
                  <c:v>BENGKALIS</c:v>
                </c:pt>
                <c:pt idx="10">
                  <c:v>KOTA PEKAN BARU</c:v>
                </c:pt>
                <c:pt idx="11">
                  <c:v>INDRAGIRI HILIR</c:v>
                </c:pt>
              </c:strCache>
            </c:strRef>
          </c:cat>
          <c:val>
            <c:numRef>
              <c:f>Sheet1!$E$2:$E$13</c:f>
              <c:numCache>
                <c:formatCode>0.00%</c:formatCode>
                <c:ptCount val="12"/>
                <c:pt idx="0">
                  <c:v>1.0798506467529003</c:v>
                </c:pt>
                <c:pt idx="1">
                  <c:v>1.0370866020612213</c:v>
                </c:pt>
                <c:pt idx="2">
                  <c:v>1.0323206552034647</c:v>
                </c:pt>
                <c:pt idx="3">
                  <c:v>1.0216896435581468</c:v>
                </c:pt>
                <c:pt idx="4">
                  <c:v>1.0121699773698767</c:v>
                </c:pt>
                <c:pt idx="5">
                  <c:v>0.94777894279211317</c:v>
                </c:pt>
                <c:pt idx="6">
                  <c:v>0.9151635324719628</c:v>
                </c:pt>
                <c:pt idx="7">
                  <c:v>0.76754509111815272</c:v>
                </c:pt>
                <c:pt idx="8">
                  <c:v>0.75053304904051177</c:v>
                </c:pt>
                <c:pt idx="9">
                  <c:v>0.70082321687826277</c:v>
                </c:pt>
                <c:pt idx="10">
                  <c:v>0.69526764328538049</c:v>
                </c:pt>
                <c:pt idx="11">
                  <c:v>0.58943381979920006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-1086797936"/>
        <c:axId val="-1086799568"/>
      </c:barChart>
      <c:catAx>
        <c:axId val="-108679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6799568"/>
        <c:crosses val="autoZero"/>
        <c:auto val="1"/>
        <c:lblAlgn val="ctr"/>
        <c:lblOffset val="100"/>
        <c:noMultiLvlLbl val="0"/>
      </c:catAx>
      <c:valAx>
        <c:axId val="-1086799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086797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Juni 2020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050">
                    <a:solidFill>
                      <a:srgbClr val="000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Sheet1!$A$2:$A$35</c:f>
              <c:strCache>
                <c:ptCount val="34"/>
                <c:pt idx="0">
                  <c:v>DKI JAKARTA</c:v>
                </c:pt>
                <c:pt idx="1">
                  <c:v>BALI</c:v>
                </c:pt>
                <c:pt idx="2">
                  <c:v>DAERAH ISTIMEWA YOGYAKARTA</c:v>
                </c:pt>
                <c:pt idx="3">
                  <c:v>KEPULAUAN RIAU</c:v>
                </c:pt>
                <c:pt idx="4">
                  <c:v>ACEH</c:v>
                </c:pt>
                <c:pt idx="5">
                  <c:v>KALIMANTAN TIMUR</c:v>
                </c:pt>
                <c:pt idx="6">
                  <c:v>SULAWESI UTARA</c:v>
                </c:pt>
                <c:pt idx="7">
                  <c:v>KALIMANTAN UTARA</c:v>
                </c:pt>
                <c:pt idx="8">
                  <c:v>KEPULAUAN BANGKA BELITUNG</c:v>
                </c:pt>
                <c:pt idx="9">
                  <c:v>SULAWESI SELATAN</c:v>
                </c:pt>
                <c:pt idx="10">
                  <c:v>JAWA TENGAH</c:v>
                </c:pt>
                <c:pt idx="11">
                  <c:v>KALIMANTAN SELATAN</c:v>
                </c:pt>
                <c:pt idx="12">
                  <c:v>BANTEN</c:v>
                </c:pt>
                <c:pt idx="13">
                  <c:v>SUMATERA SELATAN</c:v>
                </c:pt>
                <c:pt idx="14">
                  <c:v>JAWA TIMUR</c:v>
                </c:pt>
                <c:pt idx="15">
                  <c:v>BENGKULU</c:v>
                </c:pt>
                <c:pt idx="16">
                  <c:v>SUMATERA UTARA</c:v>
                </c:pt>
                <c:pt idx="17">
                  <c:v>GORONTALO</c:v>
                </c:pt>
                <c:pt idx="18">
                  <c:v>SULAWESI TENGAH</c:v>
                </c:pt>
                <c:pt idx="19">
                  <c:v>JAMBI</c:v>
                </c:pt>
                <c:pt idx="20">
                  <c:v>SUMATERA BARAT</c:v>
                </c:pt>
                <c:pt idx="21">
                  <c:v>SULAWESI BARAT</c:v>
                </c:pt>
                <c:pt idx="22">
                  <c:v>SULAWESI TENGGARA</c:v>
                </c:pt>
                <c:pt idx="23">
                  <c:v>JAWA BARAT</c:v>
                </c:pt>
                <c:pt idx="24">
                  <c:v>KALIMANTAN TENGAH</c:v>
                </c:pt>
                <c:pt idx="25">
                  <c:v>PAPUA</c:v>
                </c:pt>
                <c:pt idx="26">
                  <c:v>RIAU</c:v>
                </c:pt>
                <c:pt idx="27">
                  <c:v>LAMPUNG</c:v>
                </c:pt>
                <c:pt idx="28">
                  <c:v>NUSA TENGGARA BARAT</c:v>
                </c:pt>
                <c:pt idx="29">
                  <c:v>MALUKU UTARA</c:v>
                </c:pt>
                <c:pt idx="30">
                  <c:v>NUSA TENGGARA TIMUR</c:v>
                </c:pt>
                <c:pt idx="31">
                  <c:v>MALUKU</c:v>
                </c:pt>
                <c:pt idx="32">
                  <c:v>PAPUA BARAT</c:v>
                </c:pt>
                <c:pt idx="33">
                  <c:v>KALIMANTAN BARAT</c:v>
                </c:pt>
              </c:strCache>
            </c:strRef>
          </c:cat>
          <c:val>
            <c:numRef>
              <c:f>Sheet1!$B$2:$B$35</c:f>
              <c:numCache>
                <c:formatCode>0.000</c:formatCode>
                <c:ptCount val="34"/>
                <c:pt idx="0">
                  <c:v>0.41799999999999998</c:v>
                </c:pt>
                <c:pt idx="1">
                  <c:v>0.35</c:v>
                </c:pt>
                <c:pt idx="2">
                  <c:v>0.28399999999999997</c:v>
                </c:pt>
                <c:pt idx="3">
                  <c:v>0.252</c:v>
                </c:pt>
                <c:pt idx="4">
                  <c:v>0.246</c:v>
                </c:pt>
                <c:pt idx="5">
                  <c:v>0.23400000000000001</c:v>
                </c:pt>
                <c:pt idx="6">
                  <c:v>0.221</c:v>
                </c:pt>
                <c:pt idx="7">
                  <c:v>0.218</c:v>
                </c:pt>
                <c:pt idx="8">
                  <c:v>0.21099999999999999</c:v>
                </c:pt>
                <c:pt idx="9">
                  <c:v>0.21</c:v>
                </c:pt>
                <c:pt idx="10">
                  <c:v>0.184</c:v>
                </c:pt>
                <c:pt idx="11">
                  <c:v>0.17799999999999999</c:v>
                </c:pt>
                <c:pt idx="12">
                  <c:v>0.17599999999999999</c:v>
                </c:pt>
                <c:pt idx="13">
                  <c:v>0.16800000000000001</c:v>
                </c:pt>
                <c:pt idx="14">
                  <c:v>0.16600000000000001</c:v>
                </c:pt>
                <c:pt idx="15">
                  <c:v>0.16500000000000001</c:v>
                </c:pt>
                <c:pt idx="16">
                  <c:v>0.16</c:v>
                </c:pt>
                <c:pt idx="17">
                  <c:v>0.159</c:v>
                </c:pt>
                <c:pt idx="18">
                  <c:v>0.152</c:v>
                </c:pt>
                <c:pt idx="19">
                  <c:v>0.15</c:v>
                </c:pt>
                <c:pt idx="20">
                  <c:v>0.14699999999999999</c:v>
                </c:pt>
                <c:pt idx="21">
                  <c:v>0.14499999999999999</c:v>
                </c:pt>
                <c:pt idx="22">
                  <c:v>0.14199999999999999</c:v>
                </c:pt>
                <c:pt idx="23">
                  <c:v>0.14000000000000001</c:v>
                </c:pt>
                <c:pt idx="24">
                  <c:v>0.14000000000000001</c:v>
                </c:pt>
                <c:pt idx="25">
                  <c:v>0.13</c:v>
                </c:pt>
                <c:pt idx="26">
                  <c:v>0.128</c:v>
                </c:pt>
                <c:pt idx="27">
                  <c:v>0.123</c:v>
                </c:pt>
                <c:pt idx="28">
                  <c:v>0.114</c:v>
                </c:pt>
                <c:pt idx="29">
                  <c:v>0.111</c:v>
                </c:pt>
                <c:pt idx="30">
                  <c:v>0.107</c:v>
                </c:pt>
                <c:pt idx="31">
                  <c:v>0.105</c:v>
                </c:pt>
                <c:pt idx="32">
                  <c:v>0.105</c:v>
                </c:pt>
                <c:pt idx="33">
                  <c:v>0.10100000000000001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58-42CF-8DBA-2FD1CE4BEB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-1086796304"/>
        <c:axId val="-1086794672"/>
      </c:barChart>
      <c:catAx>
        <c:axId val="-1086796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-1086794672"/>
        <c:crosses val="autoZero"/>
        <c:auto val="1"/>
        <c:lblAlgn val="ctr"/>
        <c:lblOffset val="100"/>
        <c:noMultiLvlLbl val="0"/>
      </c:catAx>
      <c:valAx>
        <c:axId val="-1086794672"/>
        <c:scaling>
          <c:orientation val="minMax"/>
          <c:max val="1"/>
          <c:min val="0"/>
        </c:scaling>
        <c:delete val="0"/>
        <c:axPos val="l"/>
        <c:numFmt formatCode="#,##0.00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10867963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16548670937635E-2"/>
          <c:y val="2.7457121834576659E-2"/>
          <c:w val="0.93555598811514751"/>
          <c:h val="0.596174852597511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KOTA PEKANBARU</c:v>
                </c:pt>
                <c:pt idx="1">
                  <c:v>KOTA DUMAI</c:v>
                </c:pt>
                <c:pt idx="2">
                  <c:v>PELALAWAN</c:v>
                </c:pt>
                <c:pt idx="3">
                  <c:v>KAMPAR</c:v>
                </c:pt>
                <c:pt idx="4">
                  <c:v>INDRAGIRI HULU</c:v>
                </c:pt>
                <c:pt idx="5">
                  <c:v>ROKAN HULU</c:v>
                </c:pt>
                <c:pt idx="6">
                  <c:v>SIAK</c:v>
                </c:pt>
                <c:pt idx="7">
                  <c:v>BENGKALIS</c:v>
                </c:pt>
                <c:pt idx="8">
                  <c:v>KUANTAN SINGINGI</c:v>
                </c:pt>
                <c:pt idx="9">
                  <c:v>KEPULAUAN MERANTI</c:v>
                </c:pt>
                <c:pt idx="10">
                  <c:v>ROKAN HILIR</c:v>
                </c:pt>
                <c:pt idx="11">
                  <c:v>INDRAGIRI HILIR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0.24</c:v>
                </c:pt>
                <c:pt idx="1">
                  <c:v>0.19400000000000001</c:v>
                </c:pt>
                <c:pt idx="2">
                  <c:v>0.16800000000000001</c:v>
                </c:pt>
                <c:pt idx="3">
                  <c:v>0.14699999999999999</c:v>
                </c:pt>
                <c:pt idx="4">
                  <c:v>0.127</c:v>
                </c:pt>
                <c:pt idx="5">
                  <c:v>0.11600000000000001</c:v>
                </c:pt>
                <c:pt idx="6">
                  <c:v>0.115</c:v>
                </c:pt>
                <c:pt idx="7">
                  <c:v>9.8000000000000004E-2</c:v>
                </c:pt>
                <c:pt idx="8">
                  <c:v>9.6000000000000002E-2</c:v>
                </c:pt>
                <c:pt idx="9">
                  <c:v>7.1999999999999995E-2</c:v>
                </c:pt>
                <c:pt idx="10">
                  <c:v>6.0999999999999999E-2</c:v>
                </c:pt>
                <c:pt idx="11">
                  <c:v>4.9000000000000002E-2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1F4-FC4D-B90D-DD0BD91614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1086797392"/>
        <c:axId val="-1086801744"/>
      </c:barChart>
      <c:catAx>
        <c:axId val="-108679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/>
          <a:lstStyle/>
          <a:p>
            <a:pPr>
              <a:defRPr/>
            </a:pPr>
            <a:endParaRPr lang="en-US"/>
          </a:p>
        </c:txPr>
        <c:crossAx val="-1086801744"/>
        <c:crosses val="autoZero"/>
        <c:auto val="1"/>
        <c:lblAlgn val="ctr"/>
        <c:lblOffset val="100"/>
        <c:noMultiLvlLbl val="0"/>
      </c:catAx>
      <c:valAx>
        <c:axId val="-1086801744"/>
        <c:scaling>
          <c:orientation val="minMax"/>
          <c:max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086797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 rot="-5400000" vert="horz"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7052500380548188"/>
          <c:y val="2.8004866442438464E-2"/>
          <c:w val="0.45567106429695636"/>
          <c:h val="0.875916338582677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Jun-20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r"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Penderita gangguan jiwa berat, diobati dan tidak ditelantarkan</c:v>
                </c:pt>
                <c:pt idx="1">
                  <c:v>Penderita hipertensi yang berobat teratur</c:v>
                </c:pt>
                <c:pt idx="2">
                  <c:v>Penderita TB Paru yang berobat sesuai standar</c:v>
                </c:pt>
                <c:pt idx="3">
                  <c:v>Keluarga mengikuti program KB </c:v>
                </c:pt>
                <c:pt idx="4">
                  <c:v>Keluarga sudah menjadi anggota JKN</c:v>
                </c:pt>
                <c:pt idx="5">
                  <c:v>Anggota keluarga tidak ada yang merokok </c:v>
                </c:pt>
                <c:pt idx="6">
                  <c:v>Bayi mendapatkan ASI Eksklusif</c:v>
                </c:pt>
                <c:pt idx="7">
                  <c:v>Pertumbuhan Balita dipantau</c:v>
                </c:pt>
                <c:pt idx="8">
                  <c:v>Persalinan Ibu di fasilitas pelayanan kesehatan</c:v>
                </c:pt>
                <c:pt idx="9">
                  <c:v>Keluarga memiliki akses/menggunakan sarana air bersih</c:v>
                </c:pt>
                <c:pt idx="10">
                  <c:v>Bayi mendapatkan imunisasi dasar lengkap </c:v>
                </c:pt>
                <c:pt idx="11">
                  <c:v>Keluarga memiliki akses/menggunakan jamban keluarga</c:v>
                </c:pt>
              </c:strCache>
            </c:strRef>
          </c:cat>
          <c:val>
            <c:numRef>
              <c:f>Sheet1!$B$2:$B$13</c:f>
              <c:numCache>
                <c:formatCode>00.00%</c:formatCode>
                <c:ptCount val="12"/>
                <c:pt idx="0">
                  <c:v>0.23562328848672462</c:v>
                </c:pt>
                <c:pt idx="1">
                  <c:v>0.23752068293968634</c:v>
                </c:pt>
                <c:pt idx="2">
                  <c:v>0.27209098862642167</c:v>
                </c:pt>
                <c:pt idx="3">
                  <c:v>0.39474816738154328</c:v>
                </c:pt>
                <c:pt idx="4">
                  <c:v>0.39565781764096092</c:v>
                </c:pt>
                <c:pt idx="5">
                  <c:v>0.40928259018859764</c:v>
                </c:pt>
                <c:pt idx="6">
                  <c:v>0.75818305084745763</c:v>
                </c:pt>
                <c:pt idx="7">
                  <c:v>0.76465330537316512</c:v>
                </c:pt>
                <c:pt idx="8">
                  <c:v>0.8432407020476389</c:v>
                </c:pt>
                <c:pt idx="9">
                  <c:v>0.86843689445691441</c:v>
                </c:pt>
                <c:pt idx="10">
                  <c:v>0.8771929824561403</c:v>
                </c:pt>
                <c:pt idx="11">
                  <c:v>0.89321693561548354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03-E54A-B523-C7136354B6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086793040"/>
        <c:axId val="-1086792496"/>
      </c:barChart>
      <c:catAx>
        <c:axId val="-1086793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086792496"/>
        <c:crosses val="autoZero"/>
        <c:auto val="1"/>
        <c:lblAlgn val="ctr"/>
        <c:lblOffset val="100"/>
        <c:noMultiLvlLbl val="0"/>
      </c:catAx>
      <c:valAx>
        <c:axId val="-1086792496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086793040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 b="0">
          <a:ln>
            <a:noFill/>
          </a:ln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81199677953352"/>
          <c:y val="2.8004866442438464E-2"/>
          <c:w val="0.4254439258164775"/>
          <c:h val="0.8759163385826771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 algn="r">
                  <a:defRPr>
                    <a:solidFill>
                      <a:srgbClr val="00000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Penderita hipertensi melakukan pengobatan secara teratur</c:v>
                </c:pt>
                <c:pt idx="1">
                  <c:v>Penderita tuberkulosis paru mendapatkan pengobatan sesuai standar</c:v>
                </c:pt>
                <c:pt idx="2">
                  <c:v>Penderita gangguan jiwa mendapatkan pengobatan dan tidak ditelantarkan</c:v>
                </c:pt>
                <c:pt idx="3">
                  <c:v>Anggota keluarga tidak ada yang merokok</c:v>
                </c:pt>
                <c:pt idx="4">
                  <c:v>Keluarga sudah menjadi anggota Jaminan Kesehatan Nasional (JKN)</c:v>
                </c:pt>
                <c:pt idx="5">
                  <c:v>Keluarga mengikuti program Keluarga Berencana (KB)</c:v>
                </c:pt>
                <c:pt idx="6">
                  <c:v>Bayi mendapat air susu ibu (ASI) eksklusif</c:v>
                </c:pt>
                <c:pt idx="7">
                  <c:v>Ibu melakukan persalinan di fasilitas kesehatan</c:v>
                </c:pt>
                <c:pt idx="8">
                  <c:v>Balita mendapatkan pematauan pertumbuhan</c:v>
                </c:pt>
                <c:pt idx="9">
                  <c:v>Keluarga mempunyai akses atau menggunakan jamban sehat</c:v>
                </c:pt>
                <c:pt idx="10">
                  <c:v>Bayi mendapat imunisasi dasar lengkap</c:v>
                </c:pt>
                <c:pt idx="11">
                  <c:v>Keluarga mempunyai akses sarana air bersih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12"/>
                <c:pt idx="0">
                  <c:v>0.24390000000000001</c:v>
                </c:pt>
                <c:pt idx="1">
                  <c:v>0.36070000000000002</c:v>
                </c:pt>
                <c:pt idx="2">
                  <c:v>0.38140000000000002</c:v>
                </c:pt>
                <c:pt idx="3">
                  <c:v>0.4355</c:v>
                </c:pt>
                <c:pt idx="4">
                  <c:v>0.50219999999999998</c:v>
                </c:pt>
                <c:pt idx="5">
                  <c:v>0.51770000000000005</c:v>
                </c:pt>
                <c:pt idx="6">
                  <c:v>0.80720000000000003</c:v>
                </c:pt>
                <c:pt idx="7">
                  <c:v>0.8669</c:v>
                </c:pt>
                <c:pt idx="8">
                  <c:v>0.87749999999999995</c:v>
                </c:pt>
                <c:pt idx="9">
                  <c:v>0.88349999999999995</c:v>
                </c:pt>
                <c:pt idx="10">
                  <c:v>0.91600000000000004</c:v>
                </c:pt>
                <c:pt idx="11">
                  <c:v>0.94079999999999997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C6-A940-80D6-34159666425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1086791952"/>
        <c:axId val="-1086790864"/>
      </c:barChart>
      <c:catAx>
        <c:axId val="-1086791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1100">
                <a:solidFill>
                  <a:srgbClr val="000000"/>
                </a:solidFill>
              </a:defRPr>
            </a:pPr>
            <a:endParaRPr lang="en-US"/>
          </a:p>
        </c:txPr>
        <c:crossAx val="-1086790864"/>
        <c:crosses val="autoZero"/>
        <c:auto val="1"/>
        <c:lblAlgn val="ctr"/>
        <c:lblOffset val="100"/>
        <c:noMultiLvlLbl val="0"/>
      </c:catAx>
      <c:valAx>
        <c:axId val="-1086790864"/>
        <c:scaling>
          <c:orientation val="minMax"/>
          <c:max val="1"/>
        </c:scaling>
        <c:delete val="0"/>
        <c:axPos val="b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-1086791952"/>
        <c:crosses val="autoZero"/>
        <c:crossBetween val="between"/>
        <c:majorUnit val="0.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0">
          <a:ln>
            <a:noFill/>
          </a:ln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DA1C06-DEF7-4C9E-9199-78929E3290E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0DAC83A6-4A76-417B-BE17-61C14A8ACE76}">
      <dgm:prSet phldrT="[Text]"/>
      <dgm:spPr/>
      <dgm:t>
        <a:bodyPr/>
        <a:lstStyle/>
        <a:p>
          <a:r>
            <a:rPr lang="id-ID" i="1" dirty="0"/>
            <a:t>raw data </a:t>
          </a:r>
        </a:p>
        <a:p>
          <a:r>
            <a:rPr lang="id-ID" dirty="0"/>
            <a:t>PIS-PK</a:t>
          </a:r>
        </a:p>
      </dgm:t>
    </dgm:pt>
    <dgm:pt modelId="{B216A26F-9E93-4F50-BDAE-0D7C1DB5BB2B}" type="parTrans" cxnId="{39C5E294-BE0C-45C4-AF85-75F7990790E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D4BB3229-88CF-4A89-B6DC-911A155A437E}" type="sibTrans" cxnId="{39C5E294-BE0C-45C4-AF85-75F7990790E5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D4245958-5C08-4D4C-83BE-798BDEEA4A12}">
      <dgm:prSet phldrT="[Text]"/>
      <dgm:spPr/>
      <dgm:t>
        <a:bodyPr/>
        <a:lstStyle/>
        <a:p>
          <a:r>
            <a:rPr lang="id-ID" dirty="0"/>
            <a:t>Alat bantu analisis</a:t>
          </a:r>
        </a:p>
      </dgm:t>
    </dgm:pt>
    <dgm:pt modelId="{C239DE36-22C5-4219-9369-C550BAE7372C}" type="parTrans" cxnId="{6F1E58EF-52C0-4768-8256-6AC9120CD5C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55C51776-6A75-4E35-AFE4-A4DAD9EEE10F}" type="sibTrans" cxnId="{6F1E58EF-52C0-4768-8256-6AC9120CD5C8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BEC66DA2-05FA-4E81-A20B-83CD0264F397}">
      <dgm:prSet phldrT="[Text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id-ID" dirty="0"/>
            <a:t>Informasi untuk perencanaan </a:t>
          </a:r>
          <a:r>
            <a:rPr lang="id-ID" i="1" dirty="0"/>
            <a:t>evidence based</a:t>
          </a:r>
        </a:p>
      </dgm:t>
    </dgm:pt>
    <dgm:pt modelId="{24E9336A-63F9-4DED-B77F-ACE34F9B58D2}" type="parTrans" cxnId="{0E837519-62AD-4BCC-B052-DC8D8D083F1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1C2A0350-B834-46D5-B24E-D14F0A61CB8F}" type="sibTrans" cxnId="{0E837519-62AD-4BCC-B052-DC8D8D083F13}">
      <dgm:prSet/>
      <dgm:spPr/>
      <dgm:t>
        <a:bodyPr/>
        <a:lstStyle/>
        <a:p>
          <a:endParaRPr lang="id-ID">
            <a:solidFill>
              <a:schemeClr val="tx1"/>
            </a:solidFill>
          </a:endParaRPr>
        </a:p>
      </dgm:t>
    </dgm:pt>
    <dgm:pt modelId="{DEF449B6-DA54-40D1-AD05-D836C47DFE13}" type="pres">
      <dgm:prSet presAssocID="{8CDA1C06-DEF7-4C9E-9199-78929E3290EF}" presName="Name0" presStyleCnt="0">
        <dgm:presLayoutVars>
          <dgm:dir/>
          <dgm:resizeHandles val="exact"/>
        </dgm:presLayoutVars>
      </dgm:prSet>
      <dgm:spPr/>
    </dgm:pt>
    <dgm:pt modelId="{9BAE4A3E-F070-4A5A-B2FD-DF63E6B42F92}" type="pres">
      <dgm:prSet presAssocID="{0DAC83A6-4A76-417B-BE17-61C14A8ACE76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D799EC-65D5-4066-8417-5AE1E4CD3F32}" type="pres">
      <dgm:prSet presAssocID="{D4BB3229-88CF-4A89-B6DC-911A155A437E}" presName="sibTrans" presStyleLbl="sibTrans2D1" presStyleIdx="0" presStyleCnt="2"/>
      <dgm:spPr/>
      <dgm:t>
        <a:bodyPr/>
        <a:lstStyle/>
        <a:p>
          <a:endParaRPr lang="id-ID"/>
        </a:p>
      </dgm:t>
    </dgm:pt>
    <dgm:pt modelId="{0BE13F3B-EF67-440D-BEFC-C30E38C8E4ED}" type="pres">
      <dgm:prSet presAssocID="{D4BB3229-88CF-4A89-B6DC-911A155A437E}" presName="connectorText" presStyleLbl="sibTrans2D1" presStyleIdx="0" presStyleCnt="2"/>
      <dgm:spPr/>
      <dgm:t>
        <a:bodyPr/>
        <a:lstStyle/>
        <a:p>
          <a:endParaRPr lang="id-ID"/>
        </a:p>
      </dgm:t>
    </dgm:pt>
    <dgm:pt modelId="{43FE40AD-E353-4556-A983-927790C76CEB}" type="pres">
      <dgm:prSet presAssocID="{D4245958-5C08-4D4C-83BE-798BDEEA4A1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B660978-C4A9-48F4-AEFF-832E1BF38392}" type="pres">
      <dgm:prSet presAssocID="{55C51776-6A75-4E35-AFE4-A4DAD9EEE10F}" presName="sibTrans" presStyleLbl="sibTrans2D1" presStyleIdx="1" presStyleCnt="2"/>
      <dgm:spPr/>
      <dgm:t>
        <a:bodyPr/>
        <a:lstStyle/>
        <a:p>
          <a:endParaRPr lang="id-ID"/>
        </a:p>
      </dgm:t>
    </dgm:pt>
    <dgm:pt modelId="{9AF37E46-7AD8-457D-8EE8-8702F7E39A7C}" type="pres">
      <dgm:prSet presAssocID="{55C51776-6A75-4E35-AFE4-A4DAD9EEE10F}" presName="connectorText" presStyleLbl="sibTrans2D1" presStyleIdx="1" presStyleCnt="2"/>
      <dgm:spPr/>
      <dgm:t>
        <a:bodyPr/>
        <a:lstStyle/>
        <a:p>
          <a:endParaRPr lang="id-ID"/>
        </a:p>
      </dgm:t>
    </dgm:pt>
    <dgm:pt modelId="{BC16A2AB-26E6-48EE-A82E-BE7D47FBBBD7}" type="pres">
      <dgm:prSet presAssocID="{BEC66DA2-05FA-4E81-A20B-83CD0264F397}" presName="node" presStyleLbl="node1" presStyleIdx="2" presStyleCnt="3" custLinFactNeighborX="11864" custLinFactNeighborY="172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6EDDD118-0815-4455-9887-32ED9D4C71FE}" type="presOf" srcId="{55C51776-6A75-4E35-AFE4-A4DAD9EEE10F}" destId="{0B660978-C4A9-48F4-AEFF-832E1BF38392}" srcOrd="0" destOrd="0" presId="urn:microsoft.com/office/officeart/2005/8/layout/process1"/>
    <dgm:cxn modelId="{ECFC43E3-BAAA-4022-8399-771976B8684D}" type="presOf" srcId="{0DAC83A6-4A76-417B-BE17-61C14A8ACE76}" destId="{9BAE4A3E-F070-4A5A-B2FD-DF63E6B42F92}" srcOrd="0" destOrd="0" presId="urn:microsoft.com/office/officeart/2005/8/layout/process1"/>
    <dgm:cxn modelId="{0E837519-62AD-4BCC-B052-DC8D8D083F13}" srcId="{8CDA1C06-DEF7-4C9E-9199-78929E3290EF}" destId="{BEC66DA2-05FA-4E81-A20B-83CD0264F397}" srcOrd="2" destOrd="0" parTransId="{24E9336A-63F9-4DED-B77F-ACE34F9B58D2}" sibTransId="{1C2A0350-B834-46D5-B24E-D14F0A61CB8F}"/>
    <dgm:cxn modelId="{39C5E294-BE0C-45C4-AF85-75F7990790E5}" srcId="{8CDA1C06-DEF7-4C9E-9199-78929E3290EF}" destId="{0DAC83A6-4A76-417B-BE17-61C14A8ACE76}" srcOrd="0" destOrd="0" parTransId="{B216A26F-9E93-4F50-BDAE-0D7C1DB5BB2B}" sibTransId="{D4BB3229-88CF-4A89-B6DC-911A155A437E}"/>
    <dgm:cxn modelId="{0EEDB791-1EED-45C7-AD01-A89C00124D55}" type="presOf" srcId="{BEC66DA2-05FA-4E81-A20B-83CD0264F397}" destId="{BC16A2AB-26E6-48EE-A82E-BE7D47FBBBD7}" srcOrd="0" destOrd="0" presId="urn:microsoft.com/office/officeart/2005/8/layout/process1"/>
    <dgm:cxn modelId="{6F1E58EF-52C0-4768-8256-6AC9120CD5C8}" srcId="{8CDA1C06-DEF7-4C9E-9199-78929E3290EF}" destId="{D4245958-5C08-4D4C-83BE-798BDEEA4A12}" srcOrd="1" destOrd="0" parTransId="{C239DE36-22C5-4219-9369-C550BAE7372C}" sibTransId="{55C51776-6A75-4E35-AFE4-A4DAD9EEE10F}"/>
    <dgm:cxn modelId="{DC15BA34-E994-423B-A8B2-E307B68A1225}" type="presOf" srcId="{D4245958-5C08-4D4C-83BE-798BDEEA4A12}" destId="{43FE40AD-E353-4556-A983-927790C76CEB}" srcOrd="0" destOrd="0" presId="urn:microsoft.com/office/officeart/2005/8/layout/process1"/>
    <dgm:cxn modelId="{C984DBCB-9D2E-4075-B5FA-8AE50A2F6A13}" type="presOf" srcId="{D4BB3229-88CF-4A89-B6DC-911A155A437E}" destId="{1BD799EC-65D5-4066-8417-5AE1E4CD3F32}" srcOrd="0" destOrd="0" presId="urn:microsoft.com/office/officeart/2005/8/layout/process1"/>
    <dgm:cxn modelId="{66C888F4-D9CF-43F0-AE9C-9D11C3DC8021}" type="presOf" srcId="{8CDA1C06-DEF7-4C9E-9199-78929E3290EF}" destId="{DEF449B6-DA54-40D1-AD05-D836C47DFE13}" srcOrd="0" destOrd="0" presId="urn:microsoft.com/office/officeart/2005/8/layout/process1"/>
    <dgm:cxn modelId="{3720ABC7-B30F-48C4-9693-C49C0D2902DD}" type="presOf" srcId="{D4BB3229-88CF-4A89-B6DC-911A155A437E}" destId="{0BE13F3B-EF67-440D-BEFC-C30E38C8E4ED}" srcOrd="1" destOrd="0" presId="urn:microsoft.com/office/officeart/2005/8/layout/process1"/>
    <dgm:cxn modelId="{E8172630-2B99-4640-B407-8F4E3DCE4CF4}" type="presOf" srcId="{55C51776-6A75-4E35-AFE4-A4DAD9EEE10F}" destId="{9AF37E46-7AD8-457D-8EE8-8702F7E39A7C}" srcOrd="1" destOrd="0" presId="urn:microsoft.com/office/officeart/2005/8/layout/process1"/>
    <dgm:cxn modelId="{6057DB4A-2831-4BC3-82D5-1B4006A4F27D}" type="presParOf" srcId="{DEF449B6-DA54-40D1-AD05-D836C47DFE13}" destId="{9BAE4A3E-F070-4A5A-B2FD-DF63E6B42F92}" srcOrd="0" destOrd="0" presId="urn:microsoft.com/office/officeart/2005/8/layout/process1"/>
    <dgm:cxn modelId="{9FBCA006-E730-45B6-A32F-20A20840A1C6}" type="presParOf" srcId="{DEF449B6-DA54-40D1-AD05-D836C47DFE13}" destId="{1BD799EC-65D5-4066-8417-5AE1E4CD3F32}" srcOrd="1" destOrd="0" presId="urn:microsoft.com/office/officeart/2005/8/layout/process1"/>
    <dgm:cxn modelId="{2B9BCC46-533D-4266-A5A4-439153A1B511}" type="presParOf" srcId="{1BD799EC-65D5-4066-8417-5AE1E4CD3F32}" destId="{0BE13F3B-EF67-440D-BEFC-C30E38C8E4ED}" srcOrd="0" destOrd="0" presId="urn:microsoft.com/office/officeart/2005/8/layout/process1"/>
    <dgm:cxn modelId="{458B2F62-71F5-48B2-B5CD-467233086388}" type="presParOf" srcId="{DEF449B6-DA54-40D1-AD05-D836C47DFE13}" destId="{43FE40AD-E353-4556-A983-927790C76CEB}" srcOrd="2" destOrd="0" presId="urn:microsoft.com/office/officeart/2005/8/layout/process1"/>
    <dgm:cxn modelId="{CA5A584F-F869-4771-86D0-0C743F815459}" type="presParOf" srcId="{DEF449B6-DA54-40D1-AD05-D836C47DFE13}" destId="{0B660978-C4A9-48F4-AEFF-832E1BF38392}" srcOrd="3" destOrd="0" presId="urn:microsoft.com/office/officeart/2005/8/layout/process1"/>
    <dgm:cxn modelId="{F310BF79-2FFC-44C4-A86A-1578310664B0}" type="presParOf" srcId="{0B660978-C4A9-48F4-AEFF-832E1BF38392}" destId="{9AF37E46-7AD8-457D-8EE8-8702F7E39A7C}" srcOrd="0" destOrd="0" presId="urn:microsoft.com/office/officeart/2005/8/layout/process1"/>
    <dgm:cxn modelId="{7C4BD309-0C4F-4B1A-BAA9-AC0FFADF7B8A}" type="presParOf" srcId="{DEF449B6-DA54-40D1-AD05-D836C47DFE13}" destId="{BC16A2AB-26E6-48EE-A82E-BE7D47FBBBD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E4A3E-F070-4A5A-B2FD-DF63E6B42F92}">
      <dsp:nvSpPr>
        <dsp:cNvPr id="0" name=""/>
        <dsp:cNvSpPr/>
      </dsp:nvSpPr>
      <dsp:spPr>
        <a:xfrm>
          <a:off x="4536" y="11938"/>
          <a:ext cx="1356013" cy="10424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i="1" kern="1200" dirty="0"/>
            <a:t>raw data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/>
            <a:t>PIS-PK</a:t>
          </a:r>
        </a:p>
      </dsp:txBody>
      <dsp:txXfrm>
        <a:off x="35068" y="42470"/>
        <a:ext cx="1294949" cy="981371"/>
      </dsp:txXfrm>
    </dsp:sp>
    <dsp:sp modelId="{1BD799EC-65D5-4066-8417-5AE1E4CD3F32}">
      <dsp:nvSpPr>
        <dsp:cNvPr id="0" name=""/>
        <dsp:cNvSpPr/>
      </dsp:nvSpPr>
      <dsp:spPr>
        <a:xfrm>
          <a:off x="1496151" y="365010"/>
          <a:ext cx="287474" cy="336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>
            <a:solidFill>
              <a:schemeClr val="tx1"/>
            </a:solidFill>
          </a:endParaRPr>
        </a:p>
      </dsp:txBody>
      <dsp:txXfrm>
        <a:off x="1496151" y="432268"/>
        <a:ext cx="201232" cy="201775"/>
      </dsp:txXfrm>
    </dsp:sp>
    <dsp:sp modelId="{43FE40AD-E353-4556-A983-927790C76CEB}">
      <dsp:nvSpPr>
        <dsp:cNvPr id="0" name=""/>
        <dsp:cNvSpPr/>
      </dsp:nvSpPr>
      <dsp:spPr>
        <a:xfrm>
          <a:off x="1902955" y="11938"/>
          <a:ext cx="1356013" cy="10424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/>
            <a:t>Alat bantu analisis</a:t>
          </a:r>
        </a:p>
      </dsp:txBody>
      <dsp:txXfrm>
        <a:off x="1933487" y="42470"/>
        <a:ext cx="1294949" cy="981371"/>
      </dsp:txXfrm>
    </dsp:sp>
    <dsp:sp modelId="{0B660978-C4A9-48F4-AEFF-832E1BF38392}">
      <dsp:nvSpPr>
        <dsp:cNvPr id="0" name=""/>
        <dsp:cNvSpPr/>
      </dsp:nvSpPr>
      <dsp:spPr>
        <a:xfrm rot="21568">
          <a:off x="3395701" y="371031"/>
          <a:ext cx="289885" cy="3362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1200" kern="1200">
            <a:solidFill>
              <a:schemeClr val="tx1"/>
            </a:solidFill>
          </a:endParaRPr>
        </a:p>
      </dsp:txBody>
      <dsp:txXfrm>
        <a:off x="3395702" y="438016"/>
        <a:ext cx="202920" cy="201775"/>
      </dsp:txXfrm>
    </dsp:sp>
    <dsp:sp modelId="{BC16A2AB-26E6-48EE-A82E-BE7D47FBBBD7}">
      <dsp:nvSpPr>
        <dsp:cNvPr id="0" name=""/>
        <dsp:cNvSpPr/>
      </dsp:nvSpPr>
      <dsp:spPr>
        <a:xfrm>
          <a:off x="3805910" y="23877"/>
          <a:ext cx="1356013" cy="1042435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500" kern="1200" dirty="0"/>
            <a:t>Informasi untuk perencanaan </a:t>
          </a:r>
          <a:r>
            <a:rPr lang="id-ID" sz="1500" i="1" kern="1200" dirty="0"/>
            <a:t>evidence based</a:t>
          </a:r>
        </a:p>
      </dsp:txBody>
      <dsp:txXfrm>
        <a:off x="3836442" y="54409"/>
        <a:ext cx="1294949" cy="981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0.62386</cdr:x>
      <cdr:y>0.01533</cdr:y>
    </cdr:from>
    <cdr:to>
      <cdr:x>0.95969</cdr:x>
      <cdr:y>0.26289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560242" y="66724"/>
          <a:ext cx="3531496" cy="10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id-ID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d-ID" altLang="en-US" sz="1600" b="1" i="1" dirty="0">
              <a:solidFill>
                <a:schemeClr val="tx1"/>
              </a:solidFill>
              <a:latin typeface="Calibri" panose="020F0502020204030204" pitchFamily="34" charset="0"/>
            </a:rPr>
            <a:t>0,</a:t>
          </a:r>
          <a:r>
            <a:rPr lang="id-ID" altLang="en-US" sz="1600" b="1" i="1" dirty="0">
              <a:latin typeface="Calibri" panose="020F0502020204030204" pitchFamily="34" charset="0"/>
            </a:rPr>
            <a:t>128</a:t>
          </a:r>
          <a:endParaRPr lang="id-ID" altLang="en-US" sz="1600" b="1" i="1" dirty="0">
            <a:solidFill>
              <a:schemeClr val="tx1"/>
            </a:solidFill>
            <a:latin typeface="Calibri" panose="020F0502020204030204" pitchFamily="34" charset="0"/>
          </a:endParaRPr>
        </a:p>
        <a:p xmlns:a="http://schemas.openxmlformats.org/drawingml/2006/main"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Yang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berarti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id-ID" altLang="en-US" sz="1600" i="1" dirty="0">
              <a:latin typeface="Calibri" panose="020F0502020204030204" pitchFamily="34" charset="0"/>
            </a:rPr>
            <a:t>12,8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%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dari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keluarga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yang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telah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dikunjungi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dan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dientry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datanya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ke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Aplikasi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KS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merupakan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keluarga</a:t>
          </a:r>
          <a:r>
            <a:rPr lang="en-US" altLang="en-US" sz="1600" i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  <a:r>
            <a:rPr lang="en-US" altLang="en-US" sz="1600" i="1" dirty="0" err="1">
              <a:solidFill>
                <a:schemeClr val="tx1"/>
              </a:solidFill>
              <a:latin typeface="Calibri" panose="020F0502020204030204" pitchFamily="34" charset="0"/>
            </a:rPr>
            <a:t>sehat</a:t>
          </a:r>
          <a:r>
            <a:rPr lang="en-US" altLang="en-US" sz="1600" b="1" i="1" dirty="0">
              <a:solidFill>
                <a:schemeClr val="tx1"/>
              </a:solidFill>
              <a:latin typeface="Calibri" panose="020F0502020204030204" pitchFamily="34" charset="0"/>
            </a:rPr>
            <a:t> 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8ED38-D661-4FF1-B073-BACDD6D43417}" type="datetimeFigureOut">
              <a:rPr lang="id-ID" smtClean="0"/>
              <a:t>09/06/2020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4771E-C58E-4841-80F4-ED348D79927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287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4771E-C58E-4841-80F4-ED348D79927F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6518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9666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4771E-C58E-4841-80F4-ED348D79927F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9322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4771E-C58E-4841-80F4-ED348D79927F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6720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4771E-C58E-4841-80F4-ED348D79927F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357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B03C0-D784-4CA7-B0EB-8EEC824BA57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31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B03C0-D784-4CA7-B0EB-8EEC824BA57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289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d-ID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/>
          <a:lstStyle/>
          <a:p>
            <a:fld id="{145CDEE5-1659-4888-BA00-D791257F651A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193098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id-ID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B03C0-D784-4CA7-B0EB-8EEC824BA57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39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41513B-881C-0443-8AB2-CD00838203D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791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4771E-C58E-4841-80F4-ED348D79927F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29060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 </a:t>
            </a:r>
            <a:endParaRPr lang="en-ID" altLang="en-US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C99E57-6EC9-423C-B7A5-348F6486DEF1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31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5415;g6d13202ad6_1_32647:notes">
            <a:extLst>
              <a:ext uri="{FF2B5EF4-FFF2-40B4-BE49-F238E27FC236}">
                <a16:creationId xmlns="" xmlns:a16="http://schemas.microsoft.com/office/drawing/2014/main" id="{F25DA950-BA8D-B14E-A7E3-862EC2736DE5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03225" y="685800"/>
            <a:ext cx="6096000" cy="3429000"/>
          </a:xfrm>
          <a:noFill/>
          <a:ln>
            <a:headEnd/>
            <a:tailEnd/>
          </a:ln>
        </p:spPr>
      </p:sp>
      <p:sp>
        <p:nvSpPr>
          <p:cNvPr id="72707" name="Google Shape;5416;g6d13202ad6_1_32647:notes">
            <a:extLst>
              <a:ext uri="{FF2B5EF4-FFF2-40B4-BE49-F238E27FC236}">
                <a16:creationId xmlns="" xmlns:a16="http://schemas.microsoft.com/office/drawing/2014/main" id="{F26F2B4D-618A-D245-A9C4-B08FEDAFA82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0564" y="4344332"/>
            <a:ext cx="5519737" cy="4114684"/>
          </a:xfrm>
          <a:ln/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76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" y="334963"/>
            <a:ext cx="6400800" cy="3602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28600" y="3985872"/>
            <a:ext cx="6400800" cy="525878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3D425-32A0-449E-890D-2F930ADA5C7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0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233;p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28600" y="298450"/>
            <a:ext cx="6400800" cy="3600450"/>
          </a:xfrm>
          <a:noFill/>
          <a:ln>
            <a:headEnd/>
            <a:tailEnd/>
          </a:ln>
        </p:spPr>
      </p:sp>
      <p:sp>
        <p:nvSpPr>
          <p:cNvPr id="82947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228600" y="4014367"/>
            <a:ext cx="6400800" cy="5222078"/>
          </a:xfrm>
          <a:ln/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SzPts val="1400"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06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4771E-C58E-4841-80F4-ED348D79927F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486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20000"/>
              </a:lnSpc>
            </a:pPr>
            <a:endParaRPr lang="id-ID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4771E-C58E-4841-80F4-ED348D79927F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47723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DB03C0-D784-4CA7-B0EB-8EEC824BA57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2065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14771E-C58E-4841-80F4-ED348D79927F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98958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CABB6-59E5-4DFB-B258-AFE7710BBAE8}" type="datetime1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59278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D722-9659-4EF8-A173-F57A63634D3A}" type="datetime1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53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51459-A32D-4EC5-9F99-0A931F0F6B2E}" type="datetime1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95897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3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5" name="Google Shape;3895;p26"/>
          <p:cNvSpPr txBox="1">
            <a:spLocks noGrp="1"/>
          </p:cNvSpPr>
          <p:nvPr>
            <p:ph type="title"/>
          </p:nvPr>
        </p:nvSpPr>
        <p:spPr>
          <a:xfrm>
            <a:off x="951933" y="495733"/>
            <a:ext cx="10714800" cy="763600"/>
          </a:xfrm>
          <a:prstGeom prst="rect">
            <a:avLst/>
          </a:prstGeom>
        </p:spPr>
        <p:txBody>
          <a:bodyPr spcFirstLastPara="1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6902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85700" y="523433"/>
            <a:ext cx="7323200" cy="102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85700" y="1769800"/>
            <a:ext cx="8176800" cy="419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2pPr>
            <a:lvl3pPr marL="1828754" lvl="2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3pPr>
            <a:lvl4pPr marL="2438339" lvl="3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4pPr>
            <a:lvl5pPr marL="3047924" lvl="4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5pPr>
            <a:lvl6pPr marL="3657509" lvl="5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6pPr>
            <a:lvl7pPr marL="4267093" lvl="6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7pPr>
            <a:lvl8pPr marL="4876678" lvl="7" indent="-507987">
              <a:spcBef>
                <a:spcPts val="1333"/>
              </a:spcBef>
              <a:spcAft>
                <a:spcPts val="0"/>
              </a:spcAft>
              <a:buSzPts val="2400"/>
              <a:buChar char="▻"/>
              <a:defRPr/>
            </a:lvl8pPr>
            <a:lvl9pPr marL="5486263" lvl="8" indent="-507987">
              <a:spcBef>
                <a:spcPts val="1333"/>
              </a:spcBef>
              <a:spcAft>
                <a:spcPts val="1333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4" name="Google Shape;80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1B971-33F2-4301-A2F3-3B2CBAFBA08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58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764316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5B4EA213-A437-46B1-8D86-E063559BEF4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10175" y="1812072"/>
            <a:ext cx="1771650" cy="1771650"/>
          </a:xfrm>
          <a:custGeom>
            <a:avLst/>
            <a:gdLst>
              <a:gd name="connsiteX0" fmla="*/ 841248 w 1682496"/>
              <a:gd name="connsiteY0" fmla="*/ 0 h 1682496"/>
              <a:gd name="connsiteX1" fmla="*/ 1682496 w 1682496"/>
              <a:gd name="connsiteY1" fmla="*/ 841248 h 1682496"/>
              <a:gd name="connsiteX2" fmla="*/ 841248 w 1682496"/>
              <a:gd name="connsiteY2" fmla="*/ 1682496 h 1682496"/>
              <a:gd name="connsiteX3" fmla="*/ 0 w 1682496"/>
              <a:gd name="connsiteY3" fmla="*/ 841248 h 1682496"/>
              <a:gd name="connsiteX4" fmla="*/ 841248 w 1682496"/>
              <a:gd name="connsiteY4" fmla="*/ 0 h 168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82496" h="1682496">
                <a:moveTo>
                  <a:pt x="841248" y="0"/>
                </a:moveTo>
                <a:cubicBezTo>
                  <a:pt x="1305856" y="0"/>
                  <a:pt x="1682496" y="376640"/>
                  <a:pt x="1682496" y="841248"/>
                </a:cubicBezTo>
                <a:cubicBezTo>
                  <a:pt x="1682496" y="1305856"/>
                  <a:pt x="1305856" y="1682496"/>
                  <a:pt x="841248" y="1682496"/>
                </a:cubicBezTo>
                <a:cubicBezTo>
                  <a:pt x="376640" y="1682496"/>
                  <a:pt x="0" y="1305856"/>
                  <a:pt x="0" y="841248"/>
                </a:cubicBezTo>
                <a:cubicBezTo>
                  <a:pt x="0" y="376640"/>
                  <a:pt x="376640" y="0"/>
                  <a:pt x="84124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ID"/>
          </a:p>
        </p:txBody>
      </p:sp>
      <p:sp>
        <p:nvSpPr>
          <p:cNvPr id="14" name="Text Placeholder 6">
            <a:extLst>
              <a:ext uri="{FF2B5EF4-FFF2-40B4-BE49-F238E27FC236}">
                <a16:creationId xmlns="" xmlns:a16="http://schemas.microsoft.com/office/drawing/2014/main" id="{1A6F509B-C1E3-4452-808F-B1C25B298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73" y="772860"/>
            <a:ext cx="11363111" cy="5882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ID" dirty="0"/>
              <a:t>Put Subtitle Here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="" xmlns:a16="http://schemas.microsoft.com/office/drawing/2014/main" id="{2C5FA8F6-CBE5-4964-A83C-6FFA4DF8A2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273" y="444626"/>
            <a:ext cx="11363111" cy="58822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>
                <a:latin typeface="+mj-lt"/>
              </a:defRPr>
            </a:lvl1pPr>
          </a:lstStyle>
          <a:p>
            <a:pPr lvl="0"/>
            <a:r>
              <a:rPr lang="en-ID" dirty="0"/>
              <a:t>Put Title Here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7A6E75C-3E46-4DCF-A268-4404F2E62C4C}"/>
              </a:ext>
            </a:extLst>
          </p:cNvPr>
          <p:cNvSpPr txBox="1">
            <a:spLocks/>
          </p:cNvSpPr>
          <p:nvPr userDrawn="1"/>
        </p:nvSpPr>
        <p:spPr>
          <a:xfrm>
            <a:off x="5145444" y="6061093"/>
            <a:ext cx="1901112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D" spc="600" dirty="0">
                <a:solidFill>
                  <a:prstClr val="black"/>
                </a:solidFill>
                <a:latin typeface="Calibri Light"/>
                <a:ea typeface="Open Sans" panose="020B0606030504020204" pitchFamily="34" charset="0"/>
                <a:cs typeface="Poppins" panose="02000000000000000000" pitchFamily="2" charset="0"/>
              </a:rPr>
              <a:t>SLIDE </a:t>
            </a:r>
            <a:fld id="{696CAF5E-82FD-46C1-8113-274199A6E6F4}" type="slidenum">
              <a:rPr lang="id-ID" spc="600" smtClean="0">
                <a:solidFill>
                  <a:prstClr val="black"/>
                </a:solidFill>
                <a:latin typeface="Calibri Light"/>
                <a:ea typeface="Open Sans" panose="020B0606030504020204" pitchFamily="34" charset="0"/>
                <a:cs typeface="Poppins" panose="02000000000000000000" pitchFamily="2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id-ID" spc="600" dirty="0">
              <a:solidFill>
                <a:prstClr val="black"/>
              </a:solidFill>
              <a:latin typeface="Calibri Light"/>
              <a:ea typeface="Open Sans" panose="020B0606030504020204" pitchFamily="34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56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3791744" y="502832"/>
            <a:ext cx="4608512" cy="4620329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ko-KR" altLang="en-US" sz="1400" kern="0">
                <a:solidFill>
                  <a:srgbClr val="FFFFFF"/>
                </a:solidFill>
                <a:sym typeface="Arial"/>
              </a:endParaRPr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2131" y="5106394"/>
            <a:ext cx="4608512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1933" y="5925277"/>
            <a:ext cx="4608512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4355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231904" y="3525012"/>
            <a:ext cx="6960096" cy="144016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48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231905" y="4965172"/>
            <a:ext cx="6959899" cy="67207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9196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72E98-B789-4522-9A94-4F5021117194}" type="datetime1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639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95AD-BF16-4BF9-8C75-B3264E274461}" type="datetime1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53396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E00-FDF3-4546-8B0A-75A759F78BF8}" type="datetime1">
              <a:rPr lang="id-ID" smtClean="0"/>
              <a:t>09/06/2020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92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38999-5169-4417-8945-9B01D4315A36}" type="datetime1">
              <a:rPr lang="id-ID" smtClean="0"/>
              <a:t>09/06/2020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271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F8377-1552-4D6F-A859-5FCDDB5554AA}" type="datetime1">
              <a:rPr lang="id-ID" smtClean="0"/>
              <a:t>09/06/2020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5935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5C39-5124-4A6D-A297-D557B99E2E7D}" type="datetime1">
              <a:rPr lang="id-ID" smtClean="0"/>
              <a:t>09/06/2020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829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BC168-1B30-45FB-9025-D7A31F1095BA}" type="datetime1">
              <a:rPr lang="id-ID" smtClean="0"/>
              <a:t>09/06/2020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699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9770-F278-4424-A934-29640867B9C9}" type="datetime1">
              <a:rPr lang="id-ID" smtClean="0"/>
              <a:t>09/06/2020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132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A05C-EF47-4EF5-A1E0-060815C87E72}" type="datetime1">
              <a:rPr lang="id-ID" smtClean="0"/>
              <a:t>09/06/2020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B7F9-53FD-4676-8C5E-55F7014EA86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89816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6" r:id="rId14"/>
    <p:sldLayoutId id="2147483667" r:id="rId15"/>
    <p:sldLayoutId id="2147483669" r:id="rId16"/>
    <p:sldLayoutId id="2147483670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microsoft.com/office/2007/relationships/diagramDrawing" Target="../diagrams/drawing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0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0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chart" Target="../charts/char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45.png"/><Relationship Id="rId4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56.pn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1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04871" y="1361254"/>
            <a:ext cx="6536377" cy="159312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id-ID" sz="3200" spc="300" dirty="0">
                <a:latin typeface="Calibri Ligh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 Indonesia Sehat dengan Pendekatan Keluarga (PIS-PK) </a:t>
            </a:r>
            <a:br>
              <a:rPr lang="id-ID" sz="3200" spc="300" dirty="0">
                <a:latin typeface="Calibri Ligh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id-ID" sz="3200" spc="300" dirty="0">
                <a:latin typeface="Calibri Light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Pada Masa Pandemi COVID-19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94400" y="4129217"/>
            <a:ext cx="5788479" cy="1024675"/>
          </a:xfrm>
        </p:spPr>
        <p:txBody>
          <a:bodyPr>
            <a:normAutofit fontScale="92500"/>
          </a:bodyPr>
          <a:lstStyle/>
          <a:p>
            <a:r>
              <a:rPr lang="id-ID" b="1" spc="300" dirty="0">
                <a:latin typeface="+mj-lt"/>
              </a:rPr>
              <a:t>Saraswati</a:t>
            </a:r>
          </a:p>
          <a:p>
            <a:r>
              <a:rPr lang="id-ID" spc="300" dirty="0">
                <a:latin typeface="+mj-lt"/>
              </a:rPr>
              <a:t>Direktur Pelayanan Kesehatan Primer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391" y="908674"/>
            <a:ext cx="6001385" cy="424521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524000" y="5632334"/>
            <a:ext cx="9144000" cy="940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tabLst>
                <a:tab pos="1349375" algn="l"/>
              </a:tabLst>
            </a:pPr>
            <a:r>
              <a:rPr lang="id-ID" altLang="en-US" sz="1600" spc="300" dirty="0">
                <a:latin typeface="Calibri Light" pitchFamily="34" charset="0"/>
                <a:ea typeface="Avenir Black"/>
                <a:cs typeface="Avenir Black"/>
              </a:rPr>
              <a:t>Disampaikan pada Virtual Meeting Koordinasi Tindak Lanjut PISPK dan Informasi Pelaksanaan PISPK saat Pandemi COVID-19</a:t>
            </a: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1349375" algn="l"/>
              </a:tabLst>
            </a:pPr>
            <a:r>
              <a:rPr lang="id-ID" altLang="en-US" sz="1600" spc="300" dirty="0">
                <a:latin typeface="Calibri Light" pitchFamily="34" charset="0"/>
                <a:ea typeface="Avenir Black"/>
                <a:cs typeface="Avenir Black"/>
              </a:rPr>
              <a:t>Jakarta, 9 Juni 2020</a:t>
            </a:r>
            <a:endParaRPr lang="en-US" altLang="en-US" sz="1600" spc="300" dirty="0">
              <a:latin typeface="Calibri Light" pitchFamily="34" charset="0"/>
              <a:ea typeface="Avenir Black"/>
              <a:cs typeface="Avenir Black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0" y="198390"/>
            <a:ext cx="1759444" cy="7406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382BB406-2B88-459A-97B5-BE3CB07FD504}"/>
              </a:ext>
            </a:extLst>
          </p:cNvPr>
          <p:cNvGrpSpPr/>
          <p:nvPr/>
        </p:nvGrpSpPr>
        <p:grpSpPr>
          <a:xfrm>
            <a:off x="10123748" y="148010"/>
            <a:ext cx="1789364" cy="920397"/>
            <a:chOff x="186562" y="87899"/>
            <a:chExt cx="1928166" cy="1100138"/>
          </a:xfrm>
          <a:noFill/>
        </p:grpSpPr>
        <p:sp>
          <p:nvSpPr>
            <p:cNvPr id="9" name="Round Diagonal Corner Rectangle 8">
              <a:extLst>
                <a:ext uri="{FF2B5EF4-FFF2-40B4-BE49-F238E27FC236}">
                  <a16:creationId xmlns="" xmlns:a16="http://schemas.microsoft.com/office/drawing/2014/main" id="{B737B1A8-7BE9-43BB-A889-98FC94B5F6A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pic>
          <p:nvPicPr>
            <p:cNvPr id="10" name="Picture 7">
              <a:extLst>
                <a:ext uri="{FF2B5EF4-FFF2-40B4-BE49-F238E27FC236}">
                  <a16:creationId xmlns="" xmlns:a16="http://schemas.microsoft.com/office/drawing/2014/main" id="{50830743-F9FB-47C4-93F0-2CF37F83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631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1377" y="524095"/>
            <a:ext cx="7570463" cy="697766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id-ID" sz="2800" i="1" dirty="0"/>
              <a:t>Raw Data </a:t>
            </a:r>
            <a:r>
              <a:rPr lang="id-ID" sz="2800" dirty="0"/>
              <a:t>Individu Hasil Kunjungan Keluarga PIS-PK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971-33F2-4301-A2F3-3B2CBAFBA08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26C2244-EF8B-874F-8A7F-81996EF9922E}"/>
              </a:ext>
            </a:extLst>
          </p:cNvPr>
          <p:cNvSpPr txBox="1"/>
          <p:nvPr/>
        </p:nvSpPr>
        <p:spPr>
          <a:xfrm>
            <a:off x="570962" y="1930586"/>
            <a:ext cx="11111289" cy="1200329"/>
          </a:xfrm>
          <a:prstGeom prst="rect">
            <a:avLst/>
          </a:prstGeom>
          <a:solidFill>
            <a:srgbClr val="969696"/>
          </a:solidFill>
        </p:spPr>
        <p:txBody>
          <a:bodyPr wrap="square" rtlCol="0">
            <a:spAutoFit/>
          </a:bodyPr>
          <a:lstStyle/>
          <a:p>
            <a:pPr fontAlgn="t"/>
            <a:r>
              <a:rPr lang="id-ID" sz="2400" dirty="0">
                <a:solidFill>
                  <a:schemeClr val="bg1"/>
                </a:solidFill>
              </a:rPr>
              <a:t>Puskesmas memiliki </a:t>
            </a:r>
            <a:r>
              <a:rPr lang="id-ID" sz="2400" b="1" dirty="0">
                <a:solidFill>
                  <a:schemeClr val="accent4"/>
                </a:solidFill>
              </a:rPr>
              <a:t>basis data kelompok rentan </a:t>
            </a:r>
            <a:r>
              <a:rPr lang="id-ID" sz="2400" dirty="0">
                <a:solidFill>
                  <a:schemeClr val="bg1"/>
                </a:solidFill>
              </a:rPr>
              <a:t>yaitu lansia, ibu hamil serta  individu yang memiliki faktor komorbid seperti hipertensi, tuberkulosis paru serta perilaku yang memperberat yaitu merokok.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6C2244-EF8B-874F-8A7F-81996EF9922E}"/>
              </a:ext>
            </a:extLst>
          </p:cNvPr>
          <p:cNvSpPr txBox="1"/>
          <p:nvPr/>
        </p:nvSpPr>
        <p:spPr>
          <a:xfrm>
            <a:off x="570965" y="3142984"/>
            <a:ext cx="11111288" cy="1569660"/>
          </a:xfrm>
          <a:prstGeom prst="rect">
            <a:avLst/>
          </a:prstGeom>
          <a:solidFill>
            <a:srgbClr val="0099CC"/>
          </a:solidFill>
        </p:spPr>
        <p:txBody>
          <a:bodyPr wrap="square" rtlCol="0">
            <a:spAutoFit/>
          </a:bodyPr>
          <a:lstStyle/>
          <a:p>
            <a:r>
              <a:rPr lang="id-ID" sz="2400" b="1" dirty="0">
                <a:solidFill>
                  <a:schemeClr val="accent4"/>
                </a:solidFill>
              </a:rPr>
              <a:t>Pemetaan kelompok rentan </a:t>
            </a:r>
            <a:r>
              <a:rPr lang="en-US" sz="2400" dirty="0">
                <a:solidFill>
                  <a:schemeClr val="bg1"/>
                </a:solidFill>
              </a:rPr>
              <a:t>u</a:t>
            </a:r>
            <a:r>
              <a:rPr lang="id-ID" sz="2400" dirty="0">
                <a:solidFill>
                  <a:schemeClr val="bg1"/>
                </a:solidFill>
              </a:rPr>
              <a:t>ntuk diberikan edukasi dan dilakukan rapid test guna </a:t>
            </a:r>
            <a:r>
              <a:rPr lang="id-ID" sz="2400" b="1" dirty="0">
                <a:solidFill>
                  <a:schemeClr val="bg1"/>
                </a:solidFill>
              </a:rPr>
              <a:t>mencegah  terjadinya penularan</a:t>
            </a:r>
            <a:r>
              <a:rPr lang="en-US" sz="2400" dirty="0">
                <a:solidFill>
                  <a:schemeClr val="bg1"/>
                </a:solidFill>
              </a:rPr>
              <a:t>. </a:t>
            </a:r>
            <a:endParaRPr lang="id-ID" sz="2400" dirty="0">
              <a:solidFill>
                <a:schemeClr val="bg1"/>
              </a:solidFill>
            </a:endParaRPr>
          </a:p>
          <a:p>
            <a:r>
              <a:rPr lang="id-ID" sz="2400" dirty="0">
                <a:solidFill>
                  <a:schemeClr val="bg1"/>
                </a:solidFill>
              </a:rPr>
              <a:t>Bila terjadi penularan kasus COVID-19 pada kelompok ini, maka akan memiliki prognosa yang jelek untuk sembuh dan berpotensi kepada kematian akibat infeksi COVID-19.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6C2244-EF8B-874F-8A7F-81996EF9922E}"/>
              </a:ext>
            </a:extLst>
          </p:cNvPr>
          <p:cNvSpPr txBox="1"/>
          <p:nvPr/>
        </p:nvSpPr>
        <p:spPr>
          <a:xfrm>
            <a:off x="555515" y="5010782"/>
            <a:ext cx="11111289" cy="1200329"/>
          </a:xfrm>
          <a:prstGeom prst="rect">
            <a:avLst/>
          </a:prstGeom>
          <a:solidFill>
            <a:srgbClr val="0099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>
                <a:solidFill>
                  <a:schemeClr val="bg1"/>
                </a:solidFill>
              </a:rPr>
              <a:t>Oleh karena itu, data PIS-PK tersebut dapat dimanfaatkan untuk pemetaan faktor risiko sekaligus penentuan sasaran intervensinya akan akhirnya dapat mengurangi angka </a:t>
            </a:r>
            <a:r>
              <a:rPr lang="id-ID" sz="2400" i="1" dirty="0">
                <a:solidFill>
                  <a:schemeClr val="bg1"/>
                </a:solidFill>
              </a:rPr>
              <a:t>Case Fatality Rate</a:t>
            </a:r>
            <a:r>
              <a:rPr lang="id-ID" sz="2400" dirty="0">
                <a:solidFill>
                  <a:schemeClr val="bg1"/>
                </a:solidFill>
              </a:rPr>
              <a:t> (CFR) akibat kasus COVID-19.</a:t>
            </a:r>
            <a:endParaRPr lang="id-ID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5653321" y="1304936"/>
            <a:ext cx="782095" cy="511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5491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613BCF7-9C5A-4A73-813E-AFA03071E852}"/>
              </a:ext>
            </a:extLst>
          </p:cNvPr>
          <p:cNvSpPr txBox="1"/>
          <p:nvPr/>
        </p:nvSpPr>
        <p:spPr>
          <a:xfrm>
            <a:off x="4398739" y="1469084"/>
            <a:ext cx="2320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000" dirty="0">
                <a:solidFill>
                  <a:prstClr val="black"/>
                </a:solidFill>
                <a:latin typeface="Calibri" panose="020F0502020204030204" pitchFamily="34" charset="0"/>
              </a:rPr>
              <a:t>Puskesmas dapat mengunduh </a:t>
            </a:r>
            <a:r>
              <a:rPr lang="id-ID" sz="2000" i="1" dirty="0">
                <a:solidFill>
                  <a:prstClr val="black"/>
                </a:solidFill>
                <a:latin typeface="Calibri" panose="020F0502020204030204" pitchFamily="34" charset="0"/>
              </a:rPr>
              <a:t>raw data</a:t>
            </a:r>
            <a:r>
              <a:rPr lang="id-ID" sz="2000" dirty="0">
                <a:solidFill>
                  <a:prstClr val="black"/>
                </a:solidFill>
                <a:latin typeface="Calibri" panose="020F0502020204030204" pitchFamily="34" charset="0"/>
              </a:rPr>
              <a:t> hasil kunjungan keluarga dengan menggunakan akun </a:t>
            </a:r>
            <a:r>
              <a:rPr lang="id-ID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admin Puskesmas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6C1F7CD-C318-44AA-95BD-46648BE857B7}"/>
              </a:ext>
            </a:extLst>
          </p:cNvPr>
          <p:cNvSpPr txBox="1"/>
          <p:nvPr/>
        </p:nvSpPr>
        <p:spPr>
          <a:xfrm>
            <a:off x="7029217" y="945865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800" b="1" dirty="0">
                <a:solidFill>
                  <a:srgbClr val="F8B2A3">
                    <a:lumMod val="50000"/>
                  </a:srgbClr>
                </a:solidFill>
              </a:rPr>
              <a:t>MANFAAT</a:t>
            </a:r>
            <a:endParaRPr lang="en-US" sz="2800" b="1" dirty="0">
              <a:solidFill>
                <a:srgbClr val="F8B2A3">
                  <a:lumMod val="50000"/>
                </a:srgb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2615FB4-4CF3-49AB-9646-6DBF6D4CC5F7}"/>
              </a:ext>
            </a:extLst>
          </p:cNvPr>
          <p:cNvSpPr txBox="1"/>
          <p:nvPr/>
        </p:nvSpPr>
        <p:spPr>
          <a:xfrm>
            <a:off x="6610117" y="1469086"/>
            <a:ext cx="5124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prstClr val="black"/>
                </a:solidFill>
              </a:rPr>
              <a:t>Puskesmas memperoleh </a:t>
            </a:r>
            <a:r>
              <a:rPr lang="id-ID" sz="1600" b="1" i="1" dirty="0">
                <a:solidFill>
                  <a:prstClr val="black"/>
                </a:solidFill>
              </a:rPr>
              <a:t>data base by name by address </a:t>
            </a:r>
            <a:r>
              <a:rPr lang="id-ID" sz="1600" dirty="0">
                <a:solidFill>
                  <a:prstClr val="black"/>
                </a:solidFill>
              </a:rPr>
              <a:t>individu/ keluarga bermasalah kesehatan untuk intervensi lanjut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prstClr val="black"/>
                </a:solidFill>
              </a:rPr>
              <a:t>Puskesmas mendapatkan </a:t>
            </a:r>
            <a:r>
              <a:rPr lang="id-ID" sz="1600" b="1" dirty="0">
                <a:solidFill>
                  <a:prstClr val="black"/>
                </a:solidFill>
              </a:rPr>
              <a:t>data sasaran riil </a:t>
            </a:r>
            <a:r>
              <a:rPr lang="id-ID" sz="1600" dirty="0">
                <a:solidFill>
                  <a:prstClr val="black"/>
                </a:solidFill>
              </a:rPr>
              <a:t>sebagai sasaran SPM (</a:t>
            </a:r>
            <a:r>
              <a:rPr lang="id-ID" sz="1600" i="1" dirty="0">
                <a:solidFill>
                  <a:prstClr val="black"/>
                </a:solidFill>
              </a:rPr>
              <a:t>life cycle</a:t>
            </a:r>
            <a:r>
              <a:rPr lang="id-ID" sz="1600" dirty="0">
                <a:solidFill>
                  <a:prstClr val="black"/>
                </a:solidFill>
              </a:rPr>
              <a:t> dan masalah penyakit)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prstClr val="black"/>
                </a:solidFill>
              </a:rPr>
              <a:t>Puskesmas dapat mencocokkan dengan </a:t>
            </a:r>
            <a:r>
              <a:rPr lang="id-ID" sz="1600" b="1" dirty="0">
                <a:solidFill>
                  <a:prstClr val="black"/>
                </a:solidFill>
              </a:rPr>
              <a:t>data program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sz="1600" dirty="0">
                <a:solidFill>
                  <a:prstClr val="black"/>
                </a:solidFill>
              </a:rPr>
              <a:t>Mengaitkan capaian PIS-PK dengan capaian program, misalnya persalinan di fasyankes dengan Hb0, IMD (apakah terjadi </a:t>
            </a:r>
            <a:r>
              <a:rPr lang="id-ID" sz="1600" i="1" dirty="0">
                <a:solidFill>
                  <a:prstClr val="black"/>
                </a:solidFill>
              </a:rPr>
              <a:t>miss opportunity</a:t>
            </a:r>
            <a:r>
              <a:rPr lang="id-ID" sz="1600" dirty="0">
                <a:solidFill>
                  <a:prstClr val="black"/>
                </a:solidFill>
              </a:rPr>
              <a:t>)</a:t>
            </a:r>
          </a:p>
        </p:txBody>
      </p:sp>
      <p:pic>
        <p:nvPicPr>
          <p:cNvPr id="5" name="Picture 4" descr="C:\Users\OKVA\Downloads\logo-kemenkes-baru-2016-1.png">
            <a:extLst>
              <a:ext uri="{FF2B5EF4-FFF2-40B4-BE49-F238E27FC236}">
                <a16:creationId xmlns="" xmlns:a16="http://schemas.microsoft.com/office/drawing/2014/main" id="{48B6F92D-DA1E-41EC-B8EC-56024AF44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58" y="225219"/>
            <a:ext cx="1223746" cy="65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51CCF64-3B0C-43D8-826F-2F8CF5B8BF4D}"/>
              </a:ext>
            </a:extLst>
          </p:cNvPr>
          <p:cNvGrpSpPr/>
          <p:nvPr/>
        </p:nvGrpSpPr>
        <p:grpSpPr>
          <a:xfrm>
            <a:off x="10714492" y="128076"/>
            <a:ext cx="1477508" cy="729306"/>
            <a:chOff x="186562" y="87899"/>
            <a:chExt cx="1928166" cy="1100138"/>
          </a:xfrm>
          <a:noFill/>
        </p:grpSpPr>
        <p:sp>
          <p:nvSpPr>
            <p:cNvPr id="7" name="Round Diagonal Corner Rectangle 29">
              <a:extLst>
                <a:ext uri="{FF2B5EF4-FFF2-40B4-BE49-F238E27FC236}">
                  <a16:creationId xmlns="" xmlns:a16="http://schemas.microsoft.com/office/drawing/2014/main" id="{AB566902-EA61-4906-8EF2-A48AC60F1A63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53DD489C-545E-463E-AAE4-899ACF647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E8C7B6AC-2089-7A4A-8FEC-2ACD4F9A7B02}"/>
              </a:ext>
            </a:extLst>
          </p:cNvPr>
          <p:cNvGrpSpPr/>
          <p:nvPr/>
        </p:nvGrpSpPr>
        <p:grpSpPr>
          <a:xfrm>
            <a:off x="0" y="21023"/>
            <a:ext cx="12191999" cy="684751"/>
            <a:chOff x="5242311" y="836810"/>
            <a:chExt cx="13654380" cy="1369502"/>
          </a:xfrm>
        </p:grpSpPr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90B6E0C6-53D1-984D-9D17-AE3748AFE947}"/>
                </a:ext>
              </a:extLst>
            </p:cNvPr>
            <p:cNvSpPr txBox="1"/>
            <p:nvPr/>
          </p:nvSpPr>
          <p:spPr>
            <a:xfrm>
              <a:off x="5242311" y="1098316"/>
              <a:ext cx="13654380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id-ID" sz="3000" b="1" spc="300" dirty="0">
                  <a:solidFill>
                    <a:srgbClr val="002060"/>
                  </a:solidFill>
                  <a:latin typeface="+mj-lt"/>
                  <a:cs typeface="Arial Unicode MS" panose="020B0604020202020204" pitchFamily="34" charset="-128"/>
                </a:rPr>
                <a:t>AKSES dan PEMANFAATAN RAW DATA PIS-PK</a:t>
              </a:r>
              <a:endParaRPr lang="en-US" sz="3000" b="1" spc="300" dirty="0">
                <a:solidFill>
                  <a:srgbClr val="002060"/>
                </a:solidFill>
                <a:latin typeface="+mj-lt"/>
                <a:cs typeface="Arial Unicode MS" panose="020B0604020202020204" pitchFamily="34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7E55F65-3F9F-4945-ACF8-69928A504E18}"/>
                </a:ext>
              </a:extLst>
            </p:cNvPr>
            <p:cNvSpPr/>
            <p:nvPr/>
          </p:nvSpPr>
          <p:spPr>
            <a:xfrm>
              <a:off x="11783080" y="836810"/>
              <a:ext cx="811486" cy="155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900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13" name="Diagram 12"/>
          <p:cNvGraphicFramePr/>
          <p:nvPr>
            <p:extLst/>
          </p:nvPr>
        </p:nvGraphicFramePr>
        <p:xfrm>
          <a:off x="551234" y="4218204"/>
          <a:ext cx="5161924" cy="1066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 Placeholder 1"/>
          <p:cNvSpPr txBox="1">
            <a:spLocks/>
          </p:cNvSpPr>
          <p:nvPr/>
        </p:nvSpPr>
        <p:spPr>
          <a:xfrm>
            <a:off x="4088767" y="5018666"/>
            <a:ext cx="2234290" cy="1309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0" indent="-95250" fontAlgn="base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sz="1600" i="1" dirty="0">
                <a:solidFill>
                  <a:prstClr val="black"/>
                </a:solidFill>
              </a:rPr>
              <a:t>Sasaran riil program dan SPM</a:t>
            </a:r>
          </a:p>
          <a:p>
            <a:pPr marL="95250" indent="-95250" fontAlgn="base"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id-ID" sz="1600" i="1" dirty="0">
                <a:solidFill>
                  <a:prstClr val="black"/>
                </a:solidFill>
              </a:rPr>
              <a:t>Mapping wilayah kerja</a:t>
            </a: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246401" y="4739958"/>
            <a:ext cx="1842366" cy="13095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spcAft>
                <a:spcPct val="0"/>
              </a:spcAft>
            </a:pPr>
            <a:r>
              <a:rPr lang="id-ID" sz="1600" i="1" dirty="0">
                <a:solidFill>
                  <a:prstClr val="black"/>
                </a:solidFill>
              </a:rPr>
              <a:t>TEMPLATE EXCEL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553208" y="4218204"/>
            <a:ext cx="3763669" cy="10357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000" i="1" dirty="0">
                <a:solidFill>
                  <a:prstClr val="black"/>
                </a:solidFill>
              </a:rPr>
              <a:t>link untuk mengunduh: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sz="2400" dirty="0">
                <a:solidFill>
                  <a:prstClr val="black"/>
                </a:solidFill>
              </a:rPr>
              <a:t>bit.ly/INARATA_PIS-PK</a:t>
            </a:r>
          </a:p>
        </p:txBody>
      </p:sp>
      <p:sp>
        <p:nvSpPr>
          <p:cNvPr id="17" name="Round Diagonal Corner Rectangle 16"/>
          <p:cNvSpPr/>
          <p:nvPr/>
        </p:nvSpPr>
        <p:spPr>
          <a:xfrm>
            <a:off x="7111564" y="5472465"/>
            <a:ext cx="1322562" cy="714920"/>
          </a:xfrm>
          <a:prstGeom prst="round2DiagRect">
            <a:avLst/>
          </a:prstGeom>
          <a:solidFill>
            <a:srgbClr val="00B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solidFill>
                  <a:prstClr val="black"/>
                </a:solidFill>
              </a:rPr>
              <a:t>Instrumen ≤50.000</a:t>
            </a:r>
          </a:p>
        </p:txBody>
      </p:sp>
      <p:sp>
        <p:nvSpPr>
          <p:cNvPr id="18" name="Round Diagonal Corner Rectangle 17"/>
          <p:cNvSpPr/>
          <p:nvPr/>
        </p:nvSpPr>
        <p:spPr>
          <a:xfrm>
            <a:off x="8823169" y="5472465"/>
            <a:ext cx="1304242" cy="714920"/>
          </a:xfrm>
          <a:prstGeom prst="round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solidFill>
                  <a:prstClr val="black"/>
                </a:solidFill>
              </a:rPr>
              <a:t>Instrumen ≤100.000</a:t>
            </a:r>
          </a:p>
        </p:txBody>
      </p:sp>
      <p:sp>
        <p:nvSpPr>
          <p:cNvPr id="19" name="Round Diagonal Corner Rectangle 18"/>
          <p:cNvSpPr/>
          <p:nvPr/>
        </p:nvSpPr>
        <p:spPr>
          <a:xfrm>
            <a:off x="10435957" y="5472465"/>
            <a:ext cx="1298609" cy="714920"/>
          </a:xfrm>
          <a:prstGeom prst="round2Diag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d-ID" dirty="0">
                <a:solidFill>
                  <a:prstClr val="black"/>
                </a:solidFill>
              </a:rPr>
              <a:t>Instrumen ≤200.000</a:t>
            </a:r>
          </a:p>
        </p:txBody>
      </p:sp>
      <p:pic>
        <p:nvPicPr>
          <p:cNvPr id="20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71" b="-21771"/>
          <a:stretch>
            <a:fillRect/>
          </a:stretch>
        </p:blipFill>
        <p:spPr>
          <a:xfrm>
            <a:off x="189867" y="1469084"/>
            <a:ext cx="3898900" cy="3156704"/>
          </a:xfrm>
          <a:prstGeom prst="rect">
            <a:avLst/>
          </a:prstGeom>
          <a:noFill/>
        </p:spPr>
      </p:pic>
      <p:sp>
        <p:nvSpPr>
          <p:cNvPr id="21" name="Oval Callout 20"/>
          <p:cNvSpPr/>
          <p:nvPr/>
        </p:nvSpPr>
        <p:spPr>
          <a:xfrm>
            <a:off x="1474871" y="1420099"/>
            <a:ext cx="2871782" cy="762000"/>
          </a:xfrm>
          <a:prstGeom prst="wedgeEllipseCallout">
            <a:avLst>
              <a:gd name="adj1" fmla="val -37312"/>
              <a:gd name="adj2" fmla="val 14267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400" b="1" i="1" dirty="0">
                <a:solidFill>
                  <a:srgbClr val="FF0000"/>
                </a:solidFill>
              </a:rPr>
              <a:t>HARUS ADA SURAT PERNYATAAN !!</a:t>
            </a:r>
          </a:p>
        </p:txBody>
      </p:sp>
    </p:spTree>
    <p:extLst>
      <p:ext uri="{BB962C8B-B14F-4D97-AF65-F5344CB8AC3E}">
        <p14:creationId xmlns:p14="http://schemas.microsoft.com/office/powerpoint/2010/main" val="254202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0000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0000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Graphic spid="13" grpId="0">
            <p:bldAsOne/>
          </p:bldGraphic>
          <p:bldP spid="14" grpId="0"/>
          <p:bldP spid="1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18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2" presetClass="entr" presetSubtype="4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3" grpId="0"/>
          <p:bldP spid="4" grpId="0"/>
          <p:bldGraphic spid="13" grpId="0">
            <p:bldAsOne/>
          </p:bldGraphic>
          <p:bldP spid="14" grpId="0"/>
          <p:bldP spid="1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:\Users\OKVA\Downloads\logo-kemenkes-baru-2016-1.png">
            <a:extLst>
              <a:ext uri="{FF2B5EF4-FFF2-40B4-BE49-F238E27FC236}">
                <a16:creationId xmlns="" xmlns:a16="http://schemas.microsoft.com/office/drawing/2014/main" id="{D26ADA40-2727-4134-98A2-41E09A792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23825"/>
            <a:ext cx="15160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2C1B82F-AFE0-44DF-A57C-52B90643978A}"/>
              </a:ext>
            </a:extLst>
          </p:cNvPr>
          <p:cNvGrpSpPr/>
          <p:nvPr/>
        </p:nvGrpSpPr>
        <p:grpSpPr>
          <a:xfrm>
            <a:off x="10690166" y="0"/>
            <a:ext cx="1501833" cy="1017588"/>
            <a:chOff x="186562" y="87899"/>
            <a:chExt cx="1928166" cy="1100138"/>
          </a:xfrm>
          <a:noFill/>
        </p:grpSpPr>
        <p:sp>
          <p:nvSpPr>
            <p:cNvPr id="10" name="Round Diagonal Corner Rectangle 29">
              <a:extLst>
                <a:ext uri="{FF2B5EF4-FFF2-40B4-BE49-F238E27FC236}">
                  <a16:creationId xmlns="" xmlns:a16="http://schemas.microsoft.com/office/drawing/2014/main" id="{BDD3037A-A77B-40BD-A4FE-0A7F39BCF3E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7">
              <a:extLst>
                <a:ext uri="{FF2B5EF4-FFF2-40B4-BE49-F238E27FC236}">
                  <a16:creationId xmlns="" xmlns:a16="http://schemas.microsoft.com/office/drawing/2014/main" id="{D350A13F-3C33-487D-AA39-F9C3188B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2" name="Picture Placeholder 10"/>
          <p:cNvPicPr>
            <a:picLocks noGrp="1" noChangeAspect="1"/>
          </p:cNvPicPr>
          <p:nvPr>
            <p:ph type="pic" sz="quarter" idx="19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" r="1032"/>
          <a:stretch>
            <a:fillRect/>
          </a:stretch>
        </p:blipFill>
        <p:spPr>
          <a:xfrm>
            <a:off x="5210175" y="1812072"/>
            <a:ext cx="1771650" cy="1771650"/>
          </a:xfrm>
        </p:spPr>
      </p:pic>
      <p:sp>
        <p:nvSpPr>
          <p:cNvPr id="1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137380"/>
            <a:ext cx="12191999" cy="588220"/>
          </a:xfrm>
        </p:spPr>
        <p:txBody>
          <a:bodyPr>
            <a:normAutofit/>
          </a:bodyPr>
          <a:lstStyle/>
          <a:p>
            <a:r>
              <a:rPr lang="id-ID" sz="3000" b="1" spc="300" dirty="0">
                <a:solidFill>
                  <a:schemeClr val="tx1"/>
                </a:solidFill>
                <a:latin typeface="+mj-lt"/>
              </a:rPr>
              <a:t>ISI </a:t>
            </a:r>
            <a:r>
              <a:rPr lang="id-ID" sz="3000" b="1" i="1" spc="300" dirty="0">
                <a:solidFill>
                  <a:schemeClr val="tx1"/>
                </a:solidFill>
                <a:latin typeface="+mj-lt"/>
              </a:rPr>
              <a:t>RAW DATA </a:t>
            </a:r>
            <a:r>
              <a:rPr lang="id-ID" sz="3000" b="1" spc="300" dirty="0">
                <a:solidFill>
                  <a:schemeClr val="tx1"/>
                </a:solidFill>
                <a:latin typeface="+mj-lt"/>
              </a:rPr>
              <a:t>PIS-PK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6384" t="35029" r="41073" b="20452"/>
          <a:stretch/>
        </p:blipFill>
        <p:spPr>
          <a:xfrm>
            <a:off x="642023" y="822834"/>
            <a:ext cx="3890075" cy="30531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16243" t="34388" r="41045" b="33901"/>
          <a:stretch/>
        </p:blipFill>
        <p:spPr>
          <a:xfrm>
            <a:off x="1304602" y="3836437"/>
            <a:ext cx="3905573" cy="21747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6243" t="65647" r="41045" b="29680"/>
          <a:stretch/>
        </p:blipFill>
        <p:spPr>
          <a:xfrm>
            <a:off x="4143212" y="6106632"/>
            <a:ext cx="3905573" cy="3204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l="16215" t="41130" r="41073" b="27231"/>
          <a:stretch/>
        </p:blipFill>
        <p:spPr>
          <a:xfrm>
            <a:off x="6981825" y="3841418"/>
            <a:ext cx="3905574" cy="21697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/>
          <a:srcRect l="16215" t="45423" r="40904" b="11639"/>
          <a:stretch/>
        </p:blipFill>
        <p:spPr>
          <a:xfrm>
            <a:off x="7659902" y="762264"/>
            <a:ext cx="3921072" cy="2944679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2665708" y="1999281"/>
            <a:ext cx="1866390" cy="232475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714584" y="930275"/>
            <a:ext cx="1866390" cy="192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9661780" y="1377306"/>
            <a:ext cx="1866390" cy="1923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9533965" y="1855059"/>
            <a:ext cx="2047009" cy="1442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898219" y="4773705"/>
            <a:ext cx="2047009" cy="3047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5881115" y="742842"/>
            <a:ext cx="2944906" cy="784964"/>
          </a:xfrm>
          <a:prstGeom prst="cloudCallout">
            <a:avLst>
              <a:gd name="adj1" fmla="val 68208"/>
              <a:gd name="adj2" fmla="val 3276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Faktor Komorbid dan pemberat</a:t>
            </a:r>
          </a:p>
        </p:txBody>
      </p:sp>
      <p:sp>
        <p:nvSpPr>
          <p:cNvPr id="29" name="Oval 28"/>
          <p:cNvSpPr/>
          <p:nvPr/>
        </p:nvSpPr>
        <p:spPr>
          <a:xfrm>
            <a:off x="8869304" y="5194914"/>
            <a:ext cx="2047009" cy="2108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d-ID">
              <a:solidFill>
                <a:prstClr val="white"/>
              </a:solidFill>
            </a:endParaRPr>
          </a:p>
        </p:txBody>
      </p:sp>
      <p:sp>
        <p:nvSpPr>
          <p:cNvPr id="31" name="Cloud Callout 30"/>
          <p:cNvSpPr/>
          <p:nvPr/>
        </p:nvSpPr>
        <p:spPr>
          <a:xfrm>
            <a:off x="6227230" y="3706943"/>
            <a:ext cx="1955001" cy="784964"/>
          </a:xfrm>
          <a:prstGeom prst="cloudCallout">
            <a:avLst>
              <a:gd name="adj1" fmla="val 70491"/>
              <a:gd name="adj2" fmla="val 9957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dirty="0"/>
              <a:t>Kelompok Rentan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C7E55F65-3F9F-4945-ACF8-69928A504E18}"/>
              </a:ext>
            </a:extLst>
          </p:cNvPr>
          <p:cNvSpPr/>
          <p:nvPr/>
        </p:nvSpPr>
        <p:spPr>
          <a:xfrm>
            <a:off x="5700666" y="29516"/>
            <a:ext cx="854356" cy="77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4979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3" t="25989" r="16034" b="43147"/>
          <a:stretch/>
        </p:blipFill>
        <p:spPr bwMode="auto">
          <a:xfrm>
            <a:off x="3468413" y="1017589"/>
            <a:ext cx="8219091" cy="205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" t="16724" b="31322"/>
          <a:stretch/>
        </p:blipFill>
        <p:spPr bwMode="auto">
          <a:xfrm>
            <a:off x="191603" y="3515547"/>
            <a:ext cx="11734383" cy="309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C:\Users\OKVA\Downloads\logo-kemenkes-baru-2016-1.png">
            <a:extLst>
              <a:ext uri="{FF2B5EF4-FFF2-40B4-BE49-F238E27FC236}">
                <a16:creationId xmlns="" xmlns:a16="http://schemas.microsoft.com/office/drawing/2014/main" id="{D26ADA40-2727-4134-98A2-41E09A792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23825"/>
            <a:ext cx="1516063" cy="8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12C1B82F-AFE0-44DF-A57C-52B90643978A}"/>
              </a:ext>
            </a:extLst>
          </p:cNvPr>
          <p:cNvGrpSpPr/>
          <p:nvPr/>
        </p:nvGrpSpPr>
        <p:grpSpPr>
          <a:xfrm>
            <a:off x="10690168" y="1"/>
            <a:ext cx="1501833" cy="1017588"/>
            <a:chOff x="186562" y="87899"/>
            <a:chExt cx="1928166" cy="1100138"/>
          </a:xfrm>
          <a:noFill/>
        </p:grpSpPr>
        <p:sp>
          <p:nvSpPr>
            <p:cNvPr id="6" name="Round Diagonal Corner Rectangle 29">
              <a:extLst>
                <a:ext uri="{FF2B5EF4-FFF2-40B4-BE49-F238E27FC236}">
                  <a16:creationId xmlns="" xmlns:a16="http://schemas.microsoft.com/office/drawing/2014/main" id="{BDD3037A-A77B-40BD-A4FE-0A7F39BCF3E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/>
            </a:p>
          </p:txBody>
        </p:sp>
        <p:pic>
          <p:nvPicPr>
            <p:cNvPr id="7" name="Picture 7">
              <a:extLst>
                <a:ext uri="{FF2B5EF4-FFF2-40B4-BE49-F238E27FC236}">
                  <a16:creationId xmlns="" xmlns:a16="http://schemas.microsoft.com/office/drawing/2014/main" id="{D350A13F-3C33-487D-AA39-F9C3188B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8C7B6AC-2089-7A4A-8FEC-2ACD4F9A7B02}"/>
              </a:ext>
            </a:extLst>
          </p:cNvPr>
          <p:cNvGrpSpPr/>
          <p:nvPr/>
        </p:nvGrpSpPr>
        <p:grpSpPr>
          <a:xfrm>
            <a:off x="1" y="210556"/>
            <a:ext cx="12192000" cy="670917"/>
            <a:chOff x="4697235" y="836810"/>
            <a:chExt cx="14746289" cy="134183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0B6E0C6-53D1-984D-9D17-AE3748AFE947}"/>
                </a:ext>
              </a:extLst>
            </p:cNvPr>
            <p:cNvSpPr txBox="1"/>
            <p:nvPr/>
          </p:nvSpPr>
          <p:spPr>
            <a:xfrm>
              <a:off x="4697235" y="1070648"/>
              <a:ext cx="1474628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000" b="1" spc="300" dirty="0">
                  <a:solidFill>
                    <a:srgbClr val="002060"/>
                  </a:solidFill>
                  <a:latin typeface="+mj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CONTOH PEMANFAATAN RAW DATA</a:t>
              </a:r>
              <a:endParaRPr lang="en-US" sz="3000" b="1" spc="30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C7E55F65-3F9F-4945-ACF8-69928A504E18}"/>
                </a:ext>
              </a:extLst>
            </p:cNvPr>
            <p:cNvSpPr/>
            <p:nvPr/>
          </p:nvSpPr>
          <p:spPr>
            <a:xfrm>
              <a:off x="11783080" y="836810"/>
              <a:ext cx="811486" cy="155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248069" y="1681655"/>
            <a:ext cx="3060457" cy="1051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>
                <a:solidFill>
                  <a:schemeClr val="tx1"/>
                </a:solidFill>
              </a:rPr>
              <a:t>Menggunakan menu  </a:t>
            </a:r>
            <a:r>
              <a:rPr lang="id-ID" sz="2000" b="1" dirty="0">
                <a:solidFill>
                  <a:schemeClr val="tx1"/>
                </a:solidFill>
              </a:rPr>
              <a:t>CROSS TAB  ANALISIS </a:t>
            </a:r>
            <a:r>
              <a:rPr lang="id-ID" sz="2000" dirty="0">
                <a:solidFill>
                  <a:schemeClr val="tx1"/>
                </a:solidFill>
              </a:rPr>
              <a:t>pada Aplikasi KS versi 2.0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821070" y="4764689"/>
            <a:ext cx="3060457" cy="10510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>
                <a:solidFill>
                  <a:schemeClr val="tx1"/>
                </a:solidFill>
              </a:rPr>
              <a:t>Menggunakan </a:t>
            </a:r>
          </a:p>
          <a:p>
            <a:pPr algn="ctr"/>
            <a:r>
              <a:rPr lang="id-ID" sz="2400" b="1" dirty="0">
                <a:solidFill>
                  <a:schemeClr val="tx1"/>
                </a:solidFill>
              </a:rPr>
              <a:t>INARATA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875656" y="2864070"/>
            <a:ext cx="8811849" cy="525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</a:rPr>
              <a:t>PUSKESMAS </a:t>
            </a:r>
            <a:r>
              <a:rPr lang="id-ID" sz="2000" dirty="0">
                <a:solidFill>
                  <a:schemeClr val="tx1"/>
                </a:solidFill>
              </a:rPr>
              <a:t>mengupload raw data dengan format csv (comma delimited) dan memilih variabel yang akan disandingkan </a:t>
            </a:r>
            <a:r>
              <a:rPr lang="id-ID" sz="2000" b="1" dirty="0">
                <a:solidFill>
                  <a:schemeClr val="tx1"/>
                </a:solidFill>
              </a:rPr>
              <a:t>secara ONLINE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6501" y="6348084"/>
            <a:ext cx="8811849" cy="525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b="1" dirty="0">
                <a:solidFill>
                  <a:schemeClr val="tx1"/>
                </a:solidFill>
              </a:rPr>
              <a:t>PUSKESMAS </a:t>
            </a:r>
            <a:r>
              <a:rPr lang="id-ID" sz="2000" dirty="0">
                <a:solidFill>
                  <a:schemeClr val="tx1"/>
                </a:solidFill>
              </a:rPr>
              <a:t>menggunakan excel INARATA dan dapat memodifikasi variabel pada pivot table </a:t>
            </a:r>
            <a:r>
              <a:rPr lang="id-ID" sz="2000" b="1" dirty="0">
                <a:solidFill>
                  <a:schemeClr val="tx1"/>
                </a:solidFill>
              </a:rPr>
              <a:t>secara OFFLINE</a:t>
            </a:r>
          </a:p>
        </p:txBody>
      </p:sp>
    </p:spTree>
    <p:extLst>
      <p:ext uri="{BB962C8B-B14F-4D97-AF65-F5344CB8AC3E}">
        <p14:creationId xmlns:p14="http://schemas.microsoft.com/office/powerpoint/2010/main" val="3022559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" y="114832"/>
            <a:ext cx="12192000" cy="588220"/>
          </a:xfrm>
        </p:spPr>
        <p:txBody>
          <a:bodyPr>
            <a:normAutofit/>
          </a:bodyPr>
          <a:lstStyle/>
          <a:p>
            <a:r>
              <a:rPr lang="id-ID" sz="3000" b="1" spc="300" dirty="0">
                <a:solidFill>
                  <a:srgbClr val="002060"/>
                </a:solidFill>
              </a:rPr>
              <a:t>RAW DATA KELOMPOK RENTAN DAN KOMORBID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0"/>
          <a:stretch/>
        </p:blipFill>
        <p:spPr bwMode="auto">
          <a:xfrm>
            <a:off x="6477000" y="4082182"/>
            <a:ext cx="4979021" cy="2642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597"/>
          <a:stretch/>
        </p:blipFill>
        <p:spPr bwMode="auto">
          <a:xfrm>
            <a:off x="6477000" y="1221465"/>
            <a:ext cx="4953000" cy="268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5"/>
          <a:stretch/>
        </p:blipFill>
        <p:spPr bwMode="auto">
          <a:xfrm>
            <a:off x="1009650" y="1221464"/>
            <a:ext cx="4923628" cy="264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18"/>
          <a:stretch/>
        </p:blipFill>
        <p:spPr bwMode="auto">
          <a:xfrm>
            <a:off x="1009651" y="4082182"/>
            <a:ext cx="4923628" cy="267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42797" y="3467100"/>
            <a:ext cx="4886707" cy="440209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pc="300" dirty="0">
                <a:solidFill>
                  <a:schemeClr val="tx1"/>
                </a:solidFill>
              </a:rPr>
              <a:t>Kelompok rentan (Bumil, Lansia)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8111" y="6284441"/>
            <a:ext cx="4886707" cy="440209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pc="300" dirty="0">
                <a:solidFill>
                  <a:schemeClr val="tx1"/>
                </a:solidFill>
              </a:rPr>
              <a:t>Faktor pemberat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23157" y="3425748"/>
            <a:ext cx="4886707" cy="440209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pc="300" dirty="0">
                <a:solidFill>
                  <a:schemeClr val="tx1"/>
                </a:solidFill>
              </a:rPr>
              <a:t>Komorbid hipertensi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31412" y="6273806"/>
            <a:ext cx="4886707" cy="440209"/>
          </a:xfrm>
          <a:prstGeom prst="rect">
            <a:avLst/>
          </a:prstGeom>
          <a:solidFill>
            <a:schemeClr val="tx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pc="300" dirty="0">
                <a:solidFill>
                  <a:schemeClr val="tx1"/>
                </a:solidFill>
              </a:rPr>
              <a:t>Komorbid TB Paru</a:t>
            </a:r>
          </a:p>
        </p:txBody>
      </p:sp>
      <p:pic>
        <p:nvPicPr>
          <p:cNvPr id="12" name="Picture 11" descr="C:\Users\OKVA\Downloads\logo-kemenkes-baru-2016-1.png">
            <a:extLst>
              <a:ext uri="{FF2B5EF4-FFF2-40B4-BE49-F238E27FC236}">
                <a16:creationId xmlns="" xmlns:a16="http://schemas.microsoft.com/office/drawing/2014/main" id="{0ED13E11-B178-461C-BE50-0330607C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" y="0"/>
            <a:ext cx="1511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2C1B82F-AFE0-44DF-A57C-52B90643978A}"/>
              </a:ext>
            </a:extLst>
          </p:cNvPr>
          <p:cNvGrpSpPr/>
          <p:nvPr/>
        </p:nvGrpSpPr>
        <p:grpSpPr>
          <a:xfrm>
            <a:off x="10594879" y="-142875"/>
            <a:ext cx="1501833" cy="1017588"/>
            <a:chOff x="186562" y="87899"/>
            <a:chExt cx="1928166" cy="1100138"/>
          </a:xfrm>
          <a:noFill/>
        </p:grpSpPr>
        <p:sp>
          <p:nvSpPr>
            <p:cNvPr id="14" name="Round Diagonal Corner Rectangle 29">
              <a:extLst>
                <a:ext uri="{FF2B5EF4-FFF2-40B4-BE49-F238E27FC236}">
                  <a16:creationId xmlns="" xmlns:a16="http://schemas.microsoft.com/office/drawing/2014/main" id="{BDD3037A-A77B-40BD-A4FE-0A7F39BCF3E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D350A13F-3C33-487D-AA39-F9C3188B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7E55F65-3F9F-4945-ACF8-69928A504E18}"/>
              </a:ext>
            </a:extLst>
          </p:cNvPr>
          <p:cNvSpPr/>
          <p:nvPr/>
        </p:nvSpPr>
        <p:spPr>
          <a:xfrm>
            <a:off x="5858466" y="21365"/>
            <a:ext cx="670924" cy="77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5713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28"/>
          <a:stretch/>
        </p:blipFill>
        <p:spPr bwMode="auto">
          <a:xfrm>
            <a:off x="379038" y="1338307"/>
            <a:ext cx="5536024" cy="2954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6" b="37428"/>
          <a:stretch/>
        </p:blipFill>
        <p:spPr bwMode="auto">
          <a:xfrm>
            <a:off x="379038" y="3484169"/>
            <a:ext cx="11481886" cy="3058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8C7B6AC-2089-7A4A-8FEC-2ACD4F9A7B02}"/>
              </a:ext>
            </a:extLst>
          </p:cNvPr>
          <p:cNvGrpSpPr/>
          <p:nvPr/>
        </p:nvGrpSpPr>
        <p:grpSpPr>
          <a:xfrm>
            <a:off x="1387848" y="21025"/>
            <a:ext cx="9537483" cy="769126"/>
            <a:chOff x="6796626" y="836810"/>
            <a:chExt cx="10681464" cy="1538253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0B6E0C6-53D1-984D-9D17-AE3748AFE947}"/>
                </a:ext>
              </a:extLst>
            </p:cNvPr>
            <p:cNvSpPr txBox="1"/>
            <p:nvPr/>
          </p:nvSpPr>
          <p:spPr>
            <a:xfrm>
              <a:off x="6796626" y="1267066"/>
              <a:ext cx="10681464" cy="1107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000" b="1" spc="300" dirty="0">
                  <a:solidFill>
                    <a:srgbClr val="002060"/>
                  </a:solidFill>
                  <a:latin typeface="+mj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PEMANFAATAN INARATA PIS-PK</a:t>
              </a:r>
              <a:endParaRPr lang="en-US" sz="3000" b="1" spc="30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C7E55F65-3F9F-4945-ACF8-69928A504E18}"/>
                </a:ext>
              </a:extLst>
            </p:cNvPr>
            <p:cNvSpPr/>
            <p:nvPr/>
          </p:nvSpPr>
          <p:spPr>
            <a:xfrm>
              <a:off x="11783080" y="836810"/>
              <a:ext cx="811486" cy="155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831726" y="1996121"/>
            <a:ext cx="4288220" cy="1163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dirty="0">
                <a:solidFill>
                  <a:schemeClr val="tx1"/>
                </a:solidFill>
              </a:rPr>
              <a:t>INARATA dapat difilter untuk menunjukkan individu yang bermasalah </a:t>
            </a:r>
            <a:r>
              <a:rPr lang="id-ID" sz="2400" b="1" i="1" dirty="0">
                <a:solidFill>
                  <a:schemeClr val="tx1"/>
                </a:solidFill>
              </a:rPr>
              <a:t>by name by adress</a:t>
            </a:r>
            <a:endParaRPr lang="id-ID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C:\Users\OKVA\Downloads\logo-kemenkes-baru-2016-1.png">
            <a:extLst>
              <a:ext uri="{FF2B5EF4-FFF2-40B4-BE49-F238E27FC236}">
                <a16:creationId xmlns="" xmlns:a16="http://schemas.microsoft.com/office/drawing/2014/main" id="{0ED13E11-B178-461C-BE50-0330607C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1" y="98812"/>
            <a:ext cx="1511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12C1B82F-AFE0-44DF-A57C-52B90643978A}"/>
              </a:ext>
            </a:extLst>
          </p:cNvPr>
          <p:cNvGrpSpPr/>
          <p:nvPr/>
        </p:nvGrpSpPr>
        <p:grpSpPr>
          <a:xfrm>
            <a:off x="10690167" y="-44063"/>
            <a:ext cx="1501833" cy="1017588"/>
            <a:chOff x="186562" y="87899"/>
            <a:chExt cx="1928166" cy="1100138"/>
          </a:xfrm>
          <a:noFill/>
        </p:grpSpPr>
        <p:sp>
          <p:nvSpPr>
            <p:cNvPr id="10" name="Round Diagonal Corner Rectangle 29">
              <a:extLst>
                <a:ext uri="{FF2B5EF4-FFF2-40B4-BE49-F238E27FC236}">
                  <a16:creationId xmlns="" xmlns:a16="http://schemas.microsoft.com/office/drawing/2014/main" id="{BDD3037A-A77B-40BD-A4FE-0A7F39BCF3E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="" xmlns:a16="http://schemas.microsoft.com/office/drawing/2014/main" id="{D350A13F-3C33-487D-AA39-F9C3188B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827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b="6667"/>
          <a:stretch/>
        </p:blipFill>
        <p:spPr>
          <a:xfrm>
            <a:off x="8068265" y="309283"/>
            <a:ext cx="3857625" cy="6172200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4431009" y="1082492"/>
            <a:ext cx="3271245" cy="1902755"/>
          </a:xfrm>
          <a:prstGeom prst="flowChartAlternateProcess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1600" dirty="0">
                <a:solidFill>
                  <a:schemeClr val="tx1"/>
                </a:solidFill>
              </a:rPr>
              <a:t>Pengembangkan pemetaan faktor resiko berbasis data kunjungan keluarga PIS-PK dengan </a:t>
            </a:r>
            <a:r>
              <a:rPr lang="id-ID" sz="1600" i="1" dirty="0">
                <a:solidFill>
                  <a:schemeClr val="tx1"/>
                </a:solidFill>
              </a:rPr>
              <a:t>google maps </a:t>
            </a:r>
            <a:r>
              <a:rPr lang="id-ID" sz="1600" dirty="0">
                <a:solidFill>
                  <a:schemeClr val="tx1"/>
                </a:solidFill>
              </a:rPr>
              <a:t>sehingga dapat diakses oleh lintas sektor terkait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4311945" y="3771900"/>
            <a:ext cx="3390309" cy="1102659"/>
          </a:xfrm>
          <a:prstGeom prst="wedgeRectCallout">
            <a:avLst>
              <a:gd name="adj1" fmla="val 64069"/>
              <a:gd name="adj2" fmla="val 13326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0"/>
              </a:spcBef>
            </a:pPr>
            <a:r>
              <a:rPr lang="id-ID" sz="1600" dirty="0">
                <a:solidFill>
                  <a:schemeClr val="tx1"/>
                </a:solidFill>
              </a:rPr>
              <a:t>Data PISPK melengkapi kondisi kasus COVID-19 yang dipantau Puskesmas terkait faktor pemberat</a:t>
            </a:r>
            <a:endParaRPr lang="id-ID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id-ID" sz="1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7" b="5491"/>
          <a:stretch/>
        </p:blipFill>
        <p:spPr>
          <a:xfrm>
            <a:off x="335256" y="215153"/>
            <a:ext cx="3857625" cy="626633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5684369" y="5002305"/>
            <a:ext cx="645459" cy="56477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TextBox 9"/>
          <p:cNvSpPr txBox="1"/>
          <p:nvPr/>
        </p:nvSpPr>
        <p:spPr>
          <a:xfrm>
            <a:off x="4311945" y="5661212"/>
            <a:ext cx="3284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id-ID" dirty="0"/>
              <a:t>Edukasi Kesehatan Individu tentang Merokok</a:t>
            </a:r>
            <a:endParaRPr lang="id-ID" sz="2400" dirty="0"/>
          </a:p>
        </p:txBody>
      </p:sp>
      <p:sp>
        <p:nvSpPr>
          <p:cNvPr id="11" name="Down Arrow 10"/>
          <p:cNvSpPr/>
          <p:nvPr/>
        </p:nvSpPr>
        <p:spPr>
          <a:xfrm>
            <a:off x="5631217" y="3112993"/>
            <a:ext cx="645459" cy="564777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074" name="Picture 2" descr="Ultah ke-15 Tahun, Google Maps Punya Logo Baru — Skyegrid M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47" y="0"/>
            <a:ext cx="2634102" cy="10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7E55F65-3F9F-4945-ACF8-69928A504E18}"/>
              </a:ext>
            </a:extLst>
          </p:cNvPr>
          <p:cNvSpPr/>
          <p:nvPr/>
        </p:nvSpPr>
        <p:spPr>
          <a:xfrm>
            <a:off x="5704343" y="0"/>
            <a:ext cx="724576" cy="7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6184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352"/>
            <a:ext cx="10515600" cy="4094884"/>
          </a:xfrm>
        </p:spPr>
        <p:txBody>
          <a:bodyPr anchor="ctr">
            <a:normAutofit/>
          </a:bodyPr>
          <a:lstStyle/>
          <a:p>
            <a:pPr>
              <a:lnSpc>
                <a:spcPct val="250000"/>
              </a:lnSpc>
            </a:pPr>
            <a:r>
              <a:rPr lang="id-ID" spc="300" dirty="0"/>
              <a:t>Harapan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17</a:t>
            </a:fld>
            <a:endParaRPr lang="id-ID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61" y="3472873"/>
            <a:ext cx="4311680" cy="3349867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88753" y="2177519"/>
            <a:ext cx="0" cy="3006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4027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OKVA\Downloads\logo-kemenkes-baru-2016-1.png">
            <a:extLst>
              <a:ext uri="{FF2B5EF4-FFF2-40B4-BE49-F238E27FC236}">
                <a16:creationId xmlns="" xmlns:a16="http://schemas.microsoft.com/office/drawing/2014/main" id="{D26ADA40-2727-4134-98A2-41E09A792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23825"/>
            <a:ext cx="15160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2C1B82F-AFE0-44DF-A57C-52B90643978A}"/>
              </a:ext>
            </a:extLst>
          </p:cNvPr>
          <p:cNvGrpSpPr/>
          <p:nvPr/>
        </p:nvGrpSpPr>
        <p:grpSpPr>
          <a:xfrm>
            <a:off x="10690166" y="0"/>
            <a:ext cx="1501833" cy="1017588"/>
            <a:chOff x="186562" y="87899"/>
            <a:chExt cx="1928166" cy="1100138"/>
          </a:xfrm>
          <a:noFill/>
        </p:grpSpPr>
        <p:sp>
          <p:nvSpPr>
            <p:cNvPr id="4" name="Round Diagonal Corner Rectangle 29">
              <a:extLst>
                <a:ext uri="{FF2B5EF4-FFF2-40B4-BE49-F238E27FC236}">
                  <a16:creationId xmlns="" xmlns:a16="http://schemas.microsoft.com/office/drawing/2014/main" id="{BDD3037A-A77B-40BD-A4FE-0A7F39BCF3E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5" name="Picture 7">
              <a:extLst>
                <a:ext uri="{FF2B5EF4-FFF2-40B4-BE49-F238E27FC236}">
                  <a16:creationId xmlns="" xmlns:a16="http://schemas.microsoft.com/office/drawing/2014/main" id="{D350A13F-3C33-487D-AA39-F9C3188B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8C7B6AC-2089-7A4A-8FEC-2ACD4F9A7B02}"/>
              </a:ext>
            </a:extLst>
          </p:cNvPr>
          <p:cNvGrpSpPr/>
          <p:nvPr/>
        </p:nvGrpSpPr>
        <p:grpSpPr>
          <a:xfrm>
            <a:off x="710579" y="186306"/>
            <a:ext cx="10955546" cy="643203"/>
            <a:chOff x="5978350" y="836810"/>
            <a:chExt cx="11609459" cy="1286406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90B6E0C6-53D1-984D-9D17-AE3748AFE947}"/>
                </a:ext>
              </a:extLst>
            </p:cNvPr>
            <p:cNvSpPr txBox="1"/>
            <p:nvPr/>
          </p:nvSpPr>
          <p:spPr>
            <a:xfrm>
              <a:off x="5978350" y="1015220"/>
              <a:ext cx="1160945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000" b="1" spc="150">
                  <a:solidFill>
                    <a:srgbClr val="002060"/>
                  </a:solidFill>
                  <a:latin typeface="+mj-lt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HARAPAN</a:t>
              </a:r>
              <a:endParaRPr lang="en-US" sz="3000" b="1" spc="15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C7E55F65-3F9F-4945-ACF8-69928A504E18}"/>
                </a:ext>
              </a:extLst>
            </p:cNvPr>
            <p:cNvSpPr/>
            <p:nvPr/>
          </p:nvSpPr>
          <p:spPr>
            <a:xfrm>
              <a:off x="11783080" y="836810"/>
              <a:ext cx="811486" cy="155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</p:grpSp>
      <p:cxnSp>
        <p:nvCxnSpPr>
          <p:cNvPr id="12" name="Straight Connector 11"/>
          <p:cNvCxnSpPr/>
          <p:nvPr/>
        </p:nvCxnSpPr>
        <p:spPr>
          <a:xfrm flipV="1">
            <a:off x="2962328" y="2179202"/>
            <a:ext cx="8789961" cy="5192"/>
          </a:xfrm>
          <a:prstGeom prst="line">
            <a:avLst/>
          </a:prstGeom>
          <a:ln w="730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512999" y="1292771"/>
            <a:ext cx="11239290" cy="51080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200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400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1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801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2024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4028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6032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80360" indent="-320040" algn="l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6063" indent="-246063" algn="just" fontAlgn="auto">
              <a:spcAft>
                <a:spcPts val="0"/>
              </a:spcAft>
              <a:buFont typeface="+mj-lt"/>
              <a:buAutoNum type="arabicPeriod"/>
            </a:pPr>
            <a:r>
              <a:rPr lang="id-ID" altLang="en-US" sz="2500" dirty="0">
                <a:solidFill>
                  <a:srgbClr val="002060"/>
                </a:solidFill>
              </a:rPr>
              <a:t>Dinkes Kabupaten/Kota menyusun kebijakan operasional tingkat kabupaten/kota terkait pelaksanaan </a:t>
            </a:r>
            <a:r>
              <a:rPr lang="id-ID" sz="2500" dirty="0">
                <a:solidFill>
                  <a:srgbClr val="002060"/>
                </a:solidFill>
              </a:rPr>
              <a:t>PIS-PK serta kegiatan luar gedung lainnya pada saat pandemi Covid-19</a:t>
            </a:r>
          </a:p>
          <a:p>
            <a:pPr marL="246063" indent="-246063" algn="just" fontAlgn="auto">
              <a:spcAft>
                <a:spcPts val="0"/>
              </a:spcAft>
              <a:buFont typeface="+mj-lt"/>
              <a:buAutoNum type="arabicPeriod"/>
            </a:pPr>
            <a:r>
              <a:rPr lang="id-ID" altLang="en-US" sz="2500" dirty="0">
                <a:solidFill>
                  <a:srgbClr val="002060"/>
                </a:solidFill>
              </a:rPr>
              <a:t>Puskesmas memanfaatkan </a:t>
            </a:r>
            <a:r>
              <a:rPr lang="id-ID" altLang="en-US" sz="2500" i="1" dirty="0">
                <a:solidFill>
                  <a:srgbClr val="002060"/>
                </a:solidFill>
              </a:rPr>
              <a:t>raw data </a:t>
            </a:r>
            <a:r>
              <a:rPr lang="id-ID" altLang="en-US" sz="2500" dirty="0">
                <a:solidFill>
                  <a:srgbClr val="002060"/>
                </a:solidFill>
              </a:rPr>
              <a:t>hasil kunjungan keluarga dari Aplikasi Keluarga Sehat versi 2.0 secara optimal untuk melakukan pemetaan faktor risiko dan melakukan intervensi yang tepat dalam rangka pencegahan dan pengendalian kasus COVID-19 di wilayah kerjanya</a:t>
            </a:r>
          </a:p>
          <a:p>
            <a:pPr marL="246063" indent="-246063" algn="just">
              <a:buFont typeface="+mj-lt"/>
              <a:buAutoNum type="arabicPeriod"/>
            </a:pPr>
            <a:r>
              <a:rPr lang="id-ID" altLang="en-US" sz="2500" dirty="0">
                <a:solidFill>
                  <a:srgbClr val="002060"/>
                </a:solidFill>
              </a:rPr>
              <a:t>Puskesmas melakukan inovasi agar intervensi keluarga dalam rangka PIS-PK dapat dilaksanakan secara efektif dan efisien di masa pandemi COVID-19</a:t>
            </a:r>
          </a:p>
          <a:p>
            <a:pPr marL="246063" indent="-246063" algn="just" fontAlgn="auto">
              <a:spcAft>
                <a:spcPts val="0"/>
              </a:spcAft>
              <a:buFont typeface="+mj-lt"/>
              <a:buAutoNum type="arabicPeriod"/>
            </a:pPr>
            <a:r>
              <a:rPr lang="id-ID" altLang="en-US" sz="2500" dirty="0">
                <a:solidFill>
                  <a:srgbClr val="002060"/>
                </a:solidFill>
              </a:rPr>
              <a:t>Puskesmas tetap melaksanakan pelayanan esensial dengan menerapkan protokol kesehatan pada masa Pandemi COVID-19</a:t>
            </a:r>
            <a:endParaRPr lang="en-US" altLang="en-US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71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32"/>
          <p:cNvSpPr/>
          <p:nvPr/>
        </p:nvSpPr>
        <p:spPr>
          <a:xfrm>
            <a:off x="5657056" y="2319040"/>
            <a:ext cx="877889" cy="1056117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Forma libre 19"/>
          <p:cNvSpPr/>
          <p:nvPr/>
        </p:nvSpPr>
        <p:spPr>
          <a:xfrm>
            <a:off x="-675117" y="-662965"/>
            <a:ext cx="7210062" cy="7400153"/>
          </a:xfrm>
          <a:custGeom>
            <a:avLst/>
            <a:gdLst>
              <a:gd name="connsiteX0" fmla="*/ 1087705 w 5563679"/>
              <a:gd name="connsiteY0" fmla="*/ 0 h 5550115"/>
              <a:gd name="connsiteX1" fmla="*/ 1157844 w 5563679"/>
              <a:gd name="connsiteY1" fmla="*/ 0 h 5550115"/>
              <a:gd name="connsiteX2" fmla="*/ 1161143 w 5563679"/>
              <a:gd name="connsiteY2" fmla="*/ 499 h 5550115"/>
              <a:gd name="connsiteX3" fmla="*/ 1241661 w 5563679"/>
              <a:gd name="connsiteY3" fmla="*/ 73502 h 5550115"/>
              <a:gd name="connsiteX4" fmla="*/ 1244335 w 5563679"/>
              <a:gd name="connsiteY4" fmla="*/ 86745 h 5550115"/>
              <a:gd name="connsiteX5" fmla="*/ 1244335 w 5563679"/>
              <a:gd name="connsiteY5" fmla="*/ 147409 h 5550115"/>
              <a:gd name="connsiteX6" fmla="*/ 1373362 w 5563679"/>
              <a:gd name="connsiteY6" fmla="*/ 276436 h 5550115"/>
              <a:gd name="connsiteX7" fmla="*/ 1373361 w 5563679"/>
              <a:gd name="connsiteY7" fmla="*/ 276435 h 5550115"/>
              <a:gd name="connsiteX8" fmla="*/ 1390772 w 5563679"/>
              <a:gd name="connsiteY8" fmla="*/ 272920 h 5550115"/>
              <a:gd name="connsiteX9" fmla="*/ 1399039 w 5563679"/>
              <a:gd name="connsiteY9" fmla="*/ 274589 h 5550115"/>
              <a:gd name="connsiteX10" fmla="*/ 1399039 w 5563679"/>
              <a:gd name="connsiteY10" fmla="*/ 275327 h 5550115"/>
              <a:gd name="connsiteX11" fmla="*/ 1422519 w 5563679"/>
              <a:gd name="connsiteY11" fmla="*/ 277694 h 5550115"/>
              <a:gd name="connsiteX12" fmla="*/ 1522248 w 5563679"/>
              <a:gd name="connsiteY12" fmla="*/ 363643 h 5550115"/>
              <a:gd name="connsiteX13" fmla="*/ 1522268 w 5563679"/>
              <a:gd name="connsiteY13" fmla="*/ 363756 h 5550115"/>
              <a:gd name="connsiteX14" fmla="*/ 1522268 w 5563679"/>
              <a:gd name="connsiteY14" fmla="*/ 923549 h 5550115"/>
              <a:gd name="connsiteX15" fmla="*/ 1601071 w 5563679"/>
              <a:gd name="connsiteY15" fmla="*/ 1042437 h 5550115"/>
              <a:gd name="connsiteX16" fmla="*/ 1649141 w 5563679"/>
              <a:gd name="connsiteY16" fmla="*/ 1052141 h 5550115"/>
              <a:gd name="connsiteX17" fmla="*/ 1649141 w 5563679"/>
              <a:gd name="connsiteY17" fmla="*/ 1052879 h 5550115"/>
              <a:gd name="connsiteX18" fmla="*/ 1672621 w 5563679"/>
              <a:gd name="connsiteY18" fmla="*/ 1055246 h 5550115"/>
              <a:gd name="connsiteX19" fmla="*/ 1772350 w 5563679"/>
              <a:gd name="connsiteY19" fmla="*/ 1141195 h 5550115"/>
              <a:gd name="connsiteX20" fmla="*/ 1772601 w 5563679"/>
              <a:gd name="connsiteY20" fmla="*/ 1142618 h 5550115"/>
              <a:gd name="connsiteX21" fmla="*/ 1772601 w 5563679"/>
              <a:gd name="connsiteY21" fmla="*/ 1410943 h 5550115"/>
              <a:gd name="connsiteX22" fmla="*/ 1901628 w 5563679"/>
              <a:gd name="connsiteY22" fmla="*/ 1539970 h 5550115"/>
              <a:gd name="connsiteX23" fmla="*/ 1901627 w 5563679"/>
              <a:gd name="connsiteY23" fmla="*/ 1539969 h 5550115"/>
              <a:gd name="connsiteX24" fmla="*/ 2030654 w 5563679"/>
              <a:gd name="connsiteY24" fmla="*/ 1410942 h 5550115"/>
              <a:gd name="connsiteX25" fmla="*/ 2030654 w 5563679"/>
              <a:gd name="connsiteY25" fmla="*/ 1130923 h 5550115"/>
              <a:gd name="connsiteX26" fmla="*/ 2032657 w 5563679"/>
              <a:gd name="connsiteY26" fmla="*/ 1119572 h 5550115"/>
              <a:gd name="connsiteX27" fmla="*/ 2132386 w 5563679"/>
              <a:gd name="connsiteY27" fmla="*/ 1033623 h 5550115"/>
              <a:gd name="connsiteX28" fmla="*/ 2155866 w 5563679"/>
              <a:gd name="connsiteY28" fmla="*/ 1031256 h 5550115"/>
              <a:gd name="connsiteX29" fmla="*/ 2155866 w 5563679"/>
              <a:gd name="connsiteY29" fmla="*/ 1030518 h 5550115"/>
              <a:gd name="connsiteX30" fmla="*/ 2203936 w 5563679"/>
              <a:gd name="connsiteY30" fmla="*/ 1020814 h 5550115"/>
              <a:gd name="connsiteX31" fmla="*/ 2282739 w 5563679"/>
              <a:gd name="connsiteY31" fmla="*/ 901926 h 5550115"/>
              <a:gd name="connsiteX32" fmla="*/ 2282739 w 5563679"/>
              <a:gd name="connsiteY32" fmla="*/ 811796 h 5550115"/>
              <a:gd name="connsiteX33" fmla="*/ 2291128 w 5563679"/>
              <a:gd name="connsiteY33" fmla="*/ 770246 h 5550115"/>
              <a:gd name="connsiteX34" fmla="*/ 2410015 w 5563679"/>
              <a:gd name="connsiteY34" fmla="*/ 691442 h 5550115"/>
              <a:gd name="connsiteX35" fmla="*/ 2528902 w 5563679"/>
              <a:gd name="connsiteY35" fmla="*/ 770246 h 5550115"/>
              <a:gd name="connsiteX36" fmla="*/ 2531092 w 5563679"/>
              <a:gd name="connsiteY36" fmla="*/ 781090 h 5550115"/>
              <a:gd name="connsiteX37" fmla="*/ 2531092 w 5563679"/>
              <a:gd name="connsiteY37" fmla="*/ 1021960 h 5550115"/>
              <a:gd name="connsiteX38" fmla="*/ 2609895 w 5563679"/>
              <a:gd name="connsiteY38" fmla="*/ 1140848 h 5550115"/>
              <a:gd name="connsiteX39" fmla="*/ 2657965 w 5563679"/>
              <a:gd name="connsiteY39" fmla="*/ 1150552 h 5550115"/>
              <a:gd name="connsiteX40" fmla="*/ 2657965 w 5563679"/>
              <a:gd name="connsiteY40" fmla="*/ 1151290 h 5550115"/>
              <a:gd name="connsiteX41" fmla="*/ 2681445 w 5563679"/>
              <a:gd name="connsiteY41" fmla="*/ 1153657 h 5550115"/>
              <a:gd name="connsiteX42" fmla="*/ 2781174 w 5563679"/>
              <a:gd name="connsiteY42" fmla="*/ 1239606 h 5550115"/>
              <a:gd name="connsiteX43" fmla="*/ 2781426 w 5563679"/>
              <a:gd name="connsiteY43" fmla="*/ 1241035 h 5550115"/>
              <a:gd name="connsiteX44" fmla="*/ 2781426 w 5563679"/>
              <a:gd name="connsiteY44" fmla="*/ 1345676 h 5550115"/>
              <a:gd name="connsiteX45" fmla="*/ 2910453 w 5563679"/>
              <a:gd name="connsiteY45" fmla="*/ 1474703 h 5550115"/>
              <a:gd name="connsiteX46" fmla="*/ 2910452 w 5563679"/>
              <a:gd name="connsiteY46" fmla="*/ 1474702 h 5550115"/>
              <a:gd name="connsiteX47" fmla="*/ 3039479 w 5563679"/>
              <a:gd name="connsiteY47" fmla="*/ 1345675 h 5550115"/>
              <a:gd name="connsiteX48" fmla="*/ 3039479 w 5563679"/>
              <a:gd name="connsiteY48" fmla="*/ 0 h 5550115"/>
              <a:gd name="connsiteX49" fmla="*/ 3039480 w 5563679"/>
              <a:gd name="connsiteY49" fmla="*/ 0 h 5550115"/>
              <a:gd name="connsiteX50" fmla="*/ 3039480 w 5563679"/>
              <a:gd name="connsiteY50" fmla="*/ 1362198 h 5550115"/>
              <a:gd name="connsiteX51" fmla="*/ 3049618 w 5563679"/>
              <a:gd name="connsiteY51" fmla="*/ 1311979 h 5550115"/>
              <a:gd name="connsiteX52" fmla="*/ 3168506 w 5563679"/>
              <a:gd name="connsiteY52" fmla="*/ 1233175 h 5550115"/>
              <a:gd name="connsiteX53" fmla="*/ 3287393 w 5563679"/>
              <a:gd name="connsiteY53" fmla="*/ 1311979 h 5550115"/>
              <a:gd name="connsiteX54" fmla="*/ 3297157 w 5563679"/>
              <a:gd name="connsiteY54" fmla="*/ 1360339 h 5550115"/>
              <a:gd name="connsiteX55" fmla="*/ 3297157 w 5563679"/>
              <a:gd name="connsiteY55" fmla="*/ 1946741 h 5550115"/>
              <a:gd name="connsiteX56" fmla="*/ 3426184 w 5563679"/>
              <a:gd name="connsiteY56" fmla="*/ 2075768 h 5550115"/>
              <a:gd name="connsiteX57" fmla="*/ 3426183 w 5563679"/>
              <a:gd name="connsiteY57" fmla="*/ 2075767 h 5550115"/>
              <a:gd name="connsiteX58" fmla="*/ 3555210 w 5563679"/>
              <a:gd name="connsiteY58" fmla="*/ 1946740 h 5550115"/>
              <a:gd name="connsiteX59" fmla="*/ 3555210 w 5563679"/>
              <a:gd name="connsiteY59" fmla="*/ 0 h 5550115"/>
              <a:gd name="connsiteX60" fmla="*/ 3555211 w 5563679"/>
              <a:gd name="connsiteY60" fmla="*/ 1049778 h 5550115"/>
              <a:gd name="connsiteX61" fmla="*/ 3565349 w 5563679"/>
              <a:gd name="connsiteY61" fmla="*/ 999559 h 5550115"/>
              <a:gd name="connsiteX62" fmla="*/ 3684237 w 5563679"/>
              <a:gd name="connsiteY62" fmla="*/ 920755 h 5550115"/>
              <a:gd name="connsiteX63" fmla="*/ 3803124 w 5563679"/>
              <a:gd name="connsiteY63" fmla="*/ 999559 h 5550115"/>
              <a:gd name="connsiteX64" fmla="*/ 3806722 w 5563679"/>
              <a:gd name="connsiteY64" fmla="*/ 1017378 h 5550115"/>
              <a:gd name="connsiteX65" fmla="*/ 3806722 w 5563679"/>
              <a:gd name="connsiteY65" fmla="*/ 1326324 h 5550115"/>
              <a:gd name="connsiteX66" fmla="*/ 3935749 w 5563679"/>
              <a:gd name="connsiteY66" fmla="*/ 1455351 h 5550115"/>
              <a:gd name="connsiteX67" fmla="*/ 3935748 w 5563679"/>
              <a:gd name="connsiteY67" fmla="*/ 1455350 h 5550115"/>
              <a:gd name="connsiteX68" fmla="*/ 4064775 w 5563679"/>
              <a:gd name="connsiteY68" fmla="*/ 1326323 h 5550115"/>
              <a:gd name="connsiteX69" fmla="*/ 4064775 w 5563679"/>
              <a:gd name="connsiteY69" fmla="*/ 1279585 h 5550115"/>
              <a:gd name="connsiteX70" fmla="*/ 4083444 w 5563679"/>
              <a:gd name="connsiteY70" fmla="*/ 1247043 h 5550115"/>
              <a:gd name="connsiteX71" fmla="*/ 4160509 w 5563679"/>
              <a:gd name="connsiteY71" fmla="*/ 1200599 h 5550115"/>
              <a:gd name="connsiteX72" fmla="*/ 4183989 w 5563679"/>
              <a:gd name="connsiteY72" fmla="*/ 1198232 h 5550115"/>
              <a:gd name="connsiteX73" fmla="*/ 4183989 w 5563679"/>
              <a:gd name="connsiteY73" fmla="*/ 1197494 h 5550115"/>
              <a:gd name="connsiteX74" fmla="*/ 4232059 w 5563679"/>
              <a:gd name="connsiteY74" fmla="*/ 1187790 h 5550115"/>
              <a:gd name="connsiteX75" fmla="*/ 4310862 w 5563679"/>
              <a:gd name="connsiteY75" fmla="*/ 1068902 h 5550115"/>
              <a:gd name="connsiteX76" fmla="*/ 4310862 w 5563679"/>
              <a:gd name="connsiteY76" fmla="*/ 954918 h 5550115"/>
              <a:gd name="connsiteX77" fmla="*/ 4319251 w 5563679"/>
              <a:gd name="connsiteY77" fmla="*/ 913368 h 5550115"/>
              <a:gd name="connsiteX78" fmla="*/ 4438138 w 5563679"/>
              <a:gd name="connsiteY78" fmla="*/ 834564 h 5550115"/>
              <a:gd name="connsiteX79" fmla="*/ 4557025 w 5563679"/>
              <a:gd name="connsiteY79" fmla="*/ 913368 h 5550115"/>
              <a:gd name="connsiteX80" fmla="*/ 4559215 w 5563679"/>
              <a:gd name="connsiteY80" fmla="*/ 924213 h 5550115"/>
              <a:gd name="connsiteX81" fmla="*/ 4559215 w 5563679"/>
              <a:gd name="connsiteY81" fmla="*/ 1077616 h 5550115"/>
              <a:gd name="connsiteX82" fmla="*/ 4638018 w 5563679"/>
              <a:gd name="connsiteY82" fmla="*/ 1196504 h 5550115"/>
              <a:gd name="connsiteX83" fmla="*/ 4686088 w 5563679"/>
              <a:gd name="connsiteY83" fmla="*/ 1206208 h 5550115"/>
              <a:gd name="connsiteX84" fmla="*/ 4686088 w 5563679"/>
              <a:gd name="connsiteY84" fmla="*/ 1206946 h 5550115"/>
              <a:gd name="connsiteX85" fmla="*/ 4709568 w 5563679"/>
              <a:gd name="connsiteY85" fmla="*/ 1209313 h 5550115"/>
              <a:gd name="connsiteX86" fmla="*/ 4809296 w 5563679"/>
              <a:gd name="connsiteY86" fmla="*/ 1295262 h 5550115"/>
              <a:gd name="connsiteX87" fmla="*/ 4811500 w 5563679"/>
              <a:gd name="connsiteY87" fmla="*/ 1307752 h 5550115"/>
              <a:gd name="connsiteX88" fmla="*/ 4811500 w 5563679"/>
              <a:gd name="connsiteY88" fmla="*/ 1441660 h 5550115"/>
              <a:gd name="connsiteX89" fmla="*/ 4940527 w 5563679"/>
              <a:gd name="connsiteY89" fmla="*/ 1570687 h 5550115"/>
              <a:gd name="connsiteX90" fmla="*/ 4940526 w 5563679"/>
              <a:gd name="connsiteY90" fmla="*/ 1570686 h 5550115"/>
              <a:gd name="connsiteX91" fmla="*/ 5069553 w 5563679"/>
              <a:gd name="connsiteY91" fmla="*/ 1441659 h 5550115"/>
              <a:gd name="connsiteX92" fmla="*/ 5069553 w 5563679"/>
              <a:gd name="connsiteY92" fmla="*/ 1076405 h 5550115"/>
              <a:gd name="connsiteX93" fmla="*/ 5071757 w 5563679"/>
              <a:gd name="connsiteY93" fmla="*/ 1063915 h 5550115"/>
              <a:gd name="connsiteX94" fmla="*/ 5171486 w 5563679"/>
              <a:gd name="connsiteY94" fmla="*/ 977966 h 5550115"/>
              <a:gd name="connsiteX95" fmla="*/ 5194966 w 5563679"/>
              <a:gd name="connsiteY95" fmla="*/ 975599 h 5550115"/>
              <a:gd name="connsiteX96" fmla="*/ 5194966 w 5563679"/>
              <a:gd name="connsiteY96" fmla="*/ 974861 h 5550115"/>
              <a:gd name="connsiteX97" fmla="*/ 5243036 w 5563679"/>
              <a:gd name="connsiteY97" fmla="*/ 965157 h 5550115"/>
              <a:gd name="connsiteX98" fmla="*/ 5321839 w 5563679"/>
              <a:gd name="connsiteY98" fmla="*/ 846269 h 5550115"/>
              <a:gd name="connsiteX99" fmla="*/ 5321839 w 5563679"/>
              <a:gd name="connsiteY99" fmla="*/ 469894 h 5550115"/>
              <a:gd name="connsiteX100" fmla="*/ 5330228 w 5563679"/>
              <a:gd name="connsiteY100" fmla="*/ 428344 h 5550115"/>
              <a:gd name="connsiteX101" fmla="*/ 5449115 w 5563679"/>
              <a:gd name="connsiteY101" fmla="*/ 349540 h 5550115"/>
              <a:gd name="connsiteX102" fmla="*/ 5548678 w 5563679"/>
              <a:gd name="connsiteY102" fmla="*/ 396494 h 5550115"/>
              <a:gd name="connsiteX103" fmla="*/ 5562692 w 5563679"/>
              <a:gd name="connsiteY103" fmla="*/ 419592 h 5550115"/>
              <a:gd name="connsiteX104" fmla="*/ 5562692 w 5563679"/>
              <a:gd name="connsiteY104" fmla="*/ 2265528 h 5550115"/>
              <a:gd name="connsiteX105" fmla="*/ 5563679 w 5563679"/>
              <a:gd name="connsiteY105" fmla="*/ 2265528 h 5550115"/>
              <a:gd name="connsiteX106" fmla="*/ 5563679 w 5563679"/>
              <a:gd name="connsiteY106" fmla="*/ 3341998 h 5550115"/>
              <a:gd name="connsiteX107" fmla="*/ 5484876 w 5563679"/>
              <a:gd name="connsiteY107" fmla="*/ 3460886 h 5550115"/>
              <a:gd name="connsiteX108" fmla="*/ 5436806 w 5563679"/>
              <a:gd name="connsiteY108" fmla="*/ 3470590 h 5550115"/>
              <a:gd name="connsiteX109" fmla="*/ 5436806 w 5563679"/>
              <a:gd name="connsiteY109" fmla="*/ 3471328 h 5550115"/>
              <a:gd name="connsiteX110" fmla="*/ 5413326 w 5563679"/>
              <a:gd name="connsiteY110" fmla="*/ 3473695 h 5550115"/>
              <a:gd name="connsiteX111" fmla="*/ 5336262 w 5563679"/>
              <a:gd name="connsiteY111" fmla="*/ 3520139 h 5550115"/>
              <a:gd name="connsiteX112" fmla="*/ 5315097 w 5563679"/>
              <a:gd name="connsiteY112" fmla="*/ 3557030 h 5550115"/>
              <a:gd name="connsiteX113" fmla="*/ 5315097 w 5563679"/>
              <a:gd name="connsiteY113" fmla="*/ 3620344 h 5550115"/>
              <a:gd name="connsiteX114" fmla="*/ 5236294 w 5563679"/>
              <a:gd name="connsiteY114" fmla="*/ 3739232 h 5550115"/>
              <a:gd name="connsiteX115" fmla="*/ 5188224 w 5563679"/>
              <a:gd name="connsiteY115" fmla="*/ 3748936 h 5550115"/>
              <a:gd name="connsiteX116" fmla="*/ 5188224 w 5563679"/>
              <a:gd name="connsiteY116" fmla="*/ 3749674 h 5550115"/>
              <a:gd name="connsiteX117" fmla="*/ 5164744 w 5563679"/>
              <a:gd name="connsiteY117" fmla="*/ 3752041 h 5550115"/>
              <a:gd name="connsiteX118" fmla="*/ 5065015 w 5563679"/>
              <a:gd name="connsiteY118" fmla="*/ 3837990 h 5550115"/>
              <a:gd name="connsiteX119" fmla="*/ 5064995 w 5563679"/>
              <a:gd name="connsiteY119" fmla="*/ 3838103 h 5550115"/>
              <a:gd name="connsiteX120" fmla="*/ 5064995 w 5563679"/>
              <a:gd name="connsiteY120" fmla="*/ 4397896 h 5550115"/>
              <a:gd name="connsiteX121" fmla="*/ 4986192 w 5563679"/>
              <a:gd name="connsiteY121" fmla="*/ 4516784 h 5550115"/>
              <a:gd name="connsiteX122" fmla="*/ 4938122 w 5563679"/>
              <a:gd name="connsiteY122" fmla="*/ 4526488 h 5550115"/>
              <a:gd name="connsiteX123" fmla="*/ 4938122 w 5563679"/>
              <a:gd name="connsiteY123" fmla="*/ 4527226 h 5550115"/>
              <a:gd name="connsiteX124" fmla="*/ 4914642 w 5563679"/>
              <a:gd name="connsiteY124" fmla="*/ 4529593 h 5550115"/>
              <a:gd name="connsiteX125" fmla="*/ 4814913 w 5563679"/>
              <a:gd name="connsiteY125" fmla="*/ 4615542 h 5550115"/>
              <a:gd name="connsiteX126" fmla="*/ 4814662 w 5563679"/>
              <a:gd name="connsiteY126" fmla="*/ 4616965 h 5550115"/>
              <a:gd name="connsiteX127" fmla="*/ 4814662 w 5563679"/>
              <a:gd name="connsiteY127" fmla="*/ 4885290 h 5550115"/>
              <a:gd name="connsiteX128" fmla="*/ 4685635 w 5563679"/>
              <a:gd name="connsiteY128" fmla="*/ 5014317 h 5550115"/>
              <a:gd name="connsiteX129" fmla="*/ 4685636 w 5563679"/>
              <a:gd name="connsiteY129" fmla="*/ 5014316 h 5550115"/>
              <a:gd name="connsiteX130" fmla="*/ 4556609 w 5563679"/>
              <a:gd name="connsiteY130" fmla="*/ 4885289 h 5550115"/>
              <a:gd name="connsiteX131" fmla="*/ 4556609 w 5563679"/>
              <a:gd name="connsiteY131" fmla="*/ 4605270 h 5550115"/>
              <a:gd name="connsiteX132" fmla="*/ 4554606 w 5563679"/>
              <a:gd name="connsiteY132" fmla="*/ 4593919 h 5550115"/>
              <a:gd name="connsiteX133" fmla="*/ 4454877 w 5563679"/>
              <a:gd name="connsiteY133" fmla="*/ 4507970 h 5550115"/>
              <a:gd name="connsiteX134" fmla="*/ 4431397 w 5563679"/>
              <a:gd name="connsiteY134" fmla="*/ 4505603 h 5550115"/>
              <a:gd name="connsiteX135" fmla="*/ 4431397 w 5563679"/>
              <a:gd name="connsiteY135" fmla="*/ 4504865 h 5550115"/>
              <a:gd name="connsiteX136" fmla="*/ 4383327 w 5563679"/>
              <a:gd name="connsiteY136" fmla="*/ 4495161 h 5550115"/>
              <a:gd name="connsiteX137" fmla="*/ 4304524 w 5563679"/>
              <a:gd name="connsiteY137" fmla="*/ 4376273 h 5550115"/>
              <a:gd name="connsiteX138" fmla="*/ 4304524 w 5563679"/>
              <a:gd name="connsiteY138" fmla="*/ 4286143 h 5550115"/>
              <a:gd name="connsiteX139" fmla="*/ 4296135 w 5563679"/>
              <a:gd name="connsiteY139" fmla="*/ 4244593 h 5550115"/>
              <a:gd name="connsiteX140" fmla="*/ 4177248 w 5563679"/>
              <a:gd name="connsiteY140" fmla="*/ 4165789 h 5550115"/>
              <a:gd name="connsiteX141" fmla="*/ 4058361 w 5563679"/>
              <a:gd name="connsiteY141" fmla="*/ 4244593 h 5550115"/>
              <a:gd name="connsiteX142" fmla="*/ 4056171 w 5563679"/>
              <a:gd name="connsiteY142" fmla="*/ 4255437 h 5550115"/>
              <a:gd name="connsiteX143" fmla="*/ 4056171 w 5563679"/>
              <a:gd name="connsiteY143" fmla="*/ 4496307 h 5550115"/>
              <a:gd name="connsiteX144" fmla="*/ 3977368 w 5563679"/>
              <a:gd name="connsiteY144" fmla="*/ 4615195 h 5550115"/>
              <a:gd name="connsiteX145" fmla="*/ 3929298 w 5563679"/>
              <a:gd name="connsiteY145" fmla="*/ 4624899 h 5550115"/>
              <a:gd name="connsiteX146" fmla="*/ 3929298 w 5563679"/>
              <a:gd name="connsiteY146" fmla="*/ 4625637 h 5550115"/>
              <a:gd name="connsiteX147" fmla="*/ 3905818 w 5563679"/>
              <a:gd name="connsiteY147" fmla="*/ 4628004 h 5550115"/>
              <a:gd name="connsiteX148" fmla="*/ 3806089 w 5563679"/>
              <a:gd name="connsiteY148" fmla="*/ 4713953 h 5550115"/>
              <a:gd name="connsiteX149" fmla="*/ 3805837 w 5563679"/>
              <a:gd name="connsiteY149" fmla="*/ 4715382 h 5550115"/>
              <a:gd name="connsiteX150" fmla="*/ 3805837 w 5563679"/>
              <a:gd name="connsiteY150" fmla="*/ 4820023 h 5550115"/>
              <a:gd name="connsiteX151" fmla="*/ 3676810 w 5563679"/>
              <a:gd name="connsiteY151" fmla="*/ 4949050 h 5550115"/>
              <a:gd name="connsiteX152" fmla="*/ 3676811 w 5563679"/>
              <a:gd name="connsiteY152" fmla="*/ 4949049 h 5550115"/>
              <a:gd name="connsiteX153" fmla="*/ 3547784 w 5563679"/>
              <a:gd name="connsiteY153" fmla="*/ 4820022 h 5550115"/>
              <a:gd name="connsiteX154" fmla="*/ 3547784 w 5563679"/>
              <a:gd name="connsiteY154" fmla="*/ 2265528 h 5550115"/>
              <a:gd name="connsiteX155" fmla="*/ 3547783 w 5563679"/>
              <a:gd name="connsiteY155" fmla="*/ 4836545 h 5550115"/>
              <a:gd name="connsiteX156" fmla="*/ 3537645 w 5563679"/>
              <a:gd name="connsiteY156" fmla="*/ 4786326 h 5550115"/>
              <a:gd name="connsiteX157" fmla="*/ 3418757 w 5563679"/>
              <a:gd name="connsiteY157" fmla="*/ 4707522 h 5550115"/>
              <a:gd name="connsiteX158" fmla="*/ 3299870 w 5563679"/>
              <a:gd name="connsiteY158" fmla="*/ 4786326 h 5550115"/>
              <a:gd name="connsiteX159" fmla="*/ 3290106 w 5563679"/>
              <a:gd name="connsiteY159" fmla="*/ 4834686 h 5550115"/>
              <a:gd name="connsiteX160" fmla="*/ 3290106 w 5563679"/>
              <a:gd name="connsiteY160" fmla="*/ 5421088 h 5550115"/>
              <a:gd name="connsiteX161" fmla="*/ 3161079 w 5563679"/>
              <a:gd name="connsiteY161" fmla="*/ 5550115 h 5550115"/>
              <a:gd name="connsiteX162" fmla="*/ 3161080 w 5563679"/>
              <a:gd name="connsiteY162" fmla="*/ 5550114 h 5550115"/>
              <a:gd name="connsiteX163" fmla="*/ 3032053 w 5563679"/>
              <a:gd name="connsiteY163" fmla="*/ 5421087 h 5550115"/>
              <a:gd name="connsiteX164" fmla="*/ 3032053 w 5563679"/>
              <a:gd name="connsiteY164" fmla="*/ 2265528 h 5550115"/>
              <a:gd name="connsiteX165" fmla="*/ 3032052 w 5563679"/>
              <a:gd name="connsiteY165" fmla="*/ 4524125 h 5550115"/>
              <a:gd name="connsiteX166" fmla="*/ 3021914 w 5563679"/>
              <a:gd name="connsiteY166" fmla="*/ 4473906 h 5550115"/>
              <a:gd name="connsiteX167" fmla="*/ 2903026 w 5563679"/>
              <a:gd name="connsiteY167" fmla="*/ 4395102 h 5550115"/>
              <a:gd name="connsiteX168" fmla="*/ 2784139 w 5563679"/>
              <a:gd name="connsiteY168" fmla="*/ 4473906 h 5550115"/>
              <a:gd name="connsiteX169" fmla="*/ 2780541 w 5563679"/>
              <a:gd name="connsiteY169" fmla="*/ 4491725 h 5550115"/>
              <a:gd name="connsiteX170" fmla="*/ 2780541 w 5563679"/>
              <a:gd name="connsiteY170" fmla="*/ 4800671 h 5550115"/>
              <a:gd name="connsiteX171" fmla="*/ 2651514 w 5563679"/>
              <a:gd name="connsiteY171" fmla="*/ 4929698 h 5550115"/>
              <a:gd name="connsiteX172" fmla="*/ 2651515 w 5563679"/>
              <a:gd name="connsiteY172" fmla="*/ 4929697 h 5550115"/>
              <a:gd name="connsiteX173" fmla="*/ 2522488 w 5563679"/>
              <a:gd name="connsiteY173" fmla="*/ 4800670 h 5550115"/>
              <a:gd name="connsiteX174" fmla="*/ 2522488 w 5563679"/>
              <a:gd name="connsiteY174" fmla="*/ 4753932 h 5550115"/>
              <a:gd name="connsiteX175" fmla="*/ 2503819 w 5563679"/>
              <a:gd name="connsiteY175" fmla="*/ 4721390 h 5550115"/>
              <a:gd name="connsiteX176" fmla="*/ 2426754 w 5563679"/>
              <a:gd name="connsiteY176" fmla="*/ 4674946 h 5550115"/>
              <a:gd name="connsiteX177" fmla="*/ 2403274 w 5563679"/>
              <a:gd name="connsiteY177" fmla="*/ 4672579 h 5550115"/>
              <a:gd name="connsiteX178" fmla="*/ 2403274 w 5563679"/>
              <a:gd name="connsiteY178" fmla="*/ 4671841 h 5550115"/>
              <a:gd name="connsiteX179" fmla="*/ 2355204 w 5563679"/>
              <a:gd name="connsiteY179" fmla="*/ 4662137 h 5550115"/>
              <a:gd name="connsiteX180" fmla="*/ 2276401 w 5563679"/>
              <a:gd name="connsiteY180" fmla="*/ 4543249 h 5550115"/>
              <a:gd name="connsiteX181" fmla="*/ 2276401 w 5563679"/>
              <a:gd name="connsiteY181" fmla="*/ 4429265 h 5550115"/>
              <a:gd name="connsiteX182" fmla="*/ 2268012 w 5563679"/>
              <a:gd name="connsiteY182" fmla="*/ 4387715 h 5550115"/>
              <a:gd name="connsiteX183" fmla="*/ 2149125 w 5563679"/>
              <a:gd name="connsiteY183" fmla="*/ 4308911 h 5550115"/>
              <a:gd name="connsiteX184" fmla="*/ 2030238 w 5563679"/>
              <a:gd name="connsiteY184" fmla="*/ 4387715 h 5550115"/>
              <a:gd name="connsiteX185" fmla="*/ 2028048 w 5563679"/>
              <a:gd name="connsiteY185" fmla="*/ 4398560 h 5550115"/>
              <a:gd name="connsiteX186" fmla="*/ 2028048 w 5563679"/>
              <a:gd name="connsiteY186" fmla="*/ 4551963 h 5550115"/>
              <a:gd name="connsiteX187" fmla="*/ 1949245 w 5563679"/>
              <a:gd name="connsiteY187" fmla="*/ 4670851 h 5550115"/>
              <a:gd name="connsiteX188" fmla="*/ 1901175 w 5563679"/>
              <a:gd name="connsiteY188" fmla="*/ 4680555 h 5550115"/>
              <a:gd name="connsiteX189" fmla="*/ 1901175 w 5563679"/>
              <a:gd name="connsiteY189" fmla="*/ 4681293 h 5550115"/>
              <a:gd name="connsiteX190" fmla="*/ 1877695 w 5563679"/>
              <a:gd name="connsiteY190" fmla="*/ 4683660 h 5550115"/>
              <a:gd name="connsiteX191" fmla="*/ 1777966 w 5563679"/>
              <a:gd name="connsiteY191" fmla="*/ 4769609 h 5550115"/>
              <a:gd name="connsiteX192" fmla="*/ 1775762 w 5563679"/>
              <a:gd name="connsiteY192" fmla="*/ 4782099 h 5550115"/>
              <a:gd name="connsiteX193" fmla="*/ 1775762 w 5563679"/>
              <a:gd name="connsiteY193" fmla="*/ 4916007 h 5550115"/>
              <a:gd name="connsiteX194" fmla="*/ 1646735 w 5563679"/>
              <a:gd name="connsiteY194" fmla="*/ 5045034 h 5550115"/>
              <a:gd name="connsiteX195" fmla="*/ 1646736 w 5563679"/>
              <a:gd name="connsiteY195" fmla="*/ 5045033 h 5550115"/>
              <a:gd name="connsiteX196" fmla="*/ 1517709 w 5563679"/>
              <a:gd name="connsiteY196" fmla="*/ 4916006 h 5550115"/>
              <a:gd name="connsiteX197" fmla="*/ 1517709 w 5563679"/>
              <a:gd name="connsiteY197" fmla="*/ 4550752 h 5550115"/>
              <a:gd name="connsiteX198" fmla="*/ 1515505 w 5563679"/>
              <a:gd name="connsiteY198" fmla="*/ 4538262 h 5550115"/>
              <a:gd name="connsiteX199" fmla="*/ 1415776 w 5563679"/>
              <a:gd name="connsiteY199" fmla="*/ 4452313 h 5550115"/>
              <a:gd name="connsiteX200" fmla="*/ 1392296 w 5563679"/>
              <a:gd name="connsiteY200" fmla="*/ 4449946 h 5550115"/>
              <a:gd name="connsiteX201" fmla="*/ 1392296 w 5563679"/>
              <a:gd name="connsiteY201" fmla="*/ 4449208 h 5550115"/>
              <a:gd name="connsiteX202" fmla="*/ 1344226 w 5563679"/>
              <a:gd name="connsiteY202" fmla="*/ 4439504 h 5550115"/>
              <a:gd name="connsiteX203" fmla="*/ 1265423 w 5563679"/>
              <a:gd name="connsiteY203" fmla="*/ 4320616 h 5550115"/>
              <a:gd name="connsiteX204" fmla="*/ 1265423 w 5563679"/>
              <a:gd name="connsiteY204" fmla="*/ 3944241 h 5550115"/>
              <a:gd name="connsiteX205" fmla="*/ 1257034 w 5563679"/>
              <a:gd name="connsiteY205" fmla="*/ 3902691 h 5550115"/>
              <a:gd name="connsiteX206" fmla="*/ 1138147 w 5563679"/>
              <a:gd name="connsiteY206" fmla="*/ 3823887 h 5550115"/>
              <a:gd name="connsiteX207" fmla="*/ 1019260 w 5563679"/>
              <a:gd name="connsiteY207" fmla="*/ 3902691 h 5550115"/>
              <a:gd name="connsiteX208" fmla="*/ 1016586 w 5563679"/>
              <a:gd name="connsiteY208" fmla="*/ 3915934 h 5550115"/>
              <a:gd name="connsiteX209" fmla="*/ 1016586 w 5563679"/>
              <a:gd name="connsiteY209" fmla="*/ 3976598 h 5550115"/>
              <a:gd name="connsiteX210" fmla="*/ 887559 w 5563679"/>
              <a:gd name="connsiteY210" fmla="*/ 4105625 h 5550115"/>
              <a:gd name="connsiteX211" fmla="*/ 887560 w 5563679"/>
              <a:gd name="connsiteY211" fmla="*/ 4105624 h 5550115"/>
              <a:gd name="connsiteX212" fmla="*/ 758533 w 5563679"/>
              <a:gd name="connsiteY212" fmla="*/ 3976597 h 5550115"/>
              <a:gd name="connsiteX213" fmla="*/ 758533 w 5563679"/>
              <a:gd name="connsiteY213" fmla="*/ 3835817 h 5550115"/>
              <a:gd name="connsiteX214" fmla="*/ 737116 w 5563679"/>
              <a:gd name="connsiteY214" fmla="*/ 3798485 h 5550115"/>
              <a:gd name="connsiteX215" fmla="*/ 660051 w 5563679"/>
              <a:gd name="connsiteY215" fmla="*/ 3752041 h 5550115"/>
              <a:gd name="connsiteX216" fmla="*/ 636571 w 5563679"/>
              <a:gd name="connsiteY216" fmla="*/ 3749674 h 5550115"/>
              <a:gd name="connsiteX217" fmla="*/ 636571 w 5563679"/>
              <a:gd name="connsiteY217" fmla="*/ 3748936 h 5550115"/>
              <a:gd name="connsiteX218" fmla="*/ 588501 w 5563679"/>
              <a:gd name="connsiteY218" fmla="*/ 3739232 h 5550115"/>
              <a:gd name="connsiteX219" fmla="*/ 509698 w 5563679"/>
              <a:gd name="connsiteY219" fmla="*/ 3620344 h 5550115"/>
              <a:gd name="connsiteX220" fmla="*/ 509698 w 5563679"/>
              <a:gd name="connsiteY220" fmla="*/ 2675086 h 5550115"/>
              <a:gd name="connsiteX221" fmla="*/ 501309 w 5563679"/>
              <a:gd name="connsiteY221" fmla="*/ 2633537 h 5550115"/>
              <a:gd name="connsiteX222" fmla="*/ 382422 w 5563679"/>
              <a:gd name="connsiteY222" fmla="*/ 2554733 h 5550115"/>
              <a:gd name="connsiteX223" fmla="*/ 263535 w 5563679"/>
              <a:gd name="connsiteY223" fmla="*/ 2633537 h 5550115"/>
              <a:gd name="connsiteX224" fmla="*/ 258053 w 5563679"/>
              <a:gd name="connsiteY224" fmla="*/ 2660688 h 5550115"/>
              <a:gd name="connsiteX225" fmla="*/ 258053 w 5563679"/>
              <a:gd name="connsiteY225" fmla="*/ 2715723 h 5550115"/>
              <a:gd name="connsiteX226" fmla="*/ 129026 w 5563679"/>
              <a:gd name="connsiteY226" fmla="*/ 2844750 h 5550115"/>
              <a:gd name="connsiteX227" fmla="*/ 129027 w 5563679"/>
              <a:gd name="connsiteY227" fmla="*/ 2844749 h 5550115"/>
              <a:gd name="connsiteX228" fmla="*/ 0 w 5563679"/>
              <a:gd name="connsiteY228" fmla="*/ 2715722 h 5550115"/>
              <a:gd name="connsiteX229" fmla="*/ 0 w 5563679"/>
              <a:gd name="connsiteY229" fmla="*/ 2265528 h 5550115"/>
              <a:gd name="connsiteX230" fmla="*/ 0 w 5563679"/>
              <a:gd name="connsiteY230" fmla="*/ 546839 h 5550115"/>
              <a:gd name="connsiteX231" fmla="*/ 12233 w 5563679"/>
              <a:gd name="connsiteY231" fmla="*/ 526676 h 5550115"/>
              <a:gd name="connsiteX232" fmla="*/ 111797 w 5563679"/>
              <a:gd name="connsiteY232" fmla="*/ 479722 h 5550115"/>
              <a:gd name="connsiteX233" fmla="*/ 230684 w 5563679"/>
              <a:gd name="connsiteY233" fmla="*/ 558526 h 5550115"/>
              <a:gd name="connsiteX234" fmla="*/ 232874 w 5563679"/>
              <a:gd name="connsiteY234" fmla="*/ 569371 h 5550115"/>
              <a:gd name="connsiteX235" fmla="*/ 232874 w 5563679"/>
              <a:gd name="connsiteY235" fmla="*/ 722774 h 5550115"/>
              <a:gd name="connsiteX236" fmla="*/ 311677 w 5563679"/>
              <a:gd name="connsiteY236" fmla="*/ 841662 h 5550115"/>
              <a:gd name="connsiteX237" fmla="*/ 359747 w 5563679"/>
              <a:gd name="connsiteY237" fmla="*/ 851366 h 5550115"/>
              <a:gd name="connsiteX238" fmla="*/ 359747 w 5563679"/>
              <a:gd name="connsiteY238" fmla="*/ 852104 h 5550115"/>
              <a:gd name="connsiteX239" fmla="*/ 383227 w 5563679"/>
              <a:gd name="connsiteY239" fmla="*/ 854471 h 5550115"/>
              <a:gd name="connsiteX240" fmla="*/ 482956 w 5563679"/>
              <a:gd name="connsiteY240" fmla="*/ 940420 h 5550115"/>
              <a:gd name="connsiteX241" fmla="*/ 485160 w 5563679"/>
              <a:gd name="connsiteY241" fmla="*/ 952910 h 5550115"/>
              <a:gd name="connsiteX242" fmla="*/ 485160 w 5563679"/>
              <a:gd name="connsiteY242" fmla="*/ 1086818 h 5550115"/>
              <a:gd name="connsiteX243" fmla="*/ 614186 w 5563679"/>
              <a:gd name="connsiteY243" fmla="*/ 1215845 h 5550115"/>
              <a:gd name="connsiteX244" fmla="*/ 614185 w 5563679"/>
              <a:gd name="connsiteY244" fmla="*/ 1215844 h 5550115"/>
              <a:gd name="connsiteX245" fmla="*/ 743212 w 5563679"/>
              <a:gd name="connsiteY245" fmla="*/ 1086817 h 5550115"/>
              <a:gd name="connsiteX246" fmla="*/ 743212 w 5563679"/>
              <a:gd name="connsiteY246" fmla="*/ 721563 h 5550115"/>
              <a:gd name="connsiteX247" fmla="*/ 745416 w 5563679"/>
              <a:gd name="connsiteY247" fmla="*/ 709073 h 5550115"/>
              <a:gd name="connsiteX248" fmla="*/ 845145 w 5563679"/>
              <a:gd name="connsiteY248" fmla="*/ 623124 h 5550115"/>
              <a:gd name="connsiteX249" fmla="*/ 868625 w 5563679"/>
              <a:gd name="connsiteY249" fmla="*/ 620757 h 5550115"/>
              <a:gd name="connsiteX250" fmla="*/ 868625 w 5563679"/>
              <a:gd name="connsiteY250" fmla="*/ 620019 h 5550115"/>
              <a:gd name="connsiteX251" fmla="*/ 916695 w 5563679"/>
              <a:gd name="connsiteY251" fmla="*/ 610315 h 5550115"/>
              <a:gd name="connsiteX252" fmla="*/ 995498 w 5563679"/>
              <a:gd name="connsiteY252" fmla="*/ 491427 h 5550115"/>
              <a:gd name="connsiteX253" fmla="*/ 995498 w 5563679"/>
              <a:gd name="connsiteY253" fmla="*/ 115052 h 5550115"/>
              <a:gd name="connsiteX254" fmla="*/ 1003887 w 5563679"/>
              <a:gd name="connsiteY254" fmla="*/ 73502 h 5550115"/>
              <a:gd name="connsiteX255" fmla="*/ 1084406 w 5563679"/>
              <a:gd name="connsiteY255" fmla="*/ 499 h 555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5563679" h="5550115">
                <a:moveTo>
                  <a:pt x="1087705" y="0"/>
                </a:moveTo>
                <a:lnTo>
                  <a:pt x="1157844" y="0"/>
                </a:lnTo>
                <a:lnTo>
                  <a:pt x="1161143" y="499"/>
                </a:lnTo>
                <a:cubicBezTo>
                  <a:pt x="1197505" y="11809"/>
                  <a:pt x="1226971" y="38770"/>
                  <a:pt x="1241661" y="73502"/>
                </a:cubicBezTo>
                <a:lnTo>
                  <a:pt x="1244335" y="86745"/>
                </a:lnTo>
                <a:lnTo>
                  <a:pt x="1244335" y="147409"/>
                </a:lnTo>
                <a:cubicBezTo>
                  <a:pt x="1244335" y="218669"/>
                  <a:pt x="1302102" y="276436"/>
                  <a:pt x="1373362" y="276436"/>
                </a:cubicBezTo>
                <a:lnTo>
                  <a:pt x="1373361" y="276435"/>
                </a:lnTo>
                <a:lnTo>
                  <a:pt x="1390772" y="272920"/>
                </a:lnTo>
                <a:lnTo>
                  <a:pt x="1399039" y="274589"/>
                </a:lnTo>
                <a:lnTo>
                  <a:pt x="1399039" y="275327"/>
                </a:lnTo>
                <a:lnTo>
                  <a:pt x="1422519" y="277694"/>
                </a:lnTo>
                <a:cubicBezTo>
                  <a:pt x="1468717" y="287147"/>
                  <a:pt x="1506329" y="320167"/>
                  <a:pt x="1522248" y="363643"/>
                </a:cubicBezTo>
                <a:lnTo>
                  <a:pt x="1522268" y="363756"/>
                </a:lnTo>
                <a:lnTo>
                  <a:pt x="1522268" y="923549"/>
                </a:lnTo>
                <a:cubicBezTo>
                  <a:pt x="1522268" y="976994"/>
                  <a:pt x="1554762" y="1022849"/>
                  <a:pt x="1601071" y="1042437"/>
                </a:cubicBezTo>
                <a:lnTo>
                  <a:pt x="1649141" y="1052141"/>
                </a:lnTo>
                <a:lnTo>
                  <a:pt x="1649141" y="1052879"/>
                </a:lnTo>
                <a:lnTo>
                  <a:pt x="1672621" y="1055246"/>
                </a:lnTo>
                <a:cubicBezTo>
                  <a:pt x="1718819" y="1064699"/>
                  <a:pt x="1756431" y="1097719"/>
                  <a:pt x="1772350" y="1141195"/>
                </a:cubicBezTo>
                <a:lnTo>
                  <a:pt x="1772601" y="1142618"/>
                </a:lnTo>
                <a:lnTo>
                  <a:pt x="1772601" y="1410943"/>
                </a:lnTo>
                <a:cubicBezTo>
                  <a:pt x="1772601" y="1482203"/>
                  <a:pt x="1830368" y="1539970"/>
                  <a:pt x="1901628" y="1539970"/>
                </a:cubicBezTo>
                <a:lnTo>
                  <a:pt x="1901627" y="1539969"/>
                </a:lnTo>
                <a:cubicBezTo>
                  <a:pt x="1972887" y="1539969"/>
                  <a:pt x="2030654" y="1482202"/>
                  <a:pt x="2030654" y="1410942"/>
                </a:cubicBezTo>
                <a:lnTo>
                  <a:pt x="2030654" y="1130923"/>
                </a:lnTo>
                <a:lnTo>
                  <a:pt x="2032657" y="1119572"/>
                </a:lnTo>
                <a:cubicBezTo>
                  <a:pt x="2048576" y="1076096"/>
                  <a:pt x="2086188" y="1043076"/>
                  <a:pt x="2132386" y="1033623"/>
                </a:cubicBezTo>
                <a:lnTo>
                  <a:pt x="2155866" y="1031256"/>
                </a:lnTo>
                <a:lnTo>
                  <a:pt x="2155866" y="1030518"/>
                </a:lnTo>
                <a:lnTo>
                  <a:pt x="2203936" y="1020814"/>
                </a:lnTo>
                <a:cubicBezTo>
                  <a:pt x="2250245" y="1001226"/>
                  <a:pt x="2282739" y="955371"/>
                  <a:pt x="2282739" y="901926"/>
                </a:cubicBezTo>
                <a:lnTo>
                  <a:pt x="2282739" y="811796"/>
                </a:lnTo>
                <a:lnTo>
                  <a:pt x="2291128" y="770246"/>
                </a:lnTo>
                <a:cubicBezTo>
                  <a:pt x="2310715" y="723936"/>
                  <a:pt x="2356570" y="691442"/>
                  <a:pt x="2410015" y="691442"/>
                </a:cubicBezTo>
                <a:cubicBezTo>
                  <a:pt x="2463460" y="691442"/>
                  <a:pt x="2509315" y="723936"/>
                  <a:pt x="2528902" y="770246"/>
                </a:cubicBezTo>
                <a:lnTo>
                  <a:pt x="2531092" y="781090"/>
                </a:lnTo>
                <a:lnTo>
                  <a:pt x="2531092" y="1021960"/>
                </a:lnTo>
                <a:cubicBezTo>
                  <a:pt x="2531092" y="1075405"/>
                  <a:pt x="2563586" y="1121260"/>
                  <a:pt x="2609895" y="1140848"/>
                </a:cubicBezTo>
                <a:lnTo>
                  <a:pt x="2657965" y="1150552"/>
                </a:lnTo>
                <a:lnTo>
                  <a:pt x="2657965" y="1151290"/>
                </a:lnTo>
                <a:lnTo>
                  <a:pt x="2681445" y="1153657"/>
                </a:lnTo>
                <a:cubicBezTo>
                  <a:pt x="2727642" y="1163110"/>
                  <a:pt x="2765255" y="1196130"/>
                  <a:pt x="2781174" y="1239606"/>
                </a:cubicBezTo>
                <a:lnTo>
                  <a:pt x="2781426" y="1241035"/>
                </a:lnTo>
                <a:lnTo>
                  <a:pt x="2781426" y="1345676"/>
                </a:lnTo>
                <a:cubicBezTo>
                  <a:pt x="2781426" y="1416936"/>
                  <a:pt x="2839193" y="1474703"/>
                  <a:pt x="2910453" y="1474703"/>
                </a:cubicBezTo>
                <a:lnTo>
                  <a:pt x="2910452" y="1474702"/>
                </a:lnTo>
                <a:cubicBezTo>
                  <a:pt x="2981712" y="1474702"/>
                  <a:pt x="3039479" y="1416935"/>
                  <a:pt x="3039479" y="1345675"/>
                </a:cubicBezTo>
                <a:lnTo>
                  <a:pt x="3039479" y="0"/>
                </a:lnTo>
                <a:lnTo>
                  <a:pt x="3039480" y="0"/>
                </a:lnTo>
                <a:lnTo>
                  <a:pt x="3039480" y="1362198"/>
                </a:lnTo>
                <a:lnTo>
                  <a:pt x="3049618" y="1311979"/>
                </a:lnTo>
                <a:cubicBezTo>
                  <a:pt x="3069206" y="1265669"/>
                  <a:pt x="3115061" y="1233175"/>
                  <a:pt x="3168506" y="1233175"/>
                </a:cubicBezTo>
                <a:cubicBezTo>
                  <a:pt x="3221951" y="1233175"/>
                  <a:pt x="3267806" y="1265669"/>
                  <a:pt x="3287393" y="1311979"/>
                </a:cubicBezTo>
                <a:lnTo>
                  <a:pt x="3297157" y="1360339"/>
                </a:lnTo>
                <a:lnTo>
                  <a:pt x="3297157" y="1946741"/>
                </a:lnTo>
                <a:cubicBezTo>
                  <a:pt x="3297157" y="2018001"/>
                  <a:pt x="3354924" y="2075768"/>
                  <a:pt x="3426184" y="2075768"/>
                </a:cubicBezTo>
                <a:lnTo>
                  <a:pt x="3426183" y="2075767"/>
                </a:lnTo>
                <a:cubicBezTo>
                  <a:pt x="3497443" y="2075767"/>
                  <a:pt x="3555210" y="2018000"/>
                  <a:pt x="3555210" y="1946740"/>
                </a:cubicBezTo>
                <a:lnTo>
                  <a:pt x="3555210" y="0"/>
                </a:lnTo>
                <a:lnTo>
                  <a:pt x="3555211" y="1049778"/>
                </a:lnTo>
                <a:lnTo>
                  <a:pt x="3565349" y="999559"/>
                </a:lnTo>
                <a:cubicBezTo>
                  <a:pt x="3584937" y="953249"/>
                  <a:pt x="3630792" y="920755"/>
                  <a:pt x="3684237" y="920755"/>
                </a:cubicBezTo>
                <a:cubicBezTo>
                  <a:pt x="3737682" y="920755"/>
                  <a:pt x="3783537" y="953249"/>
                  <a:pt x="3803124" y="999559"/>
                </a:cubicBezTo>
                <a:lnTo>
                  <a:pt x="3806722" y="1017378"/>
                </a:lnTo>
                <a:lnTo>
                  <a:pt x="3806722" y="1326324"/>
                </a:lnTo>
                <a:cubicBezTo>
                  <a:pt x="3806722" y="1397584"/>
                  <a:pt x="3864489" y="1455351"/>
                  <a:pt x="3935749" y="1455351"/>
                </a:cubicBezTo>
                <a:lnTo>
                  <a:pt x="3935748" y="1455350"/>
                </a:lnTo>
                <a:cubicBezTo>
                  <a:pt x="4007008" y="1455350"/>
                  <a:pt x="4064775" y="1397583"/>
                  <a:pt x="4064775" y="1326323"/>
                </a:cubicBezTo>
                <a:lnTo>
                  <a:pt x="4064775" y="1279585"/>
                </a:lnTo>
                <a:lnTo>
                  <a:pt x="4083444" y="1247043"/>
                </a:lnTo>
                <a:cubicBezTo>
                  <a:pt x="4102728" y="1223677"/>
                  <a:pt x="4129710" y="1206901"/>
                  <a:pt x="4160509" y="1200599"/>
                </a:cubicBezTo>
                <a:lnTo>
                  <a:pt x="4183989" y="1198232"/>
                </a:lnTo>
                <a:lnTo>
                  <a:pt x="4183989" y="1197494"/>
                </a:lnTo>
                <a:lnTo>
                  <a:pt x="4232059" y="1187790"/>
                </a:lnTo>
                <a:cubicBezTo>
                  <a:pt x="4278368" y="1168202"/>
                  <a:pt x="4310862" y="1122347"/>
                  <a:pt x="4310862" y="1068902"/>
                </a:cubicBezTo>
                <a:lnTo>
                  <a:pt x="4310862" y="954918"/>
                </a:lnTo>
                <a:lnTo>
                  <a:pt x="4319251" y="913368"/>
                </a:lnTo>
                <a:cubicBezTo>
                  <a:pt x="4338838" y="867058"/>
                  <a:pt x="4384693" y="834564"/>
                  <a:pt x="4438138" y="834564"/>
                </a:cubicBezTo>
                <a:cubicBezTo>
                  <a:pt x="4491583" y="834564"/>
                  <a:pt x="4537438" y="867058"/>
                  <a:pt x="4557025" y="913368"/>
                </a:cubicBezTo>
                <a:lnTo>
                  <a:pt x="4559215" y="924213"/>
                </a:lnTo>
                <a:lnTo>
                  <a:pt x="4559215" y="1077616"/>
                </a:lnTo>
                <a:cubicBezTo>
                  <a:pt x="4559215" y="1131061"/>
                  <a:pt x="4591709" y="1176916"/>
                  <a:pt x="4638018" y="1196504"/>
                </a:cubicBezTo>
                <a:lnTo>
                  <a:pt x="4686088" y="1206208"/>
                </a:lnTo>
                <a:lnTo>
                  <a:pt x="4686088" y="1206946"/>
                </a:lnTo>
                <a:lnTo>
                  <a:pt x="4709568" y="1209313"/>
                </a:lnTo>
                <a:cubicBezTo>
                  <a:pt x="4755766" y="1218766"/>
                  <a:pt x="4793378" y="1251786"/>
                  <a:pt x="4809296" y="1295262"/>
                </a:cubicBezTo>
                <a:lnTo>
                  <a:pt x="4811500" y="1307752"/>
                </a:lnTo>
                <a:lnTo>
                  <a:pt x="4811500" y="1441660"/>
                </a:lnTo>
                <a:cubicBezTo>
                  <a:pt x="4811500" y="1512920"/>
                  <a:pt x="4869267" y="1570687"/>
                  <a:pt x="4940527" y="1570687"/>
                </a:cubicBezTo>
                <a:lnTo>
                  <a:pt x="4940526" y="1570686"/>
                </a:lnTo>
                <a:cubicBezTo>
                  <a:pt x="5011786" y="1570686"/>
                  <a:pt x="5069553" y="1512919"/>
                  <a:pt x="5069553" y="1441659"/>
                </a:cubicBezTo>
                <a:lnTo>
                  <a:pt x="5069553" y="1076405"/>
                </a:lnTo>
                <a:lnTo>
                  <a:pt x="5071757" y="1063915"/>
                </a:lnTo>
                <a:cubicBezTo>
                  <a:pt x="5087676" y="1020439"/>
                  <a:pt x="5125288" y="987419"/>
                  <a:pt x="5171486" y="977966"/>
                </a:cubicBezTo>
                <a:lnTo>
                  <a:pt x="5194966" y="975599"/>
                </a:lnTo>
                <a:lnTo>
                  <a:pt x="5194966" y="974861"/>
                </a:lnTo>
                <a:lnTo>
                  <a:pt x="5243036" y="965157"/>
                </a:lnTo>
                <a:cubicBezTo>
                  <a:pt x="5289345" y="945569"/>
                  <a:pt x="5321839" y="899714"/>
                  <a:pt x="5321839" y="846269"/>
                </a:cubicBezTo>
                <a:lnTo>
                  <a:pt x="5321839" y="469894"/>
                </a:lnTo>
                <a:lnTo>
                  <a:pt x="5330228" y="428344"/>
                </a:lnTo>
                <a:cubicBezTo>
                  <a:pt x="5349815" y="382034"/>
                  <a:pt x="5395670" y="349540"/>
                  <a:pt x="5449115" y="349540"/>
                </a:cubicBezTo>
                <a:cubicBezTo>
                  <a:pt x="5489199" y="349540"/>
                  <a:pt x="5525013" y="367818"/>
                  <a:pt x="5548678" y="396494"/>
                </a:cubicBezTo>
                <a:lnTo>
                  <a:pt x="5562692" y="419592"/>
                </a:lnTo>
                <a:lnTo>
                  <a:pt x="5562692" y="2265528"/>
                </a:lnTo>
                <a:lnTo>
                  <a:pt x="5563679" y="2265528"/>
                </a:lnTo>
                <a:lnTo>
                  <a:pt x="5563679" y="3341998"/>
                </a:lnTo>
                <a:cubicBezTo>
                  <a:pt x="5563679" y="3395443"/>
                  <a:pt x="5531185" y="3441298"/>
                  <a:pt x="5484876" y="3460886"/>
                </a:cubicBezTo>
                <a:lnTo>
                  <a:pt x="5436806" y="3470590"/>
                </a:lnTo>
                <a:lnTo>
                  <a:pt x="5436806" y="3471328"/>
                </a:lnTo>
                <a:lnTo>
                  <a:pt x="5413326" y="3473695"/>
                </a:lnTo>
                <a:cubicBezTo>
                  <a:pt x="5382527" y="3479997"/>
                  <a:pt x="5355545" y="3496773"/>
                  <a:pt x="5336262" y="3520139"/>
                </a:cubicBezTo>
                <a:lnTo>
                  <a:pt x="5315097" y="3557030"/>
                </a:lnTo>
                <a:lnTo>
                  <a:pt x="5315097" y="3620344"/>
                </a:lnTo>
                <a:cubicBezTo>
                  <a:pt x="5315097" y="3673789"/>
                  <a:pt x="5282603" y="3719644"/>
                  <a:pt x="5236294" y="3739232"/>
                </a:cubicBezTo>
                <a:lnTo>
                  <a:pt x="5188224" y="3748936"/>
                </a:lnTo>
                <a:lnTo>
                  <a:pt x="5188224" y="3749674"/>
                </a:lnTo>
                <a:lnTo>
                  <a:pt x="5164744" y="3752041"/>
                </a:lnTo>
                <a:cubicBezTo>
                  <a:pt x="5118546" y="3761494"/>
                  <a:pt x="5080934" y="3794514"/>
                  <a:pt x="5065015" y="3837990"/>
                </a:cubicBezTo>
                <a:lnTo>
                  <a:pt x="5064995" y="3838103"/>
                </a:lnTo>
                <a:lnTo>
                  <a:pt x="5064995" y="4397896"/>
                </a:lnTo>
                <a:cubicBezTo>
                  <a:pt x="5064995" y="4451341"/>
                  <a:pt x="5032501" y="4497196"/>
                  <a:pt x="4986192" y="4516784"/>
                </a:cubicBezTo>
                <a:lnTo>
                  <a:pt x="4938122" y="4526488"/>
                </a:lnTo>
                <a:lnTo>
                  <a:pt x="4938122" y="4527226"/>
                </a:lnTo>
                <a:lnTo>
                  <a:pt x="4914642" y="4529593"/>
                </a:lnTo>
                <a:cubicBezTo>
                  <a:pt x="4868444" y="4539046"/>
                  <a:pt x="4830832" y="4572066"/>
                  <a:pt x="4814913" y="4615542"/>
                </a:cubicBezTo>
                <a:lnTo>
                  <a:pt x="4814662" y="4616965"/>
                </a:lnTo>
                <a:lnTo>
                  <a:pt x="4814662" y="4885290"/>
                </a:lnTo>
                <a:cubicBezTo>
                  <a:pt x="4814662" y="4956550"/>
                  <a:pt x="4756895" y="5014317"/>
                  <a:pt x="4685635" y="5014317"/>
                </a:cubicBezTo>
                <a:lnTo>
                  <a:pt x="4685636" y="5014316"/>
                </a:lnTo>
                <a:cubicBezTo>
                  <a:pt x="4614376" y="5014316"/>
                  <a:pt x="4556609" y="4956549"/>
                  <a:pt x="4556609" y="4885289"/>
                </a:cubicBezTo>
                <a:lnTo>
                  <a:pt x="4556609" y="4605270"/>
                </a:lnTo>
                <a:lnTo>
                  <a:pt x="4554606" y="4593919"/>
                </a:lnTo>
                <a:cubicBezTo>
                  <a:pt x="4538687" y="4550443"/>
                  <a:pt x="4501075" y="4517423"/>
                  <a:pt x="4454877" y="4507970"/>
                </a:cubicBezTo>
                <a:lnTo>
                  <a:pt x="4431397" y="4505603"/>
                </a:lnTo>
                <a:lnTo>
                  <a:pt x="4431397" y="4504865"/>
                </a:lnTo>
                <a:lnTo>
                  <a:pt x="4383327" y="4495161"/>
                </a:lnTo>
                <a:cubicBezTo>
                  <a:pt x="4337018" y="4475573"/>
                  <a:pt x="4304524" y="4429718"/>
                  <a:pt x="4304524" y="4376273"/>
                </a:cubicBezTo>
                <a:lnTo>
                  <a:pt x="4304524" y="4286143"/>
                </a:lnTo>
                <a:lnTo>
                  <a:pt x="4296135" y="4244593"/>
                </a:lnTo>
                <a:cubicBezTo>
                  <a:pt x="4276548" y="4198283"/>
                  <a:pt x="4230693" y="4165789"/>
                  <a:pt x="4177248" y="4165789"/>
                </a:cubicBezTo>
                <a:cubicBezTo>
                  <a:pt x="4123803" y="4165789"/>
                  <a:pt x="4077948" y="4198283"/>
                  <a:pt x="4058361" y="4244593"/>
                </a:cubicBezTo>
                <a:lnTo>
                  <a:pt x="4056171" y="4255437"/>
                </a:lnTo>
                <a:lnTo>
                  <a:pt x="4056171" y="4496307"/>
                </a:lnTo>
                <a:cubicBezTo>
                  <a:pt x="4056171" y="4549752"/>
                  <a:pt x="4023677" y="4595607"/>
                  <a:pt x="3977368" y="4615195"/>
                </a:cubicBezTo>
                <a:lnTo>
                  <a:pt x="3929298" y="4624899"/>
                </a:lnTo>
                <a:lnTo>
                  <a:pt x="3929298" y="4625637"/>
                </a:lnTo>
                <a:lnTo>
                  <a:pt x="3905818" y="4628004"/>
                </a:lnTo>
                <a:cubicBezTo>
                  <a:pt x="3859621" y="4637457"/>
                  <a:pt x="3822008" y="4670477"/>
                  <a:pt x="3806089" y="4713953"/>
                </a:cubicBezTo>
                <a:lnTo>
                  <a:pt x="3805837" y="4715382"/>
                </a:lnTo>
                <a:lnTo>
                  <a:pt x="3805837" y="4820023"/>
                </a:lnTo>
                <a:cubicBezTo>
                  <a:pt x="3805837" y="4891283"/>
                  <a:pt x="3748070" y="4949050"/>
                  <a:pt x="3676810" y="4949050"/>
                </a:cubicBezTo>
                <a:lnTo>
                  <a:pt x="3676811" y="4949049"/>
                </a:lnTo>
                <a:cubicBezTo>
                  <a:pt x="3605551" y="4949049"/>
                  <a:pt x="3547784" y="4891282"/>
                  <a:pt x="3547784" y="4820022"/>
                </a:cubicBezTo>
                <a:lnTo>
                  <a:pt x="3547784" y="2265528"/>
                </a:lnTo>
                <a:lnTo>
                  <a:pt x="3547783" y="4836545"/>
                </a:lnTo>
                <a:lnTo>
                  <a:pt x="3537645" y="4786326"/>
                </a:lnTo>
                <a:cubicBezTo>
                  <a:pt x="3518057" y="4740016"/>
                  <a:pt x="3472202" y="4707522"/>
                  <a:pt x="3418757" y="4707522"/>
                </a:cubicBezTo>
                <a:cubicBezTo>
                  <a:pt x="3365312" y="4707522"/>
                  <a:pt x="3319457" y="4740016"/>
                  <a:pt x="3299870" y="4786326"/>
                </a:cubicBezTo>
                <a:lnTo>
                  <a:pt x="3290106" y="4834686"/>
                </a:lnTo>
                <a:lnTo>
                  <a:pt x="3290106" y="5421088"/>
                </a:lnTo>
                <a:cubicBezTo>
                  <a:pt x="3290106" y="5492348"/>
                  <a:pt x="3232339" y="5550115"/>
                  <a:pt x="3161079" y="5550115"/>
                </a:cubicBezTo>
                <a:lnTo>
                  <a:pt x="3161080" y="5550114"/>
                </a:lnTo>
                <a:cubicBezTo>
                  <a:pt x="3089820" y="5550114"/>
                  <a:pt x="3032053" y="5492347"/>
                  <a:pt x="3032053" y="5421087"/>
                </a:cubicBezTo>
                <a:lnTo>
                  <a:pt x="3032053" y="2265528"/>
                </a:lnTo>
                <a:lnTo>
                  <a:pt x="3032052" y="4524125"/>
                </a:lnTo>
                <a:lnTo>
                  <a:pt x="3021914" y="4473906"/>
                </a:lnTo>
                <a:cubicBezTo>
                  <a:pt x="3002326" y="4427596"/>
                  <a:pt x="2956471" y="4395102"/>
                  <a:pt x="2903026" y="4395102"/>
                </a:cubicBezTo>
                <a:cubicBezTo>
                  <a:pt x="2849581" y="4395102"/>
                  <a:pt x="2803726" y="4427596"/>
                  <a:pt x="2784139" y="4473906"/>
                </a:cubicBezTo>
                <a:lnTo>
                  <a:pt x="2780541" y="4491725"/>
                </a:lnTo>
                <a:lnTo>
                  <a:pt x="2780541" y="4800671"/>
                </a:lnTo>
                <a:cubicBezTo>
                  <a:pt x="2780541" y="4871931"/>
                  <a:pt x="2722774" y="4929698"/>
                  <a:pt x="2651514" y="4929698"/>
                </a:cubicBezTo>
                <a:lnTo>
                  <a:pt x="2651515" y="4929697"/>
                </a:lnTo>
                <a:cubicBezTo>
                  <a:pt x="2580255" y="4929697"/>
                  <a:pt x="2522488" y="4871930"/>
                  <a:pt x="2522488" y="4800670"/>
                </a:cubicBezTo>
                <a:lnTo>
                  <a:pt x="2522488" y="4753932"/>
                </a:lnTo>
                <a:lnTo>
                  <a:pt x="2503819" y="4721390"/>
                </a:lnTo>
                <a:cubicBezTo>
                  <a:pt x="2484535" y="4698024"/>
                  <a:pt x="2457553" y="4681248"/>
                  <a:pt x="2426754" y="4674946"/>
                </a:cubicBezTo>
                <a:lnTo>
                  <a:pt x="2403274" y="4672579"/>
                </a:lnTo>
                <a:lnTo>
                  <a:pt x="2403274" y="4671841"/>
                </a:lnTo>
                <a:lnTo>
                  <a:pt x="2355204" y="4662137"/>
                </a:lnTo>
                <a:cubicBezTo>
                  <a:pt x="2308895" y="4642549"/>
                  <a:pt x="2276401" y="4596694"/>
                  <a:pt x="2276401" y="4543249"/>
                </a:cubicBezTo>
                <a:lnTo>
                  <a:pt x="2276401" y="4429265"/>
                </a:lnTo>
                <a:lnTo>
                  <a:pt x="2268012" y="4387715"/>
                </a:lnTo>
                <a:cubicBezTo>
                  <a:pt x="2248425" y="4341405"/>
                  <a:pt x="2202570" y="4308911"/>
                  <a:pt x="2149125" y="4308911"/>
                </a:cubicBezTo>
                <a:cubicBezTo>
                  <a:pt x="2095680" y="4308911"/>
                  <a:pt x="2049825" y="4341405"/>
                  <a:pt x="2030238" y="4387715"/>
                </a:cubicBezTo>
                <a:lnTo>
                  <a:pt x="2028048" y="4398560"/>
                </a:lnTo>
                <a:lnTo>
                  <a:pt x="2028048" y="4551963"/>
                </a:lnTo>
                <a:cubicBezTo>
                  <a:pt x="2028048" y="4605408"/>
                  <a:pt x="1995554" y="4651263"/>
                  <a:pt x="1949245" y="4670851"/>
                </a:cubicBezTo>
                <a:lnTo>
                  <a:pt x="1901175" y="4680555"/>
                </a:lnTo>
                <a:lnTo>
                  <a:pt x="1901175" y="4681293"/>
                </a:lnTo>
                <a:lnTo>
                  <a:pt x="1877695" y="4683660"/>
                </a:lnTo>
                <a:cubicBezTo>
                  <a:pt x="1831497" y="4693113"/>
                  <a:pt x="1793885" y="4726133"/>
                  <a:pt x="1777966" y="4769609"/>
                </a:cubicBezTo>
                <a:lnTo>
                  <a:pt x="1775762" y="4782099"/>
                </a:lnTo>
                <a:lnTo>
                  <a:pt x="1775762" y="4916007"/>
                </a:lnTo>
                <a:cubicBezTo>
                  <a:pt x="1775762" y="4987267"/>
                  <a:pt x="1717995" y="5045034"/>
                  <a:pt x="1646735" y="5045034"/>
                </a:cubicBezTo>
                <a:lnTo>
                  <a:pt x="1646736" y="5045033"/>
                </a:lnTo>
                <a:cubicBezTo>
                  <a:pt x="1575476" y="5045033"/>
                  <a:pt x="1517709" y="4987266"/>
                  <a:pt x="1517709" y="4916006"/>
                </a:cubicBezTo>
                <a:lnTo>
                  <a:pt x="1517709" y="4550752"/>
                </a:lnTo>
                <a:lnTo>
                  <a:pt x="1515505" y="4538262"/>
                </a:lnTo>
                <a:cubicBezTo>
                  <a:pt x="1499586" y="4494786"/>
                  <a:pt x="1461974" y="4461766"/>
                  <a:pt x="1415776" y="4452313"/>
                </a:cubicBezTo>
                <a:lnTo>
                  <a:pt x="1392296" y="4449946"/>
                </a:lnTo>
                <a:lnTo>
                  <a:pt x="1392296" y="4449208"/>
                </a:lnTo>
                <a:lnTo>
                  <a:pt x="1344226" y="4439504"/>
                </a:lnTo>
                <a:cubicBezTo>
                  <a:pt x="1297917" y="4419916"/>
                  <a:pt x="1265423" y="4374061"/>
                  <a:pt x="1265423" y="4320616"/>
                </a:cubicBezTo>
                <a:lnTo>
                  <a:pt x="1265423" y="3944241"/>
                </a:lnTo>
                <a:lnTo>
                  <a:pt x="1257034" y="3902691"/>
                </a:lnTo>
                <a:cubicBezTo>
                  <a:pt x="1237447" y="3856381"/>
                  <a:pt x="1191592" y="3823887"/>
                  <a:pt x="1138147" y="3823887"/>
                </a:cubicBezTo>
                <a:cubicBezTo>
                  <a:pt x="1084702" y="3823887"/>
                  <a:pt x="1038847" y="3856381"/>
                  <a:pt x="1019260" y="3902691"/>
                </a:cubicBezTo>
                <a:lnTo>
                  <a:pt x="1016586" y="3915934"/>
                </a:lnTo>
                <a:lnTo>
                  <a:pt x="1016586" y="3976598"/>
                </a:lnTo>
                <a:cubicBezTo>
                  <a:pt x="1016586" y="4047858"/>
                  <a:pt x="958819" y="4105625"/>
                  <a:pt x="887559" y="4105625"/>
                </a:cubicBezTo>
                <a:lnTo>
                  <a:pt x="887560" y="4105624"/>
                </a:lnTo>
                <a:cubicBezTo>
                  <a:pt x="816300" y="4105624"/>
                  <a:pt x="758533" y="4047857"/>
                  <a:pt x="758533" y="3976597"/>
                </a:cubicBezTo>
                <a:lnTo>
                  <a:pt x="758533" y="3835817"/>
                </a:lnTo>
                <a:lnTo>
                  <a:pt x="737116" y="3798485"/>
                </a:lnTo>
                <a:cubicBezTo>
                  <a:pt x="717833" y="3775119"/>
                  <a:pt x="690850" y="3758343"/>
                  <a:pt x="660051" y="3752041"/>
                </a:cubicBezTo>
                <a:lnTo>
                  <a:pt x="636571" y="3749674"/>
                </a:lnTo>
                <a:lnTo>
                  <a:pt x="636571" y="3748936"/>
                </a:lnTo>
                <a:lnTo>
                  <a:pt x="588501" y="3739232"/>
                </a:lnTo>
                <a:cubicBezTo>
                  <a:pt x="542192" y="3719644"/>
                  <a:pt x="509698" y="3673789"/>
                  <a:pt x="509698" y="3620344"/>
                </a:cubicBezTo>
                <a:lnTo>
                  <a:pt x="509698" y="2675086"/>
                </a:lnTo>
                <a:lnTo>
                  <a:pt x="501309" y="2633537"/>
                </a:lnTo>
                <a:cubicBezTo>
                  <a:pt x="481722" y="2587227"/>
                  <a:pt x="435867" y="2554733"/>
                  <a:pt x="382422" y="2554733"/>
                </a:cubicBezTo>
                <a:cubicBezTo>
                  <a:pt x="328977" y="2554733"/>
                  <a:pt x="283122" y="2587227"/>
                  <a:pt x="263535" y="2633537"/>
                </a:cubicBezTo>
                <a:lnTo>
                  <a:pt x="258053" y="2660688"/>
                </a:lnTo>
                <a:lnTo>
                  <a:pt x="258053" y="2715723"/>
                </a:lnTo>
                <a:cubicBezTo>
                  <a:pt x="258053" y="2786983"/>
                  <a:pt x="200286" y="2844750"/>
                  <a:pt x="129026" y="2844750"/>
                </a:cubicBezTo>
                <a:lnTo>
                  <a:pt x="129027" y="2844749"/>
                </a:lnTo>
                <a:cubicBezTo>
                  <a:pt x="57767" y="2844749"/>
                  <a:pt x="0" y="2786982"/>
                  <a:pt x="0" y="2715722"/>
                </a:cubicBezTo>
                <a:lnTo>
                  <a:pt x="0" y="2265528"/>
                </a:lnTo>
                <a:lnTo>
                  <a:pt x="0" y="546839"/>
                </a:lnTo>
                <a:lnTo>
                  <a:pt x="12233" y="526676"/>
                </a:lnTo>
                <a:cubicBezTo>
                  <a:pt x="35899" y="498000"/>
                  <a:pt x="71713" y="479722"/>
                  <a:pt x="111797" y="479722"/>
                </a:cubicBezTo>
                <a:cubicBezTo>
                  <a:pt x="165242" y="479722"/>
                  <a:pt x="211097" y="512216"/>
                  <a:pt x="230684" y="558526"/>
                </a:cubicBezTo>
                <a:lnTo>
                  <a:pt x="232874" y="569371"/>
                </a:lnTo>
                <a:lnTo>
                  <a:pt x="232874" y="722774"/>
                </a:lnTo>
                <a:cubicBezTo>
                  <a:pt x="232874" y="776219"/>
                  <a:pt x="265368" y="822074"/>
                  <a:pt x="311677" y="841662"/>
                </a:cubicBezTo>
                <a:lnTo>
                  <a:pt x="359747" y="851366"/>
                </a:lnTo>
                <a:lnTo>
                  <a:pt x="359747" y="852104"/>
                </a:lnTo>
                <a:lnTo>
                  <a:pt x="383227" y="854471"/>
                </a:lnTo>
                <a:cubicBezTo>
                  <a:pt x="429425" y="863924"/>
                  <a:pt x="467037" y="896944"/>
                  <a:pt x="482956" y="940420"/>
                </a:cubicBezTo>
                <a:lnTo>
                  <a:pt x="485160" y="952910"/>
                </a:lnTo>
                <a:lnTo>
                  <a:pt x="485160" y="1086818"/>
                </a:lnTo>
                <a:cubicBezTo>
                  <a:pt x="485160" y="1158078"/>
                  <a:pt x="542926" y="1215845"/>
                  <a:pt x="614186" y="1215845"/>
                </a:cubicBezTo>
                <a:lnTo>
                  <a:pt x="614185" y="1215844"/>
                </a:lnTo>
                <a:cubicBezTo>
                  <a:pt x="685445" y="1215844"/>
                  <a:pt x="743212" y="1158077"/>
                  <a:pt x="743212" y="1086817"/>
                </a:cubicBezTo>
                <a:lnTo>
                  <a:pt x="743212" y="721563"/>
                </a:lnTo>
                <a:lnTo>
                  <a:pt x="745416" y="709073"/>
                </a:lnTo>
                <a:cubicBezTo>
                  <a:pt x="761335" y="665597"/>
                  <a:pt x="798947" y="632577"/>
                  <a:pt x="845145" y="623124"/>
                </a:cubicBezTo>
                <a:lnTo>
                  <a:pt x="868625" y="620757"/>
                </a:lnTo>
                <a:lnTo>
                  <a:pt x="868625" y="620019"/>
                </a:lnTo>
                <a:lnTo>
                  <a:pt x="916695" y="610315"/>
                </a:lnTo>
                <a:cubicBezTo>
                  <a:pt x="963004" y="590727"/>
                  <a:pt x="995498" y="544872"/>
                  <a:pt x="995498" y="491427"/>
                </a:cubicBezTo>
                <a:lnTo>
                  <a:pt x="995498" y="115052"/>
                </a:lnTo>
                <a:lnTo>
                  <a:pt x="1003887" y="73502"/>
                </a:lnTo>
                <a:cubicBezTo>
                  <a:pt x="1018578" y="38770"/>
                  <a:pt x="1048044" y="11809"/>
                  <a:pt x="1084406" y="499"/>
                </a:cubicBezTo>
                <a:close/>
              </a:path>
            </a:pathLst>
          </a:custGeom>
          <a:solidFill>
            <a:srgbClr val="00B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_tradnl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3661"/>
          <a:stretch/>
        </p:blipFill>
        <p:spPr>
          <a:xfrm>
            <a:off x="7497093" y="4545681"/>
            <a:ext cx="3716760" cy="1774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0367" y="1009352"/>
            <a:ext cx="5950212" cy="3926164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39" y="1295379"/>
            <a:ext cx="3455987" cy="364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29110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i="1" spc="3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352"/>
            <a:ext cx="10515600" cy="4094884"/>
          </a:xfrm>
        </p:spPr>
        <p:txBody>
          <a:bodyPr anchor="ctr">
            <a:normAutofit/>
          </a:bodyPr>
          <a:lstStyle/>
          <a:p>
            <a:pPr>
              <a:lnSpc>
                <a:spcPct val="250000"/>
              </a:lnSpc>
            </a:pPr>
            <a:r>
              <a:rPr lang="id-ID" spc="300" dirty="0"/>
              <a:t>Latar belakang</a:t>
            </a:r>
          </a:p>
          <a:p>
            <a:pPr>
              <a:lnSpc>
                <a:spcPct val="250000"/>
              </a:lnSpc>
            </a:pPr>
            <a:r>
              <a:rPr lang="id-ID" spc="300" dirty="0"/>
              <a:t>PIS-PK pada Masa Pandemi COVID-19</a:t>
            </a:r>
          </a:p>
          <a:p>
            <a:pPr>
              <a:lnSpc>
                <a:spcPct val="250000"/>
              </a:lnSpc>
            </a:pPr>
            <a:r>
              <a:rPr lang="id-ID" spc="300" dirty="0"/>
              <a:t>Harapan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2</a:t>
            </a:fld>
            <a:endParaRPr lang="id-ID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61" y="3472873"/>
            <a:ext cx="4311680" cy="3349867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88753" y="2177519"/>
            <a:ext cx="0" cy="3006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3771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352"/>
            <a:ext cx="10515600" cy="4094884"/>
          </a:xfrm>
        </p:spPr>
        <p:txBody>
          <a:bodyPr anchor="ctr">
            <a:normAutofit/>
          </a:bodyPr>
          <a:lstStyle/>
          <a:p>
            <a:pPr>
              <a:lnSpc>
                <a:spcPct val="250000"/>
              </a:lnSpc>
            </a:pPr>
            <a:r>
              <a:rPr lang="id-ID" spc="300" dirty="0"/>
              <a:t>Progres PIS-PK Provinsi Riau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20</a:t>
            </a:fld>
            <a:endParaRPr lang="id-ID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61" y="3472873"/>
            <a:ext cx="4311680" cy="3349867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88753" y="2177519"/>
            <a:ext cx="0" cy="3006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1794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7926684"/>
              </p:ext>
            </p:extLst>
          </p:nvPr>
        </p:nvGraphicFramePr>
        <p:xfrm>
          <a:off x="188169" y="1058779"/>
          <a:ext cx="11554651" cy="511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902E77-F5E2-4A9F-81F3-8B52327F69C3}"/>
              </a:ext>
            </a:extLst>
          </p:cNvPr>
          <p:cNvSpPr txBox="1"/>
          <p:nvPr/>
        </p:nvSpPr>
        <p:spPr>
          <a:xfrm>
            <a:off x="188170" y="6474387"/>
            <a:ext cx="8228717" cy="2769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000" i="1" dirty="0" err="1">
                <a:latin typeface="+mj-lt"/>
              </a:rPr>
              <a:t>Sumber</a:t>
            </a:r>
            <a:r>
              <a:rPr lang="en-US" sz="1000" i="1" dirty="0">
                <a:latin typeface="+mj-lt"/>
              </a:rPr>
              <a:t>: </a:t>
            </a:r>
            <a:r>
              <a:rPr lang="id-ID" sz="1000" i="1" dirty="0" smtClean="0">
                <a:latin typeface="+mj-lt"/>
              </a:rPr>
              <a:t>Aplikasi KS Versi 2.0, 1 Maret, 1 April, 1 Mei, dan 1 Juni 2020; </a:t>
            </a:r>
            <a:r>
              <a:rPr lang="en-US" sz="1000" i="1" dirty="0" err="1">
                <a:latin typeface="+mj-lt"/>
              </a:rPr>
              <a:t>Jumlah</a:t>
            </a:r>
            <a:r>
              <a:rPr lang="en-US" sz="1000" i="1" dirty="0">
                <a:latin typeface="+mj-lt"/>
              </a:rPr>
              <a:t> KK </a:t>
            </a:r>
            <a:r>
              <a:rPr lang="en-US" sz="1000" i="1" dirty="0" err="1">
                <a:latin typeface="+mj-lt"/>
              </a:rPr>
              <a:t>sumber</a:t>
            </a:r>
            <a:r>
              <a:rPr lang="en-US" sz="1000" i="1" dirty="0">
                <a:latin typeface="+mj-lt"/>
              </a:rPr>
              <a:t> </a:t>
            </a:r>
            <a:r>
              <a:rPr lang="en-US" sz="1000" i="1" dirty="0" err="1">
                <a:latin typeface="+mj-lt"/>
              </a:rPr>
              <a:t>dari</a:t>
            </a:r>
            <a:r>
              <a:rPr lang="en-US" sz="1000" i="1" dirty="0">
                <a:latin typeface="+mj-lt"/>
              </a:rPr>
              <a:t> e</a:t>
            </a:r>
            <a:r>
              <a:rPr lang="id-ID" sz="1000" i="1" dirty="0">
                <a:latin typeface="+mj-lt"/>
              </a:rPr>
              <a:t>-</a:t>
            </a:r>
            <a:r>
              <a:rPr lang="en-US" sz="1000" i="1" dirty="0" err="1">
                <a:latin typeface="+mj-lt"/>
              </a:rPr>
              <a:t>monev</a:t>
            </a:r>
            <a:r>
              <a:rPr lang="en-US" sz="1000" i="1" dirty="0">
                <a:latin typeface="+mj-lt"/>
              </a:rPr>
              <a:t> STBM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0D544DC-3E6B-44EC-8CFB-0A015587E1F5}"/>
              </a:ext>
            </a:extLst>
          </p:cNvPr>
          <p:cNvSpPr/>
          <p:nvPr/>
        </p:nvSpPr>
        <p:spPr>
          <a:xfrm>
            <a:off x="3156643" y="142877"/>
            <a:ext cx="6192395" cy="745713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id-ID" sz="2800" b="1" spc="30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PROGRES KUNJUNGAN KELUARGA </a:t>
            </a:r>
          </a:p>
          <a:p>
            <a:pPr algn="ctr">
              <a:lnSpc>
                <a:spcPct val="70000"/>
              </a:lnSpc>
              <a:defRPr/>
            </a:pPr>
            <a:r>
              <a:rPr lang="id-ID" sz="2800" b="1" spc="30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DAN INTERVENSI AWAL NASIONAL</a:t>
            </a:r>
            <a:endParaRPr lang="en-US" sz="2800" b="1" spc="30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 descr="C:\Users\OKVA\Downloads\logo-kemenkes-baru-2016-1.png">
            <a:extLst>
              <a:ext uri="{FF2B5EF4-FFF2-40B4-BE49-F238E27FC236}">
                <a16:creationId xmlns="" xmlns:a16="http://schemas.microsoft.com/office/drawing/2014/main" id="{0ED13E11-B178-461C-BE50-0330607C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42875"/>
            <a:ext cx="1511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2C1B82F-AFE0-44DF-A57C-52B90643978A}"/>
              </a:ext>
            </a:extLst>
          </p:cNvPr>
          <p:cNvGrpSpPr/>
          <p:nvPr/>
        </p:nvGrpSpPr>
        <p:grpSpPr>
          <a:xfrm>
            <a:off x="10652682" y="-93977"/>
            <a:ext cx="1501833" cy="1017588"/>
            <a:chOff x="186562" y="87899"/>
            <a:chExt cx="1928166" cy="1100138"/>
          </a:xfrm>
          <a:noFill/>
        </p:grpSpPr>
        <p:sp>
          <p:nvSpPr>
            <p:cNvPr id="11" name="Round Diagonal Corner Rectangle 29">
              <a:extLst>
                <a:ext uri="{FF2B5EF4-FFF2-40B4-BE49-F238E27FC236}">
                  <a16:creationId xmlns="" xmlns:a16="http://schemas.microsoft.com/office/drawing/2014/main" id="{BDD3037A-A77B-40BD-A4FE-0A7F39BCF3E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D350A13F-3C33-487D-AA39-F9C3188B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3781068" y="1612674"/>
            <a:ext cx="317840" cy="316728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715584"/>
              </p:ext>
            </p:extLst>
          </p:nvPr>
        </p:nvGraphicFramePr>
        <p:xfrm>
          <a:off x="8416888" y="1273143"/>
          <a:ext cx="2972320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3080"/>
                <a:gridCol w="743080"/>
                <a:gridCol w="743080"/>
                <a:gridCol w="743080"/>
              </a:tblGrid>
              <a:tr h="19050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id-ID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NASIONAL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u="none" strike="noStrike" dirty="0">
                          <a:effectLst/>
                        </a:rPr>
                        <a:t>1 Maret 2020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u="none" strike="noStrike" dirty="0">
                          <a:effectLst/>
                        </a:rPr>
                        <a:t>1 April 2020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u="none" strike="noStrike" dirty="0">
                          <a:effectLst/>
                        </a:rPr>
                        <a:t>1 Mei 2020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u="none" strike="noStrike" dirty="0">
                          <a:effectLst/>
                        </a:rPr>
                        <a:t>1 Juni 2020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>
                          <a:effectLst/>
                        </a:rPr>
                        <a:t>69,18%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>
                          <a:effectLst/>
                        </a:rPr>
                        <a:t>71,75%</a:t>
                      </a:r>
                      <a:endParaRPr lang="id-ID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>
                          <a:effectLst/>
                        </a:rPr>
                        <a:t>71,51%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d-ID" sz="1000" u="none" strike="noStrike" dirty="0">
                          <a:effectLst/>
                        </a:rPr>
                        <a:t>72,42%</a:t>
                      </a:r>
                      <a:endParaRPr lang="id-ID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579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662976"/>
              </p:ext>
            </p:extLst>
          </p:nvPr>
        </p:nvGraphicFramePr>
        <p:xfrm>
          <a:off x="188169" y="1058779"/>
          <a:ext cx="11554651" cy="5118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B902E77-F5E2-4A9F-81F3-8B52327F69C3}"/>
              </a:ext>
            </a:extLst>
          </p:cNvPr>
          <p:cNvSpPr txBox="1"/>
          <p:nvPr/>
        </p:nvSpPr>
        <p:spPr>
          <a:xfrm>
            <a:off x="188170" y="6474387"/>
            <a:ext cx="8228717" cy="2769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000" i="1" dirty="0" err="1">
                <a:latin typeface="+mj-lt"/>
              </a:rPr>
              <a:t>Sumber</a:t>
            </a:r>
            <a:r>
              <a:rPr lang="en-US" sz="1000" i="1" dirty="0">
                <a:latin typeface="+mj-lt"/>
              </a:rPr>
              <a:t>: </a:t>
            </a:r>
            <a:r>
              <a:rPr lang="id-ID" sz="1000" i="1" dirty="0" smtClean="0">
                <a:latin typeface="+mj-lt"/>
              </a:rPr>
              <a:t>Aplikasi KS Versi 2.0, 1 Maret, 1 April, 1 Mei, dan 1 Juni 2020; </a:t>
            </a:r>
            <a:r>
              <a:rPr lang="en-US" sz="1000" i="1" dirty="0" err="1">
                <a:latin typeface="+mj-lt"/>
              </a:rPr>
              <a:t>Jumlah</a:t>
            </a:r>
            <a:r>
              <a:rPr lang="en-US" sz="1000" i="1" dirty="0">
                <a:latin typeface="+mj-lt"/>
              </a:rPr>
              <a:t> KK </a:t>
            </a:r>
            <a:r>
              <a:rPr lang="en-US" sz="1000" i="1" dirty="0" err="1">
                <a:latin typeface="+mj-lt"/>
              </a:rPr>
              <a:t>sumber</a:t>
            </a:r>
            <a:r>
              <a:rPr lang="en-US" sz="1000" i="1" dirty="0">
                <a:latin typeface="+mj-lt"/>
              </a:rPr>
              <a:t> </a:t>
            </a:r>
            <a:r>
              <a:rPr lang="en-US" sz="1000" i="1" dirty="0" err="1">
                <a:latin typeface="+mj-lt"/>
              </a:rPr>
              <a:t>dari</a:t>
            </a:r>
            <a:r>
              <a:rPr lang="en-US" sz="1000" i="1" dirty="0">
                <a:latin typeface="+mj-lt"/>
              </a:rPr>
              <a:t> e</a:t>
            </a:r>
            <a:r>
              <a:rPr lang="id-ID" sz="1000" i="1" dirty="0">
                <a:latin typeface="+mj-lt"/>
              </a:rPr>
              <a:t>-</a:t>
            </a:r>
            <a:r>
              <a:rPr lang="en-US" sz="1000" i="1" dirty="0" err="1">
                <a:latin typeface="+mj-lt"/>
              </a:rPr>
              <a:t>monev</a:t>
            </a:r>
            <a:r>
              <a:rPr lang="en-US" sz="1000" i="1" dirty="0">
                <a:latin typeface="+mj-lt"/>
              </a:rPr>
              <a:t> STBM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0D544DC-3E6B-44EC-8CFB-0A015587E1F5}"/>
              </a:ext>
            </a:extLst>
          </p:cNvPr>
          <p:cNvSpPr/>
          <p:nvPr/>
        </p:nvSpPr>
        <p:spPr>
          <a:xfrm>
            <a:off x="2750412" y="142877"/>
            <a:ext cx="7004861" cy="726349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id-ID" sz="2800" b="1" spc="30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PROGRES KUNJUNGAN KELUARGA </a:t>
            </a:r>
          </a:p>
          <a:p>
            <a:pPr algn="ctr">
              <a:lnSpc>
                <a:spcPct val="70000"/>
              </a:lnSpc>
              <a:defRPr/>
            </a:pPr>
            <a:r>
              <a:rPr lang="id-ID" sz="2800" b="1" spc="30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DAN INTERVENSI AWAL </a:t>
            </a:r>
            <a:r>
              <a:rPr lang="en-US" sz="2800" b="1" spc="300" dirty="0" smtClean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PROVINSI RIAU</a:t>
            </a:r>
            <a:endParaRPr lang="en-US" sz="2800" b="1" spc="300" dirty="0">
              <a:solidFill>
                <a:srgbClr val="002060"/>
              </a:solidFill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Picture 8" descr="C:\Users\OKVA\Downloads\logo-kemenkes-baru-2016-1.png">
            <a:extLst>
              <a:ext uri="{FF2B5EF4-FFF2-40B4-BE49-F238E27FC236}">
                <a16:creationId xmlns="" xmlns:a16="http://schemas.microsoft.com/office/drawing/2014/main" id="{0ED13E11-B178-461C-BE50-0330607C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42875"/>
            <a:ext cx="1511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2C1B82F-AFE0-44DF-A57C-52B90643978A}"/>
              </a:ext>
            </a:extLst>
          </p:cNvPr>
          <p:cNvGrpSpPr/>
          <p:nvPr/>
        </p:nvGrpSpPr>
        <p:grpSpPr>
          <a:xfrm>
            <a:off x="10652682" y="-93977"/>
            <a:ext cx="1501833" cy="1017588"/>
            <a:chOff x="186562" y="87899"/>
            <a:chExt cx="1928166" cy="1100138"/>
          </a:xfrm>
          <a:noFill/>
        </p:grpSpPr>
        <p:sp>
          <p:nvSpPr>
            <p:cNvPr id="11" name="Round Diagonal Corner Rectangle 29">
              <a:extLst>
                <a:ext uri="{FF2B5EF4-FFF2-40B4-BE49-F238E27FC236}">
                  <a16:creationId xmlns="" xmlns:a16="http://schemas.microsoft.com/office/drawing/2014/main" id="{BDD3037A-A77B-40BD-A4FE-0A7F39BCF3E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+mj-lt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D350A13F-3C33-487D-AA39-F9C3188B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486495"/>
              </p:ext>
            </p:extLst>
          </p:nvPr>
        </p:nvGraphicFramePr>
        <p:xfrm>
          <a:off x="8276897" y="1271889"/>
          <a:ext cx="3168868" cy="573405"/>
        </p:xfrm>
        <a:graphic>
          <a:graphicData uri="http://schemas.openxmlformats.org/drawingml/2006/table">
            <a:tbl>
              <a:tblPr/>
              <a:tblGrid>
                <a:gridCol w="792217"/>
                <a:gridCol w="792217"/>
                <a:gridCol w="792217"/>
                <a:gridCol w="792217"/>
              </a:tblGrid>
              <a:tr h="190500"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id-ID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RIAU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u="none" strike="noStrike" dirty="0">
                          <a:effectLst/>
                        </a:rPr>
                        <a:t>1 Maret 2020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u="none" strike="noStrike" dirty="0">
                          <a:effectLst/>
                        </a:rPr>
                        <a:t>1 April 2020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u="none" strike="noStrike" dirty="0">
                          <a:effectLst/>
                        </a:rPr>
                        <a:t>1 Mei 2020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d-ID" sz="1000" b="1" u="none" strike="noStrike" dirty="0">
                          <a:effectLst/>
                        </a:rPr>
                        <a:t>1 Juni 2020</a:t>
                      </a:r>
                      <a:endParaRPr lang="id-ID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83,26%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547006"/>
              </p:ext>
            </p:extLst>
          </p:nvPr>
        </p:nvGraphicFramePr>
        <p:xfrm>
          <a:off x="376237" y="1317357"/>
          <a:ext cx="11815763" cy="5105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2268921" y="258086"/>
            <a:ext cx="7966925" cy="436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id-ID" sz="3000" b="1" spc="30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INDEKS KELUARGA SEHAT (IKS) NASIONAL 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1035259" y="3519027"/>
            <a:ext cx="109981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B902E77-F5E2-4A9F-81F3-8B52327F69C3}"/>
              </a:ext>
            </a:extLst>
          </p:cNvPr>
          <p:cNvSpPr txBox="1"/>
          <p:nvPr/>
        </p:nvSpPr>
        <p:spPr>
          <a:xfrm>
            <a:off x="1" y="6581002"/>
            <a:ext cx="6345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/>
              <a:t>Sumber</a:t>
            </a:r>
            <a:r>
              <a:rPr lang="en-US" sz="1000" i="1" dirty="0"/>
              <a:t>: </a:t>
            </a:r>
            <a:r>
              <a:rPr lang="en-US" sz="1000" i="1" dirty="0" err="1"/>
              <a:t>Aplikasi</a:t>
            </a:r>
            <a:r>
              <a:rPr lang="en-US" sz="1000" i="1" dirty="0"/>
              <a:t> </a:t>
            </a:r>
            <a:r>
              <a:rPr lang="id-ID" sz="1000" i="1" dirty="0"/>
              <a:t>Keluarga Sehat versi 2.0, 1 Juni 2020</a:t>
            </a:r>
            <a:endParaRPr lang="en-US" sz="10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968720" y="3211250"/>
            <a:ext cx="141170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d-ID" sz="1400" b="1" dirty="0"/>
              <a:t>NASIONAL</a:t>
            </a:r>
          </a:p>
        </p:txBody>
      </p:sp>
      <p:sp>
        <p:nvSpPr>
          <p:cNvPr id="8" name="Rectangle 7"/>
          <p:cNvSpPr/>
          <p:nvPr/>
        </p:nvSpPr>
        <p:spPr>
          <a:xfrm>
            <a:off x="8501952" y="1330532"/>
            <a:ext cx="3531454" cy="107721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en-US" sz="1600" b="1" i="1" dirty="0">
                <a:solidFill>
                  <a:schemeClr val="tx1"/>
                </a:solidFill>
                <a:latin typeface="Calibri" panose="020F0502020204030204" pitchFamily="34" charset="0"/>
              </a:rPr>
              <a:t>0,</a:t>
            </a:r>
            <a:r>
              <a:rPr lang="id-ID" altLang="en-US" sz="1600" b="1" i="1" dirty="0">
                <a:latin typeface="Calibri" panose="020F0502020204030204" pitchFamily="34" charset="0"/>
              </a:rPr>
              <a:t>172</a:t>
            </a:r>
            <a:endParaRPr lang="id-ID" altLang="en-US" sz="16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Yang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berarti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id-ID" altLang="en-US" sz="1600" i="1" dirty="0">
                <a:latin typeface="Calibri" panose="020F0502020204030204" pitchFamily="34" charset="0"/>
              </a:rPr>
              <a:t>17,2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%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dari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keluarga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yang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telah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dikunjungi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dan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dientry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datanya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ke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Aplikasi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KS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merupakan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keluarga</a:t>
            </a:r>
            <a:r>
              <a:rPr lang="en-US" altLang="en-US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sehat</a:t>
            </a:r>
            <a:r>
              <a:rPr lang="en-US" altLang="en-US" sz="1600" b="1" i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9454349" y="2827248"/>
            <a:ext cx="321663" cy="158675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9" name="Picture 8" descr="C:\Users\OKVA\Downloads\logo-kemenkes-baru-2016-1.png">
            <a:extLst>
              <a:ext uri="{FF2B5EF4-FFF2-40B4-BE49-F238E27FC236}">
                <a16:creationId xmlns="" xmlns:a16="http://schemas.microsoft.com/office/drawing/2014/main" id="{0ED13E11-B178-461C-BE50-0330607C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8" y="110428"/>
            <a:ext cx="1511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12C1B82F-AFE0-44DF-A57C-52B90643978A}"/>
              </a:ext>
            </a:extLst>
          </p:cNvPr>
          <p:cNvGrpSpPr/>
          <p:nvPr/>
        </p:nvGrpSpPr>
        <p:grpSpPr>
          <a:xfrm>
            <a:off x="10786419" y="0"/>
            <a:ext cx="1501833" cy="1017588"/>
            <a:chOff x="186562" y="87899"/>
            <a:chExt cx="1928166" cy="1100138"/>
          </a:xfrm>
          <a:noFill/>
        </p:grpSpPr>
        <p:sp>
          <p:nvSpPr>
            <p:cNvPr id="11" name="Round Diagonal Corner Rectangle 29">
              <a:extLst>
                <a:ext uri="{FF2B5EF4-FFF2-40B4-BE49-F238E27FC236}">
                  <a16:creationId xmlns="" xmlns:a16="http://schemas.microsoft.com/office/drawing/2014/main" id="{BDD3037A-A77B-40BD-A4FE-0A7F39BCF3E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="" xmlns:a16="http://schemas.microsoft.com/office/drawing/2014/main" id="{D350A13F-3C33-487D-AA39-F9C3188B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7E55F65-3F9F-4945-ACF8-69928A504E18}"/>
              </a:ext>
            </a:extLst>
          </p:cNvPr>
          <p:cNvSpPr/>
          <p:nvPr/>
        </p:nvSpPr>
        <p:spPr>
          <a:xfrm>
            <a:off x="5840255" y="21025"/>
            <a:ext cx="724576" cy="7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64439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3865-3461-415F-BE02-2AF3651844CF}" type="slidenum">
              <a:rPr lang="en-US" altLang="en-US" smtClean="0"/>
              <a:pPr/>
              <a:t>24</a:t>
            </a:fld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1" name="Picture 7" descr="C:\Users\OKVA\Downloads\logo-kemenkes-baru-2016-1.png">
            <a:extLst>
              <a:ext uri="{FF2B5EF4-FFF2-40B4-BE49-F238E27FC236}">
                <a16:creationId xmlns="" xmlns:a16="http://schemas.microsoft.com/office/drawing/2014/main" id="{0ED13E11-B178-461C-BE50-0330607C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42875"/>
            <a:ext cx="1511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7663087"/>
              </p:ext>
            </p:extLst>
          </p:nvPr>
        </p:nvGraphicFramePr>
        <p:xfrm>
          <a:off x="963613" y="1538006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2C1B82F-AFE0-44DF-A57C-52B90643978A}"/>
              </a:ext>
            </a:extLst>
          </p:cNvPr>
          <p:cNvGrpSpPr/>
          <p:nvPr/>
        </p:nvGrpSpPr>
        <p:grpSpPr>
          <a:xfrm>
            <a:off x="10786419" y="0"/>
            <a:ext cx="1501833" cy="1017588"/>
            <a:chOff x="186562" y="87899"/>
            <a:chExt cx="1928166" cy="1100138"/>
          </a:xfrm>
          <a:noFill/>
        </p:grpSpPr>
        <p:sp>
          <p:nvSpPr>
            <p:cNvPr id="9" name="Round Diagonal Corner Rectangle 29">
              <a:extLst>
                <a:ext uri="{FF2B5EF4-FFF2-40B4-BE49-F238E27FC236}">
                  <a16:creationId xmlns="" xmlns:a16="http://schemas.microsoft.com/office/drawing/2014/main" id="{BDD3037A-A77B-40BD-A4FE-0A7F39BCF3E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D350A13F-3C33-487D-AA39-F9C3188B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3273212" y="142875"/>
            <a:ext cx="59583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id-ID" sz="3000" b="1" spc="300" dirty="0">
                <a:solidFill>
                  <a:srgbClr val="002060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INDEKS KELUARGA SEHAT (IKS) </a:t>
            </a:r>
          </a:p>
          <a:p>
            <a:pPr algn="ctr">
              <a:lnSpc>
                <a:spcPct val="70000"/>
              </a:lnSpc>
              <a:defRPr/>
            </a:pPr>
            <a:r>
              <a:rPr lang="id-ID" sz="3000" b="1" spc="300" dirty="0">
                <a:solidFill>
                  <a:srgbClr val="002060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rPr>
              <a:t>PROVINSI RIAU JUNI 2020</a:t>
            </a:r>
            <a:endParaRPr lang="en-US" sz="3000" b="1" spc="300" dirty="0">
              <a:solidFill>
                <a:srgbClr val="002060"/>
              </a:solidFill>
              <a:latin typeface="+mj-lt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B902E77-F5E2-4A9F-81F3-8B52327F69C3}"/>
              </a:ext>
            </a:extLst>
          </p:cNvPr>
          <p:cNvSpPr txBox="1"/>
          <p:nvPr/>
        </p:nvSpPr>
        <p:spPr>
          <a:xfrm>
            <a:off x="1" y="6581002"/>
            <a:ext cx="6345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/>
              <a:t>Sumber</a:t>
            </a:r>
            <a:r>
              <a:rPr lang="en-US" sz="1000" i="1" dirty="0"/>
              <a:t>: </a:t>
            </a:r>
            <a:r>
              <a:rPr lang="en-US" sz="1000" i="1" dirty="0" err="1"/>
              <a:t>Aplikasi</a:t>
            </a:r>
            <a:r>
              <a:rPr lang="en-US" sz="1000" i="1" dirty="0"/>
              <a:t> </a:t>
            </a:r>
            <a:r>
              <a:rPr lang="id-ID" sz="1000" i="1" dirty="0"/>
              <a:t>Keluarga Sehat versi 2.0, 1 Juni 2020</a:t>
            </a:r>
            <a:endParaRPr lang="en-US" sz="10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C7E55F65-3F9F-4945-ACF8-69928A504E18}"/>
              </a:ext>
            </a:extLst>
          </p:cNvPr>
          <p:cNvSpPr/>
          <p:nvPr/>
        </p:nvSpPr>
        <p:spPr>
          <a:xfrm>
            <a:off x="5840255" y="21025"/>
            <a:ext cx="724576" cy="7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1747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18">
            <a:extLst>
              <a:ext uri="{FF2B5EF4-FFF2-40B4-BE49-F238E27FC236}">
                <a16:creationId xmlns="" xmlns:a16="http://schemas.microsoft.com/office/drawing/2014/main" id="{135B8001-66CD-4138-956F-CE39FDDE858A}"/>
              </a:ext>
            </a:extLst>
          </p:cNvPr>
          <p:cNvSpPr/>
          <p:nvPr/>
        </p:nvSpPr>
        <p:spPr>
          <a:xfrm>
            <a:off x="88728" y="4616244"/>
            <a:ext cx="5781132" cy="1622323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18">
            <a:extLst>
              <a:ext uri="{FF2B5EF4-FFF2-40B4-BE49-F238E27FC236}">
                <a16:creationId xmlns="" xmlns:a16="http://schemas.microsoft.com/office/drawing/2014/main" id="{135B8001-66CD-4138-956F-CE39FDDE858A}"/>
              </a:ext>
            </a:extLst>
          </p:cNvPr>
          <p:cNvSpPr/>
          <p:nvPr/>
        </p:nvSpPr>
        <p:spPr>
          <a:xfrm>
            <a:off x="5958348" y="4262284"/>
            <a:ext cx="6044067" cy="1976284"/>
          </a:xfrm>
          <a:prstGeom prst="roundRect">
            <a:avLst/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3D6872FA-07B9-41C9-9AE9-F837B66D2225}"/>
              </a:ext>
            </a:extLst>
          </p:cNvPr>
          <p:cNvSpPr/>
          <p:nvPr/>
        </p:nvSpPr>
        <p:spPr>
          <a:xfrm>
            <a:off x="205005" y="996619"/>
            <a:ext cx="1454244" cy="36933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d-ID" b="1" dirty="0"/>
              <a:t> NASIONAL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DE5F6E7-F688-4B32-92FC-0DCE342921B2}"/>
              </a:ext>
            </a:extLst>
          </p:cNvPr>
          <p:cNvSpPr/>
          <p:nvPr/>
        </p:nvSpPr>
        <p:spPr>
          <a:xfrm>
            <a:off x="8796762" y="958356"/>
            <a:ext cx="813043" cy="400110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d-ID" sz="2000" b="1" dirty="0"/>
              <a:t>RIAU</a:t>
            </a:r>
            <a:endParaRPr lang="en-US" sz="2000" dirty="0"/>
          </a:p>
        </p:txBody>
      </p:sp>
      <p:graphicFrame>
        <p:nvGraphicFramePr>
          <p:cNvPr id="19" name="Content Placeholder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870097"/>
              </p:ext>
            </p:extLst>
          </p:nvPr>
        </p:nvGraphicFramePr>
        <p:xfrm>
          <a:off x="6019798" y="1380366"/>
          <a:ext cx="6160341" cy="5391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59454094"/>
              </p:ext>
            </p:extLst>
          </p:nvPr>
        </p:nvGraphicFramePr>
        <p:xfrm>
          <a:off x="205005" y="1463073"/>
          <a:ext cx="5532118" cy="5188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B902E77-F5E2-4A9F-81F3-8B52327F69C3}"/>
              </a:ext>
            </a:extLst>
          </p:cNvPr>
          <p:cNvSpPr txBox="1"/>
          <p:nvPr/>
        </p:nvSpPr>
        <p:spPr>
          <a:xfrm>
            <a:off x="1" y="6581002"/>
            <a:ext cx="6345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err="1"/>
              <a:t>Sumber</a:t>
            </a:r>
            <a:r>
              <a:rPr lang="en-US" sz="1000" i="1" dirty="0"/>
              <a:t>: </a:t>
            </a:r>
            <a:r>
              <a:rPr lang="en-US" sz="1000" i="1" dirty="0" err="1"/>
              <a:t>Aplikasi</a:t>
            </a:r>
            <a:r>
              <a:rPr lang="en-US" sz="1000" i="1" dirty="0"/>
              <a:t> </a:t>
            </a:r>
            <a:r>
              <a:rPr lang="id-ID" sz="1000" i="1" dirty="0"/>
              <a:t>Keluarga Sehat versi 2.0, 1 Juni 2020</a:t>
            </a:r>
            <a:endParaRPr lang="en-US" sz="1000" i="1" dirty="0"/>
          </a:p>
        </p:txBody>
      </p:sp>
      <p:sp>
        <p:nvSpPr>
          <p:cNvPr id="23" name="Rectangle 22"/>
          <p:cNvSpPr/>
          <p:nvPr/>
        </p:nvSpPr>
        <p:spPr>
          <a:xfrm>
            <a:off x="4760321" y="223109"/>
            <a:ext cx="2884444" cy="436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defRPr/>
            </a:pPr>
            <a:r>
              <a:rPr lang="id-ID" sz="3000" b="1" spc="300" dirty="0">
                <a:solidFill>
                  <a:srgbClr val="002060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12 INDIKATOR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E55F65-3F9F-4945-ACF8-69928A504E18}"/>
              </a:ext>
            </a:extLst>
          </p:cNvPr>
          <p:cNvSpPr/>
          <p:nvPr/>
        </p:nvSpPr>
        <p:spPr>
          <a:xfrm>
            <a:off x="5840255" y="21025"/>
            <a:ext cx="724576" cy="7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  <p:pic>
        <p:nvPicPr>
          <p:cNvPr id="11" name="Picture 10" descr="C:\Users\OKVA\Downloads\logo-kemenkes-baru-2016-1.png">
            <a:extLst>
              <a:ext uri="{FF2B5EF4-FFF2-40B4-BE49-F238E27FC236}">
                <a16:creationId xmlns="" xmlns:a16="http://schemas.microsoft.com/office/drawing/2014/main" id="{0ED13E11-B178-461C-BE50-0330607C6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48" y="110428"/>
            <a:ext cx="1511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12C1B82F-AFE0-44DF-A57C-52B90643978A}"/>
              </a:ext>
            </a:extLst>
          </p:cNvPr>
          <p:cNvGrpSpPr/>
          <p:nvPr/>
        </p:nvGrpSpPr>
        <p:grpSpPr>
          <a:xfrm>
            <a:off x="10786419" y="0"/>
            <a:ext cx="1501833" cy="1017588"/>
            <a:chOff x="186562" y="87899"/>
            <a:chExt cx="1928166" cy="1100138"/>
          </a:xfrm>
          <a:noFill/>
        </p:grpSpPr>
        <p:sp>
          <p:nvSpPr>
            <p:cNvPr id="13" name="Round Diagonal Corner Rectangle 29">
              <a:extLst>
                <a:ext uri="{FF2B5EF4-FFF2-40B4-BE49-F238E27FC236}">
                  <a16:creationId xmlns="" xmlns:a16="http://schemas.microsoft.com/office/drawing/2014/main" id="{BDD3037A-A77B-40BD-A4FE-0A7F39BCF3E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D350A13F-3C33-487D-AA39-F9C3188BC87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99697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39" y="421735"/>
            <a:ext cx="4467728" cy="365655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id-ID" sz="2400" dirty="0"/>
              <a:t>INOVASI  </a:t>
            </a:r>
          </a:p>
          <a:p>
            <a:pPr>
              <a:spcBef>
                <a:spcPts val="0"/>
              </a:spcBef>
            </a:pPr>
            <a:r>
              <a:rPr lang="id-ID" sz="2400" dirty="0"/>
              <a:t>PUSKESMAS </a:t>
            </a:r>
          </a:p>
          <a:p>
            <a:pPr>
              <a:spcBef>
                <a:spcPts val="0"/>
              </a:spcBef>
            </a:pPr>
            <a:r>
              <a:rPr lang="id-ID" sz="2400" dirty="0"/>
              <a:t>ARUT SELATAN, </a:t>
            </a:r>
          </a:p>
          <a:p>
            <a:pPr>
              <a:spcBef>
                <a:spcPts val="0"/>
              </a:spcBef>
            </a:pPr>
            <a:r>
              <a:rPr lang="id-ID" sz="2400" dirty="0"/>
              <a:t>KOTAWARINGIN BARAT, </a:t>
            </a:r>
          </a:p>
          <a:p>
            <a:pPr>
              <a:spcBef>
                <a:spcPts val="0"/>
              </a:spcBef>
            </a:pPr>
            <a:r>
              <a:rPr lang="id-ID" sz="2400" dirty="0"/>
              <a:t>KALTENG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7" b="8075"/>
          <a:stretch/>
        </p:blipFill>
        <p:spPr>
          <a:xfrm>
            <a:off x="8547848" y="233475"/>
            <a:ext cx="3366245" cy="5970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" b="11836"/>
          <a:stretch/>
        </p:blipFill>
        <p:spPr>
          <a:xfrm>
            <a:off x="5032028" y="233475"/>
            <a:ext cx="3372383" cy="5970494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2082885" y="4138800"/>
            <a:ext cx="524435" cy="497541"/>
          </a:xfrm>
          <a:prstGeom prst="down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Arrow 5"/>
          <p:cNvSpPr/>
          <p:nvPr/>
        </p:nvSpPr>
        <p:spPr>
          <a:xfrm>
            <a:off x="3685323" y="5158581"/>
            <a:ext cx="672353" cy="483046"/>
          </a:xfrm>
          <a:prstGeom prst="rightArrow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050" name="Picture 2" descr="Mengenal Lebih Dekat Dengan Google For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000" y="4945758"/>
            <a:ext cx="2256203" cy="126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OKVA\Downloads\logo-kemenkes-baru-2016-1.png">
            <a:extLst>
              <a:ext uri="{FF2B5EF4-FFF2-40B4-BE49-F238E27FC236}">
                <a16:creationId xmlns="" xmlns:a16="http://schemas.microsoft.com/office/drawing/2014/main" id="{D26ADA40-2727-4134-98A2-41E09A792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123825"/>
            <a:ext cx="1516062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7E55F65-3F9F-4945-ACF8-69928A504E18}"/>
              </a:ext>
            </a:extLst>
          </p:cNvPr>
          <p:cNvSpPr/>
          <p:nvPr/>
        </p:nvSpPr>
        <p:spPr>
          <a:xfrm>
            <a:off x="5808724" y="44997"/>
            <a:ext cx="724576" cy="777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4142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352"/>
            <a:ext cx="10515600" cy="4094884"/>
          </a:xfrm>
        </p:spPr>
        <p:txBody>
          <a:bodyPr anchor="ctr">
            <a:normAutofit/>
          </a:bodyPr>
          <a:lstStyle/>
          <a:p>
            <a:pPr>
              <a:lnSpc>
                <a:spcPct val="250000"/>
              </a:lnSpc>
            </a:pPr>
            <a:r>
              <a:rPr lang="id-ID" spc="300" dirty="0"/>
              <a:t>Latar belakang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3</a:t>
            </a:fld>
            <a:endParaRPr lang="id-ID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61" y="3472873"/>
            <a:ext cx="4311680" cy="3349867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88753" y="2177519"/>
            <a:ext cx="0" cy="3006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402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25"/>
            <a:ext cx="5668963" cy="5976938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extBox 4"/>
          <p:cNvSpPr txBox="1">
            <a:spLocks noChangeArrowheads="1"/>
          </p:cNvSpPr>
          <p:nvPr/>
        </p:nvSpPr>
        <p:spPr bwMode="auto">
          <a:xfrm>
            <a:off x="6058450" y="581103"/>
            <a:ext cx="61107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000" b="1" spc="300" dirty="0">
                <a:latin typeface="+mj-lt"/>
              </a:rPr>
              <a:t>PUSAT KESEHATAN MASYARAKAT</a:t>
            </a:r>
          </a:p>
        </p:txBody>
      </p:sp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7827963" y="1035050"/>
            <a:ext cx="2571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i="1"/>
              <a:t>Permenkes no.</a:t>
            </a:r>
            <a:r>
              <a:rPr lang="id-ID" altLang="en-US" sz="2000" i="1"/>
              <a:t>43</a:t>
            </a:r>
            <a:r>
              <a:rPr lang="en-US" altLang="en-US" sz="2000" i="1"/>
              <a:t>/201</a:t>
            </a:r>
            <a:r>
              <a:rPr lang="id-ID" altLang="en-US" sz="2000" i="1"/>
              <a:t>9</a:t>
            </a:r>
            <a:endParaRPr lang="en-US" altLang="en-US" sz="2000" i="1"/>
          </a:p>
        </p:txBody>
      </p:sp>
      <p:sp>
        <p:nvSpPr>
          <p:cNvPr id="34820" name="Rectangle 531"/>
          <p:cNvSpPr>
            <a:spLocks noChangeArrowheads="1"/>
          </p:cNvSpPr>
          <p:nvPr/>
        </p:nvSpPr>
        <p:spPr bwMode="auto">
          <a:xfrm>
            <a:off x="6494463" y="1778000"/>
            <a:ext cx="4660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Upaya Kesehatan Masyarakat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Upaya Kesehatan Perseorangan</a:t>
            </a:r>
          </a:p>
        </p:txBody>
      </p:sp>
      <p:sp>
        <p:nvSpPr>
          <p:cNvPr id="34821" name="Rectangle 532"/>
          <p:cNvSpPr>
            <a:spLocks noChangeArrowheads="1"/>
          </p:cNvSpPr>
          <p:nvPr/>
        </p:nvSpPr>
        <p:spPr bwMode="auto">
          <a:xfrm>
            <a:off x="6494463" y="2681288"/>
            <a:ext cx="383063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latin typeface="Arial" panose="020B0604020202020204" pitchFamily="34" charset="0"/>
                <a:ea typeface="MS PGothic" panose="020B0600070205080204" pitchFamily="34" charset="-128"/>
              </a:rPr>
              <a:t>Promotif, Preventif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Kuratif, Rehabilitif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MS PGothic" panose="020B0600070205080204" pitchFamily="34" charset="-128"/>
              </a:rPr>
              <a:t>Tingkat Primer</a:t>
            </a:r>
          </a:p>
        </p:txBody>
      </p:sp>
      <p:sp>
        <p:nvSpPr>
          <p:cNvPr id="534" name="Rectangle 533">
            <a:extLst>
              <a:ext uri="{FF2B5EF4-FFF2-40B4-BE49-F238E27FC236}">
                <a16:creationId xmlns="" xmlns:a16="http://schemas.microsoft.com/office/drawing/2014/main" id="{D217D6A2-EE92-2445-8B08-EC0618435F37}"/>
              </a:ext>
            </a:extLst>
          </p:cNvPr>
          <p:cNvSpPr/>
          <p:nvPr/>
        </p:nvSpPr>
        <p:spPr>
          <a:xfrm>
            <a:off x="6494463" y="3987800"/>
            <a:ext cx="4660900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spc="-113" dirty="0">
                <a:ea typeface="Tahoma" panose="020B0604030504040204" pitchFamily="34" charset="0"/>
              </a:rPr>
              <a:t>Melaksanakan kebijakan kesehatan</a:t>
            </a:r>
            <a:r>
              <a:rPr lang="en-US" sz="2000" spc="-113" dirty="0">
                <a:ea typeface="Tahoma" panose="020B0604030504040204" pitchFamily="34" charset="0"/>
              </a:rPr>
              <a:t> </a:t>
            </a:r>
            <a:r>
              <a:rPr lang="en-US" sz="2000" spc="-113" dirty="0" err="1">
                <a:ea typeface="Tahoma" panose="020B0604030504040204" pitchFamily="34" charset="0"/>
              </a:rPr>
              <a:t>untuk</a:t>
            </a:r>
            <a:r>
              <a:rPr lang="en-US" sz="2000" spc="-113" dirty="0">
                <a:ea typeface="Tahoma" panose="020B0604030504040204" pitchFamily="34" charset="0"/>
              </a:rPr>
              <a:t> </a:t>
            </a:r>
            <a:r>
              <a:rPr lang="en-US" sz="2000" spc="-113" dirty="0" err="1">
                <a:ea typeface="Tahoma" panose="020B0604030504040204" pitchFamily="34" charset="0"/>
              </a:rPr>
              <a:t>mencapai</a:t>
            </a:r>
            <a:r>
              <a:rPr lang="en-US" sz="2000" spc="-113" dirty="0">
                <a:ea typeface="Tahoma" panose="020B0604030504040204" pitchFamily="34" charset="0"/>
              </a:rPr>
              <a:t> </a:t>
            </a:r>
            <a:r>
              <a:rPr lang="id-ID" sz="2000" spc="-113" dirty="0">
                <a:ea typeface="Tahoma" panose="020B0604030504040204" pitchFamily="34" charset="0"/>
              </a:rPr>
              <a:t>tujuan pembangunan kesehatan</a:t>
            </a:r>
            <a:endParaRPr lang="en-US" sz="2000" spc="-113" dirty="0">
              <a:ea typeface="Tahoma" panose="020B0604030504040204" pitchFamily="34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pc="-113" dirty="0">
                <a:ea typeface="Tahoma" panose="020B0604030504040204" pitchFamily="34" charset="0"/>
              </a:rPr>
              <a:t>di </a:t>
            </a:r>
            <a:r>
              <a:rPr lang="en-US" sz="2800" b="1" spc="-113" dirty="0">
                <a:ea typeface="Tahoma" panose="020B0604030504040204" pitchFamily="34" charset="0"/>
              </a:rPr>
              <a:t>wilayah </a:t>
            </a:r>
            <a:r>
              <a:rPr lang="en-US" sz="2800" b="1" spc="-113" dirty="0" err="1">
                <a:ea typeface="Tahoma" panose="020B0604030504040204" pitchFamily="34" charset="0"/>
              </a:rPr>
              <a:t>kerjanya</a:t>
            </a:r>
            <a:endParaRPr lang="en-US" sz="2800" b="1" spc="-113" dirty="0">
              <a:ea typeface="Tahoma" panose="020B0604030504040204" pitchFamily="34" charset="0"/>
            </a:endParaRPr>
          </a:p>
        </p:txBody>
      </p:sp>
      <p:grpSp>
        <p:nvGrpSpPr>
          <p:cNvPr id="2" name="Group 535">
            <a:extLst>
              <a:ext uri="{FF2B5EF4-FFF2-40B4-BE49-F238E27FC236}">
                <a16:creationId xmlns="" xmlns:a16="http://schemas.microsoft.com/office/drawing/2014/main" id="{E1ECD16D-1B08-DF4D-BFEB-4D98D21D3991}"/>
              </a:ext>
            </a:extLst>
          </p:cNvPr>
          <p:cNvGrpSpPr/>
          <p:nvPr/>
        </p:nvGrpSpPr>
        <p:grpSpPr>
          <a:xfrm>
            <a:off x="5973218" y="2822764"/>
            <a:ext cx="387376" cy="387376"/>
            <a:chOff x="1930180" y="3768588"/>
            <a:chExt cx="869485" cy="869485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37" name="Oval 536">
              <a:extLst>
                <a:ext uri="{FF2B5EF4-FFF2-40B4-BE49-F238E27FC236}">
                  <a16:creationId xmlns="" xmlns:a16="http://schemas.microsoft.com/office/drawing/2014/main" id="{1D9DB81B-148C-894A-9CAD-7ADB359871CC}"/>
                </a:ext>
              </a:extLst>
            </p:cNvPr>
            <p:cNvSpPr/>
            <p:nvPr/>
          </p:nvSpPr>
          <p:spPr>
            <a:xfrm>
              <a:off x="1930180" y="3768588"/>
              <a:ext cx="869485" cy="869485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8" name="Freeform 449">
              <a:extLst>
                <a:ext uri="{FF2B5EF4-FFF2-40B4-BE49-F238E27FC236}">
                  <a16:creationId xmlns="" xmlns:a16="http://schemas.microsoft.com/office/drawing/2014/main" id="{CE3ACFE2-FD55-CE4A-92AB-12A8BC6CEE65}"/>
                </a:ext>
              </a:extLst>
            </p:cNvPr>
            <p:cNvSpPr/>
            <p:nvPr/>
          </p:nvSpPr>
          <p:spPr>
            <a:xfrm>
              <a:off x="2153920" y="3964000"/>
              <a:ext cx="441045" cy="408870"/>
            </a:xfrm>
            <a:custGeom>
              <a:avLst/>
              <a:gdLst/>
              <a:ahLst/>
              <a:cxnLst/>
              <a:rect l="l" t="t" r="r" b="b"/>
              <a:pathLst>
                <a:path w="505396" h="468766">
                  <a:moveTo>
                    <a:pt x="252699" y="0"/>
                  </a:moveTo>
                  <a:cubicBezTo>
                    <a:pt x="259272" y="0"/>
                    <a:pt x="265376" y="1690"/>
                    <a:pt x="271010" y="5071"/>
                  </a:cubicBezTo>
                  <a:cubicBezTo>
                    <a:pt x="276644" y="8451"/>
                    <a:pt x="281058" y="13053"/>
                    <a:pt x="284251" y="18875"/>
                  </a:cubicBezTo>
                  <a:lnTo>
                    <a:pt x="500604" y="415523"/>
                  </a:lnTo>
                  <a:cubicBezTo>
                    <a:pt x="507177" y="427355"/>
                    <a:pt x="506989" y="439187"/>
                    <a:pt x="500040" y="451019"/>
                  </a:cubicBezTo>
                  <a:cubicBezTo>
                    <a:pt x="496848" y="456465"/>
                    <a:pt x="492482" y="460784"/>
                    <a:pt x="486941" y="463977"/>
                  </a:cubicBezTo>
                  <a:cubicBezTo>
                    <a:pt x="481400" y="467170"/>
                    <a:pt x="475438" y="468766"/>
                    <a:pt x="469052" y="468766"/>
                  </a:cubicBezTo>
                  <a:lnTo>
                    <a:pt x="36345" y="468766"/>
                  </a:lnTo>
                  <a:cubicBezTo>
                    <a:pt x="29960" y="468766"/>
                    <a:pt x="23997" y="467170"/>
                    <a:pt x="18457" y="463977"/>
                  </a:cubicBezTo>
                  <a:cubicBezTo>
                    <a:pt x="12916" y="460784"/>
                    <a:pt x="8550" y="456465"/>
                    <a:pt x="5357" y="451019"/>
                  </a:cubicBezTo>
                  <a:cubicBezTo>
                    <a:pt x="-1592" y="439187"/>
                    <a:pt x="-1780" y="427355"/>
                    <a:pt x="4794" y="415523"/>
                  </a:cubicBezTo>
                  <a:lnTo>
                    <a:pt x="221148" y="18875"/>
                  </a:lnTo>
                  <a:cubicBezTo>
                    <a:pt x="224340" y="13053"/>
                    <a:pt x="228753" y="8451"/>
                    <a:pt x="234387" y="5071"/>
                  </a:cubicBezTo>
                  <a:cubicBezTo>
                    <a:pt x="240021" y="1690"/>
                    <a:pt x="246126" y="0"/>
                    <a:pt x="252699" y="0"/>
                  </a:cubicBezTo>
                  <a:close/>
                  <a:moveTo>
                    <a:pt x="221711" y="144236"/>
                  </a:moveTo>
                  <a:cubicBezTo>
                    <a:pt x="219645" y="144236"/>
                    <a:pt x="217391" y="145269"/>
                    <a:pt x="214950" y="147335"/>
                  </a:cubicBezTo>
                  <a:cubicBezTo>
                    <a:pt x="213072" y="148649"/>
                    <a:pt x="212133" y="150621"/>
                    <a:pt x="212133" y="153251"/>
                  </a:cubicBezTo>
                  <a:lnTo>
                    <a:pt x="216922" y="281992"/>
                  </a:lnTo>
                  <a:cubicBezTo>
                    <a:pt x="216922" y="283870"/>
                    <a:pt x="217861" y="285419"/>
                    <a:pt x="219739" y="286640"/>
                  </a:cubicBezTo>
                  <a:cubicBezTo>
                    <a:pt x="221617" y="287861"/>
                    <a:pt x="223871" y="288471"/>
                    <a:pt x="226500" y="288471"/>
                  </a:cubicBezTo>
                  <a:lnTo>
                    <a:pt x="278616" y="288471"/>
                  </a:lnTo>
                  <a:cubicBezTo>
                    <a:pt x="281246" y="288471"/>
                    <a:pt x="283452" y="287861"/>
                    <a:pt x="285236" y="286640"/>
                  </a:cubicBezTo>
                  <a:cubicBezTo>
                    <a:pt x="287020" y="285419"/>
                    <a:pt x="288007" y="283870"/>
                    <a:pt x="288195" y="281992"/>
                  </a:cubicBezTo>
                  <a:lnTo>
                    <a:pt x="293265" y="152687"/>
                  </a:lnTo>
                  <a:cubicBezTo>
                    <a:pt x="293265" y="150433"/>
                    <a:pt x="292326" y="148649"/>
                    <a:pt x="290448" y="147335"/>
                  </a:cubicBezTo>
                  <a:cubicBezTo>
                    <a:pt x="288007" y="145269"/>
                    <a:pt x="285753" y="144236"/>
                    <a:pt x="283687" y="144236"/>
                  </a:cubicBezTo>
                  <a:lnTo>
                    <a:pt x="221711" y="144236"/>
                  </a:lnTo>
                  <a:close/>
                  <a:moveTo>
                    <a:pt x="225654" y="324530"/>
                  </a:moveTo>
                  <a:cubicBezTo>
                    <a:pt x="223213" y="324530"/>
                    <a:pt x="221100" y="325422"/>
                    <a:pt x="219316" y="327206"/>
                  </a:cubicBezTo>
                  <a:cubicBezTo>
                    <a:pt x="217533" y="328991"/>
                    <a:pt x="216640" y="331198"/>
                    <a:pt x="216640" y="333827"/>
                  </a:cubicBezTo>
                  <a:lnTo>
                    <a:pt x="216640" y="387352"/>
                  </a:lnTo>
                  <a:cubicBezTo>
                    <a:pt x="216640" y="389981"/>
                    <a:pt x="217533" y="392188"/>
                    <a:pt x="219316" y="393972"/>
                  </a:cubicBezTo>
                  <a:cubicBezTo>
                    <a:pt x="221100" y="395756"/>
                    <a:pt x="223213" y="396648"/>
                    <a:pt x="225654" y="396648"/>
                  </a:cubicBezTo>
                  <a:lnTo>
                    <a:pt x="279743" y="396648"/>
                  </a:lnTo>
                  <a:cubicBezTo>
                    <a:pt x="282185" y="396648"/>
                    <a:pt x="284298" y="395756"/>
                    <a:pt x="286081" y="393972"/>
                  </a:cubicBezTo>
                  <a:cubicBezTo>
                    <a:pt x="287866" y="392188"/>
                    <a:pt x="288757" y="389981"/>
                    <a:pt x="288757" y="387352"/>
                  </a:cubicBezTo>
                  <a:lnTo>
                    <a:pt x="288757" y="333827"/>
                  </a:lnTo>
                  <a:cubicBezTo>
                    <a:pt x="288757" y="331198"/>
                    <a:pt x="287866" y="328991"/>
                    <a:pt x="286081" y="327206"/>
                  </a:cubicBezTo>
                  <a:cubicBezTo>
                    <a:pt x="284298" y="325422"/>
                    <a:pt x="282185" y="324530"/>
                    <a:pt x="279743" y="324530"/>
                  </a:cubicBezTo>
                  <a:lnTo>
                    <a:pt x="225654" y="324530"/>
                  </a:lnTo>
                  <a:close/>
                </a:path>
              </a:pathLst>
            </a:custGeom>
            <a:solidFill>
              <a:srgbClr val="063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0">
                <a:solidFill>
                  <a:schemeClr val="tx1"/>
                </a:solidFill>
              </a:endParaRPr>
            </a:p>
          </p:txBody>
        </p:sp>
      </p:grpSp>
      <p:pic>
        <p:nvPicPr>
          <p:cNvPr id="539" name="Picture 538">
            <a:extLst>
              <a:ext uri="{FF2B5EF4-FFF2-40B4-BE49-F238E27FC236}">
                <a16:creationId xmlns="" xmlns:a16="http://schemas.microsoft.com/office/drawing/2014/main" id="{F804E75F-5B91-A545-B61E-E2B3610995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56300" y="3987800"/>
            <a:ext cx="404813" cy="407988"/>
          </a:xfrm>
          <a:prstGeom prst="rect">
            <a:avLst/>
          </a:prstGeom>
          <a:noFill/>
          <a:ln>
            <a:noFill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</p:pic>
      <p:pic>
        <p:nvPicPr>
          <p:cNvPr id="540" name="Picture 539">
            <a:extLst>
              <a:ext uri="{FF2B5EF4-FFF2-40B4-BE49-F238E27FC236}">
                <a16:creationId xmlns="" xmlns:a16="http://schemas.microsoft.com/office/drawing/2014/main" id="{2049413F-5DDD-E24F-8DA0-D50C436D4A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6300" y="1897063"/>
            <a:ext cx="404813" cy="407987"/>
          </a:xfrm>
          <a:prstGeom prst="rect">
            <a:avLst/>
          </a:prstGeom>
          <a:noFill/>
          <a:ln>
            <a:noFill/>
          </a:ln>
          <a:effectLst>
            <a:outerShdw blurRad="50800" dist="76201" dir="2700000" algn="tl" rotWithShape="0">
              <a:srgbClr val="808080">
                <a:alpha val="39998"/>
              </a:srgbClr>
            </a:outerShdw>
          </a:effectLst>
        </p:spPr>
      </p:pic>
      <p:sp>
        <p:nvSpPr>
          <p:cNvPr id="34828" name="TextBox 3"/>
          <p:cNvSpPr txBox="1">
            <a:spLocks noChangeArrowheads="1"/>
          </p:cNvSpPr>
          <p:nvPr/>
        </p:nvSpPr>
        <p:spPr bwMode="auto">
          <a:xfrm>
            <a:off x="8085138" y="5691188"/>
            <a:ext cx="27606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Arial Black" panose="020B0A04020102020204" pitchFamily="34" charset="0"/>
                <a:ea typeface="MS PGothic" panose="020B0600070205080204" pitchFamily="34" charset="-128"/>
              </a:rPr>
              <a:t>10.134</a:t>
            </a:r>
            <a:r>
              <a:rPr lang="en-US" altLang="en-US" sz="1800">
                <a:ea typeface="MS PGothic" panose="020B0600070205080204" pitchFamily="34" charset="-128"/>
              </a:rPr>
              <a:t> Puskesmas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600">
                <a:ea typeface="MS PGothic" panose="020B0600070205080204" pitchFamily="34" charset="-128"/>
              </a:rPr>
              <a:t>Data Pusdatin per 31 Des 2019</a:t>
            </a:r>
          </a:p>
        </p:txBody>
      </p:sp>
      <p:grpSp>
        <p:nvGrpSpPr>
          <p:cNvPr id="34829" name="Group 565"/>
          <p:cNvGrpSpPr>
            <a:grpSpLocks/>
          </p:cNvGrpSpPr>
          <p:nvPr/>
        </p:nvGrpSpPr>
        <p:grpSpPr bwMode="auto">
          <a:xfrm>
            <a:off x="6157913" y="5078413"/>
            <a:ext cx="1824037" cy="1774825"/>
            <a:chOff x="379233" y="5217028"/>
            <a:chExt cx="1664764" cy="1620323"/>
          </a:xfrm>
        </p:grpSpPr>
        <p:pic>
          <p:nvPicPr>
            <p:cNvPr id="34830" name="Picture 5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55" y="5228497"/>
              <a:ext cx="1633271" cy="157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9" name="Rectangle 528">
              <a:extLst>
                <a:ext uri="{FF2B5EF4-FFF2-40B4-BE49-F238E27FC236}">
                  <a16:creationId xmlns="" xmlns:a16="http://schemas.microsoft.com/office/drawing/2014/main" id="{A0D423BE-C205-F74D-B4E2-9FA8F9434586}"/>
                </a:ext>
              </a:extLst>
            </p:cNvPr>
            <p:cNvSpPr/>
            <p:nvPr/>
          </p:nvSpPr>
          <p:spPr>
            <a:xfrm>
              <a:off x="379233" y="5217028"/>
              <a:ext cx="1660418" cy="1620323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530" name="Picture 529">
              <a:extLst>
                <a:ext uri="{FF2B5EF4-FFF2-40B4-BE49-F238E27FC236}">
                  <a16:creationId xmlns="" xmlns:a16="http://schemas.microsoft.com/office/drawing/2014/main" id="{7302550E-0810-D747-BA94-FA8A1C701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38754" y="5266945"/>
              <a:ext cx="1263850" cy="1515735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52" name="Freeform 26">
              <a:extLst>
                <a:ext uri="{FF2B5EF4-FFF2-40B4-BE49-F238E27FC236}">
                  <a16:creationId xmlns="" xmlns:a16="http://schemas.microsoft.com/office/drawing/2014/main" id="{2B2F80CE-651A-C941-B784-396C1E00A9DA}"/>
                </a:ext>
              </a:extLst>
            </p:cNvPr>
            <p:cNvSpPr/>
            <p:nvPr/>
          </p:nvSpPr>
          <p:spPr>
            <a:xfrm>
              <a:off x="1303619" y="5889506"/>
              <a:ext cx="79688" cy="127539"/>
            </a:xfrm>
            <a:custGeom>
              <a:avLst/>
              <a:gdLst>
                <a:gd name="connsiteX0" fmla="*/ 0 w 223284"/>
                <a:gd name="connsiteY0" fmla="*/ 350875 h 350875"/>
                <a:gd name="connsiteX1" fmla="*/ 53163 w 223284"/>
                <a:gd name="connsiteY1" fmla="*/ 308345 h 350875"/>
                <a:gd name="connsiteX2" fmla="*/ 106326 w 223284"/>
                <a:gd name="connsiteY2" fmla="*/ 212652 h 350875"/>
                <a:gd name="connsiteX3" fmla="*/ 148856 w 223284"/>
                <a:gd name="connsiteY3" fmla="*/ 127591 h 350875"/>
                <a:gd name="connsiteX4" fmla="*/ 170121 w 223284"/>
                <a:gd name="connsiteY4" fmla="*/ 42531 h 350875"/>
                <a:gd name="connsiteX5" fmla="*/ 202019 w 223284"/>
                <a:gd name="connsiteY5" fmla="*/ 21266 h 350875"/>
                <a:gd name="connsiteX6" fmla="*/ 223284 w 223284"/>
                <a:gd name="connsiteY6" fmla="*/ 0 h 350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3284" h="350875">
                  <a:moveTo>
                    <a:pt x="0" y="350875"/>
                  </a:moveTo>
                  <a:cubicBezTo>
                    <a:pt x="17721" y="336698"/>
                    <a:pt x="37982" y="325213"/>
                    <a:pt x="53163" y="308345"/>
                  </a:cubicBezTo>
                  <a:cubicBezTo>
                    <a:pt x="115848" y="238694"/>
                    <a:pt x="81498" y="267273"/>
                    <a:pt x="106326" y="212652"/>
                  </a:cubicBezTo>
                  <a:cubicBezTo>
                    <a:pt x="119444" y="183793"/>
                    <a:pt x="148856" y="127591"/>
                    <a:pt x="148856" y="127591"/>
                  </a:cubicBezTo>
                  <a:cubicBezTo>
                    <a:pt x="149385" y="124947"/>
                    <a:pt x="161404" y="53428"/>
                    <a:pt x="170121" y="42531"/>
                  </a:cubicBezTo>
                  <a:cubicBezTo>
                    <a:pt x="178104" y="32552"/>
                    <a:pt x="192040" y="29249"/>
                    <a:pt x="202019" y="21266"/>
                  </a:cubicBezTo>
                  <a:cubicBezTo>
                    <a:pt x="209847" y="15004"/>
                    <a:pt x="223284" y="0"/>
                    <a:pt x="223284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4834" name="Group 528"/>
            <p:cNvGrpSpPr>
              <a:grpSpLocks/>
            </p:cNvGrpSpPr>
            <p:nvPr/>
          </p:nvGrpSpPr>
          <p:grpSpPr bwMode="auto">
            <a:xfrm>
              <a:off x="831654" y="5569747"/>
              <a:ext cx="805127" cy="878785"/>
              <a:chOff x="2441736" y="2498071"/>
              <a:chExt cx="2221507" cy="2424745"/>
            </a:xfrm>
          </p:grpSpPr>
          <p:grpSp>
            <p:nvGrpSpPr>
              <p:cNvPr id="34835" name="Group 22"/>
              <p:cNvGrpSpPr>
                <a:grpSpLocks/>
              </p:cNvGrpSpPr>
              <p:nvPr/>
            </p:nvGrpSpPr>
            <p:grpSpPr bwMode="auto">
              <a:xfrm>
                <a:off x="3351821" y="3660869"/>
                <a:ext cx="418340" cy="416618"/>
                <a:chOff x="6234113" y="600075"/>
                <a:chExt cx="2700338" cy="2689226"/>
              </a:xfrm>
            </p:grpSpPr>
            <p:sp>
              <p:nvSpPr>
                <p:cNvPr id="35267" name="Freeform 4026"/>
                <p:cNvSpPr>
                  <a:spLocks noChangeArrowheads="1"/>
                </p:cNvSpPr>
                <p:nvPr/>
              </p:nvSpPr>
              <p:spPr bwMode="auto">
                <a:xfrm>
                  <a:off x="6938963" y="27828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68" name="Freeform 4027"/>
                <p:cNvSpPr>
                  <a:spLocks noChangeArrowheads="1"/>
                </p:cNvSpPr>
                <p:nvPr/>
              </p:nvSpPr>
              <p:spPr bwMode="auto">
                <a:xfrm>
                  <a:off x="7021513" y="28924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69" name="Freeform 4028"/>
                <p:cNvSpPr>
                  <a:spLocks noChangeArrowheads="1"/>
                </p:cNvSpPr>
                <p:nvPr/>
              </p:nvSpPr>
              <p:spPr bwMode="auto">
                <a:xfrm>
                  <a:off x="6234113" y="600075"/>
                  <a:ext cx="2700338" cy="2689225"/>
                </a:xfrm>
                <a:custGeom>
                  <a:avLst/>
                  <a:gdLst>
                    <a:gd name="T0" fmla="*/ 2147483646 w 5244"/>
                    <a:gd name="T1" fmla="*/ 2147483646 h 5244"/>
                    <a:gd name="T2" fmla="*/ 2147483646 w 5244"/>
                    <a:gd name="T3" fmla="*/ 2147483646 h 5244"/>
                    <a:gd name="T4" fmla="*/ 2147483646 w 5244"/>
                    <a:gd name="T5" fmla="*/ 0 h 5244"/>
                    <a:gd name="T6" fmla="*/ 0 w 5244"/>
                    <a:gd name="T7" fmla="*/ 2147483646 h 5244"/>
                    <a:gd name="T8" fmla="*/ 2147483646 w 5244"/>
                    <a:gd name="T9" fmla="*/ 2147483646 h 5244"/>
                    <a:gd name="T10" fmla="*/ 2147483646 w 5244"/>
                    <a:gd name="T11" fmla="*/ 2147483646 h 5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44"/>
                    <a:gd name="T19" fmla="*/ 0 h 5244"/>
                    <a:gd name="T20" fmla="*/ 5244 w 5244"/>
                    <a:gd name="T21" fmla="*/ 5244 h 52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44" h="5244">
                      <a:moveTo>
                        <a:pt x="2622" y="5244"/>
                      </a:moveTo>
                      <a:cubicBezTo>
                        <a:pt x="4067" y="5244"/>
                        <a:pt x="5244" y="4067"/>
                        <a:pt x="5244" y="2622"/>
                      </a:cubicBezTo>
                      <a:cubicBezTo>
                        <a:pt x="5244" y="1178"/>
                        <a:pt x="4067" y="0"/>
                        <a:pt x="2622" y="0"/>
                      </a:cubicBezTo>
                      <a:cubicBezTo>
                        <a:pt x="1177" y="0"/>
                        <a:pt x="0" y="1178"/>
                        <a:pt x="0" y="2622"/>
                      </a:cubicBezTo>
                      <a:cubicBezTo>
                        <a:pt x="0" y="4067"/>
                        <a:pt x="1177" y="5244"/>
                        <a:pt x="2622" y="5244"/>
                      </a:cubicBezTo>
                    </a:path>
                  </a:pathLst>
                </a:custGeom>
                <a:solidFill>
                  <a:srgbClr val="71D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70" name="Freeform 4029"/>
                <p:cNvSpPr>
                  <a:spLocks noChangeArrowheads="1"/>
                </p:cNvSpPr>
                <p:nvPr/>
              </p:nvSpPr>
              <p:spPr bwMode="auto">
                <a:xfrm>
                  <a:off x="6546851" y="1023938"/>
                  <a:ext cx="2387600" cy="2033588"/>
                </a:xfrm>
                <a:custGeom>
                  <a:avLst/>
                  <a:gdLst>
                    <a:gd name="T0" fmla="*/ 2147483646 w 4635"/>
                    <a:gd name="T1" fmla="*/ 2147483646 h 3963"/>
                    <a:gd name="T2" fmla="*/ 2147483646 w 4635"/>
                    <a:gd name="T3" fmla="*/ 2147483646 h 3963"/>
                    <a:gd name="T4" fmla="*/ 2147483646 w 4635"/>
                    <a:gd name="T5" fmla="*/ 2147483646 h 3963"/>
                    <a:gd name="T6" fmla="*/ 0 w 4635"/>
                    <a:gd name="T7" fmla="*/ 2147483646 h 3963"/>
                    <a:gd name="T8" fmla="*/ 2147483646 w 4635"/>
                    <a:gd name="T9" fmla="*/ 2147483646 h 3963"/>
                    <a:gd name="T10" fmla="*/ 2147483646 w 4635"/>
                    <a:gd name="T11" fmla="*/ 2147483646 h 3963"/>
                    <a:gd name="T12" fmla="*/ 2147483646 w 4635"/>
                    <a:gd name="T13" fmla="*/ 2147483646 h 3963"/>
                    <a:gd name="T14" fmla="*/ 2147483646 w 4635"/>
                    <a:gd name="T15" fmla="*/ 2147483646 h 3963"/>
                    <a:gd name="T16" fmla="*/ 2147483646 w 4635"/>
                    <a:gd name="T17" fmla="*/ 0 h 3963"/>
                    <a:gd name="T18" fmla="*/ 2147483646 w 4635"/>
                    <a:gd name="T19" fmla="*/ 2147483646 h 3963"/>
                    <a:gd name="T20" fmla="*/ 2147483646 w 4635"/>
                    <a:gd name="T21" fmla="*/ 2147483646 h 3963"/>
                    <a:gd name="T22" fmla="*/ 2147483646 w 4635"/>
                    <a:gd name="T23" fmla="*/ 2147483646 h 3963"/>
                    <a:gd name="T24" fmla="*/ 2147483646 w 4635"/>
                    <a:gd name="T25" fmla="*/ 2147483646 h 39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35"/>
                    <a:gd name="T40" fmla="*/ 0 h 3963"/>
                    <a:gd name="T41" fmla="*/ 4635 w 4635"/>
                    <a:gd name="T42" fmla="*/ 3963 h 39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35" h="3963">
                      <a:moveTo>
                        <a:pt x="4635" y="1801"/>
                      </a:moveTo>
                      <a:cubicBezTo>
                        <a:pt x="4632" y="2700"/>
                        <a:pt x="4179" y="3492"/>
                        <a:pt x="3488" y="3963"/>
                      </a:cubicBezTo>
                      <a:lnTo>
                        <a:pt x="1506" y="3569"/>
                      </a:lnTo>
                      <a:lnTo>
                        <a:pt x="0" y="1698"/>
                      </a:lnTo>
                      <a:lnTo>
                        <a:pt x="576" y="1102"/>
                      </a:lnTo>
                      <a:lnTo>
                        <a:pt x="1066" y="1537"/>
                      </a:lnTo>
                      <a:lnTo>
                        <a:pt x="2325" y="1732"/>
                      </a:lnTo>
                      <a:lnTo>
                        <a:pt x="1150" y="600"/>
                      </a:lnTo>
                      <a:lnTo>
                        <a:pt x="1869" y="0"/>
                      </a:lnTo>
                      <a:lnTo>
                        <a:pt x="3306" y="1335"/>
                      </a:lnTo>
                      <a:lnTo>
                        <a:pt x="3647" y="1599"/>
                      </a:lnTo>
                      <a:lnTo>
                        <a:pt x="4347" y="1492"/>
                      </a:lnTo>
                      <a:lnTo>
                        <a:pt x="4635" y="1801"/>
                      </a:lnTo>
                    </a:path>
                  </a:pathLst>
                </a:custGeom>
                <a:solidFill>
                  <a:srgbClr val="3EC0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71" name="Freeform 4030"/>
                <p:cNvSpPr>
                  <a:spLocks noChangeArrowheads="1"/>
                </p:cNvSpPr>
                <p:nvPr/>
              </p:nvSpPr>
              <p:spPr bwMode="auto">
                <a:xfrm>
                  <a:off x="8237538" y="2336800"/>
                  <a:ext cx="434975" cy="441325"/>
                </a:xfrm>
                <a:custGeom>
                  <a:avLst/>
                  <a:gdLst>
                    <a:gd name="T0" fmla="*/ 2147483646 w 846"/>
                    <a:gd name="T1" fmla="*/ 2147483646 h 861"/>
                    <a:gd name="T2" fmla="*/ 2147483646 w 846"/>
                    <a:gd name="T3" fmla="*/ 2147483646 h 861"/>
                    <a:gd name="T4" fmla="*/ 2147483646 w 846"/>
                    <a:gd name="T5" fmla="*/ 2147483646 h 861"/>
                    <a:gd name="T6" fmla="*/ 2147483646 w 846"/>
                    <a:gd name="T7" fmla="*/ 2147483646 h 861"/>
                    <a:gd name="T8" fmla="*/ 2147483646 w 846"/>
                    <a:gd name="T9" fmla="*/ 2147483646 h 861"/>
                    <a:gd name="T10" fmla="*/ 2147483646 w 846"/>
                    <a:gd name="T11" fmla="*/ 2147483646 h 861"/>
                    <a:gd name="T12" fmla="*/ 2147483646 w 846"/>
                    <a:gd name="T13" fmla="*/ 2147483646 h 861"/>
                    <a:gd name="T14" fmla="*/ 2147483646 w 846"/>
                    <a:gd name="T15" fmla="*/ 2147483646 h 861"/>
                    <a:gd name="T16" fmla="*/ 2147483646 w 846"/>
                    <a:gd name="T17" fmla="*/ 2147483646 h 861"/>
                    <a:gd name="T18" fmla="*/ 2147483646 w 846"/>
                    <a:gd name="T19" fmla="*/ 2147483646 h 861"/>
                    <a:gd name="T20" fmla="*/ 2147483646 w 846"/>
                    <a:gd name="T21" fmla="*/ 2147483646 h 861"/>
                    <a:gd name="T22" fmla="*/ 2147483646 w 846"/>
                    <a:gd name="T23" fmla="*/ 0 h 861"/>
                    <a:gd name="T24" fmla="*/ 0 w 846"/>
                    <a:gd name="T25" fmla="*/ 2147483646 h 861"/>
                    <a:gd name="T26" fmla="*/ 2147483646 w 846"/>
                    <a:gd name="T27" fmla="*/ 2147483646 h 861"/>
                    <a:gd name="T28" fmla="*/ 2147483646 w 846"/>
                    <a:gd name="T29" fmla="*/ 2147483646 h 861"/>
                    <a:gd name="T30" fmla="*/ 2147483646 w 846"/>
                    <a:gd name="T31" fmla="*/ 2147483646 h 861"/>
                    <a:gd name="T32" fmla="*/ 2147483646 w 846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6"/>
                    <a:gd name="T52" fmla="*/ 0 h 861"/>
                    <a:gd name="T53" fmla="*/ 846 w 846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6" h="861">
                      <a:moveTo>
                        <a:pt x="64" y="561"/>
                      </a:moveTo>
                      <a:cubicBezTo>
                        <a:pt x="55" y="584"/>
                        <a:pt x="50" y="612"/>
                        <a:pt x="50" y="639"/>
                      </a:cubicBezTo>
                      <a:cubicBezTo>
                        <a:pt x="50" y="762"/>
                        <a:pt x="149" y="861"/>
                        <a:pt x="273" y="861"/>
                      </a:cubicBezTo>
                      <a:cubicBezTo>
                        <a:pt x="363" y="861"/>
                        <a:pt x="441" y="808"/>
                        <a:pt x="475" y="731"/>
                      </a:cubicBezTo>
                      <a:cubicBezTo>
                        <a:pt x="514" y="767"/>
                        <a:pt x="566" y="789"/>
                        <a:pt x="624" y="789"/>
                      </a:cubicBezTo>
                      <a:cubicBezTo>
                        <a:pt x="747" y="789"/>
                        <a:pt x="846" y="688"/>
                        <a:pt x="846" y="565"/>
                      </a:cubicBezTo>
                      <a:cubicBezTo>
                        <a:pt x="846" y="443"/>
                        <a:pt x="747" y="343"/>
                        <a:pt x="624" y="343"/>
                      </a:cubicBezTo>
                      <a:lnTo>
                        <a:pt x="618" y="343"/>
                      </a:lnTo>
                      <a:lnTo>
                        <a:pt x="618" y="319"/>
                      </a:lnTo>
                      <a:cubicBezTo>
                        <a:pt x="618" y="196"/>
                        <a:pt x="519" y="96"/>
                        <a:pt x="396" y="96"/>
                      </a:cubicBezTo>
                      <a:cubicBezTo>
                        <a:pt x="374" y="96"/>
                        <a:pt x="353" y="99"/>
                        <a:pt x="332" y="105"/>
                      </a:cubicBezTo>
                      <a:cubicBezTo>
                        <a:pt x="301" y="41"/>
                        <a:pt x="244" y="0"/>
                        <a:pt x="179" y="0"/>
                      </a:cubicBezTo>
                      <a:cubicBezTo>
                        <a:pt x="80" y="0"/>
                        <a:pt x="0" y="99"/>
                        <a:pt x="0" y="222"/>
                      </a:cubicBezTo>
                      <a:cubicBezTo>
                        <a:pt x="0" y="265"/>
                        <a:pt x="11" y="306"/>
                        <a:pt x="28" y="340"/>
                      </a:cubicBezTo>
                      <a:cubicBezTo>
                        <a:pt x="18" y="365"/>
                        <a:pt x="13" y="391"/>
                        <a:pt x="13" y="418"/>
                      </a:cubicBezTo>
                      <a:cubicBezTo>
                        <a:pt x="13" y="473"/>
                        <a:pt x="32" y="522"/>
                        <a:pt x="6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72" name="Freeform 4031"/>
                <p:cNvSpPr>
                  <a:spLocks noChangeArrowheads="1"/>
                </p:cNvSpPr>
                <p:nvPr/>
              </p:nvSpPr>
              <p:spPr bwMode="auto">
                <a:xfrm>
                  <a:off x="6477001" y="2336800"/>
                  <a:ext cx="436563" cy="441325"/>
                </a:xfrm>
                <a:custGeom>
                  <a:avLst/>
                  <a:gdLst>
                    <a:gd name="T0" fmla="*/ 2147483646 w 847"/>
                    <a:gd name="T1" fmla="*/ 2147483646 h 861"/>
                    <a:gd name="T2" fmla="*/ 2147483646 w 847"/>
                    <a:gd name="T3" fmla="*/ 2147483646 h 861"/>
                    <a:gd name="T4" fmla="*/ 2147483646 w 847"/>
                    <a:gd name="T5" fmla="*/ 2147483646 h 861"/>
                    <a:gd name="T6" fmla="*/ 2147483646 w 847"/>
                    <a:gd name="T7" fmla="*/ 2147483646 h 861"/>
                    <a:gd name="T8" fmla="*/ 2147483646 w 847"/>
                    <a:gd name="T9" fmla="*/ 2147483646 h 861"/>
                    <a:gd name="T10" fmla="*/ 0 w 847"/>
                    <a:gd name="T11" fmla="*/ 2147483646 h 861"/>
                    <a:gd name="T12" fmla="*/ 2147483646 w 847"/>
                    <a:gd name="T13" fmla="*/ 2147483646 h 861"/>
                    <a:gd name="T14" fmla="*/ 2147483646 w 847"/>
                    <a:gd name="T15" fmla="*/ 2147483646 h 861"/>
                    <a:gd name="T16" fmla="*/ 2147483646 w 847"/>
                    <a:gd name="T17" fmla="*/ 2147483646 h 861"/>
                    <a:gd name="T18" fmla="*/ 2147483646 w 847"/>
                    <a:gd name="T19" fmla="*/ 2147483646 h 861"/>
                    <a:gd name="T20" fmla="*/ 2147483646 w 847"/>
                    <a:gd name="T21" fmla="*/ 2147483646 h 861"/>
                    <a:gd name="T22" fmla="*/ 2147483646 w 847"/>
                    <a:gd name="T23" fmla="*/ 0 h 861"/>
                    <a:gd name="T24" fmla="*/ 2147483646 w 847"/>
                    <a:gd name="T25" fmla="*/ 2147483646 h 861"/>
                    <a:gd name="T26" fmla="*/ 2147483646 w 847"/>
                    <a:gd name="T27" fmla="*/ 2147483646 h 861"/>
                    <a:gd name="T28" fmla="*/ 2147483646 w 847"/>
                    <a:gd name="T29" fmla="*/ 2147483646 h 861"/>
                    <a:gd name="T30" fmla="*/ 2147483646 w 847"/>
                    <a:gd name="T31" fmla="*/ 2147483646 h 861"/>
                    <a:gd name="T32" fmla="*/ 2147483646 w 847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7"/>
                    <a:gd name="T52" fmla="*/ 0 h 861"/>
                    <a:gd name="T53" fmla="*/ 847 w 847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7" h="861">
                      <a:moveTo>
                        <a:pt x="784" y="561"/>
                      </a:moveTo>
                      <a:cubicBezTo>
                        <a:pt x="792" y="584"/>
                        <a:pt x="798" y="612"/>
                        <a:pt x="798" y="639"/>
                      </a:cubicBezTo>
                      <a:cubicBezTo>
                        <a:pt x="798" y="762"/>
                        <a:pt x="699" y="861"/>
                        <a:pt x="574" y="861"/>
                      </a:cubicBezTo>
                      <a:cubicBezTo>
                        <a:pt x="485" y="861"/>
                        <a:pt x="407" y="808"/>
                        <a:pt x="372" y="731"/>
                      </a:cubicBezTo>
                      <a:cubicBezTo>
                        <a:pt x="332" y="767"/>
                        <a:pt x="280" y="789"/>
                        <a:pt x="224" y="789"/>
                      </a:cubicBezTo>
                      <a:cubicBezTo>
                        <a:pt x="100" y="789"/>
                        <a:pt x="0" y="688"/>
                        <a:pt x="0" y="565"/>
                      </a:cubicBezTo>
                      <a:cubicBezTo>
                        <a:pt x="0" y="443"/>
                        <a:pt x="100" y="343"/>
                        <a:pt x="224" y="343"/>
                      </a:cubicBezTo>
                      <a:lnTo>
                        <a:pt x="230" y="343"/>
                      </a:lnTo>
                      <a:cubicBezTo>
                        <a:pt x="230" y="334"/>
                        <a:pt x="228" y="327"/>
                        <a:pt x="228" y="319"/>
                      </a:cubicBezTo>
                      <a:cubicBezTo>
                        <a:pt x="228" y="196"/>
                        <a:pt x="329" y="96"/>
                        <a:pt x="452" y="96"/>
                      </a:cubicBezTo>
                      <a:cubicBezTo>
                        <a:pt x="473" y="96"/>
                        <a:pt x="495" y="99"/>
                        <a:pt x="515" y="105"/>
                      </a:cubicBezTo>
                      <a:cubicBezTo>
                        <a:pt x="547" y="41"/>
                        <a:pt x="603" y="0"/>
                        <a:pt x="668" y="0"/>
                      </a:cubicBezTo>
                      <a:cubicBezTo>
                        <a:pt x="768" y="0"/>
                        <a:pt x="847" y="99"/>
                        <a:pt x="847" y="222"/>
                      </a:cubicBezTo>
                      <a:cubicBezTo>
                        <a:pt x="847" y="265"/>
                        <a:pt x="837" y="306"/>
                        <a:pt x="820" y="340"/>
                      </a:cubicBezTo>
                      <a:cubicBezTo>
                        <a:pt x="830" y="365"/>
                        <a:pt x="834" y="391"/>
                        <a:pt x="834" y="418"/>
                      </a:cubicBezTo>
                      <a:cubicBezTo>
                        <a:pt x="834" y="473"/>
                        <a:pt x="815" y="522"/>
                        <a:pt x="78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73" name="Freeform 4032"/>
                <p:cNvSpPr>
                  <a:spLocks noChangeArrowheads="1"/>
                </p:cNvSpPr>
                <p:nvPr/>
              </p:nvSpPr>
              <p:spPr bwMode="auto">
                <a:xfrm>
                  <a:off x="8286751" y="1589088"/>
                  <a:ext cx="500063" cy="315913"/>
                </a:xfrm>
                <a:custGeom>
                  <a:avLst/>
                  <a:gdLst>
                    <a:gd name="T0" fmla="*/ 2147483646 w 970"/>
                    <a:gd name="T1" fmla="*/ 2147483646 h 616"/>
                    <a:gd name="T2" fmla="*/ 0 w 970"/>
                    <a:gd name="T3" fmla="*/ 2147483646 h 616"/>
                    <a:gd name="T4" fmla="*/ 2147483646 w 970"/>
                    <a:gd name="T5" fmla="*/ 2147483646 h 616"/>
                    <a:gd name="T6" fmla="*/ 2147483646 w 970"/>
                    <a:gd name="T7" fmla="*/ 2147483646 h 616"/>
                    <a:gd name="T8" fmla="*/ 2147483646 w 970"/>
                    <a:gd name="T9" fmla="*/ 2147483646 h 616"/>
                    <a:gd name="T10" fmla="*/ 2147483646 w 970"/>
                    <a:gd name="T11" fmla="*/ 2147483646 h 616"/>
                    <a:gd name="T12" fmla="*/ 2147483646 w 970"/>
                    <a:gd name="T13" fmla="*/ 0 h 616"/>
                    <a:gd name="T14" fmla="*/ 2147483646 w 970"/>
                    <a:gd name="T15" fmla="*/ 2147483646 h 616"/>
                    <a:gd name="T16" fmla="*/ 2147483646 w 970"/>
                    <a:gd name="T17" fmla="*/ 2147483646 h 616"/>
                    <a:gd name="T18" fmla="*/ 2147483646 w 970"/>
                    <a:gd name="T19" fmla="*/ 2147483646 h 616"/>
                    <a:gd name="T20" fmla="*/ 2147483646 w 970"/>
                    <a:gd name="T21" fmla="*/ 2147483646 h 616"/>
                    <a:gd name="T22" fmla="*/ 2147483646 w 970"/>
                    <a:gd name="T23" fmla="*/ 2147483646 h 6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616"/>
                    <a:gd name="T38" fmla="*/ 970 w 970"/>
                    <a:gd name="T39" fmla="*/ 616 h 6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616">
                      <a:moveTo>
                        <a:pt x="149" y="608"/>
                      </a:moveTo>
                      <a:cubicBezTo>
                        <a:pt x="67" y="608"/>
                        <a:pt x="0" y="537"/>
                        <a:pt x="0" y="449"/>
                      </a:cubicBezTo>
                      <a:cubicBezTo>
                        <a:pt x="0" y="367"/>
                        <a:pt x="59" y="299"/>
                        <a:pt x="134" y="292"/>
                      </a:cubicBezTo>
                      <a:lnTo>
                        <a:pt x="134" y="277"/>
                      </a:lnTo>
                      <a:cubicBezTo>
                        <a:pt x="134" y="209"/>
                        <a:pt x="185" y="156"/>
                        <a:pt x="250" y="156"/>
                      </a:cubicBezTo>
                      <a:cubicBezTo>
                        <a:pt x="269" y="156"/>
                        <a:pt x="286" y="160"/>
                        <a:pt x="302" y="169"/>
                      </a:cubicBezTo>
                      <a:cubicBezTo>
                        <a:pt x="326" y="72"/>
                        <a:pt x="420" y="0"/>
                        <a:pt x="533" y="0"/>
                      </a:cubicBezTo>
                      <a:cubicBezTo>
                        <a:pt x="661" y="0"/>
                        <a:pt x="766" y="97"/>
                        <a:pt x="769" y="216"/>
                      </a:cubicBezTo>
                      <a:cubicBezTo>
                        <a:pt x="882" y="225"/>
                        <a:pt x="970" y="313"/>
                        <a:pt x="970" y="421"/>
                      </a:cubicBezTo>
                      <a:cubicBezTo>
                        <a:pt x="970" y="512"/>
                        <a:pt x="906" y="589"/>
                        <a:pt x="818" y="616"/>
                      </a:cubicBezTo>
                      <a:lnTo>
                        <a:pt x="680" y="616"/>
                      </a:lnTo>
                      <a:lnTo>
                        <a:pt x="149" y="60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74" name="Freeform 4033"/>
                <p:cNvSpPr>
                  <a:spLocks noChangeArrowheads="1"/>
                </p:cNvSpPr>
                <p:nvPr/>
              </p:nvSpPr>
              <p:spPr bwMode="auto">
                <a:xfrm>
                  <a:off x="6457951" y="2687638"/>
                  <a:ext cx="2252663" cy="601663"/>
                </a:xfrm>
                <a:custGeom>
                  <a:avLst/>
                  <a:gdLst>
                    <a:gd name="T0" fmla="*/ 2147483646 w 4372"/>
                    <a:gd name="T1" fmla="*/ 0 h 1174"/>
                    <a:gd name="T2" fmla="*/ 2147483646 w 4372"/>
                    <a:gd name="T3" fmla="*/ 2147483646 h 1174"/>
                    <a:gd name="T4" fmla="*/ 0 w 4372"/>
                    <a:gd name="T5" fmla="*/ 0 h 1174"/>
                    <a:gd name="T6" fmla="*/ 2147483646 w 4372"/>
                    <a:gd name="T7" fmla="*/ 0 h 1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72"/>
                    <a:gd name="T13" fmla="*/ 0 h 1174"/>
                    <a:gd name="T14" fmla="*/ 4372 w 4372"/>
                    <a:gd name="T15" fmla="*/ 1174 h 1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72" h="1174">
                      <a:moveTo>
                        <a:pt x="4372" y="0"/>
                      </a:moveTo>
                      <a:cubicBezTo>
                        <a:pt x="3903" y="707"/>
                        <a:pt x="3099" y="1174"/>
                        <a:pt x="2186" y="1174"/>
                      </a:cubicBezTo>
                      <a:cubicBezTo>
                        <a:pt x="1272" y="1174"/>
                        <a:pt x="469" y="707"/>
                        <a:pt x="0" y="0"/>
                      </a:cubicBezTo>
                      <a:lnTo>
                        <a:pt x="4372" y="0"/>
                      </a:lnTo>
                    </a:path>
                  </a:pathLst>
                </a:custGeom>
                <a:solidFill>
                  <a:srgbClr val="F89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75" name="Freeform 4034"/>
                <p:cNvSpPr>
                  <a:spLocks noChangeArrowheads="1"/>
                </p:cNvSpPr>
                <p:nvPr/>
              </p:nvSpPr>
              <p:spPr bwMode="auto">
                <a:xfrm>
                  <a:off x="6486526" y="1570038"/>
                  <a:ext cx="523875" cy="331788"/>
                </a:xfrm>
                <a:custGeom>
                  <a:avLst/>
                  <a:gdLst>
                    <a:gd name="T0" fmla="*/ 2147483646 w 1017"/>
                    <a:gd name="T1" fmla="*/ 2147483646 h 646"/>
                    <a:gd name="T2" fmla="*/ 0 w 1017"/>
                    <a:gd name="T3" fmla="*/ 2147483646 h 646"/>
                    <a:gd name="T4" fmla="*/ 2147483646 w 1017"/>
                    <a:gd name="T5" fmla="*/ 2147483646 h 646"/>
                    <a:gd name="T6" fmla="*/ 2147483646 w 1017"/>
                    <a:gd name="T7" fmla="*/ 2147483646 h 646"/>
                    <a:gd name="T8" fmla="*/ 2147483646 w 1017"/>
                    <a:gd name="T9" fmla="*/ 2147483646 h 646"/>
                    <a:gd name="T10" fmla="*/ 2147483646 w 1017"/>
                    <a:gd name="T11" fmla="*/ 2147483646 h 646"/>
                    <a:gd name="T12" fmla="*/ 2147483646 w 1017"/>
                    <a:gd name="T13" fmla="*/ 0 h 646"/>
                    <a:gd name="T14" fmla="*/ 2147483646 w 1017"/>
                    <a:gd name="T15" fmla="*/ 2147483646 h 646"/>
                    <a:gd name="T16" fmla="*/ 2147483646 w 1017"/>
                    <a:gd name="T17" fmla="*/ 2147483646 h 646"/>
                    <a:gd name="T18" fmla="*/ 2147483646 w 1017"/>
                    <a:gd name="T19" fmla="*/ 2147483646 h 646"/>
                    <a:gd name="T20" fmla="*/ 2147483646 w 1017"/>
                    <a:gd name="T21" fmla="*/ 2147483646 h 646"/>
                    <a:gd name="T22" fmla="*/ 2147483646 w 1017"/>
                    <a:gd name="T23" fmla="*/ 2147483646 h 6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7"/>
                    <a:gd name="T37" fmla="*/ 0 h 646"/>
                    <a:gd name="T38" fmla="*/ 1017 w 1017"/>
                    <a:gd name="T39" fmla="*/ 646 h 6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7" h="646">
                      <a:moveTo>
                        <a:pt x="156" y="638"/>
                      </a:moveTo>
                      <a:cubicBezTo>
                        <a:pt x="69" y="638"/>
                        <a:pt x="0" y="564"/>
                        <a:pt x="0" y="472"/>
                      </a:cubicBezTo>
                      <a:cubicBezTo>
                        <a:pt x="0" y="385"/>
                        <a:pt x="62" y="315"/>
                        <a:pt x="140" y="306"/>
                      </a:cubicBezTo>
                      <a:lnTo>
                        <a:pt x="140" y="291"/>
                      </a:lnTo>
                      <a:cubicBezTo>
                        <a:pt x="140" y="221"/>
                        <a:pt x="193" y="163"/>
                        <a:pt x="261" y="163"/>
                      </a:cubicBezTo>
                      <a:cubicBezTo>
                        <a:pt x="280" y="163"/>
                        <a:pt x="299" y="169"/>
                        <a:pt x="316" y="177"/>
                      </a:cubicBezTo>
                      <a:cubicBezTo>
                        <a:pt x="342" y="76"/>
                        <a:pt x="440" y="0"/>
                        <a:pt x="557" y="0"/>
                      </a:cubicBezTo>
                      <a:cubicBezTo>
                        <a:pt x="694" y="0"/>
                        <a:pt x="804" y="101"/>
                        <a:pt x="807" y="227"/>
                      </a:cubicBezTo>
                      <a:cubicBezTo>
                        <a:pt x="925" y="237"/>
                        <a:pt x="1017" y="329"/>
                        <a:pt x="1017" y="442"/>
                      </a:cubicBezTo>
                      <a:cubicBezTo>
                        <a:pt x="1017" y="538"/>
                        <a:pt x="949" y="619"/>
                        <a:pt x="857" y="646"/>
                      </a:cubicBezTo>
                      <a:lnTo>
                        <a:pt x="713" y="646"/>
                      </a:lnTo>
                      <a:lnTo>
                        <a:pt x="156" y="63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76" name="Freeform 4035"/>
                <p:cNvSpPr>
                  <a:spLocks noChangeArrowheads="1"/>
                </p:cNvSpPr>
                <p:nvPr/>
              </p:nvSpPr>
              <p:spPr bwMode="auto">
                <a:xfrm>
                  <a:off x="6916738" y="27924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3" y="54"/>
                        <a:pt x="54" y="43"/>
                        <a:pt x="54" y="27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77" name="Freeform 4036"/>
                <p:cNvSpPr>
                  <a:spLocks noChangeArrowheads="1"/>
                </p:cNvSpPr>
                <p:nvPr/>
              </p:nvSpPr>
              <p:spPr bwMode="auto">
                <a:xfrm>
                  <a:off x="6950076" y="29956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78" name="Freeform 4037"/>
                <p:cNvSpPr>
                  <a:spLocks noChangeArrowheads="1"/>
                </p:cNvSpPr>
                <p:nvPr/>
              </p:nvSpPr>
              <p:spPr bwMode="auto">
                <a:xfrm>
                  <a:off x="7081838" y="28987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79" name="Freeform 4038"/>
                <p:cNvSpPr>
                  <a:spLocks noChangeArrowheads="1"/>
                </p:cNvSpPr>
                <p:nvPr/>
              </p:nvSpPr>
              <p:spPr bwMode="auto">
                <a:xfrm>
                  <a:off x="7145338" y="31003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80" name="Freeform 4039"/>
                <p:cNvSpPr>
                  <a:spLocks noChangeArrowheads="1"/>
                </p:cNvSpPr>
                <p:nvPr/>
              </p:nvSpPr>
              <p:spPr bwMode="auto">
                <a:xfrm>
                  <a:off x="7250113" y="29225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4"/>
                    <a:gd name="T2" fmla="*/ 2147483646 w 57"/>
                    <a:gd name="T3" fmla="*/ 2147483646 h 54"/>
                    <a:gd name="T4" fmla="*/ 2147483646 w 57"/>
                    <a:gd name="T5" fmla="*/ 0 h 54"/>
                    <a:gd name="T6" fmla="*/ 0 w 57"/>
                    <a:gd name="T7" fmla="*/ 2147483646 h 54"/>
                    <a:gd name="T8" fmla="*/ 2147483646 w 57"/>
                    <a:gd name="T9" fmla="*/ 2147483646 h 54"/>
                    <a:gd name="T10" fmla="*/ 2147483646 w 57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4"/>
                    <a:gd name="T20" fmla="*/ 57 w 57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4">
                      <a:moveTo>
                        <a:pt x="29" y="54"/>
                      </a:moveTo>
                      <a:cubicBezTo>
                        <a:pt x="44" y="54"/>
                        <a:pt x="57" y="43"/>
                        <a:pt x="57" y="27"/>
                      </a:cubicBezTo>
                      <a:cubicBezTo>
                        <a:pt x="57" y="13"/>
                        <a:pt x="44" y="0"/>
                        <a:pt x="29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9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81" name="Freeform 4040"/>
                <p:cNvSpPr>
                  <a:spLocks noChangeArrowheads="1"/>
                </p:cNvSpPr>
                <p:nvPr/>
              </p:nvSpPr>
              <p:spPr bwMode="auto">
                <a:xfrm>
                  <a:off x="7186613" y="2789238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82" name="Freeform 4041"/>
                <p:cNvSpPr>
                  <a:spLocks noChangeArrowheads="1"/>
                </p:cNvSpPr>
                <p:nvPr/>
              </p:nvSpPr>
              <p:spPr bwMode="auto">
                <a:xfrm>
                  <a:off x="7435851" y="2921000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8"/>
                      </a:cubicBezTo>
                      <a:cubicBezTo>
                        <a:pt x="55" y="12"/>
                        <a:pt x="42" y="0"/>
                        <a:pt x="28" y="0"/>
                      </a:cubicBezTo>
                      <a:cubicBezTo>
                        <a:pt x="12" y="0"/>
                        <a:pt x="0" y="12"/>
                        <a:pt x="0" y="28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83" name="Freeform 4042"/>
                <p:cNvSpPr>
                  <a:spLocks noChangeArrowheads="1"/>
                </p:cNvSpPr>
                <p:nvPr/>
              </p:nvSpPr>
              <p:spPr bwMode="auto">
                <a:xfrm>
                  <a:off x="7381876" y="28051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84" name="Freeform 4043"/>
                <p:cNvSpPr>
                  <a:spLocks noChangeArrowheads="1"/>
                </p:cNvSpPr>
                <p:nvPr/>
              </p:nvSpPr>
              <p:spPr bwMode="auto">
                <a:xfrm>
                  <a:off x="7404101" y="3141663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85" name="Freeform 4044"/>
                <p:cNvSpPr>
                  <a:spLocks noChangeArrowheads="1"/>
                </p:cNvSpPr>
                <p:nvPr/>
              </p:nvSpPr>
              <p:spPr bwMode="auto">
                <a:xfrm>
                  <a:off x="7791451" y="315436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86" name="Freeform 4045"/>
                <p:cNvSpPr>
                  <a:spLocks noChangeArrowheads="1"/>
                </p:cNvSpPr>
                <p:nvPr/>
              </p:nvSpPr>
              <p:spPr bwMode="auto">
                <a:xfrm>
                  <a:off x="7646988" y="29845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87" name="Freeform 4046"/>
                <p:cNvSpPr>
                  <a:spLocks noChangeArrowheads="1"/>
                </p:cNvSpPr>
                <p:nvPr/>
              </p:nvSpPr>
              <p:spPr bwMode="auto">
                <a:xfrm>
                  <a:off x="7835901" y="27797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88" name="Freeform 4047"/>
                <p:cNvSpPr>
                  <a:spLocks noChangeArrowheads="1"/>
                </p:cNvSpPr>
                <p:nvPr/>
              </p:nvSpPr>
              <p:spPr bwMode="auto">
                <a:xfrm>
                  <a:off x="7948613" y="3046413"/>
                  <a:ext cx="28575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1" y="54"/>
                        <a:pt x="54" y="41"/>
                        <a:pt x="54" y="27"/>
                      </a:cubicBezTo>
                      <a:cubicBezTo>
                        <a:pt x="54" y="11"/>
                        <a:pt x="41" y="0"/>
                        <a:pt x="27" y="0"/>
                      </a:cubicBezTo>
                      <a:cubicBezTo>
                        <a:pt x="11" y="0"/>
                        <a:pt x="0" y="11"/>
                        <a:pt x="0" y="27"/>
                      </a:cubicBezTo>
                      <a:cubicBezTo>
                        <a:pt x="0" y="41"/>
                        <a:pt x="11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89" name="Freeform 4048"/>
                <p:cNvSpPr>
                  <a:spLocks noChangeArrowheads="1"/>
                </p:cNvSpPr>
                <p:nvPr/>
              </p:nvSpPr>
              <p:spPr bwMode="auto">
                <a:xfrm>
                  <a:off x="8189913" y="28686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5"/>
                    <a:gd name="T2" fmla="*/ 2147483646 w 54"/>
                    <a:gd name="T3" fmla="*/ 2147483646 h 55"/>
                    <a:gd name="T4" fmla="*/ 2147483646 w 54"/>
                    <a:gd name="T5" fmla="*/ 0 h 55"/>
                    <a:gd name="T6" fmla="*/ 0 w 54"/>
                    <a:gd name="T7" fmla="*/ 2147483646 h 55"/>
                    <a:gd name="T8" fmla="*/ 2147483646 w 54"/>
                    <a:gd name="T9" fmla="*/ 2147483646 h 55"/>
                    <a:gd name="T10" fmla="*/ 2147483646 w 54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5"/>
                    <a:gd name="T20" fmla="*/ 54 w 54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5">
                      <a:moveTo>
                        <a:pt x="27" y="55"/>
                      </a:moveTo>
                      <a:cubicBezTo>
                        <a:pt x="43" y="55"/>
                        <a:pt x="54" y="44"/>
                        <a:pt x="54" y="28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4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90" name="Freeform 4049"/>
                <p:cNvSpPr>
                  <a:spLocks noChangeArrowheads="1"/>
                </p:cNvSpPr>
                <p:nvPr/>
              </p:nvSpPr>
              <p:spPr bwMode="auto">
                <a:xfrm>
                  <a:off x="8424863" y="2755900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7"/>
                    <a:gd name="T2" fmla="*/ 2147483646 w 55"/>
                    <a:gd name="T3" fmla="*/ 2147483646 h 57"/>
                    <a:gd name="T4" fmla="*/ 2147483646 w 55"/>
                    <a:gd name="T5" fmla="*/ 0 h 57"/>
                    <a:gd name="T6" fmla="*/ 0 w 55"/>
                    <a:gd name="T7" fmla="*/ 2147483646 h 57"/>
                    <a:gd name="T8" fmla="*/ 2147483646 w 55"/>
                    <a:gd name="T9" fmla="*/ 2147483646 h 57"/>
                    <a:gd name="T10" fmla="*/ 2147483646 w 55"/>
                    <a:gd name="T11" fmla="*/ 2147483646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7"/>
                    <a:gd name="T20" fmla="*/ 55 w 55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7">
                      <a:moveTo>
                        <a:pt x="27" y="57"/>
                      </a:moveTo>
                      <a:cubicBezTo>
                        <a:pt x="43" y="57"/>
                        <a:pt x="55" y="44"/>
                        <a:pt x="55" y="29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7" y="57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91" name="Freeform 4050"/>
                <p:cNvSpPr>
                  <a:spLocks noChangeArrowheads="1"/>
                </p:cNvSpPr>
                <p:nvPr/>
              </p:nvSpPr>
              <p:spPr bwMode="auto">
                <a:xfrm>
                  <a:off x="7627938" y="2836863"/>
                  <a:ext cx="28575" cy="28575"/>
                </a:xfrm>
                <a:custGeom>
                  <a:avLst/>
                  <a:gdLst>
                    <a:gd name="T0" fmla="*/ 2147483646 w 56"/>
                    <a:gd name="T1" fmla="*/ 2147483646 h 56"/>
                    <a:gd name="T2" fmla="*/ 2147483646 w 56"/>
                    <a:gd name="T3" fmla="*/ 2147483646 h 56"/>
                    <a:gd name="T4" fmla="*/ 2147483646 w 56"/>
                    <a:gd name="T5" fmla="*/ 0 h 56"/>
                    <a:gd name="T6" fmla="*/ 0 w 56"/>
                    <a:gd name="T7" fmla="*/ 2147483646 h 56"/>
                    <a:gd name="T8" fmla="*/ 2147483646 w 56"/>
                    <a:gd name="T9" fmla="*/ 2147483646 h 56"/>
                    <a:gd name="T10" fmla="*/ 2147483646 w 56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56"/>
                    <a:gd name="T20" fmla="*/ 56 w 56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56">
                      <a:moveTo>
                        <a:pt x="27" y="56"/>
                      </a:move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7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92" name="Freeform 4051"/>
                <p:cNvSpPr>
                  <a:spLocks noChangeArrowheads="1"/>
                </p:cNvSpPr>
                <p:nvPr/>
              </p:nvSpPr>
              <p:spPr bwMode="auto">
                <a:xfrm>
                  <a:off x="7573963" y="31591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2"/>
                        <a:pt x="42" y="0"/>
                        <a:pt x="27" y="0"/>
                      </a:cubicBezTo>
                      <a:cubicBezTo>
                        <a:pt x="11" y="0"/>
                        <a:pt x="0" y="12"/>
                        <a:pt x="0" y="27"/>
                      </a:cubicBezTo>
                      <a:cubicBezTo>
                        <a:pt x="0" y="42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93" name="Freeform 4052"/>
                <p:cNvSpPr>
                  <a:spLocks noChangeArrowheads="1"/>
                </p:cNvSpPr>
                <p:nvPr/>
              </p:nvSpPr>
              <p:spPr bwMode="auto">
                <a:xfrm>
                  <a:off x="7864476" y="29575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94" name="Freeform 4053"/>
                <p:cNvSpPr>
                  <a:spLocks noChangeArrowheads="1"/>
                </p:cNvSpPr>
                <p:nvPr/>
              </p:nvSpPr>
              <p:spPr bwMode="auto">
                <a:xfrm>
                  <a:off x="8039101" y="28035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7" y="0"/>
                      </a:cubicBezTo>
                      <a:cubicBezTo>
                        <a:pt x="11" y="0"/>
                        <a:pt x="0" y="13"/>
                        <a:pt x="0" y="28"/>
                      </a:cubicBezTo>
                      <a:cubicBezTo>
                        <a:pt x="0" y="44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95" name="Freeform 4054"/>
                <p:cNvSpPr>
                  <a:spLocks noChangeArrowheads="1"/>
                </p:cNvSpPr>
                <p:nvPr/>
              </p:nvSpPr>
              <p:spPr bwMode="auto">
                <a:xfrm>
                  <a:off x="8151813" y="30321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96" name="Freeform 4055"/>
                <p:cNvSpPr>
                  <a:spLocks noChangeArrowheads="1"/>
                </p:cNvSpPr>
                <p:nvPr/>
              </p:nvSpPr>
              <p:spPr bwMode="auto">
                <a:xfrm>
                  <a:off x="8429626" y="28733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97" name="Freeform 4056"/>
                <p:cNvSpPr>
                  <a:spLocks noChangeArrowheads="1"/>
                </p:cNvSpPr>
                <p:nvPr/>
              </p:nvSpPr>
              <p:spPr bwMode="auto">
                <a:xfrm>
                  <a:off x="8291513" y="277336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7" y="54"/>
                      </a:moveTo>
                      <a:cubicBezTo>
                        <a:pt x="43" y="54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98" name="Freeform 4057"/>
                <p:cNvSpPr>
                  <a:spLocks noChangeArrowheads="1"/>
                </p:cNvSpPr>
                <p:nvPr/>
              </p:nvSpPr>
              <p:spPr bwMode="auto">
                <a:xfrm>
                  <a:off x="7488238" y="30353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8" y="54"/>
                      </a:moveTo>
                      <a:cubicBezTo>
                        <a:pt x="42" y="54"/>
                        <a:pt x="55" y="41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1"/>
                        <a:pt x="12" y="54"/>
                        <a:pt x="28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99" name="Freeform 4058"/>
                <p:cNvSpPr>
                  <a:spLocks noChangeArrowheads="1"/>
                </p:cNvSpPr>
                <p:nvPr/>
              </p:nvSpPr>
              <p:spPr bwMode="auto">
                <a:xfrm>
                  <a:off x="7250113" y="30241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5"/>
                    <a:gd name="T2" fmla="*/ 2147483646 w 57"/>
                    <a:gd name="T3" fmla="*/ 2147483646 h 55"/>
                    <a:gd name="T4" fmla="*/ 2147483646 w 57"/>
                    <a:gd name="T5" fmla="*/ 0 h 55"/>
                    <a:gd name="T6" fmla="*/ 0 w 57"/>
                    <a:gd name="T7" fmla="*/ 2147483646 h 55"/>
                    <a:gd name="T8" fmla="*/ 2147483646 w 57"/>
                    <a:gd name="T9" fmla="*/ 2147483646 h 55"/>
                    <a:gd name="T10" fmla="*/ 2147483646 w 57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5"/>
                    <a:gd name="T20" fmla="*/ 57 w 57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5">
                      <a:moveTo>
                        <a:pt x="28" y="55"/>
                      </a:moveTo>
                      <a:cubicBezTo>
                        <a:pt x="44" y="55"/>
                        <a:pt x="57" y="42"/>
                        <a:pt x="57" y="27"/>
                      </a:cubicBezTo>
                      <a:cubicBezTo>
                        <a:pt x="57" y="11"/>
                        <a:pt x="44" y="0"/>
                        <a:pt x="28" y="0"/>
                      </a:cubicBezTo>
                      <a:cubicBezTo>
                        <a:pt x="13" y="0"/>
                        <a:pt x="0" y="11"/>
                        <a:pt x="0" y="27"/>
                      </a:cubicBezTo>
                      <a:cubicBezTo>
                        <a:pt x="0" y="42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300" name="Freeform 4059"/>
                <p:cNvSpPr>
                  <a:spLocks noChangeArrowheads="1"/>
                </p:cNvSpPr>
                <p:nvPr/>
              </p:nvSpPr>
              <p:spPr bwMode="auto">
                <a:xfrm>
                  <a:off x="7077076" y="971550"/>
                  <a:ext cx="582613" cy="369888"/>
                </a:xfrm>
                <a:custGeom>
                  <a:avLst/>
                  <a:gdLst>
                    <a:gd name="T0" fmla="*/ 2147483646 w 1131"/>
                    <a:gd name="T1" fmla="*/ 2147483646 h 719"/>
                    <a:gd name="T2" fmla="*/ 0 w 1131"/>
                    <a:gd name="T3" fmla="*/ 2147483646 h 719"/>
                    <a:gd name="T4" fmla="*/ 2147483646 w 1131"/>
                    <a:gd name="T5" fmla="*/ 2147483646 h 719"/>
                    <a:gd name="T6" fmla="*/ 2147483646 w 1131"/>
                    <a:gd name="T7" fmla="*/ 2147483646 h 719"/>
                    <a:gd name="T8" fmla="*/ 2147483646 w 1131"/>
                    <a:gd name="T9" fmla="*/ 2147483646 h 719"/>
                    <a:gd name="T10" fmla="*/ 2147483646 w 1131"/>
                    <a:gd name="T11" fmla="*/ 2147483646 h 719"/>
                    <a:gd name="T12" fmla="*/ 2147483646 w 1131"/>
                    <a:gd name="T13" fmla="*/ 0 h 719"/>
                    <a:gd name="T14" fmla="*/ 2147483646 w 1131"/>
                    <a:gd name="T15" fmla="*/ 2147483646 h 719"/>
                    <a:gd name="T16" fmla="*/ 2147483646 w 1131"/>
                    <a:gd name="T17" fmla="*/ 2147483646 h 719"/>
                    <a:gd name="T18" fmla="*/ 2147483646 w 1131"/>
                    <a:gd name="T19" fmla="*/ 2147483646 h 719"/>
                    <a:gd name="T20" fmla="*/ 2147483646 w 1131"/>
                    <a:gd name="T21" fmla="*/ 2147483646 h 719"/>
                    <a:gd name="T22" fmla="*/ 2147483646 w 1131"/>
                    <a:gd name="T23" fmla="*/ 2147483646 h 7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31"/>
                    <a:gd name="T37" fmla="*/ 0 h 719"/>
                    <a:gd name="T38" fmla="*/ 1131 w 1131"/>
                    <a:gd name="T39" fmla="*/ 719 h 7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31" h="719">
                      <a:moveTo>
                        <a:pt x="174" y="710"/>
                      </a:moveTo>
                      <a:cubicBezTo>
                        <a:pt x="78" y="710"/>
                        <a:pt x="0" y="626"/>
                        <a:pt x="0" y="525"/>
                      </a:cubicBezTo>
                      <a:cubicBezTo>
                        <a:pt x="0" y="428"/>
                        <a:pt x="69" y="349"/>
                        <a:pt x="157" y="340"/>
                      </a:cubicBezTo>
                      <a:cubicBezTo>
                        <a:pt x="157" y="335"/>
                        <a:pt x="156" y="329"/>
                        <a:pt x="156" y="325"/>
                      </a:cubicBezTo>
                      <a:cubicBezTo>
                        <a:pt x="156" y="245"/>
                        <a:pt x="216" y="182"/>
                        <a:pt x="291" y="182"/>
                      </a:cubicBezTo>
                      <a:cubicBezTo>
                        <a:pt x="313" y="182"/>
                        <a:pt x="333" y="187"/>
                        <a:pt x="352" y="198"/>
                      </a:cubicBezTo>
                      <a:cubicBezTo>
                        <a:pt x="381" y="84"/>
                        <a:pt x="490" y="0"/>
                        <a:pt x="620" y="0"/>
                      </a:cubicBezTo>
                      <a:cubicBezTo>
                        <a:pt x="772" y="0"/>
                        <a:pt x="894" y="112"/>
                        <a:pt x="897" y="252"/>
                      </a:cubicBezTo>
                      <a:cubicBezTo>
                        <a:pt x="1029" y="264"/>
                        <a:pt x="1131" y="366"/>
                        <a:pt x="1131" y="491"/>
                      </a:cubicBezTo>
                      <a:cubicBezTo>
                        <a:pt x="1131" y="597"/>
                        <a:pt x="1058" y="688"/>
                        <a:pt x="954" y="719"/>
                      </a:cubicBezTo>
                      <a:lnTo>
                        <a:pt x="793" y="719"/>
                      </a:lnTo>
                      <a:lnTo>
                        <a:pt x="174" y="710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520" name="Rectangle 4060">
                  <a:extLst>
                    <a:ext uri="{FF2B5EF4-FFF2-40B4-BE49-F238E27FC236}">
                      <a16:creationId xmlns="" xmlns:a16="http://schemas.microsoft.com/office/drawing/2014/main" id="{BACD290F-BFE1-C44A-9A30-0229912138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88107" y="2093369"/>
                  <a:ext cx="438678" cy="490431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1" name="Rectangle 4061">
                  <a:extLst>
                    <a:ext uri="{FF2B5EF4-FFF2-40B4-BE49-F238E27FC236}">
                      <a16:creationId xmlns="" xmlns:a16="http://schemas.microsoft.com/office/drawing/2014/main" id="{5F8655F3-FF51-1448-856D-D257CDB9B9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5905" y="2093369"/>
                  <a:ext cx="464491" cy="490431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303" name="Freeform 4062"/>
                <p:cNvSpPr>
                  <a:spLocks noChangeArrowheads="1"/>
                </p:cNvSpPr>
                <p:nvPr/>
              </p:nvSpPr>
              <p:spPr bwMode="auto">
                <a:xfrm>
                  <a:off x="6764338" y="1584325"/>
                  <a:ext cx="1095375" cy="592138"/>
                </a:xfrm>
                <a:custGeom>
                  <a:avLst/>
                  <a:gdLst>
                    <a:gd name="T0" fmla="*/ 2147483646 w 690"/>
                    <a:gd name="T1" fmla="*/ 0 h 373"/>
                    <a:gd name="T2" fmla="*/ 2147483646 w 690"/>
                    <a:gd name="T3" fmla="*/ 0 h 373"/>
                    <a:gd name="T4" fmla="*/ 2147483646 w 690"/>
                    <a:gd name="T5" fmla="*/ 2147483646 h 373"/>
                    <a:gd name="T6" fmla="*/ 0 w 690"/>
                    <a:gd name="T7" fmla="*/ 2147483646 h 373"/>
                    <a:gd name="T8" fmla="*/ 2147483646 w 690"/>
                    <a:gd name="T9" fmla="*/ 0 h 3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0"/>
                    <a:gd name="T16" fmla="*/ 0 h 373"/>
                    <a:gd name="T17" fmla="*/ 690 w 690"/>
                    <a:gd name="T18" fmla="*/ 373 h 3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0" h="373">
                      <a:moveTo>
                        <a:pt x="109" y="0"/>
                      </a:moveTo>
                      <a:lnTo>
                        <a:pt x="690" y="0"/>
                      </a:lnTo>
                      <a:lnTo>
                        <a:pt x="690" y="373"/>
                      </a:lnTo>
                      <a:lnTo>
                        <a:pt x="0" y="37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304" name="Freeform 4063"/>
                <p:cNvSpPr>
                  <a:spLocks noChangeArrowheads="1"/>
                </p:cNvSpPr>
                <p:nvPr/>
              </p:nvSpPr>
              <p:spPr bwMode="auto">
                <a:xfrm>
                  <a:off x="7345363" y="1584325"/>
                  <a:ext cx="1096963" cy="592138"/>
                </a:xfrm>
                <a:custGeom>
                  <a:avLst/>
                  <a:gdLst>
                    <a:gd name="T0" fmla="*/ 2147483646 w 2128"/>
                    <a:gd name="T1" fmla="*/ 0 h 1157"/>
                    <a:gd name="T2" fmla="*/ 0 w 2128"/>
                    <a:gd name="T3" fmla="*/ 0 h 1157"/>
                    <a:gd name="T4" fmla="*/ 0 w 2128"/>
                    <a:gd name="T5" fmla="*/ 2147483646 h 1157"/>
                    <a:gd name="T6" fmla="*/ 2147483646 w 2128"/>
                    <a:gd name="T7" fmla="*/ 2147483646 h 1157"/>
                    <a:gd name="T8" fmla="*/ 2147483646 w 2128"/>
                    <a:gd name="T9" fmla="*/ 0 h 1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28"/>
                    <a:gd name="T16" fmla="*/ 0 h 1157"/>
                    <a:gd name="T17" fmla="*/ 2128 w 2128"/>
                    <a:gd name="T18" fmla="*/ 1157 h 1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28" h="1157">
                      <a:moveTo>
                        <a:pt x="1794" y="0"/>
                      </a:moveTo>
                      <a:lnTo>
                        <a:pt x="0" y="0"/>
                      </a:lnTo>
                      <a:lnTo>
                        <a:pt x="0" y="1157"/>
                      </a:lnTo>
                      <a:lnTo>
                        <a:pt x="2128" y="1157"/>
                      </a:lnTo>
                      <a:lnTo>
                        <a:pt x="1793" y="0"/>
                      </a:lnTo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524" name="Rectangle 4064">
                  <a:extLst>
                    <a:ext uri="{FF2B5EF4-FFF2-40B4-BE49-F238E27FC236}">
                      <a16:creationId xmlns="" xmlns:a16="http://schemas.microsoft.com/office/drawing/2014/main" id="{45BC0A5F-1261-F949-A313-FF7BC129F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0092" y="2557995"/>
                  <a:ext cx="541914" cy="51625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5" name="Rectangle 4065">
                  <a:extLst>
                    <a:ext uri="{FF2B5EF4-FFF2-40B4-BE49-F238E27FC236}">
                      <a16:creationId xmlns="" xmlns:a16="http://schemas.microsoft.com/office/drawing/2014/main" id="{D0857FF5-AFB1-A74A-BF4F-97E470305A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30092" y="2609621"/>
                  <a:ext cx="541914" cy="77430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6" name="Rectangle 4066">
                  <a:extLst>
                    <a:ext uri="{FF2B5EF4-FFF2-40B4-BE49-F238E27FC236}">
                      <a16:creationId xmlns="" xmlns:a16="http://schemas.microsoft.com/office/drawing/2014/main" id="{265EEB8F-D9C8-5543-A232-4D7434418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36497" y="2557995"/>
                  <a:ext cx="516101" cy="51625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7" name="Rectangle 4067">
                  <a:extLst>
                    <a:ext uri="{FF2B5EF4-FFF2-40B4-BE49-F238E27FC236}">
                      <a16:creationId xmlns="" xmlns:a16="http://schemas.microsoft.com/office/drawing/2014/main" id="{F0A44C8A-FC2C-C644-864A-5768C125FD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36497" y="2609621"/>
                  <a:ext cx="541898" cy="77430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309" name="Freeform 4068"/>
                <p:cNvSpPr>
                  <a:spLocks noChangeArrowheads="1"/>
                </p:cNvSpPr>
                <p:nvPr/>
              </p:nvSpPr>
              <p:spPr bwMode="auto">
                <a:xfrm>
                  <a:off x="7210426" y="1574800"/>
                  <a:ext cx="781050" cy="1112838"/>
                </a:xfrm>
                <a:custGeom>
                  <a:avLst/>
                  <a:gdLst>
                    <a:gd name="T0" fmla="*/ 0 w 492"/>
                    <a:gd name="T1" fmla="*/ 2147483646 h 701"/>
                    <a:gd name="T2" fmla="*/ 2147483646 w 492"/>
                    <a:gd name="T3" fmla="*/ 0 h 701"/>
                    <a:gd name="T4" fmla="*/ 2147483646 w 492"/>
                    <a:gd name="T5" fmla="*/ 2147483646 h 701"/>
                    <a:gd name="T6" fmla="*/ 2147483646 w 492"/>
                    <a:gd name="T7" fmla="*/ 2147483646 h 701"/>
                    <a:gd name="T8" fmla="*/ 0 w 492"/>
                    <a:gd name="T9" fmla="*/ 2147483646 h 701"/>
                    <a:gd name="T10" fmla="*/ 0 w 492"/>
                    <a:gd name="T11" fmla="*/ 2147483646 h 7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2"/>
                    <a:gd name="T19" fmla="*/ 0 h 701"/>
                    <a:gd name="T20" fmla="*/ 492 w 492"/>
                    <a:gd name="T21" fmla="*/ 701 h 7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2" h="701">
                      <a:moveTo>
                        <a:pt x="0" y="168"/>
                      </a:moveTo>
                      <a:lnTo>
                        <a:pt x="255" y="0"/>
                      </a:lnTo>
                      <a:lnTo>
                        <a:pt x="492" y="168"/>
                      </a:lnTo>
                      <a:lnTo>
                        <a:pt x="492" y="701"/>
                      </a:lnTo>
                      <a:lnTo>
                        <a:pt x="0" y="701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529" name="Rectangle 4069">
                  <a:extLst>
                    <a:ext uri="{FF2B5EF4-FFF2-40B4-BE49-F238E27FC236}">
                      <a16:creationId xmlns="" xmlns:a16="http://schemas.microsoft.com/office/drawing/2014/main" id="{A6DEDE68-EA26-AE4F-9643-C1654B1DA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5853" y="2325674"/>
                  <a:ext cx="206440" cy="361376"/>
                </a:xfrm>
                <a:prstGeom prst="rect">
                  <a:avLst/>
                </a:prstGeom>
                <a:solidFill>
                  <a:srgbClr val="F14E5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0" name="Rectangle 4070">
                  <a:extLst>
                    <a:ext uri="{FF2B5EF4-FFF2-40B4-BE49-F238E27FC236}">
                      <a16:creationId xmlns="" xmlns:a16="http://schemas.microsoft.com/office/drawing/2014/main" id="{F606A997-A1AC-4947-A22D-CA558C8CC57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68734" y="2222423"/>
                  <a:ext cx="154830" cy="258126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1" name="Rectangle 4071">
                  <a:extLst>
                    <a:ext uri="{FF2B5EF4-FFF2-40B4-BE49-F238E27FC236}">
                      <a16:creationId xmlns="" xmlns:a16="http://schemas.microsoft.com/office/drawing/2014/main" id="{1C2CE408-6496-4D47-A0A5-D1E8573CA9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59125" y="2222423"/>
                  <a:ext cx="154830" cy="258126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313" name="Freeform 4072"/>
                <p:cNvSpPr>
                  <a:spLocks noChangeArrowheads="1"/>
                </p:cNvSpPr>
                <p:nvPr/>
              </p:nvSpPr>
              <p:spPr bwMode="auto">
                <a:xfrm>
                  <a:off x="6994526" y="1409700"/>
                  <a:ext cx="1212850" cy="722313"/>
                </a:xfrm>
                <a:custGeom>
                  <a:avLst/>
                  <a:gdLst>
                    <a:gd name="T0" fmla="*/ 2147483646 w 764"/>
                    <a:gd name="T1" fmla="*/ 2147483646 h 455"/>
                    <a:gd name="T2" fmla="*/ 2147483646 w 764"/>
                    <a:gd name="T3" fmla="*/ 0 h 455"/>
                    <a:gd name="T4" fmla="*/ 2147483646 w 764"/>
                    <a:gd name="T5" fmla="*/ 0 h 455"/>
                    <a:gd name="T6" fmla="*/ 2147483646 w 764"/>
                    <a:gd name="T7" fmla="*/ 0 h 455"/>
                    <a:gd name="T8" fmla="*/ 2147483646 w 764"/>
                    <a:gd name="T9" fmla="*/ 2147483646 h 455"/>
                    <a:gd name="T10" fmla="*/ 2147483646 w 764"/>
                    <a:gd name="T11" fmla="*/ 2147483646 h 455"/>
                    <a:gd name="T12" fmla="*/ 2147483646 w 764"/>
                    <a:gd name="T13" fmla="*/ 2147483646 h 455"/>
                    <a:gd name="T14" fmla="*/ 2147483646 w 764"/>
                    <a:gd name="T15" fmla="*/ 2147483646 h 455"/>
                    <a:gd name="T16" fmla="*/ 2147483646 w 764"/>
                    <a:gd name="T17" fmla="*/ 2147483646 h 455"/>
                    <a:gd name="T18" fmla="*/ 2147483646 w 764"/>
                    <a:gd name="T19" fmla="*/ 2147483646 h 455"/>
                    <a:gd name="T20" fmla="*/ 0 w 764"/>
                    <a:gd name="T21" fmla="*/ 2147483646 h 455"/>
                    <a:gd name="T22" fmla="*/ 2147483646 w 764"/>
                    <a:gd name="T23" fmla="*/ 2147483646 h 455"/>
                    <a:gd name="T24" fmla="*/ 2147483646 w 764"/>
                    <a:gd name="T25" fmla="*/ 2147483646 h 4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64"/>
                    <a:gd name="T40" fmla="*/ 0 h 455"/>
                    <a:gd name="T41" fmla="*/ 764 w 764"/>
                    <a:gd name="T42" fmla="*/ 455 h 4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64" h="455">
                      <a:moveTo>
                        <a:pt x="307" y="74"/>
                      </a:moveTo>
                      <a:lnTo>
                        <a:pt x="381" y="0"/>
                      </a:lnTo>
                      <a:lnTo>
                        <a:pt x="382" y="0"/>
                      </a:lnTo>
                      <a:lnTo>
                        <a:pt x="456" y="74"/>
                      </a:lnTo>
                      <a:lnTo>
                        <a:pt x="456" y="75"/>
                      </a:lnTo>
                      <a:lnTo>
                        <a:pt x="764" y="381"/>
                      </a:lnTo>
                      <a:lnTo>
                        <a:pt x="689" y="455"/>
                      </a:lnTo>
                      <a:lnTo>
                        <a:pt x="382" y="148"/>
                      </a:lnTo>
                      <a:lnTo>
                        <a:pt x="74" y="455"/>
                      </a:lnTo>
                      <a:lnTo>
                        <a:pt x="0" y="381"/>
                      </a:lnTo>
                      <a:lnTo>
                        <a:pt x="307" y="75"/>
                      </a:lnTo>
                      <a:lnTo>
                        <a:pt x="307" y="74"/>
                      </a:lnTo>
                      <a:close/>
                    </a:path>
                  </a:pathLst>
                </a:custGeom>
                <a:solidFill>
                  <a:srgbClr val="F8A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314" name="Freeform 4073"/>
                <p:cNvSpPr>
                  <a:spLocks noChangeArrowheads="1"/>
                </p:cNvSpPr>
                <p:nvPr/>
              </p:nvSpPr>
              <p:spPr bwMode="auto">
                <a:xfrm>
                  <a:off x="7037388" y="1520825"/>
                  <a:ext cx="1122363" cy="558800"/>
                </a:xfrm>
                <a:custGeom>
                  <a:avLst/>
                  <a:gdLst>
                    <a:gd name="T0" fmla="*/ 2147483646 w 707"/>
                    <a:gd name="T1" fmla="*/ 2147483646 h 352"/>
                    <a:gd name="T2" fmla="*/ 2147483646 w 707"/>
                    <a:gd name="T3" fmla="*/ 2147483646 h 352"/>
                    <a:gd name="T4" fmla="*/ 2147483646 w 707"/>
                    <a:gd name="T5" fmla="*/ 2147483646 h 352"/>
                    <a:gd name="T6" fmla="*/ 2147483646 w 707"/>
                    <a:gd name="T7" fmla="*/ 2147483646 h 352"/>
                    <a:gd name="T8" fmla="*/ 0 w 707"/>
                    <a:gd name="T9" fmla="*/ 2147483646 h 352"/>
                    <a:gd name="T10" fmla="*/ 2147483646 w 707"/>
                    <a:gd name="T11" fmla="*/ 2147483646 h 352"/>
                    <a:gd name="T12" fmla="*/ 2147483646 w 707"/>
                    <a:gd name="T13" fmla="*/ 0 h 352"/>
                    <a:gd name="T14" fmla="*/ 2147483646 w 707"/>
                    <a:gd name="T15" fmla="*/ 2147483646 h 3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7"/>
                    <a:gd name="T25" fmla="*/ 0 h 352"/>
                    <a:gd name="T26" fmla="*/ 707 w 707"/>
                    <a:gd name="T27" fmla="*/ 352 h 3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7" h="352">
                      <a:moveTo>
                        <a:pt x="707" y="340"/>
                      </a:moveTo>
                      <a:lnTo>
                        <a:pt x="695" y="352"/>
                      </a:lnTo>
                      <a:lnTo>
                        <a:pt x="353" y="23"/>
                      </a:lnTo>
                      <a:lnTo>
                        <a:pt x="12" y="350"/>
                      </a:lnTo>
                      <a:lnTo>
                        <a:pt x="0" y="338"/>
                      </a:lnTo>
                      <a:lnTo>
                        <a:pt x="344" y="9"/>
                      </a:lnTo>
                      <a:lnTo>
                        <a:pt x="353" y="0"/>
                      </a:lnTo>
                      <a:lnTo>
                        <a:pt x="707" y="340"/>
                      </a:lnTo>
                      <a:close/>
                    </a:path>
                  </a:pathLst>
                </a:custGeom>
                <a:solidFill>
                  <a:srgbClr val="FAB8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534" name="Rectangle 4074">
                  <a:extLst>
                    <a:ext uri="{FF2B5EF4-FFF2-40B4-BE49-F238E27FC236}">
                      <a16:creationId xmlns="" xmlns:a16="http://schemas.microsoft.com/office/drawing/2014/main" id="{9DF512A9-2BF4-104B-B362-45EEF117E8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75226" y="2325674"/>
                  <a:ext cx="103220" cy="206501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5" name="Rectangle 4075">
                  <a:extLst>
                    <a:ext uri="{FF2B5EF4-FFF2-40B4-BE49-F238E27FC236}">
                      <a16:creationId xmlns="" xmlns:a16="http://schemas.microsoft.com/office/drawing/2014/main" id="{D7B1737A-DCA3-A14B-9C21-5054720F8F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1023" y="2454745"/>
                  <a:ext cx="25813" cy="77430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6" name="Rectangle 4076">
                  <a:extLst>
                    <a:ext uri="{FF2B5EF4-FFF2-40B4-BE49-F238E27FC236}">
                      <a16:creationId xmlns="" xmlns:a16="http://schemas.microsoft.com/office/drawing/2014/main" id="{7A23A99F-9088-8946-8821-28CBCA288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6836" y="2454745"/>
                  <a:ext cx="51610" cy="77430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7" name="Rectangle 4077">
                  <a:extLst>
                    <a:ext uri="{FF2B5EF4-FFF2-40B4-BE49-F238E27FC236}">
                      <a16:creationId xmlns="" xmlns:a16="http://schemas.microsoft.com/office/drawing/2014/main" id="{5ECFD518-B9F1-6440-A5F7-BC68826276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1023" y="2351495"/>
                  <a:ext cx="25813" cy="77430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8" name="Rectangle 4078">
                  <a:extLst>
                    <a:ext uri="{FF2B5EF4-FFF2-40B4-BE49-F238E27FC236}">
                      <a16:creationId xmlns="" xmlns:a16="http://schemas.microsoft.com/office/drawing/2014/main" id="{E60D315E-7FF7-FE44-9958-88140C883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6836" y="2351495"/>
                  <a:ext cx="51610" cy="77430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320" name="Freeform 4079"/>
                <p:cNvSpPr>
                  <a:spLocks noChangeArrowheads="1"/>
                </p:cNvSpPr>
                <p:nvPr/>
              </p:nvSpPr>
              <p:spPr bwMode="auto">
                <a:xfrm>
                  <a:off x="7834313" y="2514600"/>
                  <a:ext cx="17463" cy="17463"/>
                </a:xfrm>
                <a:custGeom>
                  <a:avLst/>
                  <a:gdLst>
                    <a:gd name="T0" fmla="*/ 2147483646 w 35"/>
                    <a:gd name="T1" fmla="*/ 2147483646 h 35"/>
                    <a:gd name="T2" fmla="*/ 2147483646 w 35"/>
                    <a:gd name="T3" fmla="*/ 2147483646 h 35"/>
                    <a:gd name="T4" fmla="*/ 2147483646 w 35"/>
                    <a:gd name="T5" fmla="*/ 0 h 35"/>
                    <a:gd name="T6" fmla="*/ 0 w 35"/>
                    <a:gd name="T7" fmla="*/ 2147483646 h 35"/>
                    <a:gd name="T8" fmla="*/ 2147483646 w 35"/>
                    <a:gd name="T9" fmla="*/ 2147483646 h 35"/>
                    <a:gd name="T10" fmla="*/ 2147483646 w 35"/>
                    <a:gd name="T11" fmla="*/ 214748364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35"/>
                    <a:gd name="T20" fmla="*/ 35 w 35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35">
                      <a:moveTo>
                        <a:pt x="18" y="35"/>
                      </a:moveTo>
                      <a:cubicBezTo>
                        <a:pt x="28" y="35"/>
                        <a:pt x="35" y="27"/>
                        <a:pt x="35" y="17"/>
                      </a:cubicBezTo>
                      <a:cubicBezTo>
                        <a:pt x="35" y="7"/>
                        <a:pt x="28" y="0"/>
                        <a:pt x="18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7"/>
                        <a:pt x="7" y="35"/>
                        <a:pt x="18" y="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540" name="Rectangle 4080">
                  <a:extLst>
                    <a:ext uri="{FF2B5EF4-FFF2-40B4-BE49-F238E27FC236}">
                      <a16:creationId xmlns="" xmlns:a16="http://schemas.microsoft.com/office/drawing/2014/main" id="{D67F79A2-7CB2-F04C-9AC7-F6F94EFB42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1954" y="2351495"/>
                  <a:ext cx="25813" cy="103250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1" name="Rectangle 4081">
                  <a:extLst>
                    <a:ext uri="{FF2B5EF4-FFF2-40B4-BE49-F238E27FC236}">
                      <a16:creationId xmlns="" xmlns:a16="http://schemas.microsoft.com/office/drawing/2014/main" id="{884E19FB-CD95-E347-AB38-C22D9CDB6F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4547" y="2351495"/>
                  <a:ext cx="51610" cy="103250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2" name="Rectangle 4082">
                  <a:extLst>
                    <a:ext uri="{FF2B5EF4-FFF2-40B4-BE49-F238E27FC236}">
                      <a16:creationId xmlns="" xmlns:a16="http://schemas.microsoft.com/office/drawing/2014/main" id="{D012A2A5-E64D-474A-A2B9-B90B6738E4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1954" y="2248244"/>
                  <a:ext cx="25813" cy="77430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3" name="Rectangle 4083">
                  <a:extLst>
                    <a:ext uri="{FF2B5EF4-FFF2-40B4-BE49-F238E27FC236}">
                      <a16:creationId xmlns="" xmlns:a16="http://schemas.microsoft.com/office/drawing/2014/main" id="{E1398B31-CC22-8141-BB87-E4F0DE6802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4547" y="2248244"/>
                  <a:ext cx="51610" cy="77430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4" name="Rectangle 4084">
                  <a:extLst>
                    <a:ext uri="{FF2B5EF4-FFF2-40B4-BE49-F238E27FC236}">
                      <a16:creationId xmlns="" xmlns:a16="http://schemas.microsoft.com/office/drawing/2014/main" id="{34547A2A-2690-0249-912D-EB727D5E1A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84922" y="2351495"/>
                  <a:ext cx="51610" cy="103250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5" name="Rectangle 4085">
                  <a:extLst>
                    <a:ext uri="{FF2B5EF4-FFF2-40B4-BE49-F238E27FC236}">
                      <a16:creationId xmlns="" xmlns:a16="http://schemas.microsoft.com/office/drawing/2014/main" id="{8851D5CA-C0F6-0A4F-89C2-190FD705AA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6532" y="2351495"/>
                  <a:ext cx="51610" cy="103250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6" name="Rectangle 4086">
                  <a:extLst>
                    <a:ext uri="{FF2B5EF4-FFF2-40B4-BE49-F238E27FC236}">
                      <a16:creationId xmlns="" xmlns:a16="http://schemas.microsoft.com/office/drawing/2014/main" id="{AD2DE2C6-F598-4948-83D7-CD8787631A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84922" y="2248244"/>
                  <a:ext cx="51610" cy="77430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7" name="Rectangle 4087">
                  <a:extLst>
                    <a:ext uri="{FF2B5EF4-FFF2-40B4-BE49-F238E27FC236}">
                      <a16:creationId xmlns="" xmlns:a16="http://schemas.microsoft.com/office/drawing/2014/main" id="{9864BCA5-3347-4541-841C-8504D9951A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6532" y="2248244"/>
                  <a:ext cx="51610" cy="77430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8" name="Rectangle 4088">
                  <a:extLst>
                    <a:ext uri="{FF2B5EF4-FFF2-40B4-BE49-F238E27FC236}">
                      <a16:creationId xmlns="" xmlns:a16="http://schemas.microsoft.com/office/drawing/2014/main" id="{8C9FA53C-01B0-5645-B922-9AB1266673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0396" y="2325674"/>
                  <a:ext cx="103220" cy="206501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9" name="Rectangle 4089">
                  <a:extLst>
                    <a:ext uri="{FF2B5EF4-FFF2-40B4-BE49-F238E27FC236}">
                      <a16:creationId xmlns="" xmlns:a16="http://schemas.microsoft.com/office/drawing/2014/main" id="{4B566FA7-49D0-9447-9BCF-00FD62FA89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6193" y="2454745"/>
                  <a:ext cx="25813" cy="77430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0" name="Rectangle 4090">
                  <a:extLst>
                    <a:ext uri="{FF2B5EF4-FFF2-40B4-BE49-F238E27FC236}">
                      <a16:creationId xmlns="" xmlns:a16="http://schemas.microsoft.com/office/drawing/2014/main" id="{D78B1813-0B8C-0846-8732-42A498019E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2006" y="2454745"/>
                  <a:ext cx="51610" cy="77430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1" name="Rectangle 4091">
                  <a:extLst>
                    <a:ext uri="{FF2B5EF4-FFF2-40B4-BE49-F238E27FC236}">
                      <a16:creationId xmlns="" xmlns:a16="http://schemas.microsoft.com/office/drawing/2014/main" id="{7815CE29-B6D3-7E46-BA0F-C89962D812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46193" y="2351495"/>
                  <a:ext cx="25813" cy="77430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2" name="Rectangle 4092">
                  <a:extLst>
                    <a:ext uri="{FF2B5EF4-FFF2-40B4-BE49-F238E27FC236}">
                      <a16:creationId xmlns="" xmlns:a16="http://schemas.microsoft.com/office/drawing/2014/main" id="{723E1E7A-8917-1F40-9F3E-79C6E9FF12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2006" y="2351495"/>
                  <a:ext cx="51610" cy="77430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334" name="Freeform 4093"/>
                <p:cNvSpPr>
                  <a:spLocks noChangeArrowheads="1"/>
                </p:cNvSpPr>
                <p:nvPr/>
              </p:nvSpPr>
              <p:spPr bwMode="auto">
                <a:xfrm>
                  <a:off x="7472363" y="1855788"/>
                  <a:ext cx="255588" cy="255588"/>
                </a:xfrm>
                <a:custGeom>
                  <a:avLst/>
                  <a:gdLst>
                    <a:gd name="T0" fmla="*/ 2147483646 w 498"/>
                    <a:gd name="T1" fmla="*/ 2147483646 h 498"/>
                    <a:gd name="T2" fmla="*/ 2147483646 w 498"/>
                    <a:gd name="T3" fmla="*/ 2147483646 h 498"/>
                    <a:gd name="T4" fmla="*/ 2147483646 w 498"/>
                    <a:gd name="T5" fmla="*/ 0 h 498"/>
                    <a:gd name="T6" fmla="*/ 0 w 498"/>
                    <a:gd name="T7" fmla="*/ 2147483646 h 498"/>
                    <a:gd name="T8" fmla="*/ 2147483646 w 498"/>
                    <a:gd name="T9" fmla="*/ 2147483646 h 498"/>
                    <a:gd name="T10" fmla="*/ 2147483646 w 498"/>
                    <a:gd name="T11" fmla="*/ 2147483646 h 4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8"/>
                    <a:gd name="T19" fmla="*/ 0 h 498"/>
                    <a:gd name="T20" fmla="*/ 498 w 498"/>
                    <a:gd name="T21" fmla="*/ 498 h 4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8" h="498">
                      <a:moveTo>
                        <a:pt x="250" y="498"/>
                      </a:moveTo>
                      <a:cubicBezTo>
                        <a:pt x="387" y="498"/>
                        <a:pt x="498" y="386"/>
                        <a:pt x="498" y="249"/>
                      </a:cubicBezTo>
                      <a:cubicBezTo>
                        <a:pt x="498" y="112"/>
                        <a:pt x="387" y="0"/>
                        <a:pt x="250" y="0"/>
                      </a:cubicBezTo>
                      <a:cubicBezTo>
                        <a:pt x="113" y="0"/>
                        <a:pt x="0" y="112"/>
                        <a:pt x="0" y="249"/>
                      </a:cubicBezTo>
                      <a:cubicBezTo>
                        <a:pt x="0" y="386"/>
                        <a:pt x="113" y="498"/>
                        <a:pt x="250" y="498"/>
                      </a:cubicBezTo>
                    </a:path>
                  </a:pathLst>
                </a:custGeom>
                <a:solidFill>
                  <a:srgbClr val="C6DF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335" name="Freeform 4094"/>
                <p:cNvSpPr>
                  <a:spLocks noChangeArrowheads="1"/>
                </p:cNvSpPr>
                <p:nvPr/>
              </p:nvSpPr>
              <p:spPr bwMode="auto">
                <a:xfrm>
                  <a:off x="7513638" y="1898650"/>
                  <a:ext cx="173038" cy="171450"/>
                </a:xfrm>
                <a:custGeom>
                  <a:avLst/>
                  <a:gdLst>
                    <a:gd name="T0" fmla="*/ 2147483646 w 336"/>
                    <a:gd name="T1" fmla="*/ 2147483646 h 337"/>
                    <a:gd name="T2" fmla="*/ 2147483646 w 336"/>
                    <a:gd name="T3" fmla="*/ 2147483646 h 337"/>
                    <a:gd name="T4" fmla="*/ 2147483646 w 336"/>
                    <a:gd name="T5" fmla="*/ 0 h 337"/>
                    <a:gd name="T6" fmla="*/ 0 w 336"/>
                    <a:gd name="T7" fmla="*/ 2147483646 h 337"/>
                    <a:gd name="T8" fmla="*/ 2147483646 w 336"/>
                    <a:gd name="T9" fmla="*/ 2147483646 h 337"/>
                    <a:gd name="T10" fmla="*/ 2147483646 w 336"/>
                    <a:gd name="T11" fmla="*/ 2147483646 h 3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6"/>
                    <a:gd name="T19" fmla="*/ 0 h 337"/>
                    <a:gd name="T20" fmla="*/ 336 w 336"/>
                    <a:gd name="T21" fmla="*/ 337 h 3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6" h="337">
                      <a:moveTo>
                        <a:pt x="169" y="337"/>
                      </a:moveTo>
                      <a:cubicBezTo>
                        <a:pt x="261" y="337"/>
                        <a:pt x="336" y="261"/>
                        <a:pt x="336" y="168"/>
                      </a:cubicBezTo>
                      <a:cubicBezTo>
                        <a:pt x="336" y="75"/>
                        <a:pt x="261" y="0"/>
                        <a:pt x="169" y="0"/>
                      </a:cubicBezTo>
                      <a:cubicBezTo>
                        <a:pt x="75" y="0"/>
                        <a:pt x="0" y="75"/>
                        <a:pt x="0" y="168"/>
                      </a:cubicBezTo>
                      <a:cubicBezTo>
                        <a:pt x="0" y="261"/>
                        <a:pt x="75" y="337"/>
                        <a:pt x="169" y="337"/>
                      </a:cubicBezTo>
                    </a:path>
                  </a:pathLst>
                </a:custGeom>
                <a:solidFill>
                  <a:srgbClr val="DFED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336" name="Freeform 4001"/>
                <p:cNvSpPr>
                  <a:spLocks noChangeArrowheads="1"/>
                </p:cNvSpPr>
                <p:nvPr/>
              </p:nvSpPr>
              <p:spPr bwMode="auto">
                <a:xfrm>
                  <a:off x="7462044" y="1857375"/>
                  <a:ext cx="258763" cy="258763"/>
                </a:xfrm>
                <a:custGeom>
                  <a:avLst/>
                  <a:gdLst>
                    <a:gd name="T0" fmla="*/ 2147483646 w 163"/>
                    <a:gd name="T1" fmla="*/ 0 h 163"/>
                    <a:gd name="T2" fmla="*/ 2147483646 w 163"/>
                    <a:gd name="T3" fmla="*/ 0 h 163"/>
                    <a:gd name="T4" fmla="*/ 2147483646 w 163"/>
                    <a:gd name="T5" fmla="*/ 2147483646 h 163"/>
                    <a:gd name="T6" fmla="*/ 2147483646 w 163"/>
                    <a:gd name="T7" fmla="*/ 2147483646 h 163"/>
                    <a:gd name="T8" fmla="*/ 2147483646 w 163"/>
                    <a:gd name="T9" fmla="*/ 2147483646 h 163"/>
                    <a:gd name="T10" fmla="*/ 2147483646 w 163"/>
                    <a:gd name="T11" fmla="*/ 2147483646 h 163"/>
                    <a:gd name="T12" fmla="*/ 2147483646 w 163"/>
                    <a:gd name="T13" fmla="*/ 2147483646 h 163"/>
                    <a:gd name="T14" fmla="*/ 2147483646 w 163"/>
                    <a:gd name="T15" fmla="*/ 2147483646 h 163"/>
                    <a:gd name="T16" fmla="*/ 2147483646 w 163"/>
                    <a:gd name="T17" fmla="*/ 2147483646 h 163"/>
                    <a:gd name="T18" fmla="*/ 0 w 163"/>
                    <a:gd name="T19" fmla="*/ 2147483646 h 163"/>
                    <a:gd name="T20" fmla="*/ 0 w 163"/>
                    <a:gd name="T21" fmla="*/ 2147483646 h 163"/>
                    <a:gd name="T22" fmla="*/ 2147483646 w 163"/>
                    <a:gd name="T23" fmla="*/ 2147483646 h 163"/>
                    <a:gd name="T24" fmla="*/ 2147483646 w 163"/>
                    <a:gd name="T25" fmla="*/ 0 h 1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3"/>
                    <a:gd name="T40" fmla="*/ 0 h 163"/>
                    <a:gd name="T41" fmla="*/ 163 w 163"/>
                    <a:gd name="T42" fmla="*/ 163 h 1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3" h="163">
                      <a:moveTo>
                        <a:pt x="48" y="0"/>
                      </a:moveTo>
                      <a:lnTo>
                        <a:pt x="115" y="0"/>
                      </a:lnTo>
                      <a:lnTo>
                        <a:pt x="115" y="48"/>
                      </a:lnTo>
                      <a:lnTo>
                        <a:pt x="163" y="48"/>
                      </a:lnTo>
                      <a:lnTo>
                        <a:pt x="163" y="116"/>
                      </a:lnTo>
                      <a:lnTo>
                        <a:pt x="115" y="116"/>
                      </a:lnTo>
                      <a:lnTo>
                        <a:pt x="115" y="163"/>
                      </a:lnTo>
                      <a:lnTo>
                        <a:pt x="48" y="163"/>
                      </a:lnTo>
                      <a:lnTo>
                        <a:pt x="48" y="116"/>
                      </a:lnTo>
                      <a:lnTo>
                        <a:pt x="0" y="116"/>
                      </a:lnTo>
                      <a:lnTo>
                        <a:pt x="0" y="48"/>
                      </a:lnTo>
                      <a:lnTo>
                        <a:pt x="48" y="4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DF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34836" name="Group 93"/>
              <p:cNvGrpSpPr>
                <a:grpSpLocks/>
              </p:cNvGrpSpPr>
              <p:nvPr/>
            </p:nvGrpSpPr>
            <p:grpSpPr bwMode="auto">
              <a:xfrm>
                <a:off x="4450312" y="3563666"/>
                <a:ext cx="212931" cy="212055"/>
                <a:chOff x="6234113" y="600075"/>
                <a:chExt cx="2700338" cy="2689226"/>
              </a:xfrm>
            </p:grpSpPr>
            <p:sp>
              <p:nvSpPr>
                <p:cNvPr id="35197" name="Freeform 4026"/>
                <p:cNvSpPr>
                  <a:spLocks noChangeArrowheads="1"/>
                </p:cNvSpPr>
                <p:nvPr/>
              </p:nvSpPr>
              <p:spPr bwMode="auto">
                <a:xfrm>
                  <a:off x="6938963" y="27828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98" name="Freeform 4027"/>
                <p:cNvSpPr>
                  <a:spLocks noChangeArrowheads="1"/>
                </p:cNvSpPr>
                <p:nvPr/>
              </p:nvSpPr>
              <p:spPr bwMode="auto">
                <a:xfrm>
                  <a:off x="7021513" y="28924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99" name="Freeform 4028"/>
                <p:cNvSpPr>
                  <a:spLocks noChangeArrowheads="1"/>
                </p:cNvSpPr>
                <p:nvPr/>
              </p:nvSpPr>
              <p:spPr bwMode="auto">
                <a:xfrm>
                  <a:off x="6234113" y="600075"/>
                  <a:ext cx="2700338" cy="2689225"/>
                </a:xfrm>
                <a:custGeom>
                  <a:avLst/>
                  <a:gdLst>
                    <a:gd name="T0" fmla="*/ 2147483646 w 5244"/>
                    <a:gd name="T1" fmla="*/ 2147483646 h 5244"/>
                    <a:gd name="T2" fmla="*/ 2147483646 w 5244"/>
                    <a:gd name="T3" fmla="*/ 2147483646 h 5244"/>
                    <a:gd name="T4" fmla="*/ 2147483646 w 5244"/>
                    <a:gd name="T5" fmla="*/ 0 h 5244"/>
                    <a:gd name="T6" fmla="*/ 0 w 5244"/>
                    <a:gd name="T7" fmla="*/ 2147483646 h 5244"/>
                    <a:gd name="T8" fmla="*/ 2147483646 w 5244"/>
                    <a:gd name="T9" fmla="*/ 2147483646 h 5244"/>
                    <a:gd name="T10" fmla="*/ 2147483646 w 5244"/>
                    <a:gd name="T11" fmla="*/ 2147483646 h 5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44"/>
                    <a:gd name="T19" fmla="*/ 0 h 5244"/>
                    <a:gd name="T20" fmla="*/ 5244 w 5244"/>
                    <a:gd name="T21" fmla="*/ 5244 h 52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44" h="5244">
                      <a:moveTo>
                        <a:pt x="2622" y="5244"/>
                      </a:moveTo>
                      <a:cubicBezTo>
                        <a:pt x="4067" y="5244"/>
                        <a:pt x="5244" y="4067"/>
                        <a:pt x="5244" y="2622"/>
                      </a:cubicBezTo>
                      <a:cubicBezTo>
                        <a:pt x="5244" y="1178"/>
                        <a:pt x="4067" y="0"/>
                        <a:pt x="2622" y="0"/>
                      </a:cubicBezTo>
                      <a:cubicBezTo>
                        <a:pt x="1177" y="0"/>
                        <a:pt x="0" y="1178"/>
                        <a:pt x="0" y="2622"/>
                      </a:cubicBezTo>
                      <a:cubicBezTo>
                        <a:pt x="0" y="4067"/>
                        <a:pt x="1177" y="5244"/>
                        <a:pt x="2622" y="5244"/>
                      </a:cubicBezTo>
                    </a:path>
                  </a:pathLst>
                </a:custGeom>
                <a:solidFill>
                  <a:srgbClr val="71D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00" name="Freeform 4029"/>
                <p:cNvSpPr>
                  <a:spLocks noChangeArrowheads="1"/>
                </p:cNvSpPr>
                <p:nvPr/>
              </p:nvSpPr>
              <p:spPr bwMode="auto">
                <a:xfrm>
                  <a:off x="6546851" y="1023938"/>
                  <a:ext cx="2387600" cy="2033588"/>
                </a:xfrm>
                <a:custGeom>
                  <a:avLst/>
                  <a:gdLst>
                    <a:gd name="T0" fmla="*/ 2147483646 w 4635"/>
                    <a:gd name="T1" fmla="*/ 2147483646 h 3963"/>
                    <a:gd name="T2" fmla="*/ 2147483646 w 4635"/>
                    <a:gd name="T3" fmla="*/ 2147483646 h 3963"/>
                    <a:gd name="T4" fmla="*/ 2147483646 w 4635"/>
                    <a:gd name="T5" fmla="*/ 2147483646 h 3963"/>
                    <a:gd name="T6" fmla="*/ 0 w 4635"/>
                    <a:gd name="T7" fmla="*/ 2147483646 h 3963"/>
                    <a:gd name="T8" fmla="*/ 2147483646 w 4635"/>
                    <a:gd name="T9" fmla="*/ 2147483646 h 3963"/>
                    <a:gd name="T10" fmla="*/ 2147483646 w 4635"/>
                    <a:gd name="T11" fmla="*/ 2147483646 h 3963"/>
                    <a:gd name="T12" fmla="*/ 2147483646 w 4635"/>
                    <a:gd name="T13" fmla="*/ 2147483646 h 3963"/>
                    <a:gd name="T14" fmla="*/ 2147483646 w 4635"/>
                    <a:gd name="T15" fmla="*/ 2147483646 h 3963"/>
                    <a:gd name="T16" fmla="*/ 2147483646 w 4635"/>
                    <a:gd name="T17" fmla="*/ 0 h 3963"/>
                    <a:gd name="T18" fmla="*/ 2147483646 w 4635"/>
                    <a:gd name="T19" fmla="*/ 2147483646 h 3963"/>
                    <a:gd name="T20" fmla="*/ 2147483646 w 4635"/>
                    <a:gd name="T21" fmla="*/ 2147483646 h 3963"/>
                    <a:gd name="T22" fmla="*/ 2147483646 w 4635"/>
                    <a:gd name="T23" fmla="*/ 2147483646 h 3963"/>
                    <a:gd name="T24" fmla="*/ 2147483646 w 4635"/>
                    <a:gd name="T25" fmla="*/ 2147483646 h 39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35"/>
                    <a:gd name="T40" fmla="*/ 0 h 3963"/>
                    <a:gd name="T41" fmla="*/ 4635 w 4635"/>
                    <a:gd name="T42" fmla="*/ 3963 h 39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35" h="3963">
                      <a:moveTo>
                        <a:pt x="4635" y="1801"/>
                      </a:moveTo>
                      <a:cubicBezTo>
                        <a:pt x="4632" y="2700"/>
                        <a:pt x="4179" y="3492"/>
                        <a:pt x="3488" y="3963"/>
                      </a:cubicBezTo>
                      <a:lnTo>
                        <a:pt x="1506" y="3569"/>
                      </a:lnTo>
                      <a:lnTo>
                        <a:pt x="0" y="1698"/>
                      </a:lnTo>
                      <a:lnTo>
                        <a:pt x="576" y="1102"/>
                      </a:lnTo>
                      <a:lnTo>
                        <a:pt x="1066" y="1537"/>
                      </a:lnTo>
                      <a:lnTo>
                        <a:pt x="2325" y="1732"/>
                      </a:lnTo>
                      <a:lnTo>
                        <a:pt x="1150" y="600"/>
                      </a:lnTo>
                      <a:lnTo>
                        <a:pt x="1869" y="0"/>
                      </a:lnTo>
                      <a:lnTo>
                        <a:pt x="3306" y="1335"/>
                      </a:lnTo>
                      <a:lnTo>
                        <a:pt x="3647" y="1599"/>
                      </a:lnTo>
                      <a:lnTo>
                        <a:pt x="4347" y="1492"/>
                      </a:lnTo>
                      <a:lnTo>
                        <a:pt x="4635" y="1801"/>
                      </a:lnTo>
                    </a:path>
                  </a:pathLst>
                </a:custGeom>
                <a:solidFill>
                  <a:srgbClr val="3EC0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01" name="Freeform 4030"/>
                <p:cNvSpPr>
                  <a:spLocks noChangeArrowheads="1"/>
                </p:cNvSpPr>
                <p:nvPr/>
              </p:nvSpPr>
              <p:spPr bwMode="auto">
                <a:xfrm>
                  <a:off x="8237538" y="2336800"/>
                  <a:ext cx="434975" cy="441325"/>
                </a:xfrm>
                <a:custGeom>
                  <a:avLst/>
                  <a:gdLst>
                    <a:gd name="T0" fmla="*/ 2147483646 w 846"/>
                    <a:gd name="T1" fmla="*/ 2147483646 h 861"/>
                    <a:gd name="T2" fmla="*/ 2147483646 w 846"/>
                    <a:gd name="T3" fmla="*/ 2147483646 h 861"/>
                    <a:gd name="T4" fmla="*/ 2147483646 w 846"/>
                    <a:gd name="T5" fmla="*/ 2147483646 h 861"/>
                    <a:gd name="T6" fmla="*/ 2147483646 w 846"/>
                    <a:gd name="T7" fmla="*/ 2147483646 h 861"/>
                    <a:gd name="T8" fmla="*/ 2147483646 w 846"/>
                    <a:gd name="T9" fmla="*/ 2147483646 h 861"/>
                    <a:gd name="T10" fmla="*/ 2147483646 w 846"/>
                    <a:gd name="T11" fmla="*/ 2147483646 h 861"/>
                    <a:gd name="T12" fmla="*/ 2147483646 w 846"/>
                    <a:gd name="T13" fmla="*/ 2147483646 h 861"/>
                    <a:gd name="T14" fmla="*/ 2147483646 w 846"/>
                    <a:gd name="T15" fmla="*/ 2147483646 h 861"/>
                    <a:gd name="T16" fmla="*/ 2147483646 w 846"/>
                    <a:gd name="T17" fmla="*/ 2147483646 h 861"/>
                    <a:gd name="T18" fmla="*/ 2147483646 w 846"/>
                    <a:gd name="T19" fmla="*/ 2147483646 h 861"/>
                    <a:gd name="T20" fmla="*/ 2147483646 w 846"/>
                    <a:gd name="T21" fmla="*/ 2147483646 h 861"/>
                    <a:gd name="T22" fmla="*/ 2147483646 w 846"/>
                    <a:gd name="T23" fmla="*/ 0 h 861"/>
                    <a:gd name="T24" fmla="*/ 0 w 846"/>
                    <a:gd name="T25" fmla="*/ 2147483646 h 861"/>
                    <a:gd name="T26" fmla="*/ 2147483646 w 846"/>
                    <a:gd name="T27" fmla="*/ 2147483646 h 861"/>
                    <a:gd name="T28" fmla="*/ 2147483646 w 846"/>
                    <a:gd name="T29" fmla="*/ 2147483646 h 861"/>
                    <a:gd name="T30" fmla="*/ 2147483646 w 846"/>
                    <a:gd name="T31" fmla="*/ 2147483646 h 861"/>
                    <a:gd name="T32" fmla="*/ 2147483646 w 846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6"/>
                    <a:gd name="T52" fmla="*/ 0 h 861"/>
                    <a:gd name="T53" fmla="*/ 846 w 846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6" h="861">
                      <a:moveTo>
                        <a:pt x="64" y="561"/>
                      </a:moveTo>
                      <a:cubicBezTo>
                        <a:pt x="55" y="584"/>
                        <a:pt x="50" y="612"/>
                        <a:pt x="50" y="639"/>
                      </a:cubicBezTo>
                      <a:cubicBezTo>
                        <a:pt x="50" y="762"/>
                        <a:pt x="149" y="861"/>
                        <a:pt x="273" y="861"/>
                      </a:cubicBezTo>
                      <a:cubicBezTo>
                        <a:pt x="363" y="861"/>
                        <a:pt x="441" y="808"/>
                        <a:pt x="475" y="731"/>
                      </a:cubicBezTo>
                      <a:cubicBezTo>
                        <a:pt x="514" y="767"/>
                        <a:pt x="566" y="789"/>
                        <a:pt x="624" y="789"/>
                      </a:cubicBezTo>
                      <a:cubicBezTo>
                        <a:pt x="747" y="789"/>
                        <a:pt x="846" y="688"/>
                        <a:pt x="846" y="565"/>
                      </a:cubicBezTo>
                      <a:cubicBezTo>
                        <a:pt x="846" y="443"/>
                        <a:pt x="747" y="343"/>
                        <a:pt x="624" y="343"/>
                      </a:cubicBezTo>
                      <a:lnTo>
                        <a:pt x="618" y="343"/>
                      </a:lnTo>
                      <a:lnTo>
                        <a:pt x="618" y="319"/>
                      </a:lnTo>
                      <a:cubicBezTo>
                        <a:pt x="618" y="196"/>
                        <a:pt x="519" y="96"/>
                        <a:pt x="396" y="96"/>
                      </a:cubicBezTo>
                      <a:cubicBezTo>
                        <a:pt x="374" y="96"/>
                        <a:pt x="353" y="99"/>
                        <a:pt x="332" y="105"/>
                      </a:cubicBezTo>
                      <a:cubicBezTo>
                        <a:pt x="301" y="41"/>
                        <a:pt x="244" y="0"/>
                        <a:pt x="179" y="0"/>
                      </a:cubicBezTo>
                      <a:cubicBezTo>
                        <a:pt x="80" y="0"/>
                        <a:pt x="0" y="99"/>
                        <a:pt x="0" y="222"/>
                      </a:cubicBezTo>
                      <a:cubicBezTo>
                        <a:pt x="0" y="265"/>
                        <a:pt x="11" y="306"/>
                        <a:pt x="28" y="340"/>
                      </a:cubicBezTo>
                      <a:cubicBezTo>
                        <a:pt x="18" y="365"/>
                        <a:pt x="13" y="391"/>
                        <a:pt x="13" y="418"/>
                      </a:cubicBezTo>
                      <a:cubicBezTo>
                        <a:pt x="13" y="473"/>
                        <a:pt x="32" y="522"/>
                        <a:pt x="6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02" name="Freeform 4031"/>
                <p:cNvSpPr>
                  <a:spLocks noChangeArrowheads="1"/>
                </p:cNvSpPr>
                <p:nvPr/>
              </p:nvSpPr>
              <p:spPr bwMode="auto">
                <a:xfrm>
                  <a:off x="6477001" y="2336800"/>
                  <a:ext cx="436563" cy="441325"/>
                </a:xfrm>
                <a:custGeom>
                  <a:avLst/>
                  <a:gdLst>
                    <a:gd name="T0" fmla="*/ 2147483646 w 847"/>
                    <a:gd name="T1" fmla="*/ 2147483646 h 861"/>
                    <a:gd name="T2" fmla="*/ 2147483646 w 847"/>
                    <a:gd name="T3" fmla="*/ 2147483646 h 861"/>
                    <a:gd name="T4" fmla="*/ 2147483646 w 847"/>
                    <a:gd name="T5" fmla="*/ 2147483646 h 861"/>
                    <a:gd name="T6" fmla="*/ 2147483646 w 847"/>
                    <a:gd name="T7" fmla="*/ 2147483646 h 861"/>
                    <a:gd name="T8" fmla="*/ 2147483646 w 847"/>
                    <a:gd name="T9" fmla="*/ 2147483646 h 861"/>
                    <a:gd name="T10" fmla="*/ 0 w 847"/>
                    <a:gd name="T11" fmla="*/ 2147483646 h 861"/>
                    <a:gd name="T12" fmla="*/ 2147483646 w 847"/>
                    <a:gd name="T13" fmla="*/ 2147483646 h 861"/>
                    <a:gd name="T14" fmla="*/ 2147483646 w 847"/>
                    <a:gd name="T15" fmla="*/ 2147483646 h 861"/>
                    <a:gd name="T16" fmla="*/ 2147483646 w 847"/>
                    <a:gd name="T17" fmla="*/ 2147483646 h 861"/>
                    <a:gd name="T18" fmla="*/ 2147483646 w 847"/>
                    <a:gd name="T19" fmla="*/ 2147483646 h 861"/>
                    <a:gd name="T20" fmla="*/ 2147483646 w 847"/>
                    <a:gd name="T21" fmla="*/ 2147483646 h 861"/>
                    <a:gd name="T22" fmla="*/ 2147483646 w 847"/>
                    <a:gd name="T23" fmla="*/ 0 h 861"/>
                    <a:gd name="T24" fmla="*/ 2147483646 w 847"/>
                    <a:gd name="T25" fmla="*/ 2147483646 h 861"/>
                    <a:gd name="T26" fmla="*/ 2147483646 w 847"/>
                    <a:gd name="T27" fmla="*/ 2147483646 h 861"/>
                    <a:gd name="T28" fmla="*/ 2147483646 w 847"/>
                    <a:gd name="T29" fmla="*/ 2147483646 h 861"/>
                    <a:gd name="T30" fmla="*/ 2147483646 w 847"/>
                    <a:gd name="T31" fmla="*/ 2147483646 h 861"/>
                    <a:gd name="T32" fmla="*/ 2147483646 w 847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7"/>
                    <a:gd name="T52" fmla="*/ 0 h 861"/>
                    <a:gd name="T53" fmla="*/ 847 w 847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7" h="861">
                      <a:moveTo>
                        <a:pt x="784" y="561"/>
                      </a:moveTo>
                      <a:cubicBezTo>
                        <a:pt x="792" y="584"/>
                        <a:pt x="798" y="612"/>
                        <a:pt x="798" y="639"/>
                      </a:cubicBezTo>
                      <a:cubicBezTo>
                        <a:pt x="798" y="762"/>
                        <a:pt x="699" y="861"/>
                        <a:pt x="574" y="861"/>
                      </a:cubicBezTo>
                      <a:cubicBezTo>
                        <a:pt x="485" y="861"/>
                        <a:pt x="407" y="808"/>
                        <a:pt x="372" y="731"/>
                      </a:cubicBezTo>
                      <a:cubicBezTo>
                        <a:pt x="332" y="767"/>
                        <a:pt x="280" y="789"/>
                        <a:pt x="224" y="789"/>
                      </a:cubicBezTo>
                      <a:cubicBezTo>
                        <a:pt x="100" y="789"/>
                        <a:pt x="0" y="688"/>
                        <a:pt x="0" y="565"/>
                      </a:cubicBezTo>
                      <a:cubicBezTo>
                        <a:pt x="0" y="443"/>
                        <a:pt x="100" y="343"/>
                        <a:pt x="224" y="343"/>
                      </a:cubicBezTo>
                      <a:lnTo>
                        <a:pt x="230" y="343"/>
                      </a:lnTo>
                      <a:cubicBezTo>
                        <a:pt x="230" y="334"/>
                        <a:pt x="228" y="327"/>
                        <a:pt x="228" y="319"/>
                      </a:cubicBezTo>
                      <a:cubicBezTo>
                        <a:pt x="228" y="196"/>
                        <a:pt x="329" y="96"/>
                        <a:pt x="452" y="96"/>
                      </a:cubicBezTo>
                      <a:cubicBezTo>
                        <a:pt x="473" y="96"/>
                        <a:pt x="495" y="99"/>
                        <a:pt x="515" y="105"/>
                      </a:cubicBezTo>
                      <a:cubicBezTo>
                        <a:pt x="547" y="41"/>
                        <a:pt x="603" y="0"/>
                        <a:pt x="668" y="0"/>
                      </a:cubicBezTo>
                      <a:cubicBezTo>
                        <a:pt x="768" y="0"/>
                        <a:pt x="847" y="99"/>
                        <a:pt x="847" y="222"/>
                      </a:cubicBezTo>
                      <a:cubicBezTo>
                        <a:pt x="847" y="265"/>
                        <a:pt x="837" y="306"/>
                        <a:pt x="820" y="340"/>
                      </a:cubicBezTo>
                      <a:cubicBezTo>
                        <a:pt x="830" y="365"/>
                        <a:pt x="834" y="391"/>
                        <a:pt x="834" y="418"/>
                      </a:cubicBezTo>
                      <a:cubicBezTo>
                        <a:pt x="834" y="473"/>
                        <a:pt x="815" y="522"/>
                        <a:pt x="78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03" name="Freeform 4032"/>
                <p:cNvSpPr>
                  <a:spLocks noChangeArrowheads="1"/>
                </p:cNvSpPr>
                <p:nvPr/>
              </p:nvSpPr>
              <p:spPr bwMode="auto">
                <a:xfrm>
                  <a:off x="8286751" y="1589088"/>
                  <a:ext cx="500063" cy="315913"/>
                </a:xfrm>
                <a:custGeom>
                  <a:avLst/>
                  <a:gdLst>
                    <a:gd name="T0" fmla="*/ 2147483646 w 970"/>
                    <a:gd name="T1" fmla="*/ 2147483646 h 616"/>
                    <a:gd name="T2" fmla="*/ 0 w 970"/>
                    <a:gd name="T3" fmla="*/ 2147483646 h 616"/>
                    <a:gd name="T4" fmla="*/ 2147483646 w 970"/>
                    <a:gd name="T5" fmla="*/ 2147483646 h 616"/>
                    <a:gd name="T6" fmla="*/ 2147483646 w 970"/>
                    <a:gd name="T7" fmla="*/ 2147483646 h 616"/>
                    <a:gd name="T8" fmla="*/ 2147483646 w 970"/>
                    <a:gd name="T9" fmla="*/ 2147483646 h 616"/>
                    <a:gd name="T10" fmla="*/ 2147483646 w 970"/>
                    <a:gd name="T11" fmla="*/ 2147483646 h 616"/>
                    <a:gd name="T12" fmla="*/ 2147483646 w 970"/>
                    <a:gd name="T13" fmla="*/ 0 h 616"/>
                    <a:gd name="T14" fmla="*/ 2147483646 w 970"/>
                    <a:gd name="T15" fmla="*/ 2147483646 h 616"/>
                    <a:gd name="T16" fmla="*/ 2147483646 w 970"/>
                    <a:gd name="T17" fmla="*/ 2147483646 h 616"/>
                    <a:gd name="T18" fmla="*/ 2147483646 w 970"/>
                    <a:gd name="T19" fmla="*/ 2147483646 h 616"/>
                    <a:gd name="T20" fmla="*/ 2147483646 w 970"/>
                    <a:gd name="T21" fmla="*/ 2147483646 h 616"/>
                    <a:gd name="T22" fmla="*/ 2147483646 w 970"/>
                    <a:gd name="T23" fmla="*/ 2147483646 h 6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616"/>
                    <a:gd name="T38" fmla="*/ 970 w 970"/>
                    <a:gd name="T39" fmla="*/ 616 h 6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616">
                      <a:moveTo>
                        <a:pt x="149" y="608"/>
                      </a:moveTo>
                      <a:cubicBezTo>
                        <a:pt x="67" y="608"/>
                        <a:pt x="0" y="537"/>
                        <a:pt x="0" y="449"/>
                      </a:cubicBezTo>
                      <a:cubicBezTo>
                        <a:pt x="0" y="367"/>
                        <a:pt x="59" y="299"/>
                        <a:pt x="134" y="292"/>
                      </a:cubicBezTo>
                      <a:lnTo>
                        <a:pt x="134" y="277"/>
                      </a:lnTo>
                      <a:cubicBezTo>
                        <a:pt x="134" y="209"/>
                        <a:pt x="185" y="156"/>
                        <a:pt x="250" y="156"/>
                      </a:cubicBezTo>
                      <a:cubicBezTo>
                        <a:pt x="269" y="156"/>
                        <a:pt x="286" y="160"/>
                        <a:pt x="302" y="169"/>
                      </a:cubicBezTo>
                      <a:cubicBezTo>
                        <a:pt x="326" y="72"/>
                        <a:pt x="420" y="0"/>
                        <a:pt x="533" y="0"/>
                      </a:cubicBezTo>
                      <a:cubicBezTo>
                        <a:pt x="661" y="0"/>
                        <a:pt x="766" y="97"/>
                        <a:pt x="769" y="216"/>
                      </a:cubicBezTo>
                      <a:cubicBezTo>
                        <a:pt x="882" y="225"/>
                        <a:pt x="970" y="313"/>
                        <a:pt x="970" y="421"/>
                      </a:cubicBezTo>
                      <a:cubicBezTo>
                        <a:pt x="970" y="512"/>
                        <a:pt x="906" y="589"/>
                        <a:pt x="818" y="616"/>
                      </a:cubicBezTo>
                      <a:lnTo>
                        <a:pt x="680" y="616"/>
                      </a:lnTo>
                      <a:lnTo>
                        <a:pt x="149" y="60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04" name="Freeform 4033"/>
                <p:cNvSpPr>
                  <a:spLocks noChangeArrowheads="1"/>
                </p:cNvSpPr>
                <p:nvPr/>
              </p:nvSpPr>
              <p:spPr bwMode="auto">
                <a:xfrm>
                  <a:off x="6457951" y="2687638"/>
                  <a:ext cx="2252663" cy="601663"/>
                </a:xfrm>
                <a:custGeom>
                  <a:avLst/>
                  <a:gdLst>
                    <a:gd name="T0" fmla="*/ 2147483646 w 4372"/>
                    <a:gd name="T1" fmla="*/ 0 h 1174"/>
                    <a:gd name="T2" fmla="*/ 2147483646 w 4372"/>
                    <a:gd name="T3" fmla="*/ 2147483646 h 1174"/>
                    <a:gd name="T4" fmla="*/ 0 w 4372"/>
                    <a:gd name="T5" fmla="*/ 0 h 1174"/>
                    <a:gd name="T6" fmla="*/ 2147483646 w 4372"/>
                    <a:gd name="T7" fmla="*/ 0 h 1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72"/>
                    <a:gd name="T13" fmla="*/ 0 h 1174"/>
                    <a:gd name="T14" fmla="*/ 4372 w 4372"/>
                    <a:gd name="T15" fmla="*/ 1174 h 1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72" h="1174">
                      <a:moveTo>
                        <a:pt x="4372" y="0"/>
                      </a:moveTo>
                      <a:cubicBezTo>
                        <a:pt x="3903" y="707"/>
                        <a:pt x="3099" y="1174"/>
                        <a:pt x="2186" y="1174"/>
                      </a:cubicBezTo>
                      <a:cubicBezTo>
                        <a:pt x="1272" y="1174"/>
                        <a:pt x="469" y="707"/>
                        <a:pt x="0" y="0"/>
                      </a:cubicBezTo>
                      <a:lnTo>
                        <a:pt x="4372" y="0"/>
                      </a:lnTo>
                    </a:path>
                  </a:pathLst>
                </a:custGeom>
                <a:solidFill>
                  <a:srgbClr val="F89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05" name="Freeform 4034"/>
                <p:cNvSpPr>
                  <a:spLocks noChangeArrowheads="1"/>
                </p:cNvSpPr>
                <p:nvPr/>
              </p:nvSpPr>
              <p:spPr bwMode="auto">
                <a:xfrm>
                  <a:off x="6486526" y="1570038"/>
                  <a:ext cx="523875" cy="331788"/>
                </a:xfrm>
                <a:custGeom>
                  <a:avLst/>
                  <a:gdLst>
                    <a:gd name="T0" fmla="*/ 2147483646 w 1017"/>
                    <a:gd name="T1" fmla="*/ 2147483646 h 646"/>
                    <a:gd name="T2" fmla="*/ 0 w 1017"/>
                    <a:gd name="T3" fmla="*/ 2147483646 h 646"/>
                    <a:gd name="T4" fmla="*/ 2147483646 w 1017"/>
                    <a:gd name="T5" fmla="*/ 2147483646 h 646"/>
                    <a:gd name="T6" fmla="*/ 2147483646 w 1017"/>
                    <a:gd name="T7" fmla="*/ 2147483646 h 646"/>
                    <a:gd name="T8" fmla="*/ 2147483646 w 1017"/>
                    <a:gd name="T9" fmla="*/ 2147483646 h 646"/>
                    <a:gd name="T10" fmla="*/ 2147483646 w 1017"/>
                    <a:gd name="T11" fmla="*/ 2147483646 h 646"/>
                    <a:gd name="T12" fmla="*/ 2147483646 w 1017"/>
                    <a:gd name="T13" fmla="*/ 0 h 646"/>
                    <a:gd name="T14" fmla="*/ 2147483646 w 1017"/>
                    <a:gd name="T15" fmla="*/ 2147483646 h 646"/>
                    <a:gd name="T16" fmla="*/ 2147483646 w 1017"/>
                    <a:gd name="T17" fmla="*/ 2147483646 h 646"/>
                    <a:gd name="T18" fmla="*/ 2147483646 w 1017"/>
                    <a:gd name="T19" fmla="*/ 2147483646 h 646"/>
                    <a:gd name="T20" fmla="*/ 2147483646 w 1017"/>
                    <a:gd name="T21" fmla="*/ 2147483646 h 646"/>
                    <a:gd name="T22" fmla="*/ 2147483646 w 1017"/>
                    <a:gd name="T23" fmla="*/ 2147483646 h 6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7"/>
                    <a:gd name="T37" fmla="*/ 0 h 646"/>
                    <a:gd name="T38" fmla="*/ 1017 w 1017"/>
                    <a:gd name="T39" fmla="*/ 646 h 6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7" h="646">
                      <a:moveTo>
                        <a:pt x="156" y="638"/>
                      </a:moveTo>
                      <a:cubicBezTo>
                        <a:pt x="69" y="638"/>
                        <a:pt x="0" y="564"/>
                        <a:pt x="0" y="472"/>
                      </a:cubicBezTo>
                      <a:cubicBezTo>
                        <a:pt x="0" y="385"/>
                        <a:pt x="62" y="315"/>
                        <a:pt x="140" y="306"/>
                      </a:cubicBezTo>
                      <a:lnTo>
                        <a:pt x="140" y="291"/>
                      </a:lnTo>
                      <a:cubicBezTo>
                        <a:pt x="140" y="221"/>
                        <a:pt x="193" y="163"/>
                        <a:pt x="261" y="163"/>
                      </a:cubicBezTo>
                      <a:cubicBezTo>
                        <a:pt x="280" y="163"/>
                        <a:pt x="299" y="169"/>
                        <a:pt x="316" y="177"/>
                      </a:cubicBezTo>
                      <a:cubicBezTo>
                        <a:pt x="342" y="76"/>
                        <a:pt x="440" y="0"/>
                        <a:pt x="557" y="0"/>
                      </a:cubicBezTo>
                      <a:cubicBezTo>
                        <a:pt x="694" y="0"/>
                        <a:pt x="804" y="101"/>
                        <a:pt x="807" y="227"/>
                      </a:cubicBezTo>
                      <a:cubicBezTo>
                        <a:pt x="925" y="237"/>
                        <a:pt x="1017" y="329"/>
                        <a:pt x="1017" y="442"/>
                      </a:cubicBezTo>
                      <a:cubicBezTo>
                        <a:pt x="1017" y="538"/>
                        <a:pt x="949" y="619"/>
                        <a:pt x="857" y="646"/>
                      </a:cubicBezTo>
                      <a:lnTo>
                        <a:pt x="713" y="646"/>
                      </a:lnTo>
                      <a:lnTo>
                        <a:pt x="156" y="63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06" name="Freeform 4035"/>
                <p:cNvSpPr>
                  <a:spLocks noChangeArrowheads="1"/>
                </p:cNvSpPr>
                <p:nvPr/>
              </p:nvSpPr>
              <p:spPr bwMode="auto">
                <a:xfrm>
                  <a:off x="6916738" y="27924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3" y="54"/>
                        <a:pt x="54" y="43"/>
                        <a:pt x="54" y="27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07" name="Freeform 4036"/>
                <p:cNvSpPr>
                  <a:spLocks noChangeArrowheads="1"/>
                </p:cNvSpPr>
                <p:nvPr/>
              </p:nvSpPr>
              <p:spPr bwMode="auto">
                <a:xfrm>
                  <a:off x="6950076" y="29956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08" name="Freeform 4037"/>
                <p:cNvSpPr>
                  <a:spLocks noChangeArrowheads="1"/>
                </p:cNvSpPr>
                <p:nvPr/>
              </p:nvSpPr>
              <p:spPr bwMode="auto">
                <a:xfrm>
                  <a:off x="7081838" y="28987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09" name="Freeform 4038"/>
                <p:cNvSpPr>
                  <a:spLocks noChangeArrowheads="1"/>
                </p:cNvSpPr>
                <p:nvPr/>
              </p:nvSpPr>
              <p:spPr bwMode="auto">
                <a:xfrm>
                  <a:off x="7145338" y="31003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10" name="Freeform 4039"/>
                <p:cNvSpPr>
                  <a:spLocks noChangeArrowheads="1"/>
                </p:cNvSpPr>
                <p:nvPr/>
              </p:nvSpPr>
              <p:spPr bwMode="auto">
                <a:xfrm>
                  <a:off x="7250113" y="29225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4"/>
                    <a:gd name="T2" fmla="*/ 2147483646 w 57"/>
                    <a:gd name="T3" fmla="*/ 2147483646 h 54"/>
                    <a:gd name="T4" fmla="*/ 2147483646 w 57"/>
                    <a:gd name="T5" fmla="*/ 0 h 54"/>
                    <a:gd name="T6" fmla="*/ 0 w 57"/>
                    <a:gd name="T7" fmla="*/ 2147483646 h 54"/>
                    <a:gd name="T8" fmla="*/ 2147483646 w 57"/>
                    <a:gd name="T9" fmla="*/ 2147483646 h 54"/>
                    <a:gd name="T10" fmla="*/ 2147483646 w 57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4"/>
                    <a:gd name="T20" fmla="*/ 57 w 57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4">
                      <a:moveTo>
                        <a:pt x="29" y="54"/>
                      </a:moveTo>
                      <a:cubicBezTo>
                        <a:pt x="44" y="54"/>
                        <a:pt x="57" y="43"/>
                        <a:pt x="57" y="27"/>
                      </a:cubicBezTo>
                      <a:cubicBezTo>
                        <a:pt x="57" y="13"/>
                        <a:pt x="44" y="0"/>
                        <a:pt x="29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9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11" name="Freeform 4040"/>
                <p:cNvSpPr>
                  <a:spLocks noChangeArrowheads="1"/>
                </p:cNvSpPr>
                <p:nvPr/>
              </p:nvSpPr>
              <p:spPr bwMode="auto">
                <a:xfrm>
                  <a:off x="7186613" y="2789238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12" name="Freeform 4041"/>
                <p:cNvSpPr>
                  <a:spLocks noChangeArrowheads="1"/>
                </p:cNvSpPr>
                <p:nvPr/>
              </p:nvSpPr>
              <p:spPr bwMode="auto">
                <a:xfrm>
                  <a:off x="7435851" y="2921000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8"/>
                      </a:cubicBezTo>
                      <a:cubicBezTo>
                        <a:pt x="55" y="12"/>
                        <a:pt x="42" y="0"/>
                        <a:pt x="28" y="0"/>
                      </a:cubicBezTo>
                      <a:cubicBezTo>
                        <a:pt x="12" y="0"/>
                        <a:pt x="0" y="12"/>
                        <a:pt x="0" y="28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13" name="Freeform 4042"/>
                <p:cNvSpPr>
                  <a:spLocks noChangeArrowheads="1"/>
                </p:cNvSpPr>
                <p:nvPr/>
              </p:nvSpPr>
              <p:spPr bwMode="auto">
                <a:xfrm>
                  <a:off x="7381876" y="28051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14" name="Freeform 4043"/>
                <p:cNvSpPr>
                  <a:spLocks noChangeArrowheads="1"/>
                </p:cNvSpPr>
                <p:nvPr/>
              </p:nvSpPr>
              <p:spPr bwMode="auto">
                <a:xfrm>
                  <a:off x="7404101" y="3141663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15" name="Freeform 4044"/>
                <p:cNvSpPr>
                  <a:spLocks noChangeArrowheads="1"/>
                </p:cNvSpPr>
                <p:nvPr/>
              </p:nvSpPr>
              <p:spPr bwMode="auto">
                <a:xfrm>
                  <a:off x="7791451" y="315436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16" name="Freeform 4045"/>
                <p:cNvSpPr>
                  <a:spLocks noChangeArrowheads="1"/>
                </p:cNvSpPr>
                <p:nvPr/>
              </p:nvSpPr>
              <p:spPr bwMode="auto">
                <a:xfrm>
                  <a:off x="7646988" y="29845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17" name="Freeform 4046"/>
                <p:cNvSpPr>
                  <a:spLocks noChangeArrowheads="1"/>
                </p:cNvSpPr>
                <p:nvPr/>
              </p:nvSpPr>
              <p:spPr bwMode="auto">
                <a:xfrm>
                  <a:off x="7835901" y="27797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18" name="Freeform 4047"/>
                <p:cNvSpPr>
                  <a:spLocks noChangeArrowheads="1"/>
                </p:cNvSpPr>
                <p:nvPr/>
              </p:nvSpPr>
              <p:spPr bwMode="auto">
                <a:xfrm>
                  <a:off x="7948613" y="3046413"/>
                  <a:ext cx="28575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1" y="54"/>
                        <a:pt x="54" y="41"/>
                        <a:pt x="54" y="27"/>
                      </a:cubicBezTo>
                      <a:cubicBezTo>
                        <a:pt x="54" y="11"/>
                        <a:pt x="41" y="0"/>
                        <a:pt x="27" y="0"/>
                      </a:cubicBezTo>
                      <a:cubicBezTo>
                        <a:pt x="11" y="0"/>
                        <a:pt x="0" y="11"/>
                        <a:pt x="0" y="27"/>
                      </a:cubicBezTo>
                      <a:cubicBezTo>
                        <a:pt x="0" y="41"/>
                        <a:pt x="11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19" name="Freeform 4048"/>
                <p:cNvSpPr>
                  <a:spLocks noChangeArrowheads="1"/>
                </p:cNvSpPr>
                <p:nvPr/>
              </p:nvSpPr>
              <p:spPr bwMode="auto">
                <a:xfrm>
                  <a:off x="8189913" y="28686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5"/>
                    <a:gd name="T2" fmla="*/ 2147483646 w 54"/>
                    <a:gd name="T3" fmla="*/ 2147483646 h 55"/>
                    <a:gd name="T4" fmla="*/ 2147483646 w 54"/>
                    <a:gd name="T5" fmla="*/ 0 h 55"/>
                    <a:gd name="T6" fmla="*/ 0 w 54"/>
                    <a:gd name="T7" fmla="*/ 2147483646 h 55"/>
                    <a:gd name="T8" fmla="*/ 2147483646 w 54"/>
                    <a:gd name="T9" fmla="*/ 2147483646 h 55"/>
                    <a:gd name="T10" fmla="*/ 2147483646 w 54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5"/>
                    <a:gd name="T20" fmla="*/ 54 w 54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5">
                      <a:moveTo>
                        <a:pt x="27" y="55"/>
                      </a:moveTo>
                      <a:cubicBezTo>
                        <a:pt x="43" y="55"/>
                        <a:pt x="54" y="44"/>
                        <a:pt x="54" y="28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4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20" name="Freeform 4049"/>
                <p:cNvSpPr>
                  <a:spLocks noChangeArrowheads="1"/>
                </p:cNvSpPr>
                <p:nvPr/>
              </p:nvSpPr>
              <p:spPr bwMode="auto">
                <a:xfrm>
                  <a:off x="8424863" y="2755900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7"/>
                    <a:gd name="T2" fmla="*/ 2147483646 w 55"/>
                    <a:gd name="T3" fmla="*/ 2147483646 h 57"/>
                    <a:gd name="T4" fmla="*/ 2147483646 w 55"/>
                    <a:gd name="T5" fmla="*/ 0 h 57"/>
                    <a:gd name="T6" fmla="*/ 0 w 55"/>
                    <a:gd name="T7" fmla="*/ 2147483646 h 57"/>
                    <a:gd name="T8" fmla="*/ 2147483646 w 55"/>
                    <a:gd name="T9" fmla="*/ 2147483646 h 57"/>
                    <a:gd name="T10" fmla="*/ 2147483646 w 55"/>
                    <a:gd name="T11" fmla="*/ 2147483646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7"/>
                    <a:gd name="T20" fmla="*/ 55 w 55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7">
                      <a:moveTo>
                        <a:pt x="27" y="57"/>
                      </a:moveTo>
                      <a:cubicBezTo>
                        <a:pt x="43" y="57"/>
                        <a:pt x="55" y="44"/>
                        <a:pt x="55" y="29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7" y="57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21" name="Freeform 4050"/>
                <p:cNvSpPr>
                  <a:spLocks noChangeArrowheads="1"/>
                </p:cNvSpPr>
                <p:nvPr/>
              </p:nvSpPr>
              <p:spPr bwMode="auto">
                <a:xfrm>
                  <a:off x="7627938" y="2836863"/>
                  <a:ext cx="28575" cy="28575"/>
                </a:xfrm>
                <a:custGeom>
                  <a:avLst/>
                  <a:gdLst>
                    <a:gd name="T0" fmla="*/ 2147483646 w 56"/>
                    <a:gd name="T1" fmla="*/ 2147483646 h 56"/>
                    <a:gd name="T2" fmla="*/ 2147483646 w 56"/>
                    <a:gd name="T3" fmla="*/ 2147483646 h 56"/>
                    <a:gd name="T4" fmla="*/ 2147483646 w 56"/>
                    <a:gd name="T5" fmla="*/ 0 h 56"/>
                    <a:gd name="T6" fmla="*/ 0 w 56"/>
                    <a:gd name="T7" fmla="*/ 2147483646 h 56"/>
                    <a:gd name="T8" fmla="*/ 2147483646 w 56"/>
                    <a:gd name="T9" fmla="*/ 2147483646 h 56"/>
                    <a:gd name="T10" fmla="*/ 2147483646 w 56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56"/>
                    <a:gd name="T20" fmla="*/ 56 w 56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56">
                      <a:moveTo>
                        <a:pt x="27" y="56"/>
                      </a:move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7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22" name="Freeform 4051"/>
                <p:cNvSpPr>
                  <a:spLocks noChangeArrowheads="1"/>
                </p:cNvSpPr>
                <p:nvPr/>
              </p:nvSpPr>
              <p:spPr bwMode="auto">
                <a:xfrm>
                  <a:off x="7573963" y="31591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2"/>
                        <a:pt x="42" y="0"/>
                        <a:pt x="27" y="0"/>
                      </a:cubicBezTo>
                      <a:cubicBezTo>
                        <a:pt x="11" y="0"/>
                        <a:pt x="0" y="12"/>
                        <a:pt x="0" y="27"/>
                      </a:cubicBezTo>
                      <a:cubicBezTo>
                        <a:pt x="0" y="42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23" name="Freeform 4052"/>
                <p:cNvSpPr>
                  <a:spLocks noChangeArrowheads="1"/>
                </p:cNvSpPr>
                <p:nvPr/>
              </p:nvSpPr>
              <p:spPr bwMode="auto">
                <a:xfrm>
                  <a:off x="7864476" y="29575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24" name="Freeform 4053"/>
                <p:cNvSpPr>
                  <a:spLocks noChangeArrowheads="1"/>
                </p:cNvSpPr>
                <p:nvPr/>
              </p:nvSpPr>
              <p:spPr bwMode="auto">
                <a:xfrm>
                  <a:off x="8039101" y="28035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7" y="0"/>
                      </a:cubicBezTo>
                      <a:cubicBezTo>
                        <a:pt x="11" y="0"/>
                        <a:pt x="0" y="13"/>
                        <a:pt x="0" y="28"/>
                      </a:cubicBezTo>
                      <a:cubicBezTo>
                        <a:pt x="0" y="44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25" name="Freeform 4054"/>
                <p:cNvSpPr>
                  <a:spLocks noChangeArrowheads="1"/>
                </p:cNvSpPr>
                <p:nvPr/>
              </p:nvSpPr>
              <p:spPr bwMode="auto">
                <a:xfrm>
                  <a:off x="8151813" y="30321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26" name="Freeform 4055"/>
                <p:cNvSpPr>
                  <a:spLocks noChangeArrowheads="1"/>
                </p:cNvSpPr>
                <p:nvPr/>
              </p:nvSpPr>
              <p:spPr bwMode="auto">
                <a:xfrm>
                  <a:off x="8429626" y="28733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27" name="Freeform 4056"/>
                <p:cNvSpPr>
                  <a:spLocks noChangeArrowheads="1"/>
                </p:cNvSpPr>
                <p:nvPr/>
              </p:nvSpPr>
              <p:spPr bwMode="auto">
                <a:xfrm>
                  <a:off x="8291513" y="277336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7" y="54"/>
                      </a:moveTo>
                      <a:cubicBezTo>
                        <a:pt x="43" y="54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28" name="Freeform 4057"/>
                <p:cNvSpPr>
                  <a:spLocks noChangeArrowheads="1"/>
                </p:cNvSpPr>
                <p:nvPr/>
              </p:nvSpPr>
              <p:spPr bwMode="auto">
                <a:xfrm>
                  <a:off x="7488238" y="30353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8" y="54"/>
                      </a:moveTo>
                      <a:cubicBezTo>
                        <a:pt x="42" y="54"/>
                        <a:pt x="55" y="41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1"/>
                        <a:pt x="12" y="54"/>
                        <a:pt x="28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29" name="Freeform 4058"/>
                <p:cNvSpPr>
                  <a:spLocks noChangeArrowheads="1"/>
                </p:cNvSpPr>
                <p:nvPr/>
              </p:nvSpPr>
              <p:spPr bwMode="auto">
                <a:xfrm>
                  <a:off x="7250113" y="30241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5"/>
                    <a:gd name="T2" fmla="*/ 2147483646 w 57"/>
                    <a:gd name="T3" fmla="*/ 2147483646 h 55"/>
                    <a:gd name="T4" fmla="*/ 2147483646 w 57"/>
                    <a:gd name="T5" fmla="*/ 0 h 55"/>
                    <a:gd name="T6" fmla="*/ 0 w 57"/>
                    <a:gd name="T7" fmla="*/ 2147483646 h 55"/>
                    <a:gd name="T8" fmla="*/ 2147483646 w 57"/>
                    <a:gd name="T9" fmla="*/ 2147483646 h 55"/>
                    <a:gd name="T10" fmla="*/ 2147483646 w 57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5"/>
                    <a:gd name="T20" fmla="*/ 57 w 57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5">
                      <a:moveTo>
                        <a:pt x="28" y="55"/>
                      </a:moveTo>
                      <a:cubicBezTo>
                        <a:pt x="44" y="55"/>
                        <a:pt x="57" y="42"/>
                        <a:pt x="57" y="27"/>
                      </a:cubicBezTo>
                      <a:cubicBezTo>
                        <a:pt x="57" y="11"/>
                        <a:pt x="44" y="0"/>
                        <a:pt x="28" y="0"/>
                      </a:cubicBezTo>
                      <a:cubicBezTo>
                        <a:pt x="13" y="0"/>
                        <a:pt x="0" y="11"/>
                        <a:pt x="0" y="27"/>
                      </a:cubicBezTo>
                      <a:cubicBezTo>
                        <a:pt x="0" y="42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30" name="Freeform 4059"/>
                <p:cNvSpPr>
                  <a:spLocks noChangeArrowheads="1"/>
                </p:cNvSpPr>
                <p:nvPr/>
              </p:nvSpPr>
              <p:spPr bwMode="auto">
                <a:xfrm>
                  <a:off x="7077076" y="971550"/>
                  <a:ext cx="582613" cy="369888"/>
                </a:xfrm>
                <a:custGeom>
                  <a:avLst/>
                  <a:gdLst>
                    <a:gd name="T0" fmla="*/ 2147483646 w 1131"/>
                    <a:gd name="T1" fmla="*/ 2147483646 h 719"/>
                    <a:gd name="T2" fmla="*/ 0 w 1131"/>
                    <a:gd name="T3" fmla="*/ 2147483646 h 719"/>
                    <a:gd name="T4" fmla="*/ 2147483646 w 1131"/>
                    <a:gd name="T5" fmla="*/ 2147483646 h 719"/>
                    <a:gd name="T6" fmla="*/ 2147483646 w 1131"/>
                    <a:gd name="T7" fmla="*/ 2147483646 h 719"/>
                    <a:gd name="T8" fmla="*/ 2147483646 w 1131"/>
                    <a:gd name="T9" fmla="*/ 2147483646 h 719"/>
                    <a:gd name="T10" fmla="*/ 2147483646 w 1131"/>
                    <a:gd name="T11" fmla="*/ 2147483646 h 719"/>
                    <a:gd name="T12" fmla="*/ 2147483646 w 1131"/>
                    <a:gd name="T13" fmla="*/ 0 h 719"/>
                    <a:gd name="T14" fmla="*/ 2147483646 w 1131"/>
                    <a:gd name="T15" fmla="*/ 2147483646 h 719"/>
                    <a:gd name="T16" fmla="*/ 2147483646 w 1131"/>
                    <a:gd name="T17" fmla="*/ 2147483646 h 719"/>
                    <a:gd name="T18" fmla="*/ 2147483646 w 1131"/>
                    <a:gd name="T19" fmla="*/ 2147483646 h 719"/>
                    <a:gd name="T20" fmla="*/ 2147483646 w 1131"/>
                    <a:gd name="T21" fmla="*/ 2147483646 h 719"/>
                    <a:gd name="T22" fmla="*/ 2147483646 w 1131"/>
                    <a:gd name="T23" fmla="*/ 2147483646 h 7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31"/>
                    <a:gd name="T37" fmla="*/ 0 h 719"/>
                    <a:gd name="T38" fmla="*/ 1131 w 1131"/>
                    <a:gd name="T39" fmla="*/ 719 h 7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31" h="719">
                      <a:moveTo>
                        <a:pt x="174" y="710"/>
                      </a:moveTo>
                      <a:cubicBezTo>
                        <a:pt x="78" y="710"/>
                        <a:pt x="0" y="626"/>
                        <a:pt x="0" y="525"/>
                      </a:cubicBezTo>
                      <a:cubicBezTo>
                        <a:pt x="0" y="428"/>
                        <a:pt x="69" y="349"/>
                        <a:pt x="157" y="340"/>
                      </a:cubicBezTo>
                      <a:cubicBezTo>
                        <a:pt x="157" y="335"/>
                        <a:pt x="156" y="329"/>
                        <a:pt x="156" y="325"/>
                      </a:cubicBezTo>
                      <a:cubicBezTo>
                        <a:pt x="156" y="245"/>
                        <a:pt x="216" y="182"/>
                        <a:pt x="291" y="182"/>
                      </a:cubicBezTo>
                      <a:cubicBezTo>
                        <a:pt x="313" y="182"/>
                        <a:pt x="333" y="187"/>
                        <a:pt x="352" y="198"/>
                      </a:cubicBezTo>
                      <a:cubicBezTo>
                        <a:pt x="381" y="84"/>
                        <a:pt x="490" y="0"/>
                        <a:pt x="620" y="0"/>
                      </a:cubicBezTo>
                      <a:cubicBezTo>
                        <a:pt x="772" y="0"/>
                        <a:pt x="894" y="112"/>
                        <a:pt x="897" y="252"/>
                      </a:cubicBezTo>
                      <a:cubicBezTo>
                        <a:pt x="1029" y="264"/>
                        <a:pt x="1131" y="366"/>
                        <a:pt x="1131" y="491"/>
                      </a:cubicBezTo>
                      <a:cubicBezTo>
                        <a:pt x="1131" y="597"/>
                        <a:pt x="1058" y="688"/>
                        <a:pt x="954" y="719"/>
                      </a:cubicBezTo>
                      <a:lnTo>
                        <a:pt x="793" y="719"/>
                      </a:lnTo>
                      <a:lnTo>
                        <a:pt x="174" y="710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450" name="Rectangle 4060">
                  <a:extLst>
                    <a:ext uri="{FF2B5EF4-FFF2-40B4-BE49-F238E27FC236}">
                      <a16:creationId xmlns="" xmlns:a16="http://schemas.microsoft.com/office/drawing/2014/main" id="{6CE49A97-ADE1-034E-B13E-E37DFECF1F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72602" y="2078763"/>
                  <a:ext cx="456305" cy="456436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1" name="Rectangle 4061">
                  <a:extLst>
                    <a:ext uri="{FF2B5EF4-FFF2-40B4-BE49-F238E27FC236}">
                      <a16:creationId xmlns="" xmlns:a16="http://schemas.microsoft.com/office/drawing/2014/main" id="{E8C1E967-98A1-E744-BD4D-A4A25D1520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8626" y="2078763"/>
                  <a:ext cx="456305" cy="456436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33" name="Freeform 4062"/>
                <p:cNvSpPr>
                  <a:spLocks noChangeArrowheads="1"/>
                </p:cNvSpPr>
                <p:nvPr/>
              </p:nvSpPr>
              <p:spPr bwMode="auto">
                <a:xfrm>
                  <a:off x="6764338" y="1584325"/>
                  <a:ext cx="1095375" cy="592138"/>
                </a:xfrm>
                <a:custGeom>
                  <a:avLst/>
                  <a:gdLst>
                    <a:gd name="T0" fmla="*/ 2147483646 w 690"/>
                    <a:gd name="T1" fmla="*/ 0 h 373"/>
                    <a:gd name="T2" fmla="*/ 2147483646 w 690"/>
                    <a:gd name="T3" fmla="*/ 0 h 373"/>
                    <a:gd name="T4" fmla="*/ 2147483646 w 690"/>
                    <a:gd name="T5" fmla="*/ 2147483646 h 373"/>
                    <a:gd name="T6" fmla="*/ 0 w 690"/>
                    <a:gd name="T7" fmla="*/ 2147483646 h 373"/>
                    <a:gd name="T8" fmla="*/ 2147483646 w 690"/>
                    <a:gd name="T9" fmla="*/ 0 h 3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0"/>
                    <a:gd name="T16" fmla="*/ 0 h 373"/>
                    <a:gd name="T17" fmla="*/ 690 w 690"/>
                    <a:gd name="T18" fmla="*/ 373 h 3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0" h="373">
                      <a:moveTo>
                        <a:pt x="109" y="0"/>
                      </a:moveTo>
                      <a:lnTo>
                        <a:pt x="690" y="0"/>
                      </a:lnTo>
                      <a:lnTo>
                        <a:pt x="690" y="373"/>
                      </a:lnTo>
                      <a:lnTo>
                        <a:pt x="0" y="37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34" name="Freeform 4063"/>
                <p:cNvSpPr>
                  <a:spLocks noChangeArrowheads="1"/>
                </p:cNvSpPr>
                <p:nvPr/>
              </p:nvSpPr>
              <p:spPr bwMode="auto">
                <a:xfrm>
                  <a:off x="7345363" y="1584325"/>
                  <a:ext cx="1096963" cy="592138"/>
                </a:xfrm>
                <a:custGeom>
                  <a:avLst/>
                  <a:gdLst>
                    <a:gd name="T0" fmla="*/ 2147483646 w 2128"/>
                    <a:gd name="T1" fmla="*/ 0 h 1157"/>
                    <a:gd name="T2" fmla="*/ 0 w 2128"/>
                    <a:gd name="T3" fmla="*/ 0 h 1157"/>
                    <a:gd name="T4" fmla="*/ 0 w 2128"/>
                    <a:gd name="T5" fmla="*/ 2147483646 h 1157"/>
                    <a:gd name="T6" fmla="*/ 2147483646 w 2128"/>
                    <a:gd name="T7" fmla="*/ 2147483646 h 1157"/>
                    <a:gd name="T8" fmla="*/ 2147483646 w 2128"/>
                    <a:gd name="T9" fmla="*/ 0 h 1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28"/>
                    <a:gd name="T16" fmla="*/ 0 h 1157"/>
                    <a:gd name="T17" fmla="*/ 2128 w 2128"/>
                    <a:gd name="T18" fmla="*/ 1157 h 1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28" h="1157">
                      <a:moveTo>
                        <a:pt x="1794" y="0"/>
                      </a:moveTo>
                      <a:lnTo>
                        <a:pt x="0" y="0"/>
                      </a:lnTo>
                      <a:lnTo>
                        <a:pt x="0" y="1157"/>
                      </a:lnTo>
                      <a:lnTo>
                        <a:pt x="2128" y="1157"/>
                      </a:lnTo>
                      <a:lnTo>
                        <a:pt x="1793" y="0"/>
                      </a:lnTo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454" name="Rectangle 4064">
                  <a:extLst>
                    <a:ext uri="{FF2B5EF4-FFF2-40B4-BE49-F238E27FC236}">
                      <a16:creationId xmlns="" xmlns:a16="http://schemas.microsoft.com/office/drawing/2014/main" id="{807FFCFF-1380-3042-9895-A4B18923BD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8626" y="2535198"/>
                  <a:ext cx="506988" cy="50697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5" name="Rectangle 4065">
                  <a:extLst>
                    <a:ext uri="{FF2B5EF4-FFF2-40B4-BE49-F238E27FC236}">
                      <a16:creationId xmlns="" xmlns:a16="http://schemas.microsoft.com/office/drawing/2014/main" id="{F9523E82-494A-E544-B185-3321CC2EF8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8626" y="2585896"/>
                  <a:ext cx="506988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6" name="Rectangle 4066">
                  <a:extLst>
                    <a:ext uri="{FF2B5EF4-FFF2-40B4-BE49-F238E27FC236}">
                      <a16:creationId xmlns="" xmlns:a16="http://schemas.microsoft.com/office/drawing/2014/main" id="{8EC050A4-CE32-284D-8476-7B66EA9469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21920" y="2535198"/>
                  <a:ext cx="557671" cy="50697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7" name="Rectangle 4067">
                  <a:extLst>
                    <a:ext uri="{FF2B5EF4-FFF2-40B4-BE49-F238E27FC236}">
                      <a16:creationId xmlns="" xmlns:a16="http://schemas.microsoft.com/office/drawing/2014/main" id="{CD270B1C-7738-6849-A510-5ECFE98977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21920" y="2585896"/>
                  <a:ext cx="557671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39" name="Freeform 4068"/>
                <p:cNvSpPr>
                  <a:spLocks noChangeArrowheads="1"/>
                </p:cNvSpPr>
                <p:nvPr/>
              </p:nvSpPr>
              <p:spPr bwMode="auto">
                <a:xfrm>
                  <a:off x="7210426" y="1574800"/>
                  <a:ext cx="781050" cy="1112838"/>
                </a:xfrm>
                <a:custGeom>
                  <a:avLst/>
                  <a:gdLst>
                    <a:gd name="T0" fmla="*/ 0 w 492"/>
                    <a:gd name="T1" fmla="*/ 2147483646 h 701"/>
                    <a:gd name="T2" fmla="*/ 2147483646 w 492"/>
                    <a:gd name="T3" fmla="*/ 0 h 701"/>
                    <a:gd name="T4" fmla="*/ 2147483646 w 492"/>
                    <a:gd name="T5" fmla="*/ 2147483646 h 701"/>
                    <a:gd name="T6" fmla="*/ 2147483646 w 492"/>
                    <a:gd name="T7" fmla="*/ 2147483646 h 701"/>
                    <a:gd name="T8" fmla="*/ 0 w 492"/>
                    <a:gd name="T9" fmla="*/ 2147483646 h 701"/>
                    <a:gd name="T10" fmla="*/ 0 w 492"/>
                    <a:gd name="T11" fmla="*/ 2147483646 h 7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2"/>
                    <a:gd name="T19" fmla="*/ 0 h 701"/>
                    <a:gd name="T20" fmla="*/ 492 w 492"/>
                    <a:gd name="T21" fmla="*/ 701 h 7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2" h="701">
                      <a:moveTo>
                        <a:pt x="0" y="168"/>
                      </a:moveTo>
                      <a:lnTo>
                        <a:pt x="255" y="0"/>
                      </a:lnTo>
                      <a:lnTo>
                        <a:pt x="492" y="168"/>
                      </a:lnTo>
                      <a:lnTo>
                        <a:pt x="492" y="701"/>
                      </a:lnTo>
                      <a:lnTo>
                        <a:pt x="0" y="701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459" name="Rectangle 4069">
                  <a:extLst>
                    <a:ext uri="{FF2B5EF4-FFF2-40B4-BE49-F238E27FC236}">
                      <a16:creationId xmlns="" xmlns:a16="http://schemas.microsoft.com/office/drawing/2014/main" id="{E36A6C1B-B7C0-EE49-BC1D-04CF63811D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69807" y="2332345"/>
                  <a:ext cx="202795" cy="354977"/>
                </a:xfrm>
                <a:prstGeom prst="rect">
                  <a:avLst/>
                </a:prstGeom>
                <a:solidFill>
                  <a:srgbClr val="F14E5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0" name="Rectangle 4070">
                  <a:extLst>
                    <a:ext uri="{FF2B5EF4-FFF2-40B4-BE49-F238E27FC236}">
                      <a16:creationId xmlns="" xmlns:a16="http://schemas.microsoft.com/office/drawing/2014/main" id="{3828944C-AFF2-E84C-836F-BDA2D7B2A5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75398" y="2180189"/>
                  <a:ext cx="152112" cy="30428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1" name="Rectangle 4071">
                  <a:extLst>
                    <a:ext uri="{FF2B5EF4-FFF2-40B4-BE49-F238E27FC236}">
                      <a16:creationId xmlns="" xmlns:a16="http://schemas.microsoft.com/office/drawing/2014/main" id="{4CCD43A3-5BCB-EB47-AA32-38295F5A49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60024" y="2180189"/>
                  <a:ext cx="152112" cy="30428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43" name="Freeform 4072"/>
                <p:cNvSpPr>
                  <a:spLocks noChangeArrowheads="1"/>
                </p:cNvSpPr>
                <p:nvPr/>
              </p:nvSpPr>
              <p:spPr bwMode="auto">
                <a:xfrm>
                  <a:off x="6994526" y="1409700"/>
                  <a:ext cx="1212850" cy="722313"/>
                </a:xfrm>
                <a:custGeom>
                  <a:avLst/>
                  <a:gdLst>
                    <a:gd name="T0" fmla="*/ 2147483646 w 764"/>
                    <a:gd name="T1" fmla="*/ 2147483646 h 455"/>
                    <a:gd name="T2" fmla="*/ 2147483646 w 764"/>
                    <a:gd name="T3" fmla="*/ 0 h 455"/>
                    <a:gd name="T4" fmla="*/ 2147483646 w 764"/>
                    <a:gd name="T5" fmla="*/ 0 h 455"/>
                    <a:gd name="T6" fmla="*/ 2147483646 w 764"/>
                    <a:gd name="T7" fmla="*/ 0 h 455"/>
                    <a:gd name="T8" fmla="*/ 2147483646 w 764"/>
                    <a:gd name="T9" fmla="*/ 2147483646 h 455"/>
                    <a:gd name="T10" fmla="*/ 2147483646 w 764"/>
                    <a:gd name="T11" fmla="*/ 2147483646 h 455"/>
                    <a:gd name="T12" fmla="*/ 2147483646 w 764"/>
                    <a:gd name="T13" fmla="*/ 2147483646 h 455"/>
                    <a:gd name="T14" fmla="*/ 2147483646 w 764"/>
                    <a:gd name="T15" fmla="*/ 2147483646 h 455"/>
                    <a:gd name="T16" fmla="*/ 2147483646 w 764"/>
                    <a:gd name="T17" fmla="*/ 2147483646 h 455"/>
                    <a:gd name="T18" fmla="*/ 2147483646 w 764"/>
                    <a:gd name="T19" fmla="*/ 2147483646 h 455"/>
                    <a:gd name="T20" fmla="*/ 0 w 764"/>
                    <a:gd name="T21" fmla="*/ 2147483646 h 455"/>
                    <a:gd name="T22" fmla="*/ 2147483646 w 764"/>
                    <a:gd name="T23" fmla="*/ 2147483646 h 455"/>
                    <a:gd name="T24" fmla="*/ 2147483646 w 764"/>
                    <a:gd name="T25" fmla="*/ 2147483646 h 4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64"/>
                    <a:gd name="T40" fmla="*/ 0 h 455"/>
                    <a:gd name="T41" fmla="*/ 764 w 764"/>
                    <a:gd name="T42" fmla="*/ 455 h 4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64" h="455">
                      <a:moveTo>
                        <a:pt x="307" y="74"/>
                      </a:moveTo>
                      <a:lnTo>
                        <a:pt x="381" y="0"/>
                      </a:lnTo>
                      <a:lnTo>
                        <a:pt x="382" y="0"/>
                      </a:lnTo>
                      <a:lnTo>
                        <a:pt x="456" y="74"/>
                      </a:lnTo>
                      <a:lnTo>
                        <a:pt x="456" y="75"/>
                      </a:lnTo>
                      <a:lnTo>
                        <a:pt x="764" y="381"/>
                      </a:lnTo>
                      <a:lnTo>
                        <a:pt x="689" y="455"/>
                      </a:lnTo>
                      <a:lnTo>
                        <a:pt x="382" y="148"/>
                      </a:lnTo>
                      <a:lnTo>
                        <a:pt x="74" y="455"/>
                      </a:lnTo>
                      <a:lnTo>
                        <a:pt x="0" y="381"/>
                      </a:lnTo>
                      <a:lnTo>
                        <a:pt x="307" y="75"/>
                      </a:lnTo>
                      <a:lnTo>
                        <a:pt x="307" y="74"/>
                      </a:lnTo>
                      <a:close/>
                    </a:path>
                  </a:pathLst>
                </a:custGeom>
                <a:solidFill>
                  <a:srgbClr val="F8A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44" name="Freeform 4073"/>
                <p:cNvSpPr>
                  <a:spLocks noChangeArrowheads="1"/>
                </p:cNvSpPr>
                <p:nvPr/>
              </p:nvSpPr>
              <p:spPr bwMode="auto">
                <a:xfrm>
                  <a:off x="7037388" y="1520825"/>
                  <a:ext cx="1122363" cy="558800"/>
                </a:xfrm>
                <a:custGeom>
                  <a:avLst/>
                  <a:gdLst>
                    <a:gd name="T0" fmla="*/ 2147483646 w 707"/>
                    <a:gd name="T1" fmla="*/ 2147483646 h 352"/>
                    <a:gd name="T2" fmla="*/ 2147483646 w 707"/>
                    <a:gd name="T3" fmla="*/ 2147483646 h 352"/>
                    <a:gd name="T4" fmla="*/ 2147483646 w 707"/>
                    <a:gd name="T5" fmla="*/ 2147483646 h 352"/>
                    <a:gd name="T6" fmla="*/ 2147483646 w 707"/>
                    <a:gd name="T7" fmla="*/ 2147483646 h 352"/>
                    <a:gd name="T8" fmla="*/ 0 w 707"/>
                    <a:gd name="T9" fmla="*/ 2147483646 h 352"/>
                    <a:gd name="T10" fmla="*/ 2147483646 w 707"/>
                    <a:gd name="T11" fmla="*/ 2147483646 h 352"/>
                    <a:gd name="T12" fmla="*/ 2147483646 w 707"/>
                    <a:gd name="T13" fmla="*/ 0 h 352"/>
                    <a:gd name="T14" fmla="*/ 2147483646 w 707"/>
                    <a:gd name="T15" fmla="*/ 2147483646 h 3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7"/>
                    <a:gd name="T25" fmla="*/ 0 h 352"/>
                    <a:gd name="T26" fmla="*/ 707 w 707"/>
                    <a:gd name="T27" fmla="*/ 352 h 3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7" h="352">
                      <a:moveTo>
                        <a:pt x="707" y="340"/>
                      </a:moveTo>
                      <a:lnTo>
                        <a:pt x="695" y="352"/>
                      </a:lnTo>
                      <a:lnTo>
                        <a:pt x="353" y="23"/>
                      </a:lnTo>
                      <a:lnTo>
                        <a:pt x="12" y="350"/>
                      </a:lnTo>
                      <a:lnTo>
                        <a:pt x="0" y="338"/>
                      </a:lnTo>
                      <a:lnTo>
                        <a:pt x="344" y="9"/>
                      </a:lnTo>
                      <a:lnTo>
                        <a:pt x="353" y="0"/>
                      </a:lnTo>
                      <a:lnTo>
                        <a:pt x="707" y="340"/>
                      </a:lnTo>
                      <a:close/>
                    </a:path>
                  </a:pathLst>
                </a:custGeom>
                <a:solidFill>
                  <a:srgbClr val="FAB8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464" name="Rectangle 4074">
                  <a:extLst>
                    <a:ext uri="{FF2B5EF4-FFF2-40B4-BE49-F238E27FC236}">
                      <a16:creationId xmlns="" xmlns:a16="http://schemas.microsoft.com/office/drawing/2014/main" id="{6AABBA55-E741-9F4D-B8A4-873429FDE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67012" y="2332345"/>
                  <a:ext cx="152112" cy="202853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5" name="Rectangle 4075">
                  <a:extLst>
                    <a:ext uri="{FF2B5EF4-FFF2-40B4-BE49-F238E27FC236}">
                      <a16:creationId xmlns="" xmlns:a16="http://schemas.microsoft.com/office/drawing/2014/main" id="{15862820-E252-2944-8235-D755F6D2F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17727" y="2433772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6" name="Rectangle 4076">
                  <a:extLst>
                    <a:ext uri="{FF2B5EF4-FFF2-40B4-BE49-F238E27FC236}">
                      <a16:creationId xmlns="" xmlns:a16="http://schemas.microsoft.com/office/drawing/2014/main" id="{E7BBF4E4-2553-204B-8069-81E2799E87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8410" y="2433772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7" name="Rectangle 4077">
                  <a:extLst>
                    <a:ext uri="{FF2B5EF4-FFF2-40B4-BE49-F238E27FC236}">
                      <a16:creationId xmlns="" xmlns:a16="http://schemas.microsoft.com/office/drawing/2014/main" id="{C38D53A0-76A7-CD4D-82A6-F11AC426B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17727" y="2332345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68" name="Rectangle 4078">
                  <a:extLst>
                    <a:ext uri="{FF2B5EF4-FFF2-40B4-BE49-F238E27FC236}">
                      <a16:creationId xmlns="" xmlns:a16="http://schemas.microsoft.com/office/drawing/2014/main" id="{5B74452C-EC27-1A40-A661-5F268FE1D8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8410" y="2332345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50" name="Freeform 4079"/>
                <p:cNvSpPr>
                  <a:spLocks noChangeArrowheads="1"/>
                </p:cNvSpPr>
                <p:nvPr/>
              </p:nvSpPr>
              <p:spPr bwMode="auto">
                <a:xfrm>
                  <a:off x="7834313" y="2514600"/>
                  <a:ext cx="17463" cy="17463"/>
                </a:xfrm>
                <a:custGeom>
                  <a:avLst/>
                  <a:gdLst>
                    <a:gd name="T0" fmla="*/ 2147483646 w 35"/>
                    <a:gd name="T1" fmla="*/ 2147483646 h 35"/>
                    <a:gd name="T2" fmla="*/ 2147483646 w 35"/>
                    <a:gd name="T3" fmla="*/ 2147483646 h 35"/>
                    <a:gd name="T4" fmla="*/ 2147483646 w 35"/>
                    <a:gd name="T5" fmla="*/ 0 h 35"/>
                    <a:gd name="T6" fmla="*/ 0 w 35"/>
                    <a:gd name="T7" fmla="*/ 2147483646 h 35"/>
                    <a:gd name="T8" fmla="*/ 2147483646 w 35"/>
                    <a:gd name="T9" fmla="*/ 2147483646 h 35"/>
                    <a:gd name="T10" fmla="*/ 2147483646 w 35"/>
                    <a:gd name="T11" fmla="*/ 214748364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35"/>
                    <a:gd name="T20" fmla="*/ 35 w 35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35">
                      <a:moveTo>
                        <a:pt x="18" y="35"/>
                      </a:moveTo>
                      <a:cubicBezTo>
                        <a:pt x="28" y="35"/>
                        <a:pt x="35" y="27"/>
                        <a:pt x="35" y="17"/>
                      </a:cubicBezTo>
                      <a:cubicBezTo>
                        <a:pt x="35" y="7"/>
                        <a:pt x="28" y="0"/>
                        <a:pt x="18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7"/>
                        <a:pt x="7" y="35"/>
                        <a:pt x="18" y="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470" name="Rectangle 4080">
                  <a:extLst>
                    <a:ext uri="{FF2B5EF4-FFF2-40B4-BE49-F238E27FC236}">
                      <a16:creationId xmlns="" xmlns:a16="http://schemas.microsoft.com/office/drawing/2014/main" id="{B80E15B4-4A43-F649-BE66-45FD67E796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6795" y="2332345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1" name="Rectangle 4081">
                  <a:extLst>
                    <a:ext uri="{FF2B5EF4-FFF2-40B4-BE49-F238E27FC236}">
                      <a16:creationId xmlns="" xmlns:a16="http://schemas.microsoft.com/office/drawing/2014/main" id="{1646EB6D-84A5-7E40-AD5B-45961D96BF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6112" y="2332345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2" name="Rectangle 4082">
                  <a:extLst>
                    <a:ext uri="{FF2B5EF4-FFF2-40B4-BE49-F238E27FC236}">
                      <a16:creationId xmlns="" xmlns:a16="http://schemas.microsoft.com/office/drawing/2014/main" id="{D9CB5972-9A7B-9649-8F42-7ADA19CF75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76795" y="2230919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3" name="Rectangle 4083">
                  <a:extLst>
                    <a:ext uri="{FF2B5EF4-FFF2-40B4-BE49-F238E27FC236}">
                      <a16:creationId xmlns="" xmlns:a16="http://schemas.microsoft.com/office/drawing/2014/main" id="{3B2F042C-9939-534B-BAD1-0FEB93941C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26112" y="2230919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4" name="Rectangle 4084">
                  <a:extLst>
                    <a:ext uri="{FF2B5EF4-FFF2-40B4-BE49-F238E27FC236}">
                      <a16:creationId xmlns="" xmlns:a16="http://schemas.microsoft.com/office/drawing/2014/main" id="{4385D7F3-A196-6444-BC9F-6A638822AA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10739" y="2332345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5" name="Rectangle 4085">
                  <a:extLst>
                    <a:ext uri="{FF2B5EF4-FFF2-40B4-BE49-F238E27FC236}">
                      <a16:creationId xmlns="" xmlns:a16="http://schemas.microsoft.com/office/drawing/2014/main" id="{C77C982B-A840-4D41-9606-FB67700D8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1422" y="2332345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6" name="Rectangle 4086">
                  <a:extLst>
                    <a:ext uri="{FF2B5EF4-FFF2-40B4-BE49-F238E27FC236}">
                      <a16:creationId xmlns="" xmlns:a16="http://schemas.microsoft.com/office/drawing/2014/main" id="{FCFEE516-A102-4E4A-9A91-A954AC8C71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10739" y="2230919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7" name="Rectangle 4087">
                  <a:extLst>
                    <a:ext uri="{FF2B5EF4-FFF2-40B4-BE49-F238E27FC236}">
                      <a16:creationId xmlns="" xmlns:a16="http://schemas.microsoft.com/office/drawing/2014/main" id="{311ADB25-744F-854A-99A0-67F7A8FD8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61422" y="2230919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8" name="Rectangle 4088">
                  <a:extLst>
                    <a:ext uri="{FF2B5EF4-FFF2-40B4-BE49-F238E27FC236}">
                      <a16:creationId xmlns="" xmlns:a16="http://schemas.microsoft.com/office/drawing/2014/main" id="{58005159-5EFA-6147-84AD-DBEB0D4B7B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14932" y="2332345"/>
                  <a:ext cx="152080" cy="202853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9" name="Rectangle 4089">
                  <a:extLst>
                    <a:ext uri="{FF2B5EF4-FFF2-40B4-BE49-F238E27FC236}">
                      <a16:creationId xmlns="" xmlns:a16="http://schemas.microsoft.com/office/drawing/2014/main" id="{FFA29C09-A791-4547-9DB3-689D0C3A4D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5614" y="2433772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0" name="Rectangle 4090">
                  <a:extLst>
                    <a:ext uri="{FF2B5EF4-FFF2-40B4-BE49-F238E27FC236}">
                      <a16:creationId xmlns="" xmlns:a16="http://schemas.microsoft.com/office/drawing/2014/main" id="{ABDB3E31-FFD8-BD4B-994C-D346D094B1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329" y="2433772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1" name="Rectangle 4091">
                  <a:extLst>
                    <a:ext uri="{FF2B5EF4-FFF2-40B4-BE49-F238E27FC236}">
                      <a16:creationId xmlns="" xmlns:a16="http://schemas.microsoft.com/office/drawing/2014/main" id="{BB0543C6-D79A-D24E-95C1-5E1FD54160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5614" y="2332345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2" name="Rectangle 4092">
                  <a:extLst>
                    <a:ext uri="{FF2B5EF4-FFF2-40B4-BE49-F238E27FC236}">
                      <a16:creationId xmlns="" xmlns:a16="http://schemas.microsoft.com/office/drawing/2014/main" id="{6017E98F-B1D5-F34C-8979-26333505B5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6329" y="2332345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64" name="Freeform 4093"/>
                <p:cNvSpPr>
                  <a:spLocks noChangeArrowheads="1"/>
                </p:cNvSpPr>
                <p:nvPr/>
              </p:nvSpPr>
              <p:spPr bwMode="auto">
                <a:xfrm>
                  <a:off x="7472363" y="1855788"/>
                  <a:ext cx="255588" cy="255588"/>
                </a:xfrm>
                <a:custGeom>
                  <a:avLst/>
                  <a:gdLst>
                    <a:gd name="T0" fmla="*/ 2147483646 w 498"/>
                    <a:gd name="T1" fmla="*/ 2147483646 h 498"/>
                    <a:gd name="T2" fmla="*/ 2147483646 w 498"/>
                    <a:gd name="T3" fmla="*/ 2147483646 h 498"/>
                    <a:gd name="T4" fmla="*/ 2147483646 w 498"/>
                    <a:gd name="T5" fmla="*/ 0 h 498"/>
                    <a:gd name="T6" fmla="*/ 0 w 498"/>
                    <a:gd name="T7" fmla="*/ 2147483646 h 498"/>
                    <a:gd name="T8" fmla="*/ 2147483646 w 498"/>
                    <a:gd name="T9" fmla="*/ 2147483646 h 498"/>
                    <a:gd name="T10" fmla="*/ 2147483646 w 498"/>
                    <a:gd name="T11" fmla="*/ 2147483646 h 4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8"/>
                    <a:gd name="T19" fmla="*/ 0 h 498"/>
                    <a:gd name="T20" fmla="*/ 498 w 498"/>
                    <a:gd name="T21" fmla="*/ 498 h 4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8" h="498">
                      <a:moveTo>
                        <a:pt x="250" y="498"/>
                      </a:moveTo>
                      <a:cubicBezTo>
                        <a:pt x="387" y="498"/>
                        <a:pt x="498" y="386"/>
                        <a:pt x="498" y="249"/>
                      </a:cubicBezTo>
                      <a:cubicBezTo>
                        <a:pt x="498" y="112"/>
                        <a:pt x="387" y="0"/>
                        <a:pt x="250" y="0"/>
                      </a:cubicBezTo>
                      <a:cubicBezTo>
                        <a:pt x="113" y="0"/>
                        <a:pt x="0" y="112"/>
                        <a:pt x="0" y="249"/>
                      </a:cubicBezTo>
                      <a:cubicBezTo>
                        <a:pt x="0" y="386"/>
                        <a:pt x="113" y="498"/>
                        <a:pt x="250" y="498"/>
                      </a:cubicBezTo>
                    </a:path>
                  </a:pathLst>
                </a:custGeom>
                <a:solidFill>
                  <a:srgbClr val="C6DF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65" name="Freeform 4094"/>
                <p:cNvSpPr>
                  <a:spLocks noChangeArrowheads="1"/>
                </p:cNvSpPr>
                <p:nvPr/>
              </p:nvSpPr>
              <p:spPr bwMode="auto">
                <a:xfrm>
                  <a:off x="7513638" y="1898650"/>
                  <a:ext cx="173038" cy="171450"/>
                </a:xfrm>
                <a:custGeom>
                  <a:avLst/>
                  <a:gdLst>
                    <a:gd name="T0" fmla="*/ 2147483646 w 336"/>
                    <a:gd name="T1" fmla="*/ 2147483646 h 337"/>
                    <a:gd name="T2" fmla="*/ 2147483646 w 336"/>
                    <a:gd name="T3" fmla="*/ 2147483646 h 337"/>
                    <a:gd name="T4" fmla="*/ 2147483646 w 336"/>
                    <a:gd name="T5" fmla="*/ 0 h 337"/>
                    <a:gd name="T6" fmla="*/ 0 w 336"/>
                    <a:gd name="T7" fmla="*/ 2147483646 h 337"/>
                    <a:gd name="T8" fmla="*/ 2147483646 w 336"/>
                    <a:gd name="T9" fmla="*/ 2147483646 h 337"/>
                    <a:gd name="T10" fmla="*/ 2147483646 w 336"/>
                    <a:gd name="T11" fmla="*/ 2147483646 h 3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6"/>
                    <a:gd name="T19" fmla="*/ 0 h 337"/>
                    <a:gd name="T20" fmla="*/ 336 w 336"/>
                    <a:gd name="T21" fmla="*/ 337 h 3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6" h="337">
                      <a:moveTo>
                        <a:pt x="169" y="337"/>
                      </a:moveTo>
                      <a:cubicBezTo>
                        <a:pt x="261" y="337"/>
                        <a:pt x="336" y="261"/>
                        <a:pt x="336" y="168"/>
                      </a:cubicBezTo>
                      <a:cubicBezTo>
                        <a:pt x="336" y="75"/>
                        <a:pt x="261" y="0"/>
                        <a:pt x="169" y="0"/>
                      </a:cubicBezTo>
                      <a:cubicBezTo>
                        <a:pt x="75" y="0"/>
                        <a:pt x="0" y="75"/>
                        <a:pt x="0" y="168"/>
                      </a:cubicBezTo>
                      <a:cubicBezTo>
                        <a:pt x="0" y="261"/>
                        <a:pt x="75" y="337"/>
                        <a:pt x="169" y="337"/>
                      </a:cubicBezTo>
                    </a:path>
                  </a:pathLst>
                </a:custGeom>
                <a:solidFill>
                  <a:srgbClr val="DFED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266" name="Freeform 4001"/>
                <p:cNvSpPr>
                  <a:spLocks noChangeArrowheads="1"/>
                </p:cNvSpPr>
                <p:nvPr/>
              </p:nvSpPr>
              <p:spPr bwMode="auto">
                <a:xfrm>
                  <a:off x="7462044" y="1857375"/>
                  <a:ext cx="258763" cy="258763"/>
                </a:xfrm>
                <a:custGeom>
                  <a:avLst/>
                  <a:gdLst>
                    <a:gd name="T0" fmla="*/ 2147483646 w 163"/>
                    <a:gd name="T1" fmla="*/ 0 h 163"/>
                    <a:gd name="T2" fmla="*/ 2147483646 w 163"/>
                    <a:gd name="T3" fmla="*/ 0 h 163"/>
                    <a:gd name="T4" fmla="*/ 2147483646 w 163"/>
                    <a:gd name="T5" fmla="*/ 2147483646 h 163"/>
                    <a:gd name="T6" fmla="*/ 2147483646 w 163"/>
                    <a:gd name="T7" fmla="*/ 2147483646 h 163"/>
                    <a:gd name="T8" fmla="*/ 2147483646 w 163"/>
                    <a:gd name="T9" fmla="*/ 2147483646 h 163"/>
                    <a:gd name="T10" fmla="*/ 2147483646 w 163"/>
                    <a:gd name="T11" fmla="*/ 2147483646 h 163"/>
                    <a:gd name="T12" fmla="*/ 2147483646 w 163"/>
                    <a:gd name="T13" fmla="*/ 2147483646 h 163"/>
                    <a:gd name="T14" fmla="*/ 2147483646 w 163"/>
                    <a:gd name="T15" fmla="*/ 2147483646 h 163"/>
                    <a:gd name="T16" fmla="*/ 2147483646 w 163"/>
                    <a:gd name="T17" fmla="*/ 2147483646 h 163"/>
                    <a:gd name="T18" fmla="*/ 0 w 163"/>
                    <a:gd name="T19" fmla="*/ 2147483646 h 163"/>
                    <a:gd name="T20" fmla="*/ 0 w 163"/>
                    <a:gd name="T21" fmla="*/ 2147483646 h 163"/>
                    <a:gd name="T22" fmla="*/ 2147483646 w 163"/>
                    <a:gd name="T23" fmla="*/ 2147483646 h 163"/>
                    <a:gd name="T24" fmla="*/ 2147483646 w 163"/>
                    <a:gd name="T25" fmla="*/ 0 h 1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3"/>
                    <a:gd name="T40" fmla="*/ 0 h 163"/>
                    <a:gd name="T41" fmla="*/ 163 w 163"/>
                    <a:gd name="T42" fmla="*/ 163 h 1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3" h="163">
                      <a:moveTo>
                        <a:pt x="48" y="0"/>
                      </a:moveTo>
                      <a:lnTo>
                        <a:pt x="115" y="0"/>
                      </a:lnTo>
                      <a:lnTo>
                        <a:pt x="115" y="48"/>
                      </a:lnTo>
                      <a:lnTo>
                        <a:pt x="163" y="48"/>
                      </a:lnTo>
                      <a:lnTo>
                        <a:pt x="163" y="116"/>
                      </a:lnTo>
                      <a:lnTo>
                        <a:pt x="115" y="116"/>
                      </a:lnTo>
                      <a:lnTo>
                        <a:pt x="115" y="163"/>
                      </a:lnTo>
                      <a:lnTo>
                        <a:pt x="48" y="163"/>
                      </a:lnTo>
                      <a:lnTo>
                        <a:pt x="48" y="116"/>
                      </a:lnTo>
                      <a:lnTo>
                        <a:pt x="0" y="116"/>
                      </a:lnTo>
                      <a:lnTo>
                        <a:pt x="0" y="48"/>
                      </a:lnTo>
                      <a:lnTo>
                        <a:pt x="48" y="4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DF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34837" name="Group 164"/>
              <p:cNvGrpSpPr>
                <a:grpSpLocks/>
              </p:cNvGrpSpPr>
              <p:nvPr/>
            </p:nvGrpSpPr>
            <p:grpSpPr bwMode="auto">
              <a:xfrm>
                <a:off x="4361496" y="4498706"/>
                <a:ext cx="212931" cy="212055"/>
                <a:chOff x="6234113" y="600075"/>
                <a:chExt cx="2700338" cy="2689226"/>
              </a:xfrm>
            </p:grpSpPr>
            <p:sp>
              <p:nvSpPr>
                <p:cNvPr id="35127" name="Freeform 4026"/>
                <p:cNvSpPr>
                  <a:spLocks noChangeArrowheads="1"/>
                </p:cNvSpPr>
                <p:nvPr/>
              </p:nvSpPr>
              <p:spPr bwMode="auto">
                <a:xfrm>
                  <a:off x="6938963" y="27828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28" name="Freeform 4027"/>
                <p:cNvSpPr>
                  <a:spLocks noChangeArrowheads="1"/>
                </p:cNvSpPr>
                <p:nvPr/>
              </p:nvSpPr>
              <p:spPr bwMode="auto">
                <a:xfrm>
                  <a:off x="7021513" y="28924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29" name="Freeform 4028"/>
                <p:cNvSpPr>
                  <a:spLocks noChangeArrowheads="1"/>
                </p:cNvSpPr>
                <p:nvPr/>
              </p:nvSpPr>
              <p:spPr bwMode="auto">
                <a:xfrm>
                  <a:off x="6234113" y="600075"/>
                  <a:ext cx="2700338" cy="2689225"/>
                </a:xfrm>
                <a:custGeom>
                  <a:avLst/>
                  <a:gdLst>
                    <a:gd name="T0" fmla="*/ 2147483646 w 5244"/>
                    <a:gd name="T1" fmla="*/ 2147483646 h 5244"/>
                    <a:gd name="T2" fmla="*/ 2147483646 w 5244"/>
                    <a:gd name="T3" fmla="*/ 2147483646 h 5244"/>
                    <a:gd name="T4" fmla="*/ 2147483646 w 5244"/>
                    <a:gd name="T5" fmla="*/ 0 h 5244"/>
                    <a:gd name="T6" fmla="*/ 0 w 5244"/>
                    <a:gd name="T7" fmla="*/ 2147483646 h 5244"/>
                    <a:gd name="T8" fmla="*/ 2147483646 w 5244"/>
                    <a:gd name="T9" fmla="*/ 2147483646 h 5244"/>
                    <a:gd name="T10" fmla="*/ 2147483646 w 5244"/>
                    <a:gd name="T11" fmla="*/ 2147483646 h 5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44"/>
                    <a:gd name="T19" fmla="*/ 0 h 5244"/>
                    <a:gd name="T20" fmla="*/ 5244 w 5244"/>
                    <a:gd name="T21" fmla="*/ 5244 h 52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44" h="5244">
                      <a:moveTo>
                        <a:pt x="2622" y="5244"/>
                      </a:moveTo>
                      <a:cubicBezTo>
                        <a:pt x="4067" y="5244"/>
                        <a:pt x="5244" y="4067"/>
                        <a:pt x="5244" y="2622"/>
                      </a:cubicBezTo>
                      <a:cubicBezTo>
                        <a:pt x="5244" y="1178"/>
                        <a:pt x="4067" y="0"/>
                        <a:pt x="2622" y="0"/>
                      </a:cubicBezTo>
                      <a:cubicBezTo>
                        <a:pt x="1177" y="0"/>
                        <a:pt x="0" y="1178"/>
                        <a:pt x="0" y="2622"/>
                      </a:cubicBezTo>
                      <a:cubicBezTo>
                        <a:pt x="0" y="4067"/>
                        <a:pt x="1177" y="5244"/>
                        <a:pt x="2622" y="5244"/>
                      </a:cubicBezTo>
                    </a:path>
                  </a:pathLst>
                </a:custGeom>
                <a:solidFill>
                  <a:srgbClr val="71D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30" name="Freeform 4029"/>
                <p:cNvSpPr>
                  <a:spLocks noChangeArrowheads="1"/>
                </p:cNvSpPr>
                <p:nvPr/>
              </p:nvSpPr>
              <p:spPr bwMode="auto">
                <a:xfrm>
                  <a:off x="6546851" y="1023938"/>
                  <a:ext cx="2387600" cy="2033588"/>
                </a:xfrm>
                <a:custGeom>
                  <a:avLst/>
                  <a:gdLst>
                    <a:gd name="T0" fmla="*/ 2147483646 w 4635"/>
                    <a:gd name="T1" fmla="*/ 2147483646 h 3963"/>
                    <a:gd name="T2" fmla="*/ 2147483646 w 4635"/>
                    <a:gd name="T3" fmla="*/ 2147483646 h 3963"/>
                    <a:gd name="T4" fmla="*/ 2147483646 w 4635"/>
                    <a:gd name="T5" fmla="*/ 2147483646 h 3963"/>
                    <a:gd name="T6" fmla="*/ 0 w 4635"/>
                    <a:gd name="T7" fmla="*/ 2147483646 h 3963"/>
                    <a:gd name="T8" fmla="*/ 2147483646 w 4635"/>
                    <a:gd name="T9" fmla="*/ 2147483646 h 3963"/>
                    <a:gd name="T10" fmla="*/ 2147483646 w 4635"/>
                    <a:gd name="T11" fmla="*/ 2147483646 h 3963"/>
                    <a:gd name="T12" fmla="*/ 2147483646 w 4635"/>
                    <a:gd name="T13" fmla="*/ 2147483646 h 3963"/>
                    <a:gd name="T14" fmla="*/ 2147483646 w 4635"/>
                    <a:gd name="T15" fmla="*/ 2147483646 h 3963"/>
                    <a:gd name="T16" fmla="*/ 2147483646 w 4635"/>
                    <a:gd name="T17" fmla="*/ 0 h 3963"/>
                    <a:gd name="T18" fmla="*/ 2147483646 w 4635"/>
                    <a:gd name="T19" fmla="*/ 2147483646 h 3963"/>
                    <a:gd name="T20" fmla="*/ 2147483646 w 4635"/>
                    <a:gd name="T21" fmla="*/ 2147483646 h 3963"/>
                    <a:gd name="T22" fmla="*/ 2147483646 w 4635"/>
                    <a:gd name="T23" fmla="*/ 2147483646 h 3963"/>
                    <a:gd name="T24" fmla="*/ 2147483646 w 4635"/>
                    <a:gd name="T25" fmla="*/ 2147483646 h 39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35"/>
                    <a:gd name="T40" fmla="*/ 0 h 3963"/>
                    <a:gd name="T41" fmla="*/ 4635 w 4635"/>
                    <a:gd name="T42" fmla="*/ 3963 h 39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35" h="3963">
                      <a:moveTo>
                        <a:pt x="4635" y="1801"/>
                      </a:moveTo>
                      <a:cubicBezTo>
                        <a:pt x="4632" y="2700"/>
                        <a:pt x="4179" y="3492"/>
                        <a:pt x="3488" y="3963"/>
                      </a:cubicBezTo>
                      <a:lnTo>
                        <a:pt x="1506" y="3569"/>
                      </a:lnTo>
                      <a:lnTo>
                        <a:pt x="0" y="1698"/>
                      </a:lnTo>
                      <a:lnTo>
                        <a:pt x="576" y="1102"/>
                      </a:lnTo>
                      <a:lnTo>
                        <a:pt x="1066" y="1537"/>
                      </a:lnTo>
                      <a:lnTo>
                        <a:pt x="2325" y="1732"/>
                      </a:lnTo>
                      <a:lnTo>
                        <a:pt x="1150" y="600"/>
                      </a:lnTo>
                      <a:lnTo>
                        <a:pt x="1869" y="0"/>
                      </a:lnTo>
                      <a:lnTo>
                        <a:pt x="3306" y="1335"/>
                      </a:lnTo>
                      <a:lnTo>
                        <a:pt x="3647" y="1599"/>
                      </a:lnTo>
                      <a:lnTo>
                        <a:pt x="4347" y="1492"/>
                      </a:lnTo>
                      <a:lnTo>
                        <a:pt x="4635" y="1801"/>
                      </a:lnTo>
                    </a:path>
                  </a:pathLst>
                </a:custGeom>
                <a:solidFill>
                  <a:srgbClr val="3EC0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31" name="Freeform 4030"/>
                <p:cNvSpPr>
                  <a:spLocks noChangeArrowheads="1"/>
                </p:cNvSpPr>
                <p:nvPr/>
              </p:nvSpPr>
              <p:spPr bwMode="auto">
                <a:xfrm>
                  <a:off x="8237538" y="2336800"/>
                  <a:ext cx="434975" cy="441325"/>
                </a:xfrm>
                <a:custGeom>
                  <a:avLst/>
                  <a:gdLst>
                    <a:gd name="T0" fmla="*/ 2147483646 w 846"/>
                    <a:gd name="T1" fmla="*/ 2147483646 h 861"/>
                    <a:gd name="T2" fmla="*/ 2147483646 w 846"/>
                    <a:gd name="T3" fmla="*/ 2147483646 h 861"/>
                    <a:gd name="T4" fmla="*/ 2147483646 w 846"/>
                    <a:gd name="T5" fmla="*/ 2147483646 h 861"/>
                    <a:gd name="T6" fmla="*/ 2147483646 w 846"/>
                    <a:gd name="T7" fmla="*/ 2147483646 h 861"/>
                    <a:gd name="T8" fmla="*/ 2147483646 w 846"/>
                    <a:gd name="T9" fmla="*/ 2147483646 h 861"/>
                    <a:gd name="T10" fmla="*/ 2147483646 w 846"/>
                    <a:gd name="T11" fmla="*/ 2147483646 h 861"/>
                    <a:gd name="T12" fmla="*/ 2147483646 w 846"/>
                    <a:gd name="T13" fmla="*/ 2147483646 h 861"/>
                    <a:gd name="T14" fmla="*/ 2147483646 w 846"/>
                    <a:gd name="T15" fmla="*/ 2147483646 h 861"/>
                    <a:gd name="T16" fmla="*/ 2147483646 w 846"/>
                    <a:gd name="T17" fmla="*/ 2147483646 h 861"/>
                    <a:gd name="T18" fmla="*/ 2147483646 w 846"/>
                    <a:gd name="T19" fmla="*/ 2147483646 h 861"/>
                    <a:gd name="T20" fmla="*/ 2147483646 w 846"/>
                    <a:gd name="T21" fmla="*/ 2147483646 h 861"/>
                    <a:gd name="T22" fmla="*/ 2147483646 w 846"/>
                    <a:gd name="T23" fmla="*/ 0 h 861"/>
                    <a:gd name="T24" fmla="*/ 0 w 846"/>
                    <a:gd name="T25" fmla="*/ 2147483646 h 861"/>
                    <a:gd name="T26" fmla="*/ 2147483646 w 846"/>
                    <a:gd name="T27" fmla="*/ 2147483646 h 861"/>
                    <a:gd name="T28" fmla="*/ 2147483646 w 846"/>
                    <a:gd name="T29" fmla="*/ 2147483646 h 861"/>
                    <a:gd name="T30" fmla="*/ 2147483646 w 846"/>
                    <a:gd name="T31" fmla="*/ 2147483646 h 861"/>
                    <a:gd name="T32" fmla="*/ 2147483646 w 846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6"/>
                    <a:gd name="T52" fmla="*/ 0 h 861"/>
                    <a:gd name="T53" fmla="*/ 846 w 846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6" h="861">
                      <a:moveTo>
                        <a:pt x="64" y="561"/>
                      </a:moveTo>
                      <a:cubicBezTo>
                        <a:pt x="55" y="584"/>
                        <a:pt x="50" y="612"/>
                        <a:pt x="50" y="639"/>
                      </a:cubicBezTo>
                      <a:cubicBezTo>
                        <a:pt x="50" y="762"/>
                        <a:pt x="149" y="861"/>
                        <a:pt x="273" y="861"/>
                      </a:cubicBezTo>
                      <a:cubicBezTo>
                        <a:pt x="363" y="861"/>
                        <a:pt x="441" y="808"/>
                        <a:pt x="475" y="731"/>
                      </a:cubicBezTo>
                      <a:cubicBezTo>
                        <a:pt x="514" y="767"/>
                        <a:pt x="566" y="789"/>
                        <a:pt x="624" y="789"/>
                      </a:cubicBezTo>
                      <a:cubicBezTo>
                        <a:pt x="747" y="789"/>
                        <a:pt x="846" y="688"/>
                        <a:pt x="846" y="565"/>
                      </a:cubicBezTo>
                      <a:cubicBezTo>
                        <a:pt x="846" y="443"/>
                        <a:pt x="747" y="343"/>
                        <a:pt x="624" y="343"/>
                      </a:cubicBezTo>
                      <a:lnTo>
                        <a:pt x="618" y="343"/>
                      </a:lnTo>
                      <a:lnTo>
                        <a:pt x="618" y="319"/>
                      </a:lnTo>
                      <a:cubicBezTo>
                        <a:pt x="618" y="196"/>
                        <a:pt x="519" y="96"/>
                        <a:pt x="396" y="96"/>
                      </a:cubicBezTo>
                      <a:cubicBezTo>
                        <a:pt x="374" y="96"/>
                        <a:pt x="353" y="99"/>
                        <a:pt x="332" y="105"/>
                      </a:cubicBezTo>
                      <a:cubicBezTo>
                        <a:pt x="301" y="41"/>
                        <a:pt x="244" y="0"/>
                        <a:pt x="179" y="0"/>
                      </a:cubicBezTo>
                      <a:cubicBezTo>
                        <a:pt x="80" y="0"/>
                        <a:pt x="0" y="99"/>
                        <a:pt x="0" y="222"/>
                      </a:cubicBezTo>
                      <a:cubicBezTo>
                        <a:pt x="0" y="265"/>
                        <a:pt x="11" y="306"/>
                        <a:pt x="28" y="340"/>
                      </a:cubicBezTo>
                      <a:cubicBezTo>
                        <a:pt x="18" y="365"/>
                        <a:pt x="13" y="391"/>
                        <a:pt x="13" y="418"/>
                      </a:cubicBezTo>
                      <a:cubicBezTo>
                        <a:pt x="13" y="473"/>
                        <a:pt x="32" y="522"/>
                        <a:pt x="6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32" name="Freeform 4031"/>
                <p:cNvSpPr>
                  <a:spLocks noChangeArrowheads="1"/>
                </p:cNvSpPr>
                <p:nvPr/>
              </p:nvSpPr>
              <p:spPr bwMode="auto">
                <a:xfrm>
                  <a:off x="6477001" y="2336800"/>
                  <a:ext cx="436563" cy="441325"/>
                </a:xfrm>
                <a:custGeom>
                  <a:avLst/>
                  <a:gdLst>
                    <a:gd name="T0" fmla="*/ 2147483646 w 847"/>
                    <a:gd name="T1" fmla="*/ 2147483646 h 861"/>
                    <a:gd name="T2" fmla="*/ 2147483646 w 847"/>
                    <a:gd name="T3" fmla="*/ 2147483646 h 861"/>
                    <a:gd name="T4" fmla="*/ 2147483646 w 847"/>
                    <a:gd name="T5" fmla="*/ 2147483646 h 861"/>
                    <a:gd name="T6" fmla="*/ 2147483646 w 847"/>
                    <a:gd name="T7" fmla="*/ 2147483646 h 861"/>
                    <a:gd name="T8" fmla="*/ 2147483646 w 847"/>
                    <a:gd name="T9" fmla="*/ 2147483646 h 861"/>
                    <a:gd name="T10" fmla="*/ 0 w 847"/>
                    <a:gd name="T11" fmla="*/ 2147483646 h 861"/>
                    <a:gd name="T12" fmla="*/ 2147483646 w 847"/>
                    <a:gd name="T13" fmla="*/ 2147483646 h 861"/>
                    <a:gd name="T14" fmla="*/ 2147483646 w 847"/>
                    <a:gd name="T15" fmla="*/ 2147483646 h 861"/>
                    <a:gd name="T16" fmla="*/ 2147483646 w 847"/>
                    <a:gd name="T17" fmla="*/ 2147483646 h 861"/>
                    <a:gd name="T18" fmla="*/ 2147483646 w 847"/>
                    <a:gd name="T19" fmla="*/ 2147483646 h 861"/>
                    <a:gd name="T20" fmla="*/ 2147483646 w 847"/>
                    <a:gd name="T21" fmla="*/ 2147483646 h 861"/>
                    <a:gd name="T22" fmla="*/ 2147483646 w 847"/>
                    <a:gd name="T23" fmla="*/ 0 h 861"/>
                    <a:gd name="T24" fmla="*/ 2147483646 w 847"/>
                    <a:gd name="T25" fmla="*/ 2147483646 h 861"/>
                    <a:gd name="T26" fmla="*/ 2147483646 w 847"/>
                    <a:gd name="T27" fmla="*/ 2147483646 h 861"/>
                    <a:gd name="T28" fmla="*/ 2147483646 w 847"/>
                    <a:gd name="T29" fmla="*/ 2147483646 h 861"/>
                    <a:gd name="T30" fmla="*/ 2147483646 w 847"/>
                    <a:gd name="T31" fmla="*/ 2147483646 h 861"/>
                    <a:gd name="T32" fmla="*/ 2147483646 w 847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7"/>
                    <a:gd name="T52" fmla="*/ 0 h 861"/>
                    <a:gd name="T53" fmla="*/ 847 w 847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7" h="861">
                      <a:moveTo>
                        <a:pt x="784" y="561"/>
                      </a:moveTo>
                      <a:cubicBezTo>
                        <a:pt x="792" y="584"/>
                        <a:pt x="798" y="612"/>
                        <a:pt x="798" y="639"/>
                      </a:cubicBezTo>
                      <a:cubicBezTo>
                        <a:pt x="798" y="762"/>
                        <a:pt x="699" y="861"/>
                        <a:pt x="574" y="861"/>
                      </a:cubicBezTo>
                      <a:cubicBezTo>
                        <a:pt x="485" y="861"/>
                        <a:pt x="407" y="808"/>
                        <a:pt x="372" y="731"/>
                      </a:cubicBezTo>
                      <a:cubicBezTo>
                        <a:pt x="332" y="767"/>
                        <a:pt x="280" y="789"/>
                        <a:pt x="224" y="789"/>
                      </a:cubicBezTo>
                      <a:cubicBezTo>
                        <a:pt x="100" y="789"/>
                        <a:pt x="0" y="688"/>
                        <a:pt x="0" y="565"/>
                      </a:cubicBezTo>
                      <a:cubicBezTo>
                        <a:pt x="0" y="443"/>
                        <a:pt x="100" y="343"/>
                        <a:pt x="224" y="343"/>
                      </a:cubicBezTo>
                      <a:lnTo>
                        <a:pt x="230" y="343"/>
                      </a:lnTo>
                      <a:cubicBezTo>
                        <a:pt x="230" y="334"/>
                        <a:pt x="228" y="327"/>
                        <a:pt x="228" y="319"/>
                      </a:cubicBezTo>
                      <a:cubicBezTo>
                        <a:pt x="228" y="196"/>
                        <a:pt x="329" y="96"/>
                        <a:pt x="452" y="96"/>
                      </a:cubicBezTo>
                      <a:cubicBezTo>
                        <a:pt x="473" y="96"/>
                        <a:pt x="495" y="99"/>
                        <a:pt x="515" y="105"/>
                      </a:cubicBezTo>
                      <a:cubicBezTo>
                        <a:pt x="547" y="41"/>
                        <a:pt x="603" y="0"/>
                        <a:pt x="668" y="0"/>
                      </a:cubicBezTo>
                      <a:cubicBezTo>
                        <a:pt x="768" y="0"/>
                        <a:pt x="847" y="99"/>
                        <a:pt x="847" y="222"/>
                      </a:cubicBezTo>
                      <a:cubicBezTo>
                        <a:pt x="847" y="265"/>
                        <a:pt x="837" y="306"/>
                        <a:pt x="820" y="340"/>
                      </a:cubicBezTo>
                      <a:cubicBezTo>
                        <a:pt x="830" y="365"/>
                        <a:pt x="834" y="391"/>
                        <a:pt x="834" y="418"/>
                      </a:cubicBezTo>
                      <a:cubicBezTo>
                        <a:pt x="834" y="473"/>
                        <a:pt x="815" y="522"/>
                        <a:pt x="78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33" name="Freeform 4032"/>
                <p:cNvSpPr>
                  <a:spLocks noChangeArrowheads="1"/>
                </p:cNvSpPr>
                <p:nvPr/>
              </p:nvSpPr>
              <p:spPr bwMode="auto">
                <a:xfrm>
                  <a:off x="8286751" y="1589088"/>
                  <a:ext cx="500063" cy="315913"/>
                </a:xfrm>
                <a:custGeom>
                  <a:avLst/>
                  <a:gdLst>
                    <a:gd name="T0" fmla="*/ 2147483646 w 970"/>
                    <a:gd name="T1" fmla="*/ 2147483646 h 616"/>
                    <a:gd name="T2" fmla="*/ 0 w 970"/>
                    <a:gd name="T3" fmla="*/ 2147483646 h 616"/>
                    <a:gd name="T4" fmla="*/ 2147483646 w 970"/>
                    <a:gd name="T5" fmla="*/ 2147483646 h 616"/>
                    <a:gd name="T6" fmla="*/ 2147483646 w 970"/>
                    <a:gd name="T7" fmla="*/ 2147483646 h 616"/>
                    <a:gd name="T8" fmla="*/ 2147483646 w 970"/>
                    <a:gd name="T9" fmla="*/ 2147483646 h 616"/>
                    <a:gd name="T10" fmla="*/ 2147483646 w 970"/>
                    <a:gd name="T11" fmla="*/ 2147483646 h 616"/>
                    <a:gd name="T12" fmla="*/ 2147483646 w 970"/>
                    <a:gd name="T13" fmla="*/ 0 h 616"/>
                    <a:gd name="T14" fmla="*/ 2147483646 w 970"/>
                    <a:gd name="T15" fmla="*/ 2147483646 h 616"/>
                    <a:gd name="T16" fmla="*/ 2147483646 w 970"/>
                    <a:gd name="T17" fmla="*/ 2147483646 h 616"/>
                    <a:gd name="T18" fmla="*/ 2147483646 w 970"/>
                    <a:gd name="T19" fmla="*/ 2147483646 h 616"/>
                    <a:gd name="T20" fmla="*/ 2147483646 w 970"/>
                    <a:gd name="T21" fmla="*/ 2147483646 h 616"/>
                    <a:gd name="T22" fmla="*/ 2147483646 w 970"/>
                    <a:gd name="T23" fmla="*/ 2147483646 h 6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616"/>
                    <a:gd name="T38" fmla="*/ 970 w 970"/>
                    <a:gd name="T39" fmla="*/ 616 h 6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616">
                      <a:moveTo>
                        <a:pt x="149" y="608"/>
                      </a:moveTo>
                      <a:cubicBezTo>
                        <a:pt x="67" y="608"/>
                        <a:pt x="0" y="537"/>
                        <a:pt x="0" y="449"/>
                      </a:cubicBezTo>
                      <a:cubicBezTo>
                        <a:pt x="0" y="367"/>
                        <a:pt x="59" y="299"/>
                        <a:pt x="134" y="292"/>
                      </a:cubicBezTo>
                      <a:lnTo>
                        <a:pt x="134" y="277"/>
                      </a:lnTo>
                      <a:cubicBezTo>
                        <a:pt x="134" y="209"/>
                        <a:pt x="185" y="156"/>
                        <a:pt x="250" y="156"/>
                      </a:cubicBezTo>
                      <a:cubicBezTo>
                        <a:pt x="269" y="156"/>
                        <a:pt x="286" y="160"/>
                        <a:pt x="302" y="169"/>
                      </a:cubicBezTo>
                      <a:cubicBezTo>
                        <a:pt x="326" y="72"/>
                        <a:pt x="420" y="0"/>
                        <a:pt x="533" y="0"/>
                      </a:cubicBezTo>
                      <a:cubicBezTo>
                        <a:pt x="661" y="0"/>
                        <a:pt x="766" y="97"/>
                        <a:pt x="769" y="216"/>
                      </a:cubicBezTo>
                      <a:cubicBezTo>
                        <a:pt x="882" y="225"/>
                        <a:pt x="970" y="313"/>
                        <a:pt x="970" y="421"/>
                      </a:cubicBezTo>
                      <a:cubicBezTo>
                        <a:pt x="970" y="512"/>
                        <a:pt x="906" y="589"/>
                        <a:pt x="818" y="616"/>
                      </a:cubicBezTo>
                      <a:lnTo>
                        <a:pt x="680" y="616"/>
                      </a:lnTo>
                      <a:lnTo>
                        <a:pt x="149" y="60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34" name="Freeform 4033"/>
                <p:cNvSpPr>
                  <a:spLocks noChangeArrowheads="1"/>
                </p:cNvSpPr>
                <p:nvPr/>
              </p:nvSpPr>
              <p:spPr bwMode="auto">
                <a:xfrm>
                  <a:off x="6457951" y="2687638"/>
                  <a:ext cx="2252663" cy="601663"/>
                </a:xfrm>
                <a:custGeom>
                  <a:avLst/>
                  <a:gdLst>
                    <a:gd name="T0" fmla="*/ 2147483646 w 4372"/>
                    <a:gd name="T1" fmla="*/ 0 h 1174"/>
                    <a:gd name="T2" fmla="*/ 2147483646 w 4372"/>
                    <a:gd name="T3" fmla="*/ 2147483646 h 1174"/>
                    <a:gd name="T4" fmla="*/ 0 w 4372"/>
                    <a:gd name="T5" fmla="*/ 0 h 1174"/>
                    <a:gd name="T6" fmla="*/ 2147483646 w 4372"/>
                    <a:gd name="T7" fmla="*/ 0 h 1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72"/>
                    <a:gd name="T13" fmla="*/ 0 h 1174"/>
                    <a:gd name="T14" fmla="*/ 4372 w 4372"/>
                    <a:gd name="T15" fmla="*/ 1174 h 1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72" h="1174">
                      <a:moveTo>
                        <a:pt x="4372" y="0"/>
                      </a:moveTo>
                      <a:cubicBezTo>
                        <a:pt x="3903" y="707"/>
                        <a:pt x="3099" y="1174"/>
                        <a:pt x="2186" y="1174"/>
                      </a:cubicBezTo>
                      <a:cubicBezTo>
                        <a:pt x="1272" y="1174"/>
                        <a:pt x="469" y="707"/>
                        <a:pt x="0" y="0"/>
                      </a:cubicBezTo>
                      <a:lnTo>
                        <a:pt x="4372" y="0"/>
                      </a:lnTo>
                    </a:path>
                  </a:pathLst>
                </a:custGeom>
                <a:solidFill>
                  <a:srgbClr val="F89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35" name="Freeform 4034"/>
                <p:cNvSpPr>
                  <a:spLocks noChangeArrowheads="1"/>
                </p:cNvSpPr>
                <p:nvPr/>
              </p:nvSpPr>
              <p:spPr bwMode="auto">
                <a:xfrm>
                  <a:off x="6486526" y="1570038"/>
                  <a:ext cx="523875" cy="331788"/>
                </a:xfrm>
                <a:custGeom>
                  <a:avLst/>
                  <a:gdLst>
                    <a:gd name="T0" fmla="*/ 2147483646 w 1017"/>
                    <a:gd name="T1" fmla="*/ 2147483646 h 646"/>
                    <a:gd name="T2" fmla="*/ 0 w 1017"/>
                    <a:gd name="T3" fmla="*/ 2147483646 h 646"/>
                    <a:gd name="T4" fmla="*/ 2147483646 w 1017"/>
                    <a:gd name="T5" fmla="*/ 2147483646 h 646"/>
                    <a:gd name="T6" fmla="*/ 2147483646 w 1017"/>
                    <a:gd name="T7" fmla="*/ 2147483646 h 646"/>
                    <a:gd name="T8" fmla="*/ 2147483646 w 1017"/>
                    <a:gd name="T9" fmla="*/ 2147483646 h 646"/>
                    <a:gd name="T10" fmla="*/ 2147483646 w 1017"/>
                    <a:gd name="T11" fmla="*/ 2147483646 h 646"/>
                    <a:gd name="T12" fmla="*/ 2147483646 w 1017"/>
                    <a:gd name="T13" fmla="*/ 0 h 646"/>
                    <a:gd name="T14" fmla="*/ 2147483646 w 1017"/>
                    <a:gd name="T15" fmla="*/ 2147483646 h 646"/>
                    <a:gd name="T16" fmla="*/ 2147483646 w 1017"/>
                    <a:gd name="T17" fmla="*/ 2147483646 h 646"/>
                    <a:gd name="T18" fmla="*/ 2147483646 w 1017"/>
                    <a:gd name="T19" fmla="*/ 2147483646 h 646"/>
                    <a:gd name="T20" fmla="*/ 2147483646 w 1017"/>
                    <a:gd name="T21" fmla="*/ 2147483646 h 646"/>
                    <a:gd name="T22" fmla="*/ 2147483646 w 1017"/>
                    <a:gd name="T23" fmla="*/ 2147483646 h 6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7"/>
                    <a:gd name="T37" fmla="*/ 0 h 646"/>
                    <a:gd name="T38" fmla="*/ 1017 w 1017"/>
                    <a:gd name="T39" fmla="*/ 646 h 6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7" h="646">
                      <a:moveTo>
                        <a:pt x="156" y="638"/>
                      </a:moveTo>
                      <a:cubicBezTo>
                        <a:pt x="69" y="638"/>
                        <a:pt x="0" y="564"/>
                        <a:pt x="0" y="472"/>
                      </a:cubicBezTo>
                      <a:cubicBezTo>
                        <a:pt x="0" y="385"/>
                        <a:pt x="62" y="315"/>
                        <a:pt x="140" y="306"/>
                      </a:cubicBezTo>
                      <a:lnTo>
                        <a:pt x="140" y="291"/>
                      </a:lnTo>
                      <a:cubicBezTo>
                        <a:pt x="140" y="221"/>
                        <a:pt x="193" y="163"/>
                        <a:pt x="261" y="163"/>
                      </a:cubicBezTo>
                      <a:cubicBezTo>
                        <a:pt x="280" y="163"/>
                        <a:pt x="299" y="169"/>
                        <a:pt x="316" y="177"/>
                      </a:cubicBezTo>
                      <a:cubicBezTo>
                        <a:pt x="342" y="76"/>
                        <a:pt x="440" y="0"/>
                        <a:pt x="557" y="0"/>
                      </a:cubicBezTo>
                      <a:cubicBezTo>
                        <a:pt x="694" y="0"/>
                        <a:pt x="804" y="101"/>
                        <a:pt x="807" y="227"/>
                      </a:cubicBezTo>
                      <a:cubicBezTo>
                        <a:pt x="925" y="237"/>
                        <a:pt x="1017" y="329"/>
                        <a:pt x="1017" y="442"/>
                      </a:cubicBezTo>
                      <a:cubicBezTo>
                        <a:pt x="1017" y="538"/>
                        <a:pt x="949" y="619"/>
                        <a:pt x="857" y="646"/>
                      </a:cubicBezTo>
                      <a:lnTo>
                        <a:pt x="713" y="646"/>
                      </a:lnTo>
                      <a:lnTo>
                        <a:pt x="156" y="63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36" name="Freeform 4035"/>
                <p:cNvSpPr>
                  <a:spLocks noChangeArrowheads="1"/>
                </p:cNvSpPr>
                <p:nvPr/>
              </p:nvSpPr>
              <p:spPr bwMode="auto">
                <a:xfrm>
                  <a:off x="6916738" y="27924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3" y="54"/>
                        <a:pt x="54" y="43"/>
                        <a:pt x="54" y="27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37" name="Freeform 4036"/>
                <p:cNvSpPr>
                  <a:spLocks noChangeArrowheads="1"/>
                </p:cNvSpPr>
                <p:nvPr/>
              </p:nvSpPr>
              <p:spPr bwMode="auto">
                <a:xfrm>
                  <a:off x="6950076" y="29956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38" name="Freeform 4037"/>
                <p:cNvSpPr>
                  <a:spLocks noChangeArrowheads="1"/>
                </p:cNvSpPr>
                <p:nvPr/>
              </p:nvSpPr>
              <p:spPr bwMode="auto">
                <a:xfrm>
                  <a:off x="7081838" y="28987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39" name="Freeform 4038"/>
                <p:cNvSpPr>
                  <a:spLocks noChangeArrowheads="1"/>
                </p:cNvSpPr>
                <p:nvPr/>
              </p:nvSpPr>
              <p:spPr bwMode="auto">
                <a:xfrm>
                  <a:off x="7145338" y="31003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40" name="Freeform 4039"/>
                <p:cNvSpPr>
                  <a:spLocks noChangeArrowheads="1"/>
                </p:cNvSpPr>
                <p:nvPr/>
              </p:nvSpPr>
              <p:spPr bwMode="auto">
                <a:xfrm>
                  <a:off x="7250113" y="29225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4"/>
                    <a:gd name="T2" fmla="*/ 2147483646 w 57"/>
                    <a:gd name="T3" fmla="*/ 2147483646 h 54"/>
                    <a:gd name="T4" fmla="*/ 2147483646 w 57"/>
                    <a:gd name="T5" fmla="*/ 0 h 54"/>
                    <a:gd name="T6" fmla="*/ 0 w 57"/>
                    <a:gd name="T7" fmla="*/ 2147483646 h 54"/>
                    <a:gd name="T8" fmla="*/ 2147483646 w 57"/>
                    <a:gd name="T9" fmla="*/ 2147483646 h 54"/>
                    <a:gd name="T10" fmla="*/ 2147483646 w 57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4"/>
                    <a:gd name="T20" fmla="*/ 57 w 57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4">
                      <a:moveTo>
                        <a:pt x="29" y="54"/>
                      </a:moveTo>
                      <a:cubicBezTo>
                        <a:pt x="44" y="54"/>
                        <a:pt x="57" y="43"/>
                        <a:pt x="57" y="27"/>
                      </a:cubicBezTo>
                      <a:cubicBezTo>
                        <a:pt x="57" y="13"/>
                        <a:pt x="44" y="0"/>
                        <a:pt x="29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9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41" name="Freeform 4040"/>
                <p:cNvSpPr>
                  <a:spLocks noChangeArrowheads="1"/>
                </p:cNvSpPr>
                <p:nvPr/>
              </p:nvSpPr>
              <p:spPr bwMode="auto">
                <a:xfrm>
                  <a:off x="7186613" y="2789238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42" name="Freeform 4041"/>
                <p:cNvSpPr>
                  <a:spLocks noChangeArrowheads="1"/>
                </p:cNvSpPr>
                <p:nvPr/>
              </p:nvSpPr>
              <p:spPr bwMode="auto">
                <a:xfrm>
                  <a:off x="7435851" y="2921000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8"/>
                      </a:cubicBezTo>
                      <a:cubicBezTo>
                        <a:pt x="55" y="12"/>
                        <a:pt x="42" y="0"/>
                        <a:pt x="28" y="0"/>
                      </a:cubicBezTo>
                      <a:cubicBezTo>
                        <a:pt x="12" y="0"/>
                        <a:pt x="0" y="12"/>
                        <a:pt x="0" y="28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43" name="Freeform 4042"/>
                <p:cNvSpPr>
                  <a:spLocks noChangeArrowheads="1"/>
                </p:cNvSpPr>
                <p:nvPr/>
              </p:nvSpPr>
              <p:spPr bwMode="auto">
                <a:xfrm>
                  <a:off x="7381876" y="28051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44" name="Freeform 4043"/>
                <p:cNvSpPr>
                  <a:spLocks noChangeArrowheads="1"/>
                </p:cNvSpPr>
                <p:nvPr/>
              </p:nvSpPr>
              <p:spPr bwMode="auto">
                <a:xfrm>
                  <a:off x="7404101" y="3141663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45" name="Freeform 4044"/>
                <p:cNvSpPr>
                  <a:spLocks noChangeArrowheads="1"/>
                </p:cNvSpPr>
                <p:nvPr/>
              </p:nvSpPr>
              <p:spPr bwMode="auto">
                <a:xfrm>
                  <a:off x="7791451" y="315436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46" name="Freeform 4045"/>
                <p:cNvSpPr>
                  <a:spLocks noChangeArrowheads="1"/>
                </p:cNvSpPr>
                <p:nvPr/>
              </p:nvSpPr>
              <p:spPr bwMode="auto">
                <a:xfrm>
                  <a:off x="7646988" y="29845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47" name="Freeform 4046"/>
                <p:cNvSpPr>
                  <a:spLocks noChangeArrowheads="1"/>
                </p:cNvSpPr>
                <p:nvPr/>
              </p:nvSpPr>
              <p:spPr bwMode="auto">
                <a:xfrm>
                  <a:off x="7835901" y="27797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48" name="Freeform 4047"/>
                <p:cNvSpPr>
                  <a:spLocks noChangeArrowheads="1"/>
                </p:cNvSpPr>
                <p:nvPr/>
              </p:nvSpPr>
              <p:spPr bwMode="auto">
                <a:xfrm>
                  <a:off x="7948613" y="3046413"/>
                  <a:ext cx="28575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1" y="54"/>
                        <a:pt x="54" y="41"/>
                        <a:pt x="54" y="27"/>
                      </a:cubicBezTo>
                      <a:cubicBezTo>
                        <a:pt x="54" y="11"/>
                        <a:pt x="41" y="0"/>
                        <a:pt x="27" y="0"/>
                      </a:cubicBezTo>
                      <a:cubicBezTo>
                        <a:pt x="11" y="0"/>
                        <a:pt x="0" y="11"/>
                        <a:pt x="0" y="27"/>
                      </a:cubicBezTo>
                      <a:cubicBezTo>
                        <a:pt x="0" y="41"/>
                        <a:pt x="11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49" name="Freeform 4048"/>
                <p:cNvSpPr>
                  <a:spLocks noChangeArrowheads="1"/>
                </p:cNvSpPr>
                <p:nvPr/>
              </p:nvSpPr>
              <p:spPr bwMode="auto">
                <a:xfrm>
                  <a:off x="8189913" y="28686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5"/>
                    <a:gd name="T2" fmla="*/ 2147483646 w 54"/>
                    <a:gd name="T3" fmla="*/ 2147483646 h 55"/>
                    <a:gd name="T4" fmla="*/ 2147483646 w 54"/>
                    <a:gd name="T5" fmla="*/ 0 h 55"/>
                    <a:gd name="T6" fmla="*/ 0 w 54"/>
                    <a:gd name="T7" fmla="*/ 2147483646 h 55"/>
                    <a:gd name="T8" fmla="*/ 2147483646 w 54"/>
                    <a:gd name="T9" fmla="*/ 2147483646 h 55"/>
                    <a:gd name="T10" fmla="*/ 2147483646 w 54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5"/>
                    <a:gd name="T20" fmla="*/ 54 w 54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5">
                      <a:moveTo>
                        <a:pt x="27" y="55"/>
                      </a:moveTo>
                      <a:cubicBezTo>
                        <a:pt x="43" y="55"/>
                        <a:pt x="54" y="44"/>
                        <a:pt x="54" y="28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4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50" name="Freeform 4049"/>
                <p:cNvSpPr>
                  <a:spLocks noChangeArrowheads="1"/>
                </p:cNvSpPr>
                <p:nvPr/>
              </p:nvSpPr>
              <p:spPr bwMode="auto">
                <a:xfrm>
                  <a:off x="8424863" y="2755900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7"/>
                    <a:gd name="T2" fmla="*/ 2147483646 w 55"/>
                    <a:gd name="T3" fmla="*/ 2147483646 h 57"/>
                    <a:gd name="T4" fmla="*/ 2147483646 w 55"/>
                    <a:gd name="T5" fmla="*/ 0 h 57"/>
                    <a:gd name="T6" fmla="*/ 0 w 55"/>
                    <a:gd name="T7" fmla="*/ 2147483646 h 57"/>
                    <a:gd name="T8" fmla="*/ 2147483646 w 55"/>
                    <a:gd name="T9" fmla="*/ 2147483646 h 57"/>
                    <a:gd name="T10" fmla="*/ 2147483646 w 55"/>
                    <a:gd name="T11" fmla="*/ 2147483646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7"/>
                    <a:gd name="T20" fmla="*/ 55 w 55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7">
                      <a:moveTo>
                        <a:pt x="27" y="57"/>
                      </a:moveTo>
                      <a:cubicBezTo>
                        <a:pt x="43" y="57"/>
                        <a:pt x="55" y="44"/>
                        <a:pt x="55" y="29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7" y="57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51" name="Freeform 4050"/>
                <p:cNvSpPr>
                  <a:spLocks noChangeArrowheads="1"/>
                </p:cNvSpPr>
                <p:nvPr/>
              </p:nvSpPr>
              <p:spPr bwMode="auto">
                <a:xfrm>
                  <a:off x="7627938" y="2836863"/>
                  <a:ext cx="28575" cy="28575"/>
                </a:xfrm>
                <a:custGeom>
                  <a:avLst/>
                  <a:gdLst>
                    <a:gd name="T0" fmla="*/ 2147483646 w 56"/>
                    <a:gd name="T1" fmla="*/ 2147483646 h 56"/>
                    <a:gd name="T2" fmla="*/ 2147483646 w 56"/>
                    <a:gd name="T3" fmla="*/ 2147483646 h 56"/>
                    <a:gd name="T4" fmla="*/ 2147483646 w 56"/>
                    <a:gd name="T5" fmla="*/ 0 h 56"/>
                    <a:gd name="T6" fmla="*/ 0 w 56"/>
                    <a:gd name="T7" fmla="*/ 2147483646 h 56"/>
                    <a:gd name="T8" fmla="*/ 2147483646 w 56"/>
                    <a:gd name="T9" fmla="*/ 2147483646 h 56"/>
                    <a:gd name="T10" fmla="*/ 2147483646 w 56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56"/>
                    <a:gd name="T20" fmla="*/ 56 w 56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56">
                      <a:moveTo>
                        <a:pt x="27" y="56"/>
                      </a:move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7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52" name="Freeform 4051"/>
                <p:cNvSpPr>
                  <a:spLocks noChangeArrowheads="1"/>
                </p:cNvSpPr>
                <p:nvPr/>
              </p:nvSpPr>
              <p:spPr bwMode="auto">
                <a:xfrm>
                  <a:off x="7573963" y="31591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2"/>
                        <a:pt x="42" y="0"/>
                        <a:pt x="27" y="0"/>
                      </a:cubicBezTo>
                      <a:cubicBezTo>
                        <a:pt x="11" y="0"/>
                        <a:pt x="0" y="12"/>
                        <a:pt x="0" y="27"/>
                      </a:cubicBezTo>
                      <a:cubicBezTo>
                        <a:pt x="0" y="42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53" name="Freeform 4052"/>
                <p:cNvSpPr>
                  <a:spLocks noChangeArrowheads="1"/>
                </p:cNvSpPr>
                <p:nvPr/>
              </p:nvSpPr>
              <p:spPr bwMode="auto">
                <a:xfrm>
                  <a:off x="7864476" y="29575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54" name="Freeform 4053"/>
                <p:cNvSpPr>
                  <a:spLocks noChangeArrowheads="1"/>
                </p:cNvSpPr>
                <p:nvPr/>
              </p:nvSpPr>
              <p:spPr bwMode="auto">
                <a:xfrm>
                  <a:off x="8039101" y="28035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7" y="0"/>
                      </a:cubicBezTo>
                      <a:cubicBezTo>
                        <a:pt x="11" y="0"/>
                        <a:pt x="0" y="13"/>
                        <a:pt x="0" y="28"/>
                      </a:cubicBezTo>
                      <a:cubicBezTo>
                        <a:pt x="0" y="44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55" name="Freeform 4054"/>
                <p:cNvSpPr>
                  <a:spLocks noChangeArrowheads="1"/>
                </p:cNvSpPr>
                <p:nvPr/>
              </p:nvSpPr>
              <p:spPr bwMode="auto">
                <a:xfrm>
                  <a:off x="8151813" y="30321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56" name="Freeform 4055"/>
                <p:cNvSpPr>
                  <a:spLocks noChangeArrowheads="1"/>
                </p:cNvSpPr>
                <p:nvPr/>
              </p:nvSpPr>
              <p:spPr bwMode="auto">
                <a:xfrm>
                  <a:off x="8429626" y="28733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57" name="Freeform 4056"/>
                <p:cNvSpPr>
                  <a:spLocks noChangeArrowheads="1"/>
                </p:cNvSpPr>
                <p:nvPr/>
              </p:nvSpPr>
              <p:spPr bwMode="auto">
                <a:xfrm>
                  <a:off x="8291513" y="277336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7" y="54"/>
                      </a:moveTo>
                      <a:cubicBezTo>
                        <a:pt x="43" y="54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58" name="Freeform 4057"/>
                <p:cNvSpPr>
                  <a:spLocks noChangeArrowheads="1"/>
                </p:cNvSpPr>
                <p:nvPr/>
              </p:nvSpPr>
              <p:spPr bwMode="auto">
                <a:xfrm>
                  <a:off x="7488238" y="30353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8" y="54"/>
                      </a:moveTo>
                      <a:cubicBezTo>
                        <a:pt x="42" y="54"/>
                        <a:pt x="55" y="41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1"/>
                        <a:pt x="12" y="54"/>
                        <a:pt x="28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59" name="Freeform 4058"/>
                <p:cNvSpPr>
                  <a:spLocks noChangeArrowheads="1"/>
                </p:cNvSpPr>
                <p:nvPr/>
              </p:nvSpPr>
              <p:spPr bwMode="auto">
                <a:xfrm>
                  <a:off x="7250113" y="30241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5"/>
                    <a:gd name="T2" fmla="*/ 2147483646 w 57"/>
                    <a:gd name="T3" fmla="*/ 2147483646 h 55"/>
                    <a:gd name="T4" fmla="*/ 2147483646 w 57"/>
                    <a:gd name="T5" fmla="*/ 0 h 55"/>
                    <a:gd name="T6" fmla="*/ 0 w 57"/>
                    <a:gd name="T7" fmla="*/ 2147483646 h 55"/>
                    <a:gd name="T8" fmla="*/ 2147483646 w 57"/>
                    <a:gd name="T9" fmla="*/ 2147483646 h 55"/>
                    <a:gd name="T10" fmla="*/ 2147483646 w 57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5"/>
                    <a:gd name="T20" fmla="*/ 57 w 57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5">
                      <a:moveTo>
                        <a:pt x="28" y="55"/>
                      </a:moveTo>
                      <a:cubicBezTo>
                        <a:pt x="44" y="55"/>
                        <a:pt x="57" y="42"/>
                        <a:pt x="57" y="27"/>
                      </a:cubicBezTo>
                      <a:cubicBezTo>
                        <a:pt x="57" y="11"/>
                        <a:pt x="44" y="0"/>
                        <a:pt x="28" y="0"/>
                      </a:cubicBezTo>
                      <a:cubicBezTo>
                        <a:pt x="13" y="0"/>
                        <a:pt x="0" y="11"/>
                        <a:pt x="0" y="27"/>
                      </a:cubicBezTo>
                      <a:cubicBezTo>
                        <a:pt x="0" y="42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60" name="Freeform 4059"/>
                <p:cNvSpPr>
                  <a:spLocks noChangeArrowheads="1"/>
                </p:cNvSpPr>
                <p:nvPr/>
              </p:nvSpPr>
              <p:spPr bwMode="auto">
                <a:xfrm>
                  <a:off x="7077076" y="971550"/>
                  <a:ext cx="582613" cy="369888"/>
                </a:xfrm>
                <a:custGeom>
                  <a:avLst/>
                  <a:gdLst>
                    <a:gd name="T0" fmla="*/ 2147483646 w 1131"/>
                    <a:gd name="T1" fmla="*/ 2147483646 h 719"/>
                    <a:gd name="T2" fmla="*/ 0 w 1131"/>
                    <a:gd name="T3" fmla="*/ 2147483646 h 719"/>
                    <a:gd name="T4" fmla="*/ 2147483646 w 1131"/>
                    <a:gd name="T5" fmla="*/ 2147483646 h 719"/>
                    <a:gd name="T6" fmla="*/ 2147483646 w 1131"/>
                    <a:gd name="T7" fmla="*/ 2147483646 h 719"/>
                    <a:gd name="T8" fmla="*/ 2147483646 w 1131"/>
                    <a:gd name="T9" fmla="*/ 2147483646 h 719"/>
                    <a:gd name="T10" fmla="*/ 2147483646 w 1131"/>
                    <a:gd name="T11" fmla="*/ 2147483646 h 719"/>
                    <a:gd name="T12" fmla="*/ 2147483646 w 1131"/>
                    <a:gd name="T13" fmla="*/ 0 h 719"/>
                    <a:gd name="T14" fmla="*/ 2147483646 w 1131"/>
                    <a:gd name="T15" fmla="*/ 2147483646 h 719"/>
                    <a:gd name="T16" fmla="*/ 2147483646 w 1131"/>
                    <a:gd name="T17" fmla="*/ 2147483646 h 719"/>
                    <a:gd name="T18" fmla="*/ 2147483646 w 1131"/>
                    <a:gd name="T19" fmla="*/ 2147483646 h 719"/>
                    <a:gd name="T20" fmla="*/ 2147483646 w 1131"/>
                    <a:gd name="T21" fmla="*/ 2147483646 h 719"/>
                    <a:gd name="T22" fmla="*/ 2147483646 w 1131"/>
                    <a:gd name="T23" fmla="*/ 2147483646 h 7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31"/>
                    <a:gd name="T37" fmla="*/ 0 h 719"/>
                    <a:gd name="T38" fmla="*/ 1131 w 1131"/>
                    <a:gd name="T39" fmla="*/ 719 h 7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31" h="719">
                      <a:moveTo>
                        <a:pt x="174" y="710"/>
                      </a:moveTo>
                      <a:cubicBezTo>
                        <a:pt x="78" y="710"/>
                        <a:pt x="0" y="626"/>
                        <a:pt x="0" y="525"/>
                      </a:cubicBezTo>
                      <a:cubicBezTo>
                        <a:pt x="0" y="428"/>
                        <a:pt x="69" y="349"/>
                        <a:pt x="157" y="340"/>
                      </a:cubicBezTo>
                      <a:cubicBezTo>
                        <a:pt x="157" y="335"/>
                        <a:pt x="156" y="329"/>
                        <a:pt x="156" y="325"/>
                      </a:cubicBezTo>
                      <a:cubicBezTo>
                        <a:pt x="156" y="245"/>
                        <a:pt x="216" y="182"/>
                        <a:pt x="291" y="182"/>
                      </a:cubicBezTo>
                      <a:cubicBezTo>
                        <a:pt x="313" y="182"/>
                        <a:pt x="333" y="187"/>
                        <a:pt x="352" y="198"/>
                      </a:cubicBezTo>
                      <a:cubicBezTo>
                        <a:pt x="381" y="84"/>
                        <a:pt x="490" y="0"/>
                        <a:pt x="620" y="0"/>
                      </a:cubicBezTo>
                      <a:cubicBezTo>
                        <a:pt x="772" y="0"/>
                        <a:pt x="894" y="112"/>
                        <a:pt x="897" y="252"/>
                      </a:cubicBezTo>
                      <a:cubicBezTo>
                        <a:pt x="1029" y="264"/>
                        <a:pt x="1131" y="366"/>
                        <a:pt x="1131" y="491"/>
                      </a:cubicBezTo>
                      <a:cubicBezTo>
                        <a:pt x="1131" y="597"/>
                        <a:pt x="1058" y="688"/>
                        <a:pt x="954" y="719"/>
                      </a:cubicBezTo>
                      <a:lnTo>
                        <a:pt x="793" y="719"/>
                      </a:lnTo>
                      <a:lnTo>
                        <a:pt x="174" y="710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380" name="Rectangle 4060">
                  <a:extLst>
                    <a:ext uri="{FF2B5EF4-FFF2-40B4-BE49-F238E27FC236}">
                      <a16:creationId xmlns="" xmlns:a16="http://schemas.microsoft.com/office/drawing/2014/main" id="{9AD6D212-552B-454F-B5D9-9E8E5BB97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83589" y="2138501"/>
                  <a:ext cx="456305" cy="405706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1" name="Rectangle 4061">
                  <a:extLst>
                    <a:ext uri="{FF2B5EF4-FFF2-40B4-BE49-F238E27FC236}">
                      <a16:creationId xmlns="" xmlns:a16="http://schemas.microsoft.com/office/drawing/2014/main" id="{19E2172A-CE38-D045-B59E-47404F9CA0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69613" y="2138501"/>
                  <a:ext cx="456305" cy="405706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63" name="Freeform 4062"/>
                <p:cNvSpPr>
                  <a:spLocks noChangeArrowheads="1"/>
                </p:cNvSpPr>
                <p:nvPr/>
              </p:nvSpPr>
              <p:spPr bwMode="auto">
                <a:xfrm>
                  <a:off x="6764338" y="1584325"/>
                  <a:ext cx="1095375" cy="592138"/>
                </a:xfrm>
                <a:custGeom>
                  <a:avLst/>
                  <a:gdLst>
                    <a:gd name="T0" fmla="*/ 2147483646 w 690"/>
                    <a:gd name="T1" fmla="*/ 0 h 373"/>
                    <a:gd name="T2" fmla="*/ 2147483646 w 690"/>
                    <a:gd name="T3" fmla="*/ 0 h 373"/>
                    <a:gd name="T4" fmla="*/ 2147483646 w 690"/>
                    <a:gd name="T5" fmla="*/ 2147483646 h 373"/>
                    <a:gd name="T6" fmla="*/ 0 w 690"/>
                    <a:gd name="T7" fmla="*/ 2147483646 h 373"/>
                    <a:gd name="T8" fmla="*/ 2147483646 w 690"/>
                    <a:gd name="T9" fmla="*/ 0 h 3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0"/>
                    <a:gd name="T16" fmla="*/ 0 h 373"/>
                    <a:gd name="T17" fmla="*/ 690 w 690"/>
                    <a:gd name="T18" fmla="*/ 373 h 3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0" h="373">
                      <a:moveTo>
                        <a:pt x="109" y="0"/>
                      </a:moveTo>
                      <a:lnTo>
                        <a:pt x="690" y="0"/>
                      </a:lnTo>
                      <a:lnTo>
                        <a:pt x="690" y="373"/>
                      </a:lnTo>
                      <a:lnTo>
                        <a:pt x="0" y="37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64" name="Freeform 4063"/>
                <p:cNvSpPr>
                  <a:spLocks noChangeArrowheads="1"/>
                </p:cNvSpPr>
                <p:nvPr/>
              </p:nvSpPr>
              <p:spPr bwMode="auto">
                <a:xfrm>
                  <a:off x="7345363" y="1584325"/>
                  <a:ext cx="1096963" cy="592138"/>
                </a:xfrm>
                <a:custGeom>
                  <a:avLst/>
                  <a:gdLst>
                    <a:gd name="T0" fmla="*/ 2147483646 w 2128"/>
                    <a:gd name="T1" fmla="*/ 0 h 1157"/>
                    <a:gd name="T2" fmla="*/ 0 w 2128"/>
                    <a:gd name="T3" fmla="*/ 0 h 1157"/>
                    <a:gd name="T4" fmla="*/ 0 w 2128"/>
                    <a:gd name="T5" fmla="*/ 2147483646 h 1157"/>
                    <a:gd name="T6" fmla="*/ 2147483646 w 2128"/>
                    <a:gd name="T7" fmla="*/ 2147483646 h 1157"/>
                    <a:gd name="T8" fmla="*/ 2147483646 w 2128"/>
                    <a:gd name="T9" fmla="*/ 0 h 1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28"/>
                    <a:gd name="T16" fmla="*/ 0 h 1157"/>
                    <a:gd name="T17" fmla="*/ 2128 w 2128"/>
                    <a:gd name="T18" fmla="*/ 1157 h 1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28" h="1157">
                      <a:moveTo>
                        <a:pt x="1794" y="0"/>
                      </a:moveTo>
                      <a:lnTo>
                        <a:pt x="0" y="0"/>
                      </a:lnTo>
                      <a:lnTo>
                        <a:pt x="0" y="1157"/>
                      </a:lnTo>
                      <a:lnTo>
                        <a:pt x="2128" y="1157"/>
                      </a:lnTo>
                      <a:lnTo>
                        <a:pt x="1793" y="0"/>
                      </a:lnTo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384" name="Rectangle 4064">
                  <a:extLst>
                    <a:ext uri="{FF2B5EF4-FFF2-40B4-BE49-F238E27FC236}">
                      <a16:creationId xmlns="" xmlns:a16="http://schemas.microsoft.com/office/drawing/2014/main" id="{A22F5800-8B91-CC4A-BAC8-A65435A527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8930" y="2544207"/>
                  <a:ext cx="557671" cy="50697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5" name="Rectangle 4065">
                  <a:extLst>
                    <a:ext uri="{FF2B5EF4-FFF2-40B4-BE49-F238E27FC236}">
                      <a16:creationId xmlns="" xmlns:a16="http://schemas.microsoft.com/office/drawing/2014/main" id="{160C28FA-D91D-544F-BD91-C6ECEE4F22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18930" y="2594904"/>
                  <a:ext cx="557671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6" name="Rectangle 4066">
                  <a:extLst>
                    <a:ext uri="{FF2B5EF4-FFF2-40B4-BE49-F238E27FC236}">
                      <a16:creationId xmlns="" xmlns:a16="http://schemas.microsoft.com/office/drawing/2014/main" id="{BAA1035F-CBEA-FC4A-802D-F3A81B1BD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32906" y="2544207"/>
                  <a:ext cx="557671" cy="50697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87" name="Rectangle 4067">
                  <a:extLst>
                    <a:ext uri="{FF2B5EF4-FFF2-40B4-BE49-F238E27FC236}">
                      <a16:creationId xmlns="" xmlns:a16="http://schemas.microsoft.com/office/drawing/2014/main" id="{CC2C9C0D-BC4D-CF49-B491-A0C5B28481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32906" y="2594904"/>
                  <a:ext cx="557671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69" name="Freeform 4068"/>
                <p:cNvSpPr>
                  <a:spLocks noChangeArrowheads="1"/>
                </p:cNvSpPr>
                <p:nvPr/>
              </p:nvSpPr>
              <p:spPr bwMode="auto">
                <a:xfrm>
                  <a:off x="7210426" y="1574800"/>
                  <a:ext cx="781050" cy="1112838"/>
                </a:xfrm>
                <a:custGeom>
                  <a:avLst/>
                  <a:gdLst>
                    <a:gd name="T0" fmla="*/ 0 w 492"/>
                    <a:gd name="T1" fmla="*/ 2147483646 h 701"/>
                    <a:gd name="T2" fmla="*/ 2147483646 w 492"/>
                    <a:gd name="T3" fmla="*/ 0 h 701"/>
                    <a:gd name="T4" fmla="*/ 2147483646 w 492"/>
                    <a:gd name="T5" fmla="*/ 2147483646 h 701"/>
                    <a:gd name="T6" fmla="*/ 2147483646 w 492"/>
                    <a:gd name="T7" fmla="*/ 2147483646 h 701"/>
                    <a:gd name="T8" fmla="*/ 0 w 492"/>
                    <a:gd name="T9" fmla="*/ 2147483646 h 701"/>
                    <a:gd name="T10" fmla="*/ 0 w 492"/>
                    <a:gd name="T11" fmla="*/ 2147483646 h 7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2"/>
                    <a:gd name="T19" fmla="*/ 0 h 701"/>
                    <a:gd name="T20" fmla="*/ 492 w 492"/>
                    <a:gd name="T21" fmla="*/ 701 h 7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2" h="701">
                      <a:moveTo>
                        <a:pt x="0" y="168"/>
                      </a:moveTo>
                      <a:lnTo>
                        <a:pt x="255" y="0"/>
                      </a:lnTo>
                      <a:lnTo>
                        <a:pt x="492" y="168"/>
                      </a:lnTo>
                      <a:lnTo>
                        <a:pt x="492" y="701"/>
                      </a:lnTo>
                      <a:lnTo>
                        <a:pt x="0" y="701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389" name="Rectangle 4069">
                  <a:extLst>
                    <a:ext uri="{FF2B5EF4-FFF2-40B4-BE49-F238E27FC236}">
                      <a16:creationId xmlns="" xmlns:a16="http://schemas.microsoft.com/office/drawing/2014/main" id="{F2E80743-8E67-3D4A-B5F5-36CBF5ABB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0793" y="2392051"/>
                  <a:ext cx="152112" cy="304280"/>
                </a:xfrm>
                <a:prstGeom prst="rect">
                  <a:avLst/>
                </a:prstGeom>
                <a:solidFill>
                  <a:srgbClr val="F14E5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0" name="Rectangle 4070">
                  <a:extLst>
                    <a:ext uri="{FF2B5EF4-FFF2-40B4-BE49-F238E27FC236}">
                      <a16:creationId xmlns="" xmlns:a16="http://schemas.microsoft.com/office/drawing/2014/main" id="{61FDA511-47A8-F244-BC87-4C922CCB31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6384" y="2239927"/>
                  <a:ext cx="152112" cy="25355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1" name="Rectangle 4071">
                  <a:extLst>
                    <a:ext uri="{FF2B5EF4-FFF2-40B4-BE49-F238E27FC236}">
                      <a16:creationId xmlns="" xmlns:a16="http://schemas.microsoft.com/office/drawing/2014/main" id="{FF10B804-D793-8B4F-A54E-1802DC9539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1010" y="2239927"/>
                  <a:ext cx="152112" cy="25355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73" name="Freeform 4072"/>
                <p:cNvSpPr>
                  <a:spLocks noChangeArrowheads="1"/>
                </p:cNvSpPr>
                <p:nvPr/>
              </p:nvSpPr>
              <p:spPr bwMode="auto">
                <a:xfrm>
                  <a:off x="6994526" y="1409700"/>
                  <a:ext cx="1212850" cy="722313"/>
                </a:xfrm>
                <a:custGeom>
                  <a:avLst/>
                  <a:gdLst>
                    <a:gd name="T0" fmla="*/ 2147483646 w 764"/>
                    <a:gd name="T1" fmla="*/ 2147483646 h 455"/>
                    <a:gd name="T2" fmla="*/ 2147483646 w 764"/>
                    <a:gd name="T3" fmla="*/ 0 h 455"/>
                    <a:gd name="T4" fmla="*/ 2147483646 w 764"/>
                    <a:gd name="T5" fmla="*/ 0 h 455"/>
                    <a:gd name="T6" fmla="*/ 2147483646 w 764"/>
                    <a:gd name="T7" fmla="*/ 0 h 455"/>
                    <a:gd name="T8" fmla="*/ 2147483646 w 764"/>
                    <a:gd name="T9" fmla="*/ 2147483646 h 455"/>
                    <a:gd name="T10" fmla="*/ 2147483646 w 764"/>
                    <a:gd name="T11" fmla="*/ 2147483646 h 455"/>
                    <a:gd name="T12" fmla="*/ 2147483646 w 764"/>
                    <a:gd name="T13" fmla="*/ 2147483646 h 455"/>
                    <a:gd name="T14" fmla="*/ 2147483646 w 764"/>
                    <a:gd name="T15" fmla="*/ 2147483646 h 455"/>
                    <a:gd name="T16" fmla="*/ 2147483646 w 764"/>
                    <a:gd name="T17" fmla="*/ 2147483646 h 455"/>
                    <a:gd name="T18" fmla="*/ 2147483646 w 764"/>
                    <a:gd name="T19" fmla="*/ 2147483646 h 455"/>
                    <a:gd name="T20" fmla="*/ 0 w 764"/>
                    <a:gd name="T21" fmla="*/ 2147483646 h 455"/>
                    <a:gd name="T22" fmla="*/ 2147483646 w 764"/>
                    <a:gd name="T23" fmla="*/ 2147483646 h 455"/>
                    <a:gd name="T24" fmla="*/ 2147483646 w 764"/>
                    <a:gd name="T25" fmla="*/ 2147483646 h 4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64"/>
                    <a:gd name="T40" fmla="*/ 0 h 455"/>
                    <a:gd name="T41" fmla="*/ 764 w 764"/>
                    <a:gd name="T42" fmla="*/ 455 h 4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64" h="455">
                      <a:moveTo>
                        <a:pt x="307" y="74"/>
                      </a:moveTo>
                      <a:lnTo>
                        <a:pt x="381" y="0"/>
                      </a:lnTo>
                      <a:lnTo>
                        <a:pt x="382" y="0"/>
                      </a:lnTo>
                      <a:lnTo>
                        <a:pt x="456" y="74"/>
                      </a:lnTo>
                      <a:lnTo>
                        <a:pt x="456" y="75"/>
                      </a:lnTo>
                      <a:lnTo>
                        <a:pt x="764" y="381"/>
                      </a:lnTo>
                      <a:lnTo>
                        <a:pt x="689" y="455"/>
                      </a:lnTo>
                      <a:lnTo>
                        <a:pt x="382" y="148"/>
                      </a:lnTo>
                      <a:lnTo>
                        <a:pt x="74" y="455"/>
                      </a:lnTo>
                      <a:lnTo>
                        <a:pt x="0" y="381"/>
                      </a:lnTo>
                      <a:lnTo>
                        <a:pt x="307" y="75"/>
                      </a:lnTo>
                      <a:lnTo>
                        <a:pt x="307" y="74"/>
                      </a:lnTo>
                      <a:close/>
                    </a:path>
                  </a:pathLst>
                </a:custGeom>
                <a:solidFill>
                  <a:srgbClr val="F8A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74" name="Freeform 4073"/>
                <p:cNvSpPr>
                  <a:spLocks noChangeArrowheads="1"/>
                </p:cNvSpPr>
                <p:nvPr/>
              </p:nvSpPr>
              <p:spPr bwMode="auto">
                <a:xfrm>
                  <a:off x="7037388" y="1520825"/>
                  <a:ext cx="1122363" cy="558800"/>
                </a:xfrm>
                <a:custGeom>
                  <a:avLst/>
                  <a:gdLst>
                    <a:gd name="T0" fmla="*/ 2147483646 w 707"/>
                    <a:gd name="T1" fmla="*/ 2147483646 h 352"/>
                    <a:gd name="T2" fmla="*/ 2147483646 w 707"/>
                    <a:gd name="T3" fmla="*/ 2147483646 h 352"/>
                    <a:gd name="T4" fmla="*/ 2147483646 w 707"/>
                    <a:gd name="T5" fmla="*/ 2147483646 h 352"/>
                    <a:gd name="T6" fmla="*/ 2147483646 w 707"/>
                    <a:gd name="T7" fmla="*/ 2147483646 h 352"/>
                    <a:gd name="T8" fmla="*/ 0 w 707"/>
                    <a:gd name="T9" fmla="*/ 2147483646 h 352"/>
                    <a:gd name="T10" fmla="*/ 2147483646 w 707"/>
                    <a:gd name="T11" fmla="*/ 2147483646 h 352"/>
                    <a:gd name="T12" fmla="*/ 2147483646 w 707"/>
                    <a:gd name="T13" fmla="*/ 0 h 352"/>
                    <a:gd name="T14" fmla="*/ 2147483646 w 707"/>
                    <a:gd name="T15" fmla="*/ 2147483646 h 3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7"/>
                    <a:gd name="T25" fmla="*/ 0 h 352"/>
                    <a:gd name="T26" fmla="*/ 707 w 707"/>
                    <a:gd name="T27" fmla="*/ 352 h 3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7" h="352">
                      <a:moveTo>
                        <a:pt x="707" y="340"/>
                      </a:moveTo>
                      <a:lnTo>
                        <a:pt x="695" y="352"/>
                      </a:lnTo>
                      <a:lnTo>
                        <a:pt x="353" y="23"/>
                      </a:lnTo>
                      <a:lnTo>
                        <a:pt x="12" y="350"/>
                      </a:lnTo>
                      <a:lnTo>
                        <a:pt x="0" y="338"/>
                      </a:lnTo>
                      <a:lnTo>
                        <a:pt x="344" y="9"/>
                      </a:lnTo>
                      <a:lnTo>
                        <a:pt x="353" y="0"/>
                      </a:lnTo>
                      <a:lnTo>
                        <a:pt x="707" y="340"/>
                      </a:lnTo>
                      <a:close/>
                    </a:path>
                  </a:pathLst>
                </a:custGeom>
                <a:solidFill>
                  <a:srgbClr val="FAB8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394" name="Rectangle 4074">
                  <a:extLst>
                    <a:ext uri="{FF2B5EF4-FFF2-40B4-BE49-F238E27FC236}">
                      <a16:creationId xmlns="" xmlns:a16="http://schemas.microsoft.com/office/drawing/2014/main" id="{18ED57C8-D519-D340-8DA2-92A1ECAD78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77998" y="2392051"/>
                  <a:ext cx="101398" cy="152156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5" name="Rectangle 4075">
                  <a:extLst>
                    <a:ext uri="{FF2B5EF4-FFF2-40B4-BE49-F238E27FC236}">
                      <a16:creationId xmlns="" xmlns:a16="http://schemas.microsoft.com/office/drawing/2014/main" id="{81367A03-6BF9-B847-90D1-B7C20F463D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77998" y="2493478"/>
                  <a:ext cx="50715" cy="50729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6" name="Rectangle 4076">
                  <a:extLst>
                    <a:ext uri="{FF2B5EF4-FFF2-40B4-BE49-F238E27FC236}">
                      <a16:creationId xmlns="" xmlns:a16="http://schemas.microsoft.com/office/drawing/2014/main" id="{286FD9D9-6C1B-BA48-B0D4-6A8370CF73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8713" y="2493478"/>
                  <a:ext cx="50683" cy="50729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7" name="Rectangle 4077">
                  <a:extLst>
                    <a:ext uri="{FF2B5EF4-FFF2-40B4-BE49-F238E27FC236}">
                      <a16:creationId xmlns="" xmlns:a16="http://schemas.microsoft.com/office/drawing/2014/main" id="{ADE3342F-C791-9646-99DB-425B8E0EAA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77998" y="2392051"/>
                  <a:ext cx="50715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8" name="Rectangle 4078">
                  <a:extLst>
                    <a:ext uri="{FF2B5EF4-FFF2-40B4-BE49-F238E27FC236}">
                      <a16:creationId xmlns="" xmlns:a16="http://schemas.microsoft.com/office/drawing/2014/main" id="{2E3A7ED6-5134-EC47-89B8-5E696B027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8713" y="2392051"/>
                  <a:ext cx="50683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80" name="Freeform 4079"/>
                <p:cNvSpPr>
                  <a:spLocks noChangeArrowheads="1"/>
                </p:cNvSpPr>
                <p:nvPr/>
              </p:nvSpPr>
              <p:spPr bwMode="auto">
                <a:xfrm>
                  <a:off x="7834313" y="2514600"/>
                  <a:ext cx="17463" cy="17463"/>
                </a:xfrm>
                <a:custGeom>
                  <a:avLst/>
                  <a:gdLst>
                    <a:gd name="T0" fmla="*/ 2147483646 w 35"/>
                    <a:gd name="T1" fmla="*/ 2147483646 h 35"/>
                    <a:gd name="T2" fmla="*/ 2147483646 w 35"/>
                    <a:gd name="T3" fmla="*/ 2147483646 h 35"/>
                    <a:gd name="T4" fmla="*/ 2147483646 w 35"/>
                    <a:gd name="T5" fmla="*/ 0 h 35"/>
                    <a:gd name="T6" fmla="*/ 0 w 35"/>
                    <a:gd name="T7" fmla="*/ 2147483646 h 35"/>
                    <a:gd name="T8" fmla="*/ 2147483646 w 35"/>
                    <a:gd name="T9" fmla="*/ 2147483646 h 35"/>
                    <a:gd name="T10" fmla="*/ 2147483646 w 35"/>
                    <a:gd name="T11" fmla="*/ 214748364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35"/>
                    <a:gd name="T20" fmla="*/ 35 w 35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35">
                      <a:moveTo>
                        <a:pt x="18" y="35"/>
                      </a:moveTo>
                      <a:cubicBezTo>
                        <a:pt x="28" y="35"/>
                        <a:pt x="35" y="27"/>
                        <a:pt x="35" y="17"/>
                      </a:cubicBezTo>
                      <a:cubicBezTo>
                        <a:pt x="35" y="7"/>
                        <a:pt x="28" y="0"/>
                        <a:pt x="18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7"/>
                        <a:pt x="7" y="35"/>
                        <a:pt x="18" y="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400" name="Rectangle 4080">
                  <a:extLst>
                    <a:ext uri="{FF2B5EF4-FFF2-40B4-BE49-F238E27FC236}">
                      <a16:creationId xmlns="" xmlns:a16="http://schemas.microsoft.com/office/drawing/2014/main" id="{E27F37FA-D812-CE45-81FB-5AC7C668B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7781" y="2392051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1" name="Rectangle 4081">
                  <a:extLst>
                    <a:ext uri="{FF2B5EF4-FFF2-40B4-BE49-F238E27FC236}">
                      <a16:creationId xmlns="" xmlns:a16="http://schemas.microsoft.com/office/drawing/2014/main" id="{758ACD7A-26D6-0F42-85A4-BB43BA6574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37099" y="2392051"/>
                  <a:ext cx="0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2" name="Rectangle 4082">
                  <a:extLst>
                    <a:ext uri="{FF2B5EF4-FFF2-40B4-BE49-F238E27FC236}">
                      <a16:creationId xmlns="" xmlns:a16="http://schemas.microsoft.com/office/drawing/2014/main" id="{6D087D82-03C1-6045-A922-71652AD0CB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87781" y="2290625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3" name="Rectangle 4083">
                  <a:extLst>
                    <a:ext uri="{FF2B5EF4-FFF2-40B4-BE49-F238E27FC236}">
                      <a16:creationId xmlns="" xmlns:a16="http://schemas.microsoft.com/office/drawing/2014/main" id="{C4670FB3-C696-4443-95A1-0CA5AABEDE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37099" y="2290625"/>
                  <a:ext cx="0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4" name="Rectangle 4084">
                  <a:extLst>
                    <a:ext uri="{FF2B5EF4-FFF2-40B4-BE49-F238E27FC236}">
                      <a16:creationId xmlns="" xmlns:a16="http://schemas.microsoft.com/office/drawing/2014/main" id="{2E146F5E-CAD6-3547-91B8-03131F737C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1010" y="2392051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5" name="Rectangle 4085">
                  <a:extLst>
                    <a:ext uri="{FF2B5EF4-FFF2-40B4-BE49-F238E27FC236}">
                      <a16:creationId xmlns="" xmlns:a16="http://schemas.microsoft.com/office/drawing/2014/main" id="{EC5AF299-9EB6-9E4E-A3CA-DDCEA1CF4C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1725" y="2392051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6" name="Rectangle 4086">
                  <a:extLst>
                    <a:ext uri="{FF2B5EF4-FFF2-40B4-BE49-F238E27FC236}">
                      <a16:creationId xmlns="" xmlns:a16="http://schemas.microsoft.com/office/drawing/2014/main" id="{1E49DA09-1122-1C4B-8C50-3C53E234CD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1010" y="2290625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7" name="Rectangle 4087">
                  <a:extLst>
                    <a:ext uri="{FF2B5EF4-FFF2-40B4-BE49-F238E27FC236}">
                      <a16:creationId xmlns="" xmlns:a16="http://schemas.microsoft.com/office/drawing/2014/main" id="{E42C42DD-0D1B-9E42-80E5-A141CD5AD3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1725" y="2290625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8" name="Rectangle 4088">
                  <a:extLst>
                    <a:ext uri="{FF2B5EF4-FFF2-40B4-BE49-F238E27FC236}">
                      <a16:creationId xmlns="" xmlns:a16="http://schemas.microsoft.com/office/drawing/2014/main" id="{902D17D0-276A-F144-950E-1ED4131C0A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5918" y="2392051"/>
                  <a:ext cx="101398" cy="152156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09" name="Rectangle 4089">
                  <a:extLst>
                    <a:ext uri="{FF2B5EF4-FFF2-40B4-BE49-F238E27FC236}">
                      <a16:creationId xmlns="" xmlns:a16="http://schemas.microsoft.com/office/drawing/2014/main" id="{9F4C93E3-A9F8-8A49-97C4-14F0774838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5918" y="2493478"/>
                  <a:ext cx="50683" cy="50729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0" name="Rectangle 4090">
                  <a:extLst>
                    <a:ext uri="{FF2B5EF4-FFF2-40B4-BE49-F238E27FC236}">
                      <a16:creationId xmlns="" xmlns:a16="http://schemas.microsoft.com/office/drawing/2014/main" id="{32771F64-827F-0F4D-9ECB-2AA9FEE6B4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6601" y="2493478"/>
                  <a:ext cx="50715" cy="50729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1" name="Rectangle 4091">
                  <a:extLst>
                    <a:ext uri="{FF2B5EF4-FFF2-40B4-BE49-F238E27FC236}">
                      <a16:creationId xmlns="" xmlns:a16="http://schemas.microsoft.com/office/drawing/2014/main" id="{6D70420D-13CF-7A46-BA09-199AD32FF2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5918" y="2392051"/>
                  <a:ext cx="50683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2" name="Rectangle 4092">
                  <a:extLst>
                    <a:ext uri="{FF2B5EF4-FFF2-40B4-BE49-F238E27FC236}">
                      <a16:creationId xmlns="" xmlns:a16="http://schemas.microsoft.com/office/drawing/2014/main" id="{210E79F6-8673-2742-8B76-A5D212F785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6601" y="2392051"/>
                  <a:ext cx="50715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94" name="Freeform 4093"/>
                <p:cNvSpPr>
                  <a:spLocks noChangeArrowheads="1"/>
                </p:cNvSpPr>
                <p:nvPr/>
              </p:nvSpPr>
              <p:spPr bwMode="auto">
                <a:xfrm>
                  <a:off x="7472363" y="1855788"/>
                  <a:ext cx="255588" cy="255588"/>
                </a:xfrm>
                <a:custGeom>
                  <a:avLst/>
                  <a:gdLst>
                    <a:gd name="T0" fmla="*/ 2147483646 w 498"/>
                    <a:gd name="T1" fmla="*/ 2147483646 h 498"/>
                    <a:gd name="T2" fmla="*/ 2147483646 w 498"/>
                    <a:gd name="T3" fmla="*/ 2147483646 h 498"/>
                    <a:gd name="T4" fmla="*/ 2147483646 w 498"/>
                    <a:gd name="T5" fmla="*/ 0 h 498"/>
                    <a:gd name="T6" fmla="*/ 0 w 498"/>
                    <a:gd name="T7" fmla="*/ 2147483646 h 498"/>
                    <a:gd name="T8" fmla="*/ 2147483646 w 498"/>
                    <a:gd name="T9" fmla="*/ 2147483646 h 498"/>
                    <a:gd name="T10" fmla="*/ 2147483646 w 498"/>
                    <a:gd name="T11" fmla="*/ 2147483646 h 4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8"/>
                    <a:gd name="T19" fmla="*/ 0 h 498"/>
                    <a:gd name="T20" fmla="*/ 498 w 498"/>
                    <a:gd name="T21" fmla="*/ 498 h 4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8" h="498">
                      <a:moveTo>
                        <a:pt x="250" y="498"/>
                      </a:moveTo>
                      <a:cubicBezTo>
                        <a:pt x="387" y="498"/>
                        <a:pt x="498" y="386"/>
                        <a:pt x="498" y="249"/>
                      </a:cubicBezTo>
                      <a:cubicBezTo>
                        <a:pt x="498" y="112"/>
                        <a:pt x="387" y="0"/>
                        <a:pt x="250" y="0"/>
                      </a:cubicBezTo>
                      <a:cubicBezTo>
                        <a:pt x="113" y="0"/>
                        <a:pt x="0" y="112"/>
                        <a:pt x="0" y="249"/>
                      </a:cubicBezTo>
                      <a:cubicBezTo>
                        <a:pt x="0" y="386"/>
                        <a:pt x="113" y="498"/>
                        <a:pt x="250" y="498"/>
                      </a:cubicBezTo>
                    </a:path>
                  </a:pathLst>
                </a:custGeom>
                <a:solidFill>
                  <a:srgbClr val="C6DF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95" name="Freeform 4094"/>
                <p:cNvSpPr>
                  <a:spLocks noChangeArrowheads="1"/>
                </p:cNvSpPr>
                <p:nvPr/>
              </p:nvSpPr>
              <p:spPr bwMode="auto">
                <a:xfrm>
                  <a:off x="7513638" y="1898650"/>
                  <a:ext cx="173038" cy="171450"/>
                </a:xfrm>
                <a:custGeom>
                  <a:avLst/>
                  <a:gdLst>
                    <a:gd name="T0" fmla="*/ 2147483646 w 336"/>
                    <a:gd name="T1" fmla="*/ 2147483646 h 337"/>
                    <a:gd name="T2" fmla="*/ 2147483646 w 336"/>
                    <a:gd name="T3" fmla="*/ 2147483646 h 337"/>
                    <a:gd name="T4" fmla="*/ 2147483646 w 336"/>
                    <a:gd name="T5" fmla="*/ 0 h 337"/>
                    <a:gd name="T6" fmla="*/ 0 w 336"/>
                    <a:gd name="T7" fmla="*/ 2147483646 h 337"/>
                    <a:gd name="T8" fmla="*/ 2147483646 w 336"/>
                    <a:gd name="T9" fmla="*/ 2147483646 h 337"/>
                    <a:gd name="T10" fmla="*/ 2147483646 w 336"/>
                    <a:gd name="T11" fmla="*/ 2147483646 h 3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6"/>
                    <a:gd name="T19" fmla="*/ 0 h 337"/>
                    <a:gd name="T20" fmla="*/ 336 w 336"/>
                    <a:gd name="T21" fmla="*/ 337 h 3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6" h="337">
                      <a:moveTo>
                        <a:pt x="169" y="337"/>
                      </a:moveTo>
                      <a:cubicBezTo>
                        <a:pt x="261" y="337"/>
                        <a:pt x="336" y="261"/>
                        <a:pt x="336" y="168"/>
                      </a:cubicBezTo>
                      <a:cubicBezTo>
                        <a:pt x="336" y="75"/>
                        <a:pt x="261" y="0"/>
                        <a:pt x="169" y="0"/>
                      </a:cubicBezTo>
                      <a:cubicBezTo>
                        <a:pt x="75" y="0"/>
                        <a:pt x="0" y="75"/>
                        <a:pt x="0" y="168"/>
                      </a:cubicBezTo>
                      <a:cubicBezTo>
                        <a:pt x="0" y="261"/>
                        <a:pt x="75" y="337"/>
                        <a:pt x="169" y="337"/>
                      </a:cubicBezTo>
                    </a:path>
                  </a:pathLst>
                </a:custGeom>
                <a:solidFill>
                  <a:srgbClr val="DFED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96" name="Freeform 4001"/>
                <p:cNvSpPr>
                  <a:spLocks noChangeArrowheads="1"/>
                </p:cNvSpPr>
                <p:nvPr/>
              </p:nvSpPr>
              <p:spPr bwMode="auto">
                <a:xfrm>
                  <a:off x="7462044" y="1857375"/>
                  <a:ext cx="258763" cy="258763"/>
                </a:xfrm>
                <a:custGeom>
                  <a:avLst/>
                  <a:gdLst>
                    <a:gd name="T0" fmla="*/ 2147483646 w 163"/>
                    <a:gd name="T1" fmla="*/ 0 h 163"/>
                    <a:gd name="T2" fmla="*/ 2147483646 w 163"/>
                    <a:gd name="T3" fmla="*/ 0 h 163"/>
                    <a:gd name="T4" fmla="*/ 2147483646 w 163"/>
                    <a:gd name="T5" fmla="*/ 2147483646 h 163"/>
                    <a:gd name="T6" fmla="*/ 2147483646 w 163"/>
                    <a:gd name="T7" fmla="*/ 2147483646 h 163"/>
                    <a:gd name="T8" fmla="*/ 2147483646 w 163"/>
                    <a:gd name="T9" fmla="*/ 2147483646 h 163"/>
                    <a:gd name="T10" fmla="*/ 2147483646 w 163"/>
                    <a:gd name="T11" fmla="*/ 2147483646 h 163"/>
                    <a:gd name="T12" fmla="*/ 2147483646 w 163"/>
                    <a:gd name="T13" fmla="*/ 2147483646 h 163"/>
                    <a:gd name="T14" fmla="*/ 2147483646 w 163"/>
                    <a:gd name="T15" fmla="*/ 2147483646 h 163"/>
                    <a:gd name="T16" fmla="*/ 2147483646 w 163"/>
                    <a:gd name="T17" fmla="*/ 2147483646 h 163"/>
                    <a:gd name="T18" fmla="*/ 0 w 163"/>
                    <a:gd name="T19" fmla="*/ 2147483646 h 163"/>
                    <a:gd name="T20" fmla="*/ 0 w 163"/>
                    <a:gd name="T21" fmla="*/ 2147483646 h 163"/>
                    <a:gd name="T22" fmla="*/ 2147483646 w 163"/>
                    <a:gd name="T23" fmla="*/ 2147483646 h 163"/>
                    <a:gd name="T24" fmla="*/ 2147483646 w 163"/>
                    <a:gd name="T25" fmla="*/ 0 h 1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3"/>
                    <a:gd name="T40" fmla="*/ 0 h 163"/>
                    <a:gd name="T41" fmla="*/ 163 w 163"/>
                    <a:gd name="T42" fmla="*/ 163 h 1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3" h="163">
                      <a:moveTo>
                        <a:pt x="48" y="0"/>
                      </a:moveTo>
                      <a:lnTo>
                        <a:pt x="115" y="0"/>
                      </a:lnTo>
                      <a:lnTo>
                        <a:pt x="115" y="48"/>
                      </a:lnTo>
                      <a:lnTo>
                        <a:pt x="163" y="48"/>
                      </a:lnTo>
                      <a:lnTo>
                        <a:pt x="163" y="116"/>
                      </a:lnTo>
                      <a:lnTo>
                        <a:pt x="115" y="116"/>
                      </a:lnTo>
                      <a:lnTo>
                        <a:pt x="115" y="163"/>
                      </a:lnTo>
                      <a:lnTo>
                        <a:pt x="48" y="163"/>
                      </a:lnTo>
                      <a:lnTo>
                        <a:pt x="48" y="116"/>
                      </a:lnTo>
                      <a:lnTo>
                        <a:pt x="0" y="116"/>
                      </a:lnTo>
                      <a:lnTo>
                        <a:pt x="0" y="48"/>
                      </a:lnTo>
                      <a:lnTo>
                        <a:pt x="48" y="4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DF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34838" name="Group 235"/>
              <p:cNvGrpSpPr>
                <a:grpSpLocks/>
              </p:cNvGrpSpPr>
              <p:nvPr/>
            </p:nvGrpSpPr>
            <p:grpSpPr bwMode="auto">
              <a:xfrm>
                <a:off x="3747288" y="2498071"/>
                <a:ext cx="212931" cy="212055"/>
                <a:chOff x="6234113" y="600075"/>
                <a:chExt cx="2700338" cy="2689226"/>
              </a:xfrm>
            </p:grpSpPr>
            <p:sp>
              <p:nvSpPr>
                <p:cNvPr id="35057" name="Freeform 4026"/>
                <p:cNvSpPr>
                  <a:spLocks noChangeArrowheads="1"/>
                </p:cNvSpPr>
                <p:nvPr/>
              </p:nvSpPr>
              <p:spPr bwMode="auto">
                <a:xfrm>
                  <a:off x="6938963" y="27828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58" name="Freeform 4027"/>
                <p:cNvSpPr>
                  <a:spLocks noChangeArrowheads="1"/>
                </p:cNvSpPr>
                <p:nvPr/>
              </p:nvSpPr>
              <p:spPr bwMode="auto">
                <a:xfrm>
                  <a:off x="7021513" y="28924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59" name="Freeform 4028"/>
                <p:cNvSpPr>
                  <a:spLocks noChangeArrowheads="1"/>
                </p:cNvSpPr>
                <p:nvPr/>
              </p:nvSpPr>
              <p:spPr bwMode="auto">
                <a:xfrm>
                  <a:off x="6234113" y="600075"/>
                  <a:ext cx="2700338" cy="2689225"/>
                </a:xfrm>
                <a:custGeom>
                  <a:avLst/>
                  <a:gdLst>
                    <a:gd name="T0" fmla="*/ 2147483646 w 5244"/>
                    <a:gd name="T1" fmla="*/ 2147483646 h 5244"/>
                    <a:gd name="T2" fmla="*/ 2147483646 w 5244"/>
                    <a:gd name="T3" fmla="*/ 2147483646 h 5244"/>
                    <a:gd name="T4" fmla="*/ 2147483646 w 5244"/>
                    <a:gd name="T5" fmla="*/ 0 h 5244"/>
                    <a:gd name="T6" fmla="*/ 0 w 5244"/>
                    <a:gd name="T7" fmla="*/ 2147483646 h 5244"/>
                    <a:gd name="T8" fmla="*/ 2147483646 w 5244"/>
                    <a:gd name="T9" fmla="*/ 2147483646 h 5244"/>
                    <a:gd name="T10" fmla="*/ 2147483646 w 5244"/>
                    <a:gd name="T11" fmla="*/ 2147483646 h 5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44"/>
                    <a:gd name="T19" fmla="*/ 0 h 5244"/>
                    <a:gd name="T20" fmla="*/ 5244 w 5244"/>
                    <a:gd name="T21" fmla="*/ 5244 h 52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44" h="5244">
                      <a:moveTo>
                        <a:pt x="2622" y="5244"/>
                      </a:moveTo>
                      <a:cubicBezTo>
                        <a:pt x="4067" y="5244"/>
                        <a:pt x="5244" y="4067"/>
                        <a:pt x="5244" y="2622"/>
                      </a:cubicBezTo>
                      <a:cubicBezTo>
                        <a:pt x="5244" y="1178"/>
                        <a:pt x="4067" y="0"/>
                        <a:pt x="2622" y="0"/>
                      </a:cubicBezTo>
                      <a:cubicBezTo>
                        <a:pt x="1177" y="0"/>
                        <a:pt x="0" y="1178"/>
                        <a:pt x="0" y="2622"/>
                      </a:cubicBezTo>
                      <a:cubicBezTo>
                        <a:pt x="0" y="4067"/>
                        <a:pt x="1177" y="5244"/>
                        <a:pt x="2622" y="5244"/>
                      </a:cubicBezTo>
                    </a:path>
                  </a:pathLst>
                </a:custGeom>
                <a:solidFill>
                  <a:srgbClr val="71D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60" name="Freeform 4029"/>
                <p:cNvSpPr>
                  <a:spLocks noChangeArrowheads="1"/>
                </p:cNvSpPr>
                <p:nvPr/>
              </p:nvSpPr>
              <p:spPr bwMode="auto">
                <a:xfrm>
                  <a:off x="6546851" y="1023938"/>
                  <a:ext cx="2387600" cy="2033588"/>
                </a:xfrm>
                <a:custGeom>
                  <a:avLst/>
                  <a:gdLst>
                    <a:gd name="T0" fmla="*/ 2147483646 w 4635"/>
                    <a:gd name="T1" fmla="*/ 2147483646 h 3963"/>
                    <a:gd name="T2" fmla="*/ 2147483646 w 4635"/>
                    <a:gd name="T3" fmla="*/ 2147483646 h 3963"/>
                    <a:gd name="T4" fmla="*/ 2147483646 w 4635"/>
                    <a:gd name="T5" fmla="*/ 2147483646 h 3963"/>
                    <a:gd name="T6" fmla="*/ 0 w 4635"/>
                    <a:gd name="T7" fmla="*/ 2147483646 h 3963"/>
                    <a:gd name="T8" fmla="*/ 2147483646 w 4635"/>
                    <a:gd name="T9" fmla="*/ 2147483646 h 3963"/>
                    <a:gd name="T10" fmla="*/ 2147483646 w 4635"/>
                    <a:gd name="T11" fmla="*/ 2147483646 h 3963"/>
                    <a:gd name="T12" fmla="*/ 2147483646 w 4635"/>
                    <a:gd name="T13" fmla="*/ 2147483646 h 3963"/>
                    <a:gd name="T14" fmla="*/ 2147483646 w 4635"/>
                    <a:gd name="T15" fmla="*/ 2147483646 h 3963"/>
                    <a:gd name="T16" fmla="*/ 2147483646 w 4635"/>
                    <a:gd name="T17" fmla="*/ 0 h 3963"/>
                    <a:gd name="T18" fmla="*/ 2147483646 w 4635"/>
                    <a:gd name="T19" fmla="*/ 2147483646 h 3963"/>
                    <a:gd name="T20" fmla="*/ 2147483646 w 4635"/>
                    <a:gd name="T21" fmla="*/ 2147483646 h 3963"/>
                    <a:gd name="T22" fmla="*/ 2147483646 w 4635"/>
                    <a:gd name="T23" fmla="*/ 2147483646 h 3963"/>
                    <a:gd name="T24" fmla="*/ 2147483646 w 4635"/>
                    <a:gd name="T25" fmla="*/ 2147483646 h 39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35"/>
                    <a:gd name="T40" fmla="*/ 0 h 3963"/>
                    <a:gd name="T41" fmla="*/ 4635 w 4635"/>
                    <a:gd name="T42" fmla="*/ 3963 h 39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35" h="3963">
                      <a:moveTo>
                        <a:pt x="4635" y="1801"/>
                      </a:moveTo>
                      <a:cubicBezTo>
                        <a:pt x="4632" y="2700"/>
                        <a:pt x="4179" y="3492"/>
                        <a:pt x="3488" y="3963"/>
                      </a:cubicBezTo>
                      <a:lnTo>
                        <a:pt x="1506" y="3569"/>
                      </a:lnTo>
                      <a:lnTo>
                        <a:pt x="0" y="1698"/>
                      </a:lnTo>
                      <a:lnTo>
                        <a:pt x="576" y="1102"/>
                      </a:lnTo>
                      <a:lnTo>
                        <a:pt x="1066" y="1537"/>
                      </a:lnTo>
                      <a:lnTo>
                        <a:pt x="2325" y="1732"/>
                      </a:lnTo>
                      <a:lnTo>
                        <a:pt x="1150" y="600"/>
                      </a:lnTo>
                      <a:lnTo>
                        <a:pt x="1869" y="0"/>
                      </a:lnTo>
                      <a:lnTo>
                        <a:pt x="3306" y="1335"/>
                      </a:lnTo>
                      <a:lnTo>
                        <a:pt x="3647" y="1599"/>
                      </a:lnTo>
                      <a:lnTo>
                        <a:pt x="4347" y="1492"/>
                      </a:lnTo>
                      <a:lnTo>
                        <a:pt x="4635" y="1801"/>
                      </a:lnTo>
                    </a:path>
                  </a:pathLst>
                </a:custGeom>
                <a:solidFill>
                  <a:srgbClr val="3EC0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61" name="Freeform 4030"/>
                <p:cNvSpPr>
                  <a:spLocks noChangeArrowheads="1"/>
                </p:cNvSpPr>
                <p:nvPr/>
              </p:nvSpPr>
              <p:spPr bwMode="auto">
                <a:xfrm>
                  <a:off x="8237538" y="2336800"/>
                  <a:ext cx="434975" cy="441325"/>
                </a:xfrm>
                <a:custGeom>
                  <a:avLst/>
                  <a:gdLst>
                    <a:gd name="T0" fmla="*/ 2147483646 w 846"/>
                    <a:gd name="T1" fmla="*/ 2147483646 h 861"/>
                    <a:gd name="T2" fmla="*/ 2147483646 w 846"/>
                    <a:gd name="T3" fmla="*/ 2147483646 h 861"/>
                    <a:gd name="T4" fmla="*/ 2147483646 w 846"/>
                    <a:gd name="T5" fmla="*/ 2147483646 h 861"/>
                    <a:gd name="T6" fmla="*/ 2147483646 w 846"/>
                    <a:gd name="T7" fmla="*/ 2147483646 h 861"/>
                    <a:gd name="T8" fmla="*/ 2147483646 w 846"/>
                    <a:gd name="T9" fmla="*/ 2147483646 h 861"/>
                    <a:gd name="T10" fmla="*/ 2147483646 w 846"/>
                    <a:gd name="T11" fmla="*/ 2147483646 h 861"/>
                    <a:gd name="T12" fmla="*/ 2147483646 w 846"/>
                    <a:gd name="T13" fmla="*/ 2147483646 h 861"/>
                    <a:gd name="T14" fmla="*/ 2147483646 w 846"/>
                    <a:gd name="T15" fmla="*/ 2147483646 h 861"/>
                    <a:gd name="T16" fmla="*/ 2147483646 w 846"/>
                    <a:gd name="T17" fmla="*/ 2147483646 h 861"/>
                    <a:gd name="T18" fmla="*/ 2147483646 w 846"/>
                    <a:gd name="T19" fmla="*/ 2147483646 h 861"/>
                    <a:gd name="T20" fmla="*/ 2147483646 w 846"/>
                    <a:gd name="T21" fmla="*/ 2147483646 h 861"/>
                    <a:gd name="T22" fmla="*/ 2147483646 w 846"/>
                    <a:gd name="T23" fmla="*/ 0 h 861"/>
                    <a:gd name="T24" fmla="*/ 0 w 846"/>
                    <a:gd name="T25" fmla="*/ 2147483646 h 861"/>
                    <a:gd name="T26" fmla="*/ 2147483646 w 846"/>
                    <a:gd name="T27" fmla="*/ 2147483646 h 861"/>
                    <a:gd name="T28" fmla="*/ 2147483646 w 846"/>
                    <a:gd name="T29" fmla="*/ 2147483646 h 861"/>
                    <a:gd name="T30" fmla="*/ 2147483646 w 846"/>
                    <a:gd name="T31" fmla="*/ 2147483646 h 861"/>
                    <a:gd name="T32" fmla="*/ 2147483646 w 846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6"/>
                    <a:gd name="T52" fmla="*/ 0 h 861"/>
                    <a:gd name="T53" fmla="*/ 846 w 846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6" h="861">
                      <a:moveTo>
                        <a:pt x="64" y="561"/>
                      </a:moveTo>
                      <a:cubicBezTo>
                        <a:pt x="55" y="584"/>
                        <a:pt x="50" y="612"/>
                        <a:pt x="50" y="639"/>
                      </a:cubicBezTo>
                      <a:cubicBezTo>
                        <a:pt x="50" y="762"/>
                        <a:pt x="149" y="861"/>
                        <a:pt x="273" y="861"/>
                      </a:cubicBezTo>
                      <a:cubicBezTo>
                        <a:pt x="363" y="861"/>
                        <a:pt x="441" y="808"/>
                        <a:pt x="475" y="731"/>
                      </a:cubicBezTo>
                      <a:cubicBezTo>
                        <a:pt x="514" y="767"/>
                        <a:pt x="566" y="789"/>
                        <a:pt x="624" y="789"/>
                      </a:cubicBezTo>
                      <a:cubicBezTo>
                        <a:pt x="747" y="789"/>
                        <a:pt x="846" y="688"/>
                        <a:pt x="846" y="565"/>
                      </a:cubicBezTo>
                      <a:cubicBezTo>
                        <a:pt x="846" y="443"/>
                        <a:pt x="747" y="343"/>
                        <a:pt x="624" y="343"/>
                      </a:cubicBezTo>
                      <a:lnTo>
                        <a:pt x="618" y="343"/>
                      </a:lnTo>
                      <a:lnTo>
                        <a:pt x="618" y="319"/>
                      </a:lnTo>
                      <a:cubicBezTo>
                        <a:pt x="618" y="196"/>
                        <a:pt x="519" y="96"/>
                        <a:pt x="396" y="96"/>
                      </a:cubicBezTo>
                      <a:cubicBezTo>
                        <a:pt x="374" y="96"/>
                        <a:pt x="353" y="99"/>
                        <a:pt x="332" y="105"/>
                      </a:cubicBezTo>
                      <a:cubicBezTo>
                        <a:pt x="301" y="41"/>
                        <a:pt x="244" y="0"/>
                        <a:pt x="179" y="0"/>
                      </a:cubicBezTo>
                      <a:cubicBezTo>
                        <a:pt x="80" y="0"/>
                        <a:pt x="0" y="99"/>
                        <a:pt x="0" y="222"/>
                      </a:cubicBezTo>
                      <a:cubicBezTo>
                        <a:pt x="0" y="265"/>
                        <a:pt x="11" y="306"/>
                        <a:pt x="28" y="340"/>
                      </a:cubicBezTo>
                      <a:cubicBezTo>
                        <a:pt x="18" y="365"/>
                        <a:pt x="13" y="391"/>
                        <a:pt x="13" y="418"/>
                      </a:cubicBezTo>
                      <a:cubicBezTo>
                        <a:pt x="13" y="473"/>
                        <a:pt x="32" y="522"/>
                        <a:pt x="6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62" name="Freeform 4031"/>
                <p:cNvSpPr>
                  <a:spLocks noChangeArrowheads="1"/>
                </p:cNvSpPr>
                <p:nvPr/>
              </p:nvSpPr>
              <p:spPr bwMode="auto">
                <a:xfrm>
                  <a:off x="6477001" y="2336800"/>
                  <a:ext cx="436563" cy="441325"/>
                </a:xfrm>
                <a:custGeom>
                  <a:avLst/>
                  <a:gdLst>
                    <a:gd name="T0" fmla="*/ 2147483646 w 847"/>
                    <a:gd name="T1" fmla="*/ 2147483646 h 861"/>
                    <a:gd name="T2" fmla="*/ 2147483646 w 847"/>
                    <a:gd name="T3" fmla="*/ 2147483646 h 861"/>
                    <a:gd name="T4" fmla="*/ 2147483646 w 847"/>
                    <a:gd name="T5" fmla="*/ 2147483646 h 861"/>
                    <a:gd name="T6" fmla="*/ 2147483646 w 847"/>
                    <a:gd name="T7" fmla="*/ 2147483646 h 861"/>
                    <a:gd name="T8" fmla="*/ 2147483646 w 847"/>
                    <a:gd name="T9" fmla="*/ 2147483646 h 861"/>
                    <a:gd name="T10" fmla="*/ 0 w 847"/>
                    <a:gd name="T11" fmla="*/ 2147483646 h 861"/>
                    <a:gd name="T12" fmla="*/ 2147483646 w 847"/>
                    <a:gd name="T13" fmla="*/ 2147483646 h 861"/>
                    <a:gd name="T14" fmla="*/ 2147483646 w 847"/>
                    <a:gd name="T15" fmla="*/ 2147483646 h 861"/>
                    <a:gd name="T16" fmla="*/ 2147483646 w 847"/>
                    <a:gd name="T17" fmla="*/ 2147483646 h 861"/>
                    <a:gd name="T18" fmla="*/ 2147483646 w 847"/>
                    <a:gd name="T19" fmla="*/ 2147483646 h 861"/>
                    <a:gd name="T20" fmla="*/ 2147483646 w 847"/>
                    <a:gd name="T21" fmla="*/ 2147483646 h 861"/>
                    <a:gd name="T22" fmla="*/ 2147483646 w 847"/>
                    <a:gd name="T23" fmla="*/ 0 h 861"/>
                    <a:gd name="T24" fmla="*/ 2147483646 w 847"/>
                    <a:gd name="T25" fmla="*/ 2147483646 h 861"/>
                    <a:gd name="T26" fmla="*/ 2147483646 w 847"/>
                    <a:gd name="T27" fmla="*/ 2147483646 h 861"/>
                    <a:gd name="T28" fmla="*/ 2147483646 w 847"/>
                    <a:gd name="T29" fmla="*/ 2147483646 h 861"/>
                    <a:gd name="T30" fmla="*/ 2147483646 w 847"/>
                    <a:gd name="T31" fmla="*/ 2147483646 h 861"/>
                    <a:gd name="T32" fmla="*/ 2147483646 w 847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7"/>
                    <a:gd name="T52" fmla="*/ 0 h 861"/>
                    <a:gd name="T53" fmla="*/ 847 w 847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7" h="861">
                      <a:moveTo>
                        <a:pt x="784" y="561"/>
                      </a:moveTo>
                      <a:cubicBezTo>
                        <a:pt x="792" y="584"/>
                        <a:pt x="798" y="612"/>
                        <a:pt x="798" y="639"/>
                      </a:cubicBezTo>
                      <a:cubicBezTo>
                        <a:pt x="798" y="762"/>
                        <a:pt x="699" y="861"/>
                        <a:pt x="574" y="861"/>
                      </a:cubicBezTo>
                      <a:cubicBezTo>
                        <a:pt x="485" y="861"/>
                        <a:pt x="407" y="808"/>
                        <a:pt x="372" y="731"/>
                      </a:cubicBezTo>
                      <a:cubicBezTo>
                        <a:pt x="332" y="767"/>
                        <a:pt x="280" y="789"/>
                        <a:pt x="224" y="789"/>
                      </a:cubicBezTo>
                      <a:cubicBezTo>
                        <a:pt x="100" y="789"/>
                        <a:pt x="0" y="688"/>
                        <a:pt x="0" y="565"/>
                      </a:cubicBezTo>
                      <a:cubicBezTo>
                        <a:pt x="0" y="443"/>
                        <a:pt x="100" y="343"/>
                        <a:pt x="224" y="343"/>
                      </a:cubicBezTo>
                      <a:lnTo>
                        <a:pt x="230" y="343"/>
                      </a:lnTo>
                      <a:cubicBezTo>
                        <a:pt x="230" y="334"/>
                        <a:pt x="228" y="327"/>
                        <a:pt x="228" y="319"/>
                      </a:cubicBezTo>
                      <a:cubicBezTo>
                        <a:pt x="228" y="196"/>
                        <a:pt x="329" y="96"/>
                        <a:pt x="452" y="96"/>
                      </a:cubicBezTo>
                      <a:cubicBezTo>
                        <a:pt x="473" y="96"/>
                        <a:pt x="495" y="99"/>
                        <a:pt x="515" y="105"/>
                      </a:cubicBezTo>
                      <a:cubicBezTo>
                        <a:pt x="547" y="41"/>
                        <a:pt x="603" y="0"/>
                        <a:pt x="668" y="0"/>
                      </a:cubicBezTo>
                      <a:cubicBezTo>
                        <a:pt x="768" y="0"/>
                        <a:pt x="847" y="99"/>
                        <a:pt x="847" y="222"/>
                      </a:cubicBezTo>
                      <a:cubicBezTo>
                        <a:pt x="847" y="265"/>
                        <a:pt x="837" y="306"/>
                        <a:pt x="820" y="340"/>
                      </a:cubicBezTo>
                      <a:cubicBezTo>
                        <a:pt x="830" y="365"/>
                        <a:pt x="834" y="391"/>
                        <a:pt x="834" y="418"/>
                      </a:cubicBezTo>
                      <a:cubicBezTo>
                        <a:pt x="834" y="473"/>
                        <a:pt x="815" y="522"/>
                        <a:pt x="78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63" name="Freeform 4032"/>
                <p:cNvSpPr>
                  <a:spLocks noChangeArrowheads="1"/>
                </p:cNvSpPr>
                <p:nvPr/>
              </p:nvSpPr>
              <p:spPr bwMode="auto">
                <a:xfrm>
                  <a:off x="8286751" y="1589088"/>
                  <a:ext cx="500063" cy="315913"/>
                </a:xfrm>
                <a:custGeom>
                  <a:avLst/>
                  <a:gdLst>
                    <a:gd name="T0" fmla="*/ 2147483646 w 970"/>
                    <a:gd name="T1" fmla="*/ 2147483646 h 616"/>
                    <a:gd name="T2" fmla="*/ 0 w 970"/>
                    <a:gd name="T3" fmla="*/ 2147483646 h 616"/>
                    <a:gd name="T4" fmla="*/ 2147483646 w 970"/>
                    <a:gd name="T5" fmla="*/ 2147483646 h 616"/>
                    <a:gd name="T6" fmla="*/ 2147483646 w 970"/>
                    <a:gd name="T7" fmla="*/ 2147483646 h 616"/>
                    <a:gd name="T8" fmla="*/ 2147483646 w 970"/>
                    <a:gd name="T9" fmla="*/ 2147483646 h 616"/>
                    <a:gd name="T10" fmla="*/ 2147483646 w 970"/>
                    <a:gd name="T11" fmla="*/ 2147483646 h 616"/>
                    <a:gd name="T12" fmla="*/ 2147483646 w 970"/>
                    <a:gd name="T13" fmla="*/ 0 h 616"/>
                    <a:gd name="T14" fmla="*/ 2147483646 w 970"/>
                    <a:gd name="T15" fmla="*/ 2147483646 h 616"/>
                    <a:gd name="T16" fmla="*/ 2147483646 w 970"/>
                    <a:gd name="T17" fmla="*/ 2147483646 h 616"/>
                    <a:gd name="T18" fmla="*/ 2147483646 w 970"/>
                    <a:gd name="T19" fmla="*/ 2147483646 h 616"/>
                    <a:gd name="T20" fmla="*/ 2147483646 w 970"/>
                    <a:gd name="T21" fmla="*/ 2147483646 h 616"/>
                    <a:gd name="T22" fmla="*/ 2147483646 w 970"/>
                    <a:gd name="T23" fmla="*/ 2147483646 h 6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616"/>
                    <a:gd name="T38" fmla="*/ 970 w 970"/>
                    <a:gd name="T39" fmla="*/ 616 h 6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616">
                      <a:moveTo>
                        <a:pt x="149" y="608"/>
                      </a:moveTo>
                      <a:cubicBezTo>
                        <a:pt x="67" y="608"/>
                        <a:pt x="0" y="537"/>
                        <a:pt x="0" y="449"/>
                      </a:cubicBezTo>
                      <a:cubicBezTo>
                        <a:pt x="0" y="367"/>
                        <a:pt x="59" y="299"/>
                        <a:pt x="134" y="292"/>
                      </a:cubicBezTo>
                      <a:lnTo>
                        <a:pt x="134" y="277"/>
                      </a:lnTo>
                      <a:cubicBezTo>
                        <a:pt x="134" y="209"/>
                        <a:pt x="185" y="156"/>
                        <a:pt x="250" y="156"/>
                      </a:cubicBezTo>
                      <a:cubicBezTo>
                        <a:pt x="269" y="156"/>
                        <a:pt x="286" y="160"/>
                        <a:pt x="302" y="169"/>
                      </a:cubicBezTo>
                      <a:cubicBezTo>
                        <a:pt x="326" y="72"/>
                        <a:pt x="420" y="0"/>
                        <a:pt x="533" y="0"/>
                      </a:cubicBezTo>
                      <a:cubicBezTo>
                        <a:pt x="661" y="0"/>
                        <a:pt x="766" y="97"/>
                        <a:pt x="769" y="216"/>
                      </a:cubicBezTo>
                      <a:cubicBezTo>
                        <a:pt x="882" y="225"/>
                        <a:pt x="970" y="313"/>
                        <a:pt x="970" y="421"/>
                      </a:cubicBezTo>
                      <a:cubicBezTo>
                        <a:pt x="970" y="512"/>
                        <a:pt x="906" y="589"/>
                        <a:pt x="818" y="616"/>
                      </a:cubicBezTo>
                      <a:lnTo>
                        <a:pt x="680" y="616"/>
                      </a:lnTo>
                      <a:lnTo>
                        <a:pt x="149" y="60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64" name="Freeform 4033"/>
                <p:cNvSpPr>
                  <a:spLocks noChangeArrowheads="1"/>
                </p:cNvSpPr>
                <p:nvPr/>
              </p:nvSpPr>
              <p:spPr bwMode="auto">
                <a:xfrm>
                  <a:off x="6457951" y="2687638"/>
                  <a:ext cx="2252663" cy="601663"/>
                </a:xfrm>
                <a:custGeom>
                  <a:avLst/>
                  <a:gdLst>
                    <a:gd name="T0" fmla="*/ 2147483646 w 4372"/>
                    <a:gd name="T1" fmla="*/ 0 h 1174"/>
                    <a:gd name="T2" fmla="*/ 2147483646 w 4372"/>
                    <a:gd name="T3" fmla="*/ 2147483646 h 1174"/>
                    <a:gd name="T4" fmla="*/ 0 w 4372"/>
                    <a:gd name="T5" fmla="*/ 0 h 1174"/>
                    <a:gd name="T6" fmla="*/ 2147483646 w 4372"/>
                    <a:gd name="T7" fmla="*/ 0 h 1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72"/>
                    <a:gd name="T13" fmla="*/ 0 h 1174"/>
                    <a:gd name="T14" fmla="*/ 4372 w 4372"/>
                    <a:gd name="T15" fmla="*/ 1174 h 1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72" h="1174">
                      <a:moveTo>
                        <a:pt x="4372" y="0"/>
                      </a:moveTo>
                      <a:cubicBezTo>
                        <a:pt x="3903" y="707"/>
                        <a:pt x="3099" y="1174"/>
                        <a:pt x="2186" y="1174"/>
                      </a:cubicBezTo>
                      <a:cubicBezTo>
                        <a:pt x="1272" y="1174"/>
                        <a:pt x="469" y="707"/>
                        <a:pt x="0" y="0"/>
                      </a:cubicBezTo>
                      <a:lnTo>
                        <a:pt x="4372" y="0"/>
                      </a:lnTo>
                    </a:path>
                  </a:pathLst>
                </a:custGeom>
                <a:solidFill>
                  <a:srgbClr val="F89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65" name="Freeform 4034"/>
                <p:cNvSpPr>
                  <a:spLocks noChangeArrowheads="1"/>
                </p:cNvSpPr>
                <p:nvPr/>
              </p:nvSpPr>
              <p:spPr bwMode="auto">
                <a:xfrm>
                  <a:off x="6486526" y="1570038"/>
                  <a:ext cx="523875" cy="331788"/>
                </a:xfrm>
                <a:custGeom>
                  <a:avLst/>
                  <a:gdLst>
                    <a:gd name="T0" fmla="*/ 2147483646 w 1017"/>
                    <a:gd name="T1" fmla="*/ 2147483646 h 646"/>
                    <a:gd name="T2" fmla="*/ 0 w 1017"/>
                    <a:gd name="T3" fmla="*/ 2147483646 h 646"/>
                    <a:gd name="T4" fmla="*/ 2147483646 w 1017"/>
                    <a:gd name="T5" fmla="*/ 2147483646 h 646"/>
                    <a:gd name="T6" fmla="*/ 2147483646 w 1017"/>
                    <a:gd name="T7" fmla="*/ 2147483646 h 646"/>
                    <a:gd name="T8" fmla="*/ 2147483646 w 1017"/>
                    <a:gd name="T9" fmla="*/ 2147483646 h 646"/>
                    <a:gd name="T10" fmla="*/ 2147483646 w 1017"/>
                    <a:gd name="T11" fmla="*/ 2147483646 h 646"/>
                    <a:gd name="T12" fmla="*/ 2147483646 w 1017"/>
                    <a:gd name="T13" fmla="*/ 0 h 646"/>
                    <a:gd name="T14" fmla="*/ 2147483646 w 1017"/>
                    <a:gd name="T15" fmla="*/ 2147483646 h 646"/>
                    <a:gd name="T16" fmla="*/ 2147483646 w 1017"/>
                    <a:gd name="T17" fmla="*/ 2147483646 h 646"/>
                    <a:gd name="T18" fmla="*/ 2147483646 w 1017"/>
                    <a:gd name="T19" fmla="*/ 2147483646 h 646"/>
                    <a:gd name="T20" fmla="*/ 2147483646 w 1017"/>
                    <a:gd name="T21" fmla="*/ 2147483646 h 646"/>
                    <a:gd name="T22" fmla="*/ 2147483646 w 1017"/>
                    <a:gd name="T23" fmla="*/ 2147483646 h 6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7"/>
                    <a:gd name="T37" fmla="*/ 0 h 646"/>
                    <a:gd name="T38" fmla="*/ 1017 w 1017"/>
                    <a:gd name="T39" fmla="*/ 646 h 6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7" h="646">
                      <a:moveTo>
                        <a:pt x="156" y="638"/>
                      </a:moveTo>
                      <a:cubicBezTo>
                        <a:pt x="69" y="638"/>
                        <a:pt x="0" y="564"/>
                        <a:pt x="0" y="472"/>
                      </a:cubicBezTo>
                      <a:cubicBezTo>
                        <a:pt x="0" y="385"/>
                        <a:pt x="62" y="315"/>
                        <a:pt x="140" y="306"/>
                      </a:cubicBezTo>
                      <a:lnTo>
                        <a:pt x="140" y="291"/>
                      </a:lnTo>
                      <a:cubicBezTo>
                        <a:pt x="140" y="221"/>
                        <a:pt x="193" y="163"/>
                        <a:pt x="261" y="163"/>
                      </a:cubicBezTo>
                      <a:cubicBezTo>
                        <a:pt x="280" y="163"/>
                        <a:pt x="299" y="169"/>
                        <a:pt x="316" y="177"/>
                      </a:cubicBezTo>
                      <a:cubicBezTo>
                        <a:pt x="342" y="76"/>
                        <a:pt x="440" y="0"/>
                        <a:pt x="557" y="0"/>
                      </a:cubicBezTo>
                      <a:cubicBezTo>
                        <a:pt x="694" y="0"/>
                        <a:pt x="804" y="101"/>
                        <a:pt x="807" y="227"/>
                      </a:cubicBezTo>
                      <a:cubicBezTo>
                        <a:pt x="925" y="237"/>
                        <a:pt x="1017" y="329"/>
                        <a:pt x="1017" y="442"/>
                      </a:cubicBezTo>
                      <a:cubicBezTo>
                        <a:pt x="1017" y="538"/>
                        <a:pt x="949" y="619"/>
                        <a:pt x="857" y="646"/>
                      </a:cubicBezTo>
                      <a:lnTo>
                        <a:pt x="713" y="646"/>
                      </a:lnTo>
                      <a:lnTo>
                        <a:pt x="156" y="63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66" name="Freeform 4035"/>
                <p:cNvSpPr>
                  <a:spLocks noChangeArrowheads="1"/>
                </p:cNvSpPr>
                <p:nvPr/>
              </p:nvSpPr>
              <p:spPr bwMode="auto">
                <a:xfrm>
                  <a:off x="6916738" y="27924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3" y="54"/>
                        <a:pt x="54" y="43"/>
                        <a:pt x="54" y="27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67" name="Freeform 4036"/>
                <p:cNvSpPr>
                  <a:spLocks noChangeArrowheads="1"/>
                </p:cNvSpPr>
                <p:nvPr/>
              </p:nvSpPr>
              <p:spPr bwMode="auto">
                <a:xfrm>
                  <a:off x="6950076" y="29956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68" name="Freeform 4037"/>
                <p:cNvSpPr>
                  <a:spLocks noChangeArrowheads="1"/>
                </p:cNvSpPr>
                <p:nvPr/>
              </p:nvSpPr>
              <p:spPr bwMode="auto">
                <a:xfrm>
                  <a:off x="7081838" y="28987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69" name="Freeform 4038"/>
                <p:cNvSpPr>
                  <a:spLocks noChangeArrowheads="1"/>
                </p:cNvSpPr>
                <p:nvPr/>
              </p:nvSpPr>
              <p:spPr bwMode="auto">
                <a:xfrm>
                  <a:off x="7145338" y="31003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70" name="Freeform 4039"/>
                <p:cNvSpPr>
                  <a:spLocks noChangeArrowheads="1"/>
                </p:cNvSpPr>
                <p:nvPr/>
              </p:nvSpPr>
              <p:spPr bwMode="auto">
                <a:xfrm>
                  <a:off x="7250113" y="29225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4"/>
                    <a:gd name="T2" fmla="*/ 2147483646 w 57"/>
                    <a:gd name="T3" fmla="*/ 2147483646 h 54"/>
                    <a:gd name="T4" fmla="*/ 2147483646 w 57"/>
                    <a:gd name="T5" fmla="*/ 0 h 54"/>
                    <a:gd name="T6" fmla="*/ 0 w 57"/>
                    <a:gd name="T7" fmla="*/ 2147483646 h 54"/>
                    <a:gd name="T8" fmla="*/ 2147483646 w 57"/>
                    <a:gd name="T9" fmla="*/ 2147483646 h 54"/>
                    <a:gd name="T10" fmla="*/ 2147483646 w 57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4"/>
                    <a:gd name="T20" fmla="*/ 57 w 57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4">
                      <a:moveTo>
                        <a:pt x="29" y="54"/>
                      </a:moveTo>
                      <a:cubicBezTo>
                        <a:pt x="44" y="54"/>
                        <a:pt x="57" y="43"/>
                        <a:pt x="57" y="27"/>
                      </a:cubicBezTo>
                      <a:cubicBezTo>
                        <a:pt x="57" y="13"/>
                        <a:pt x="44" y="0"/>
                        <a:pt x="29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9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71" name="Freeform 4040"/>
                <p:cNvSpPr>
                  <a:spLocks noChangeArrowheads="1"/>
                </p:cNvSpPr>
                <p:nvPr/>
              </p:nvSpPr>
              <p:spPr bwMode="auto">
                <a:xfrm>
                  <a:off x="7186613" y="2789238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72" name="Freeform 4041"/>
                <p:cNvSpPr>
                  <a:spLocks noChangeArrowheads="1"/>
                </p:cNvSpPr>
                <p:nvPr/>
              </p:nvSpPr>
              <p:spPr bwMode="auto">
                <a:xfrm>
                  <a:off x="7435851" y="2921000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8"/>
                      </a:cubicBezTo>
                      <a:cubicBezTo>
                        <a:pt x="55" y="12"/>
                        <a:pt x="42" y="0"/>
                        <a:pt x="28" y="0"/>
                      </a:cubicBezTo>
                      <a:cubicBezTo>
                        <a:pt x="12" y="0"/>
                        <a:pt x="0" y="12"/>
                        <a:pt x="0" y="28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73" name="Freeform 4042"/>
                <p:cNvSpPr>
                  <a:spLocks noChangeArrowheads="1"/>
                </p:cNvSpPr>
                <p:nvPr/>
              </p:nvSpPr>
              <p:spPr bwMode="auto">
                <a:xfrm>
                  <a:off x="7381876" y="28051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74" name="Freeform 4043"/>
                <p:cNvSpPr>
                  <a:spLocks noChangeArrowheads="1"/>
                </p:cNvSpPr>
                <p:nvPr/>
              </p:nvSpPr>
              <p:spPr bwMode="auto">
                <a:xfrm>
                  <a:off x="7404101" y="3141663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75" name="Freeform 4044"/>
                <p:cNvSpPr>
                  <a:spLocks noChangeArrowheads="1"/>
                </p:cNvSpPr>
                <p:nvPr/>
              </p:nvSpPr>
              <p:spPr bwMode="auto">
                <a:xfrm>
                  <a:off x="7791451" y="315436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76" name="Freeform 4045"/>
                <p:cNvSpPr>
                  <a:spLocks noChangeArrowheads="1"/>
                </p:cNvSpPr>
                <p:nvPr/>
              </p:nvSpPr>
              <p:spPr bwMode="auto">
                <a:xfrm>
                  <a:off x="7646988" y="29845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77" name="Freeform 4046"/>
                <p:cNvSpPr>
                  <a:spLocks noChangeArrowheads="1"/>
                </p:cNvSpPr>
                <p:nvPr/>
              </p:nvSpPr>
              <p:spPr bwMode="auto">
                <a:xfrm>
                  <a:off x="7835901" y="27797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78" name="Freeform 4047"/>
                <p:cNvSpPr>
                  <a:spLocks noChangeArrowheads="1"/>
                </p:cNvSpPr>
                <p:nvPr/>
              </p:nvSpPr>
              <p:spPr bwMode="auto">
                <a:xfrm>
                  <a:off x="7948613" y="3046413"/>
                  <a:ext cx="28575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1" y="54"/>
                        <a:pt x="54" y="41"/>
                        <a:pt x="54" y="27"/>
                      </a:cubicBezTo>
                      <a:cubicBezTo>
                        <a:pt x="54" y="11"/>
                        <a:pt x="41" y="0"/>
                        <a:pt x="27" y="0"/>
                      </a:cubicBezTo>
                      <a:cubicBezTo>
                        <a:pt x="11" y="0"/>
                        <a:pt x="0" y="11"/>
                        <a:pt x="0" y="27"/>
                      </a:cubicBezTo>
                      <a:cubicBezTo>
                        <a:pt x="0" y="41"/>
                        <a:pt x="11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79" name="Freeform 4048"/>
                <p:cNvSpPr>
                  <a:spLocks noChangeArrowheads="1"/>
                </p:cNvSpPr>
                <p:nvPr/>
              </p:nvSpPr>
              <p:spPr bwMode="auto">
                <a:xfrm>
                  <a:off x="8189913" y="28686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5"/>
                    <a:gd name="T2" fmla="*/ 2147483646 w 54"/>
                    <a:gd name="T3" fmla="*/ 2147483646 h 55"/>
                    <a:gd name="T4" fmla="*/ 2147483646 w 54"/>
                    <a:gd name="T5" fmla="*/ 0 h 55"/>
                    <a:gd name="T6" fmla="*/ 0 w 54"/>
                    <a:gd name="T7" fmla="*/ 2147483646 h 55"/>
                    <a:gd name="T8" fmla="*/ 2147483646 w 54"/>
                    <a:gd name="T9" fmla="*/ 2147483646 h 55"/>
                    <a:gd name="T10" fmla="*/ 2147483646 w 54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5"/>
                    <a:gd name="T20" fmla="*/ 54 w 54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5">
                      <a:moveTo>
                        <a:pt x="27" y="55"/>
                      </a:moveTo>
                      <a:cubicBezTo>
                        <a:pt x="43" y="55"/>
                        <a:pt x="54" y="44"/>
                        <a:pt x="54" y="28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4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80" name="Freeform 4049"/>
                <p:cNvSpPr>
                  <a:spLocks noChangeArrowheads="1"/>
                </p:cNvSpPr>
                <p:nvPr/>
              </p:nvSpPr>
              <p:spPr bwMode="auto">
                <a:xfrm>
                  <a:off x="8424863" y="2755900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7"/>
                    <a:gd name="T2" fmla="*/ 2147483646 w 55"/>
                    <a:gd name="T3" fmla="*/ 2147483646 h 57"/>
                    <a:gd name="T4" fmla="*/ 2147483646 w 55"/>
                    <a:gd name="T5" fmla="*/ 0 h 57"/>
                    <a:gd name="T6" fmla="*/ 0 w 55"/>
                    <a:gd name="T7" fmla="*/ 2147483646 h 57"/>
                    <a:gd name="T8" fmla="*/ 2147483646 w 55"/>
                    <a:gd name="T9" fmla="*/ 2147483646 h 57"/>
                    <a:gd name="T10" fmla="*/ 2147483646 w 55"/>
                    <a:gd name="T11" fmla="*/ 2147483646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7"/>
                    <a:gd name="T20" fmla="*/ 55 w 55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7">
                      <a:moveTo>
                        <a:pt x="27" y="57"/>
                      </a:moveTo>
                      <a:cubicBezTo>
                        <a:pt x="43" y="57"/>
                        <a:pt x="55" y="44"/>
                        <a:pt x="55" y="29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7" y="57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81" name="Freeform 4050"/>
                <p:cNvSpPr>
                  <a:spLocks noChangeArrowheads="1"/>
                </p:cNvSpPr>
                <p:nvPr/>
              </p:nvSpPr>
              <p:spPr bwMode="auto">
                <a:xfrm>
                  <a:off x="7627938" y="2836863"/>
                  <a:ext cx="28575" cy="28575"/>
                </a:xfrm>
                <a:custGeom>
                  <a:avLst/>
                  <a:gdLst>
                    <a:gd name="T0" fmla="*/ 2147483646 w 56"/>
                    <a:gd name="T1" fmla="*/ 2147483646 h 56"/>
                    <a:gd name="T2" fmla="*/ 2147483646 w 56"/>
                    <a:gd name="T3" fmla="*/ 2147483646 h 56"/>
                    <a:gd name="T4" fmla="*/ 2147483646 w 56"/>
                    <a:gd name="T5" fmla="*/ 0 h 56"/>
                    <a:gd name="T6" fmla="*/ 0 w 56"/>
                    <a:gd name="T7" fmla="*/ 2147483646 h 56"/>
                    <a:gd name="T8" fmla="*/ 2147483646 w 56"/>
                    <a:gd name="T9" fmla="*/ 2147483646 h 56"/>
                    <a:gd name="T10" fmla="*/ 2147483646 w 56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56"/>
                    <a:gd name="T20" fmla="*/ 56 w 56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56">
                      <a:moveTo>
                        <a:pt x="27" y="56"/>
                      </a:move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7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82" name="Freeform 4051"/>
                <p:cNvSpPr>
                  <a:spLocks noChangeArrowheads="1"/>
                </p:cNvSpPr>
                <p:nvPr/>
              </p:nvSpPr>
              <p:spPr bwMode="auto">
                <a:xfrm>
                  <a:off x="7573963" y="31591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2"/>
                        <a:pt x="42" y="0"/>
                        <a:pt x="27" y="0"/>
                      </a:cubicBezTo>
                      <a:cubicBezTo>
                        <a:pt x="11" y="0"/>
                        <a:pt x="0" y="12"/>
                        <a:pt x="0" y="27"/>
                      </a:cubicBezTo>
                      <a:cubicBezTo>
                        <a:pt x="0" y="42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83" name="Freeform 4052"/>
                <p:cNvSpPr>
                  <a:spLocks noChangeArrowheads="1"/>
                </p:cNvSpPr>
                <p:nvPr/>
              </p:nvSpPr>
              <p:spPr bwMode="auto">
                <a:xfrm>
                  <a:off x="7864476" y="29575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84" name="Freeform 4053"/>
                <p:cNvSpPr>
                  <a:spLocks noChangeArrowheads="1"/>
                </p:cNvSpPr>
                <p:nvPr/>
              </p:nvSpPr>
              <p:spPr bwMode="auto">
                <a:xfrm>
                  <a:off x="8039101" y="28035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7" y="0"/>
                      </a:cubicBezTo>
                      <a:cubicBezTo>
                        <a:pt x="11" y="0"/>
                        <a:pt x="0" y="13"/>
                        <a:pt x="0" y="28"/>
                      </a:cubicBezTo>
                      <a:cubicBezTo>
                        <a:pt x="0" y="44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85" name="Freeform 4054"/>
                <p:cNvSpPr>
                  <a:spLocks noChangeArrowheads="1"/>
                </p:cNvSpPr>
                <p:nvPr/>
              </p:nvSpPr>
              <p:spPr bwMode="auto">
                <a:xfrm>
                  <a:off x="8151813" y="30321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86" name="Freeform 4055"/>
                <p:cNvSpPr>
                  <a:spLocks noChangeArrowheads="1"/>
                </p:cNvSpPr>
                <p:nvPr/>
              </p:nvSpPr>
              <p:spPr bwMode="auto">
                <a:xfrm>
                  <a:off x="8429626" y="28733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87" name="Freeform 4056"/>
                <p:cNvSpPr>
                  <a:spLocks noChangeArrowheads="1"/>
                </p:cNvSpPr>
                <p:nvPr/>
              </p:nvSpPr>
              <p:spPr bwMode="auto">
                <a:xfrm>
                  <a:off x="8291513" y="277336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7" y="54"/>
                      </a:moveTo>
                      <a:cubicBezTo>
                        <a:pt x="43" y="54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88" name="Freeform 4057"/>
                <p:cNvSpPr>
                  <a:spLocks noChangeArrowheads="1"/>
                </p:cNvSpPr>
                <p:nvPr/>
              </p:nvSpPr>
              <p:spPr bwMode="auto">
                <a:xfrm>
                  <a:off x="7488238" y="30353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8" y="54"/>
                      </a:moveTo>
                      <a:cubicBezTo>
                        <a:pt x="42" y="54"/>
                        <a:pt x="55" y="41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1"/>
                        <a:pt x="12" y="54"/>
                        <a:pt x="28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89" name="Freeform 4058"/>
                <p:cNvSpPr>
                  <a:spLocks noChangeArrowheads="1"/>
                </p:cNvSpPr>
                <p:nvPr/>
              </p:nvSpPr>
              <p:spPr bwMode="auto">
                <a:xfrm>
                  <a:off x="7250113" y="30241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5"/>
                    <a:gd name="T2" fmla="*/ 2147483646 w 57"/>
                    <a:gd name="T3" fmla="*/ 2147483646 h 55"/>
                    <a:gd name="T4" fmla="*/ 2147483646 w 57"/>
                    <a:gd name="T5" fmla="*/ 0 h 55"/>
                    <a:gd name="T6" fmla="*/ 0 w 57"/>
                    <a:gd name="T7" fmla="*/ 2147483646 h 55"/>
                    <a:gd name="T8" fmla="*/ 2147483646 w 57"/>
                    <a:gd name="T9" fmla="*/ 2147483646 h 55"/>
                    <a:gd name="T10" fmla="*/ 2147483646 w 57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5"/>
                    <a:gd name="T20" fmla="*/ 57 w 57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5">
                      <a:moveTo>
                        <a:pt x="28" y="55"/>
                      </a:moveTo>
                      <a:cubicBezTo>
                        <a:pt x="44" y="55"/>
                        <a:pt x="57" y="42"/>
                        <a:pt x="57" y="27"/>
                      </a:cubicBezTo>
                      <a:cubicBezTo>
                        <a:pt x="57" y="11"/>
                        <a:pt x="44" y="0"/>
                        <a:pt x="28" y="0"/>
                      </a:cubicBezTo>
                      <a:cubicBezTo>
                        <a:pt x="13" y="0"/>
                        <a:pt x="0" y="11"/>
                        <a:pt x="0" y="27"/>
                      </a:cubicBezTo>
                      <a:cubicBezTo>
                        <a:pt x="0" y="42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90" name="Freeform 4059"/>
                <p:cNvSpPr>
                  <a:spLocks noChangeArrowheads="1"/>
                </p:cNvSpPr>
                <p:nvPr/>
              </p:nvSpPr>
              <p:spPr bwMode="auto">
                <a:xfrm>
                  <a:off x="7077076" y="971550"/>
                  <a:ext cx="582613" cy="369888"/>
                </a:xfrm>
                <a:custGeom>
                  <a:avLst/>
                  <a:gdLst>
                    <a:gd name="T0" fmla="*/ 2147483646 w 1131"/>
                    <a:gd name="T1" fmla="*/ 2147483646 h 719"/>
                    <a:gd name="T2" fmla="*/ 0 w 1131"/>
                    <a:gd name="T3" fmla="*/ 2147483646 h 719"/>
                    <a:gd name="T4" fmla="*/ 2147483646 w 1131"/>
                    <a:gd name="T5" fmla="*/ 2147483646 h 719"/>
                    <a:gd name="T6" fmla="*/ 2147483646 w 1131"/>
                    <a:gd name="T7" fmla="*/ 2147483646 h 719"/>
                    <a:gd name="T8" fmla="*/ 2147483646 w 1131"/>
                    <a:gd name="T9" fmla="*/ 2147483646 h 719"/>
                    <a:gd name="T10" fmla="*/ 2147483646 w 1131"/>
                    <a:gd name="T11" fmla="*/ 2147483646 h 719"/>
                    <a:gd name="T12" fmla="*/ 2147483646 w 1131"/>
                    <a:gd name="T13" fmla="*/ 0 h 719"/>
                    <a:gd name="T14" fmla="*/ 2147483646 w 1131"/>
                    <a:gd name="T15" fmla="*/ 2147483646 h 719"/>
                    <a:gd name="T16" fmla="*/ 2147483646 w 1131"/>
                    <a:gd name="T17" fmla="*/ 2147483646 h 719"/>
                    <a:gd name="T18" fmla="*/ 2147483646 w 1131"/>
                    <a:gd name="T19" fmla="*/ 2147483646 h 719"/>
                    <a:gd name="T20" fmla="*/ 2147483646 w 1131"/>
                    <a:gd name="T21" fmla="*/ 2147483646 h 719"/>
                    <a:gd name="T22" fmla="*/ 2147483646 w 1131"/>
                    <a:gd name="T23" fmla="*/ 2147483646 h 7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31"/>
                    <a:gd name="T37" fmla="*/ 0 h 719"/>
                    <a:gd name="T38" fmla="*/ 1131 w 1131"/>
                    <a:gd name="T39" fmla="*/ 719 h 7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31" h="719">
                      <a:moveTo>
                        <a:pt x="174" y="710"/>
                      </a:moveTo>
                      <a:cubicBezTo>
                        <a:pt x="78" y="710"/>
                        <a:pt x="0" y="626"/>
                        <a:pt x="0" y="525"/>
                      </a:cubicBezTo>
                      <a:cubicBezTo>
                        <a:pt x="0" y="428"/>
                        <a:pt x="69" y="349"/>
                        <a:pt x="157" y="340"/>
                      </a:cubicBezTo>
                      <a:cubicBezTo>
                        <a:pt x="157" y="335"/>
                        <a:pt x="156" y="329"/>
                        <a:pt x="156" y="325"/>
                      </a:cubicBezTo>
                      <a:cubicBezTo>
                        <a:pt x="156" y="245"/>
                        <a:pt x="216" y="182"/>
                        <a:pt x="291" y="182"/>
                      </a:cubicBezTo>
                      <a:cubicBezTo>
                        <a:pt x="313" y="182"/>
                        <a:pt x="333" y="187"/>
                        <a:pt x="352" y="198"/>
                      </a:cubicBezTo>
                      <a:cubicBezTo>
                        <a:pt x="381" y="84"/>
                        <a:pt x="490" y="0"/>
                        <a:pt x="620" y="0"/>
                      </a:cubicBezTo>
                      <a:cubicBezTo>
                        <a:pt x="772" y="0"/>
                        <a:pt x="894" y="112"/>
                        <a:pt x="897" y="252"/>
                      </a:cubicBezTo>
                      <a:cubicBezTo>
                        <a:pt x="1029" y="264"/>
                        <a:pt x="1131" y="366"/>
                        <a:pt x="1131" y="491"/>
                      </a:cubicBezTo>
                      <a:cubicBezTo>
                        <a:pt x="1131" y="597"/>
                        <a:pt x="1058" y="688"/>
                        <a:pt x="954" y="719"/>
                      </a:cubicBezTo>
                      <a:lnTo>
                        <a:pt x="793" y="719"/>
                      </a:lnTo>
                      <a:lnTo>
                        <a:pt x="174" y="710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310" name="Rectangle 4060">
                  <a:extLst>
                    <a:ext uri="{FF2B5EF4-FFF2-40B4-BE49-F238E27FC236}">
                      <a16:creationId xmlns="" xmlns:a16="http://schemas.microsoft.com/office/drawing/2014/main" id="{05936DDB-188D-F546-9821-877DEC40D4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65257" y="2102626"/>
                  <a:ext cx="456305" cy="456436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1" name="Rectangle 4061">
                  <a:extLst>
                    <a:ext uri="{FF2B5EF4-FFF2-40B4-BE49-F238E27FC236}">
                      <a16:creationId xmlns="" xmlns:a16="http://schemas.microsoft.com/office/drawing/2014/main" id="{DB161FBA-FFA2-634C-8320-C461E6F84B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1281" y="2102626"/>
                  <a:ext cx="456305" cy="456436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93" name="Freeform 4062"/>
                <p:cNvSpPr>
                  <a:spLocks noChangeArrowheads="1"/>
                </p:cNvSpPr>
                <p:nvPr/>
              </p:nvSpPr>
              <p:spPr bwMode="auto">
                <a:xfrm>
                  <a:off x="6764338" y="1584325"/>
                  <a:ext cx="1095375" cy="592138"/>
                </a:xfrm>
                <a:custGeom>
                  <a:avLst/>
                  <a:gdLst>
                    <a:gd name="T0" fmla="*/ 2147483646 w 690"/>
                    <a:gd name="T1" fmla="*/ 0 h 373"/>
                    <a:gd name="T2" fmla="*/ 2147483646 w 690"/>
                    <a:gd name="T3" fmla="*/ 0 h 373"/>
                    <a:gd name="T4" fmla="*/ 2147483646 w 690"/>
                    <a:gd name="T5" fmla="*/ 2147483646 h 373"/>
                    <a:gd name="T6" fmla="*/ 0 w 690"/>
                    <a:gd name="T7" fmla="*/ 2147483646 h 373"/>
                    <a:gd name="T8" fmla="*/ 2147483646 w 690"/>
                    <a:gd name="T9" fmla="*/ 0 h 3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0"/>
                    <a:gd name="T16" fmla="*/ 0 h 373"/>
                    <a:gd name="T17" fmla="*/ 690 w 690"/>
                    <a:gd name="T18" fmla="*/ 373 h 3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0" h="373">
                      <a:moveTo>
                        <a:pt x="109" y="0"/>
                      </a:moveTo>
                      <a:lnTo>
                        <a:pt x="690" y="0"/>
                      </a:lnTo>
                      <a:lnTo>
                        <a:pt x="690" y="373"/>
                      </a:lnTo>
                      <a:lnTo>
                        <a:pt x="0" y="37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94" name="Freeform 4063"/>
                <p:cNvSpPr>
                  <a:spLocks noChangeArrowheads="1"/>
                </p:cNvSpPr>
                <p:nvPr/>
              </p:nvSpPr>
              <p:spPr bwMode="auto">
                <a:xfrm>
                  <a:off x="7345363" y="1584325"/>
                  <a:ext cx="1096963" cy="592138"/>
                </a:xfrm>
                <a:custGeom>
                  <a:avLst/>
                  <a:gdLst>
                    <a:gd name="T0" fmla="*/ 2147483646 w 2128"/>
                    <a:gd name="T1" fmla="*/ 0 h 1157"/>
                    <a:gd name="T2" fmla="*/ 0 w 2128"/>
                    <a:gd name="T3" fmla="*/ 0 h 1157"/>
                    <a:gd name="T4" fmla="*/ 0 w 2128"/>
                    <a:gd name="T5" fmla="*/ 2147483646 h 1157"/>
                    <a:gd name="T6" fmla="*/ 2147483646 w 2128"/>
                    <a:gd name="T7" fmla="*/ 2147483646 h 1157"/>
                    <a:gd name="T8" fmla="*/ 2147483646 w 2128"/>
                    <a:gd name="T9" fmla="*/ 0 h 1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28"/>
                    <a:gd name="T16" fmla="*/ 0 h 1157"/>
                    <a:gd name="T17" fmla="*/ 2128 w 2128"/>
                    <a:gd name="T18" fmla="*/ 1157 h 1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28" h="1157">
                      <a:moveTo>
                        <a:pt x="1794" y="0"/>
                      </a:moveTo>
                      <a:lnTo>
                        <a:pt x="0" y="0"/>
                      </a:lnTo>
                      <a:lnTo>
                        <a:pt x="0" y="1157"/>
                      </a:lnTo>
                      <a:lnTo>
                        <a:pt x="2128" y="1157"/>
                      </a:lnTo>
                      <a:lnTo>
                        <a:pt x="1793" y="0"/>
                      </a:lnTo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314" name="Rectangle 4064">
                  <a:extLst>
                    <a:ext uri="{FF2B5EF4-FFF2-40B4-BE49-F238E27FC236}">
                      <a16:creationId xmlns="" xmlns:a16="http://schemas.microsoft.com/office/drawing/2014/main" id="{4612CCCB-A535-2F49-A16D-711E358F4D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1281" y="2559062"/>
                  <a:ext cx="506988" cy="50697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5" name="Rectangle 4065">
                  <a:extLst>
                    <a:ext uri="{FF2B5EF4-FFF2-40B4-BE49-F238E27FC236}">
                      <a16:creationId xmlns="" xmlns:a16="http://schemas.microsoft.com/office/drawing/2014/main" id="{D2B2ABF1-D03B-4246-AD22-5D9162A48A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51281" y="2609759"/>
                  <a:ext cx="506988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6" name="Rectangle 4066">
                  <a:extLst>
                    <a:ext uri="{FF2B5EF4-FFF2-40B4-BE49-F238E27FC236}">
                      <a16:creationId xmlns="" xmlns:a16="http://schemas.microsoft.com/office/drawing/2014/main" id="{CD7BF198-10DB-9B49-A0B9-221C346285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4574" y="2559062"/>
                  <a:ext cx="557671" cy="50697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7" name="Rectangle 4067">
                  <a:extLst>
                    <a:ext uri="{FF2B5EF4-FFF2-40B4-BE49-F238E27FC236}">
                      <a16:creationId xmlns="" xmlns:a16="http://schemas.microsoft.com/office/drawing/2014/main" id="{8412BA05-8261-C144-9DFA-061D52802E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4574" y="2609759"/>
                  <a:ext cx="557671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99" name="Freeform 4068"/>
                <p:cNvSpPr>
                  <a:spLocks noChangeArrowheads="1"/>
                </p:cNvSpPr>
                <p:nvPr/>
              </p:nvSpPr>
              <p:spPr bwMode="auto">
                <a:xfrm>
                  <a:off x="7210426" y="1574800"/>
                  <a:ext cx="781050" cy="1112838"/>
                </a:xfrm>
                <a:custGeom>
                  <a:avLst/>
                  <a:gdLst>
                    <a:gd name="T0" fmla="*/ 0 w 492"/>
                    <a:gd name="T1" fmla="*/ 2147483646 h 701"/>
                    <a:gd name="T2" fmla="*/ 2147483646 w 492"/>
                    <a:gd name="T3" fmla="*/ 0 h 701"/>
                    <a:gd name="T4" fmla="*/ 2147483646 w 492"/>
                    <a:gd name="T5" fmla="*/ 2147483646 h 701"/>
                    <a:gd name="T6" fmla="*/ 2147483646 w 492"/>
                    <a:gd name="T7" fmla="*/ 2147483646 h 701"/>
                    <a:gd name="T8" fmla="*/ 0 w 492"/>
                    <a:gd name="T9" fmla="*/ 2147483646 h 701"/>
                    <a:gd name="T10" fmla="*/ 0 w 492"/>
                    <a:gd name="T11" fmla="*/ 2147483646 h 7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2"/>
                    <a:gd name="T19" fmla="*/ 0 h 701"/>
                    <a:gd name="T20" fmla="*/ 492 w 492"/>
                    <a:gd name="T21" fmla="*/ 701 h 7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2" h="701">
                      <a:moveTo>
                        <a:pt x="0" y="168"/>
                      </a:moveTo>
                      <a:lnTo>
                        <a:pt x="255" y="0"/>
                      </a:lnTo>
                      <a:lnTo>
                        <a:pt x="492" y="168"/>
                      </a:lnTo>
                      <a:lnTo>
                        <a:pt x="492" y="701"/>
                      </a:lnTo>
                      <a:lnTo>
                        <a:pt x="0" y="701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319" name="Rectangle 4069">
                  <a:extLst>
                    <a:ext uri="{FF2B5EF4-FFF2-40B4-BE49-F238E27FC236}">
                      <a16:creationId xmlns="" xmlns:a16="http://schemas.microsoft.com/office/drawing/2014/main" id="{6F0232D5-B1D9-1A46-98D0-3B24F93141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62462" y="2356208"/>
                  <a:ext cx="202795" cy="354977"/>
                </a:xfrm>
                <a:prstGeom prst="rect">
                  <a:avLst/>
                </a:prstGeom>
                <a:solidFill>
                  <a:srgbClr val="F14E5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0" name="Rectangle 4070">
                  <a:extLst>
                    <a:ext uri="{FF2B5EF4-FFF2-40B4-BE49-F238E27FC236}">
                      <a16:creationId xmlns="" xmlns:a16="http://schemas.microsoft.com/office/drawing/2014/main" id="{2EA642AC-F95E-2648-BAB9-75747F9A1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68052" y="2204053"/>
                  <a:ext cx="152112" cy="30428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1" name="Rectangle 4071">
                  <a:extLst>
                    <a:ext uri="{FF2B5EF4-FFF2-40B4-BE49-F238E27FC236}">
                      <a16:creationId xmlns="" xmlns:a16="http://schemas.microsoft.com/office/drawing/2014/main" id="{9066EB77-598E-7747-BCC9-63BE316116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52679" y="2204053"/>
                  <a:ext cx="152112" cy="30428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03" name="Freeform 4072"/>
                <p:cNvSpPr>
                  <a:spLocks noChangeArrowheads="1"/>
                </p:cNvSpPr>
                <p:nvPr/>
              </p:nvSpPr>
              <p:spPr bwMode="auto">
                <a:xfrm>
                  <a:off x="6994526" y="1409700"/>
                  <a:ext cx="1212850" cy="722313"/>
                </a:xfrm>
                <a:custGeom>
                  <a:avLst/>
                  <a:gdLst>
                    <a:gd name="T0" fmla="*/ 2147483646 w 764"/>
                    <a:gd name="T1" fmla="*/ 2147483646 h 455"/>
                    <a:gd name="T2" fmla="*/ 2147483646 w 764"/>
                    <a:gd name="T3" fmla="*/ 0 h 455"/>
                    <a:gd name="T4" fmla="*/ 2147483646 w 764"/>
                    <a:gd name="T5" fmla="*/ 0 h 455"/>
                    <a:gd name="T6" fmla="*/ 2147483646 w 764"/>
                    <a:gd name="T7" fmla="*/ 0 h 455"/>
                    <a:gd name="T8" fmla="*/ 2147483646 w 764"/>
                    <a:gd name="T9" fmla="*/ 2147483646 h 455"/>
                    <a:gd name="T10" fmla="*/ 2147483646 w 764"/>
                    <a:gd name="T11" fmla="*/ 2147483646 h 455"/>
                    <a:gd name="T12" fmla="*/ 2147483646 w 764"/>
                    <a:gd name="T13" fmla="*/ 2147483646 h 455"/>
                    <a:gd name="T14" fmla="*/ 2147483646 w 764"/>
                    <a:gd name="T15" fmla="*/ 2147483646 h 455"/>
                    <a:gd name="T16" fmla="*/ 2147483646 w 764"/>
                    <a:gd name="T17" fmla="*/ 2147483646 h 455"/>
                    <a:gd name="T18" fmla="*/ 2147483646 w 764"/>
                    <a:gd name="T19" fmla="*/ 2147483646 h 455"/>
                    <a:gd name="T20" fmla="*/ 0 w 764"/>
                    <a:gd name="T21" fmla="*/ 2147483646 h 455"/>
                    <a:gd name="T22" fmla="*/ 2147483646 w 764"/>
                    <a:gd name="T23" fmla="*/ 2147483646 h 455"/>
                    <a:gd name="T24" fmla="*/ 2147483646 w 764"/>
                    <a:gd name="T25" fmla="*/ 2147483646 h 4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64"/>
                    <a:gd name="T40" fmla="*/ 0 h 455"/>
                    <a:gd name="T41" fmla="*/ 764 w 764"/>
                    <a:gd name="T42" fmla="*/ 455 h 4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64" h="455">
                      <a:moveTo>
                        <a:pt x="307" y="74"/>
                      </a:moveTo>
                      <a:lnTo>
                        <a:pt x="381" y="0"/>
                      </a:lnTo>
                      <a:lnTo>
                        <a:pt x="382" y="0"/>
                      </a:lnTo>
                      <a:lnTo>
                        <a:pt x="456" y="74"/>
                      </a:lnTo>
                      <a:lnTo>
                        <a:pt x="456" y="75"/>
                      </a:lnTo>
                      <a:lnTo>
                        <a:pt x="764" y="381"/>
                      </a:lnTo>
                      <a:lnTo>
                        <a:pt x="689" y="455"/>
                      </a:lnTo>
                      <a:lnTo>
                        <a:pt x="382" y="148"/>
                      </a:lnTo>
                      <a:lnTo>
                        <a:pt x="74" y="455"/>
                      </a:lnTo>
                      <a:lnTo>
                        <a:pt x="0" y="381"/>
                      </a:lnTo>
                      <a:lnTo>
                        <a:pt x="307" y="75"/>
                      </a:lnTo>
                      <a:lnTo>
                        <a:pt x="307" y="74"/>
                      </a:lnTo>
                      <a:close/>
                    </a:path>
                  </a:pathLst>
                </a:custGeom>
                <a:solidFill>
                  <a:srgbClr val="F8A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04" name="Freeform 4073"/>
                <p:cNvSpPr>
                  <a:spLocks noChangeArrowheads="1"/>
                </p:cNvSpPr>
                <p:nvPr/>
              </p:nvSpPr>
              <p:spPr bwMode="auto">
                <a:xfrm>
                  <a:off x="7037388" y="1520825"/>
                  <a:ext cx="1122363" cy="558800"/>
                </a:xfrm>
                <a:custGeom>
                  <a:avLst/>
                  <a:gdLst>
                    <a:gd name="T0" fmla="*/ 2147483646 w 707"/>
                    <a:gd name="T1" fmla="*/ 2147483646 h 352"/>
                    <a:gd name="T2" fmla="*/ 2147483646 w 707"/>
                    <a:gd name="T3" fmla="*/ 2147483646 h 352"/>
                    <a:gd name="T4" fmla="*/ 2147483646 w 707"/>
                    <a:gd name="T5" fmla="*/ 2147483646 h 352"/>
                    <a:gd name="T6" fmla="*/ 2147483646 w 707"/>
                    <a:gd name="T7" fmla="*/ 2147483646 h 352"/>
                    <a:gd name="T8" fmla="*/ 0 w 707"/>
                    <a:gd name="T9" fmla="*/ 2147483646 h 352"/>
                    <a:gd name="T10" fmla="*/ 2147483646 w 707"/>
                    <a:gd name="T11" fmla="*/ 2147483646 h 352"/>
                    <a:gd name="T12" fmla="*/ 2147483646 w 707"/>
                    <a:gd name="T13" fmla="*/ 0 h 352"/>
                    <a:gd name="T14" fmla="*/ 2147483646 w 707"/>
                    <a:gd name="T15" fmla="*/ 2147483646 h 3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7"/>
                    <a:gd name="T25" fmla="*/ 0 h 352"/>
                    <a:gd name="T26" fmla="*/ 707 w 707"/>
                    <a:gd name="T27" fmla="*/ 352 h 3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7" h="352">
                      <a:moveTo>
                        <a:pt x="707" y="340"/>
                      </a:moveTo>
                      <a:lnTo>
                        <a:pt x="695" y="352"/>
                      </a:lnTo>
                      <a:lnTo>
                        <a:pt x="353" y="23"/>
                      </a:lnTo>
                      <a:lnTo>
                        <a:pt x="12" y="350"/>
                      </a:lnTo>
                      <a:lnTo>
                        <a:pt x="0" y="338"/>
                      </a:lnTo>
                      <a:lnTo>
                        <a:pt x="344" y="9"/>
                      </a:lnTo>
                      <a:lnTo>
                        <a:pt x="353" y="0"/>
                      </a:lnTo>
                      <a:lnTo>
                        <a:pt x="707" y="340"/>
                      </a:lnTo>
                      <a:close/>
                    </a:path>
                  </a:pathLst>
                </a:custGeom>
                <a:solidFill>
                  <a:srgbClr val="FAB8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324" name="Rectangle 4074">
                  <a:extLst>
                    <a:ext uri="{FF2B5EF4-FFF2-40B4-BE49-F238E27FC236}">
                      <a16:creationId xmlns="" xmlns:a16="http://schemas.microsoft.com/office/drawing/2014/main" id="{0DF01F96-9A20-F54F-B5F3-74476979CD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9667" y="2356208"/>
                  <a:ext cx="152112" cy="202853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5" name="Rectangle 4075">
                  <a:extLst>
                    <a:ext uri="{FF2B5EF4-FFF2-40B4-BE49-F238E27FC236}">
                      <a16:creationId xmlns="" xmlns:a16="http://schemas.microsoft.com/office/drawing/2014/main" id="{6870D46C-D861-FD4B-82C5-F610E4005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10382" y="2457635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6" name="Rectangle 4076">
                  <a:extLst>
                    <a:ext uri="{FF2B5EF4-FFF2-40B4-BE49-F238E27FC236}">
                      <a16:creationId xmlns="" xmlns:a16="http://schemas.microsoft.com/office/drawing/2014/main" id="{457776DD-DF46-BC42-A135-87F3D5A537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1064" y="2457635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7" name="Rectangle 4077">
                  <a:extLst>
                    <a:ext uri="{FF2B5EF4-FFF2-40B4-BE49-F238E27FC236}">
                      <a16:creationId xmlns="" xmlns:a16="http://schemas.microsoft.com/office/drawing/2014/main" id="{30E5AE11-6F9E-B940-953C-BF6DB7FAA1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10382" y="2356208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28" name="Rectangle 4078">
                  <a:extLst>
                    <a:ext uri="{FF2B5EF4-FFF2-40B4-BE49-F238E27FC236}">
                      <a16:creationId xmlns="" xmlns:a16="http://schemas.microsoft.com/office/drawing/2014/main" id="{507BDA11-0AFB-D042-B3BE-5134A6446C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1064" y="2356208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10" name="Freeform 4079"/>
                <p:cNvSpPr>
                  <a:spLocks noChangeArrowheads="1"/>
                </p:cNvSpPr>
                <p:nvPr/>
              </p:nvSpPr>
              <p:spPr bwMode="auto">
                <a:xfrm>
                  <a:off x="7834313" y="2514600"/>
                  <a:ext cx="17463" cy="17463"/>
                </a:xfrm>
                <a:custGeom>
                  <a:avLst/>
                  <a:gdLst>
                    <a:gd name="T0" fmla="*/ 2147483646 w 35"/>
                    <a:gd name="T1" fmla="*/ 2147483646 h 35"/>
                    <a:gd name="T2" fmla="*/ 2147483646 w 35"/>
                    <a:gd name="T3" fmla="*/ 2147483646 h 35"/>
                    <a:gd name="T4" fmla="*/ 2147483646 w 35"/>
                    <a:gd name="T5" fmla="*/ 0 h 35"/>
                    <a:gd name="T6" fmla="*/ 0 w 35"/>
                    <a:gd name="T7" fmla="*/ 2147483646 h 35"/>
                    <a:gd name="T8" fmla="*/ 2147483646 w 35"/>
                    <a:gd name="T9" fmla="*/ 2147483646 h 35"/>
                    <a:gd name="T10" fmla="*/ 2147483646 w 35"/>
                    <a:gd name="T11" fmla="*/ 214748364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35"/>
                    <a:gd name="T20" fmla="*/ 35 w 35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35">
                      <a:moveTo>
                        <a:pt x="18" y="35"/>
                      </a:moveTo>
                      <a:cubicBezTo>
                        <a:pt x="28" y="35"/>
                        <a:pt x="35" y="27"/>
                        <a:pt x="35" y="17"/>
                      </a:cubicBezTo>
                      <a:cubicBezTo>
                        <a:pt x="35" y="7"/>
                        <a:pt x="28" y="0"/>
                        <a:pt x="18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7"/>
                        <a:pt x="7" y="35"/>
                        <a:pt x="18" y="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330" name="Rectangle 4080">
                  <a:extLst>
                    <a:ext uri="{FF2B5EF4-FFF2-40B4-BE49-F238E27FC236}">
                      <a16:creationId xmlns="" xmlns:a16="http://schemas.microsoft.com/office/drawing/2014/main" id="{B5E9000C-FDD3-D848-92E9-87D27392ED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9450" y="2356208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1" name="Rectangle 4081">
                  <a:extLst>
                    <a:ext uri="{FF2B5EF4-FFF2-40B4-BE49-F238E27FC236}">
                      <a16:creationId xmlns="" xmlns:a16="http://schemas.microsoft.com/office/drawing/2014/main" id="{F0F063C2-655F-6C43-BCC7-F292FB005B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8767" y="2356208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2" name="Rectangle 4082">
                  <a:extLst>
                    <a:ext uri="{FF2B5EF4-FFF2-40B4-BE49-F238E27FC236}">
                      <a16:creationId xmlns="" xmlns:a16="http://schemas.microsoft.com/office/drawing/2014/main" id="{10D6FD49-BC09-364D-B10D-1E9243D6F6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9450" y="2254782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3" name="Rectangle 4083">
                  <a:extLst>
                    <a:ext uri="{FF2B5EF4-FFF2-40B4-BE49-F238E27FC236}">
                      <a16:creationId xmlns="" xmlns:a16="http://schemas.microsoft.com/office/drawing/2014/main" id="{5A0D4CFC-9DDA-6349-904E-3D39B696D1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8767" y="2254782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4" name="Rectangle 4084">
                  <a:extLst>
                    <a:ext uri="{FF2B5EF4-FFF2-40B4-BE49-F238E27FC236}">
                      <a16:creationId xmlns="" xmlns:a16="http://schemas.microsoft.com/office/drawing/2014/main" id="{E147223D-C2CF-914D-B1BA-359BDBEE86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393" y="2356208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5" name="Rectangle 4085">
                  <a:extLst>
                    <a:ext uri="{FF2B5EF4-FFF2-40B4-BE49-F238E27FC236}">
                      <a16:creationId xmlns="" xmlns:a16="http://schemas.microsoft.com/office/drawing/2014/main" id="{3244DD68-EEFA-7E4F-A3FB-78A1D81670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4076" y="2356208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6" name="Rectangle 4086">
                  <a:extLst>
                    <a:ext uri="{FF2B5EF4-FFF2-40B4-BE49-F238E27FC236}">
                      <a16:creationId xmlns="" xmlns:a16="http://schemas.microsoft.com/office/drawing/2014/main" id="{E806B56D-85D8-4F48-AD51-A2A9E87A32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03393" y="2254782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7" name="Rectangle 4087">
                  <a:extLst>
                    <a:ext uri="{FF2B5EF4-FFF2-40B4-BE49-F238E27FC236}">
                      <a16:creationId xmlns="" xmlns:a16="http://schemas.microsoft.com/office/drawing/2014/main" id="{9AFDB48C-D0FF-F94A-88D3-327276D29C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54076" y="2254782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8" name="Rectangle 4088">
                  <a:extLst>
                    <a:ext uri="{FF2B5EF4-FFF2-40B4-BE49-F238E27FC236}">
                      <a16:creationId xmlns="" xmlns:a16="http://schemas.microsoft.com/office/drawing/2014/main" id="{BD0EFD9E-37F3-EB4C-BED4-263DF7C459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7586" y="2356208"/>
                  <a:ext cx="152080" cy="202853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9" name="Rectangle 4089">
                  <a:extLst>
                    <a:ext uri="{FF2B5EF4-FFF2-40B4-BE49-F238E27FC236}">
                      <a16:creationId xmlns="" xmlns:a16="http://schemas.microsoft.com/office/drawing/2014/main" id="{B0610B9C-A2F5-B243-9628-97C9460C4E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58269" y="2457635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0" name="Rectangle 4090">
                  <a:extLst>
                    <a:ext uri="{FF2B5EF4-FFF2-40B4-BE49-F238E27FC236}">
                      <a16:creationId xmlns="" xmlns:a16="http://schemas.microsoft.com/office/drawing/2014/main" id="{82CA63C2-8955-1B4B-B8C0-122B3A6D32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8984" y="2457635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1" name="Rectangle 4091">
                  <a:extLst>
                    <a:ext uri="{FF2B5EF4-FFF2-40B4-BE49-F238E27FC236}">
                      <a16:creationId xmlns="" xmlns:a16="http://schemas.microsoft.com/office/drawing/2014/main" id="{3D996DEA-399E-EE40-85AA-E3335997E6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58269" y="2356208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42" name="Rectangle 4092">
                  <a:extLst>
                    <a:ext uri="{FF2B5EF4-FFF2-40B4-BE49-F238E27FC236}">
                      <a16:creationId xmlns="" xmlns:a16="http://schemas.microsoft.com/office/drawing/2014/main" id="{C4F0A605-8D8D-F44C-80FD-B2C4180BD8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8984" y="2356208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24" name="Freeform 4093"/>
                <p:cNvSpPr>
                  <a:spLocks noChangeArrowheads="1"/>
                </p:cNvSpPr>
                <p:nvPr/>
              </p:nvSpPr>
              <p:spPr bwMode="auto">
                <a:xfrm>
                  <a:off x="7472363" y="1855788"/>
                  <a:ext cx="255588" cy="255588"/>
                </a:xfrm>
                <a:custGeom>
                  <a:avLst/>
                  <a:gdLst>
                    <a:gd name="T0" fmla="*/ 2147483646 w 498"/>
                    <a:gd name="T1" fmla="*/ 2147483646 h 498"/>
                    <a:gd name="T2" fmla="*/ 2147483646 w 498"/>
                    <a:gd name="T3" fmla="*/ 2147483646 h 498"/>
                    <a:gd name="T4" fmla="*/ 2147483646 w 498"/>
                    <a:gd name="T5" fmla="*/ 0 h 498"/>
                    <a:gd name="T6" fmla="*/ 0 w 498"/>
                    <a:gd name="T7" fmla="*/ 2147483646 h 498"/>
                    <a:gd name="T8" fmla="*/ 2147483646 w 498"/>
                    <a:gd name="T9" fmla="*/ 2147483646 h 498"/>
                    <a:gd name="T10" fmla="*/ 2147483646 w 498"/>
                    <a:gd name="T11" fmla="*/ 2147483646 h 4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8"/>
                    <a:gd name="T19" fmla="*/ 0 h 498"/>
                    <a:gd name="T20" fmla="*/ 498 w 498"/>
                    <a:gd name="T21" fmla="*/ 498 h 4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8" h="498">
                      <a:moveTo>
                        <a:pt x="250" y="498"/>
                      </a:moveTo>
                      <a:cubicBezTo>
                        <a:pt x="387" y="498"/>
                        <a:pt x="498" y="386"/>
                        <a:pt x="498" y="249"/>
                      </a:cubicBezTo>
                      <a:cubicBezTo>
                        <a:pt x="498" y="112"/>
                        <a:pt x="387" y="0"/>
                        <a:pt x="250" y="0"/>
                      </a:cubicBezTo>
                      <a:cubicBezTo>
                        <a:pt x="113" y="0"/>
                        <a:pt x="0" y="112"/>
                        <a:pt x="0" y="249"/>
                      </a:cubicBezTo>
                      <a:cubicBezTo>
                        <a:pt x="0" y="386"/>
                        <a:pt x="113" y="498"/>
                        <a:pt x="250" y="498"/>
                      </a:cubicBezTo>
                    </a:path>
                  </a:pathLst>
                </a:custGeom>
                <a:solidFill>
                  <a:srgbClr val="C6DF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25" name="Freeform 4094"/>
                <p:cNvSpPr>
                  <a:spLocks noChangeArrowheads="1"/>
                </p:cNvSpPr>
                <p:nvPr/>
              </p:nvSpPr>
              <p:spPr bwMode="auto">
                <a:xfrm>
                  <a:off x="7513638" y="1898650"/>
                  <a:ext cx="173038" cy="171450"/>
                </a:xfrm>
                <a:custGeom>
                  <a:avLst/>
                  <a:gdLst>
                    <a:gd name="T0" fmla="*/ 2147483646 w 336"/>
                    <a:gd name="T1" fmla="*/ 2147483646 h 337"/>
                    <a:gd name="T2" fmla="*/ 2147483646 w 336"/>
                    <a:gd name="T3" fmla="*/ 2147483646 h 337"/>
                    <a:gd name="T4" fmla="*/ 2147483646 w 336"/>
                    <a:gd name="T5" fmla="*/ 0 h 337"/>
                    <a:gd name="T6" fmla="*/ 0 w 336"/>
                    <a:gd name="T7" fmla="*/ 2147483646 h 337"/>
                    <a:gd name="T8" fmla="*/ 2147483646 w 336"/>
                    <a:gd name="T9" fmla="*/ 2147483646 h 337"/>
                    <a:gd name="T10" fmla="*/ 2147483646 w 336"/>
                    <a:gd name="T11" fmla="*/ 2147483646 h 3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6"/>
                    <a:gd name="T19" fmla="*/ 0 h 337"/>
                    <a:gd name="T20" fmla="*/ 336 w 336"/>
                    <a:gd name="T21" fmla="*/ 337 h 3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6" h="337">
                      <a:moveTo>
                        <a:pt x="169" y="337"/>
                      </a:moveTo>
                      <a:cubicBezTo>
                        <a:pt x="261" y="337"/>
                        <a:pt x="336" y="261"/>
                        <a:pt x="336" y="168"/>
                      </a:cubicBezTo>
                      <a:cubicBezTo>
                        <a:pt x="336" y="75"/>
                        <a:pt x="261" y="0"/>
                        <a:pt x="169" y="0"/>
                      </a:cubicBezTo>
                      <a:cubicBezTo>
                        <a:pt x="75" y="0"/>
                        <a:pt x="0" y="75"/>
                        <a:pt x="0" y="168"/>
                      </a:cubicBezTo>
                      <a:cubicBezTo>
                        <a:pt x="0" y="261"/>
                        <a:pt x="75" y="337"/>
                        <a:pt x="169" y="337"/>
                      </a:cubicBezTo>
                    </a:path>
                  </a:pathLst>
                </a:custGeom>
                <a:solidFill>
                  <a:srgbClr val="DFED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126" name="Freeform 4001"/>
                <p:cNvSpPr>
                  <a:spLocks noChangeArrowheads="1"/>
                </p:cNvSpPr>
                <p:nvPr/>
              </p:nvSpPr>
              <p:spPr bwMode="auto">
                <a:xfrm>
                  <a:off x="7462044" y="1857375"/>
                  <a:ext cx="258763" cy="258763"/>
                </a:xfrm>
                <a:custGeom>
                  <a:avLst/>
                  <a:gdLst>
                    <a:gd name="T0" fmla="*/ 2147483646 w 163"/>
                    <a:gd name="T1" fmla="*/ 0 h 163"/>
                    <a:gd name="T2" fmla="*/ 2147483646 w 163"/>
                    <a:gd name="T3" fmla="*/ 0 h 163"/>
                    <a:gd name="T4" fmla="*/ 2147483646 w 163"/>
                    <a:gd name="T5" fmla="*/ 2147483646 h 163"/>
                    <a:gd name="T6" fmla="*/ 2147483646 w 163"/>
                    <a:gd name="T7" fmla="*/ 2147483646 h 163"/>
                    <a:gd name="T8" fmla="*/ 2147483646 w 163"/>
                    <a:gd name="T9" fmla="*/ 2147483646 h 163"/>
                    <a:gd name="T10" fmla="*/ 2147483646 w 163"/>
                    <a:gd name="T11" fmla="*/ 2147483646 h 163"/>
                    <a:gd name="T12" fmla="*/ 2147483646 w 163"/>
                    <a:gd name="T13" fmla="*/ 2147483646 h 163"/>
                    <a:gd name="T14" fmla="*/ 2147483646 w 163"/>
                    <a:gd name="T15" fmla="*/ 2147483646 h 163"/>
                    <a:gd name="T16" fmla="*/ 2147483646 w 163"/>
                    <a:gd name="T17" fmla="*/ 2147483646 h 163"/>
                    <a:gd name="T18" fmla="*/ 0 w 163"/>
                    <a:gd name="T19" fmla="*/ 2147483646 h 163"/>
                    <a:gd name="T20" fmla="*/ 0 w 163"/>
                    <a:gd name="T21" fmla="*/ 2147483646 h 163"/>
                    <a:gd name="T22" fmla="*/ 2147483646 w 163"/>
                    <a:gd name="T23" fmla="*/ 2147483646 h 163"/>
                    <a:gd name="T24" fmla="*/ 2147483646 w 163"/>
                    <a:gd name="T25" fmla="*/ 0 h 1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3"/>
                    <a:gd name="T40" fmla="*/ 0 h 163"/>
                    <a:gd name="T41" fmla="*/ 163 w 163"/>
                    <a:gd name="T42" fmla="*/ 163 h 1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3" h="163">
                      <a:moveTo>
                        <a:pt x="48" y="0"/>
                      </a:moveTo>
                      <a:lnTo>
                        <a:pt x="115" y="0"/>
                      </a:lnTo>
                      <a:lnTo>
                        <a:pt x="115" y="48"/>
                      </a:lnTo>
                      <a:lnTo>
                        <a:pt x="163" y="48"/>
                      </a:lnTo>
                      <a:lnTo>
                        <a:pt x="163" y="116"/>
                      </a:lnTo>
                      <a:lnTo>
                        <a:pt x="115" y="116"/>
                      </a:lnTo>
                      <a:lnTo>
                        <a:pt x="115" y="163"/>
                      </a:lnTo>
                      <a:lnTo>
                        <a:pt x="48" y="163"/>
                      </a:lnTo>
                      <a:lnTo>
                        <a:pt x="48" y="116"/>
                      </a:lnTo>
                      <a:lnTo>
                        <a:pt x="0" y="116"/>
                      </a:lnTo>
                      <a:lnTo>
                        <a:pt x="0" y="48"/>
                      </a:lnTo>
                      <a:lnTo>
                        <a:pt x="48" y="4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DF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34839" name="Group 306"/>
              <p:cNvGrpSpPr>
                <a:grpSpLocks/>
              </p:cNvGrpSpPr>
              <p:nvPr/>
            </p:nvGrpSpPr>
            <p:grpSpPr bwMode="auto">
              <a:xfrm>
                <a:off x="2528298" y="4710761"/>
                <a:ext cx="212931" cy="212055"/>
                <a:chOff x="6234113" y="600075"/>
                <a:chExt cx="2700338" cy="2689226"/>
              </a:xfrm>
            </p:grpSpPr>
            <p:sp>
              <p:nvSpPr>
                <p:cNvPr id="34987" name="Freeform 4026"/>
                <p:cNvSpPr>
                  <a:spLocks noChangeArrowheads="1"/>
                </p:cNvSpPr>
                <p:nvPr/>
              </p:nvSpPr>
              <p:spPr bwMode="auto">
                <a:xfrm>
                  <a:off x="6938963" y="27828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88" name="Freeform 4027"/>
                <p:cNvSpPr>
                  <a:spLocks noChangeArrowheads="1"/>
                </p:cNvSpPr>
                <p:nvPr/>
              </p:nvSpPr>
              <p:spPr bwMode="auto">
                <a:xfrm>
                  <a:off x="7021513" y="28924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89" name="Freeform 4028"/>
                <p:cNvSpPr>
                  <a:spLocks noChangeArrowheads="1"/>
                </p:cNvSpPr>
                <p:nvPr/>
              </p:nvSpPr>
              <p:spPr bwMode="auto">
                <a:xfrm>
                  <a:off x="6234113" y="600075"/>
                  <a:ext cx="2700338" cy="2689225"/>
                </a:xfrm>
                <a:custGeom>
                  <a:avLst/>
                  <a:gdLst>
                    <a:gd name="T0" fmla="*/ 2147483646 w 5244"/>
                    <a:gd name="T1" fmla="*/ 2147483646 h 5244"/>
                    <a:gd name="T2" fmla="*/ 2147483646 w 5244"/>
                    <a:gd name="T3" fmla="*/ 2147483646 h 5244"/>
                    <a:gd name="T4" fmla="*/ 2147483646 w 5244"/>
                    <a:gd name="T5" fmla="*/ 0 h 5244"/>
                    <a:gd name="T6" fmla="*/ 0 w 5244"/>
                    <a:gd name="T7" fmla="*/ 2147483646 h 5244"/>
                    <a:gd name="T8" fmla="*/ 2147483646 w 5244"/>
                    <a:gd name="T9" fmla="*/ 2147483646 h 5244"/>
                    <a:gd name="T10" fmla="*/ 2147483646 w 5244"/>
                    <a:gd name="T11" fmla="*/ 2147483646 h 5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44"/>
                    <a:gd name="T19" fmla="*/ 0 h 5244"/>
                    <a:gd name="T20" fmla="*/ 5244 w 5244"/>
                    <a:gd name="T21" fmla="*/ 5244 h 52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44" h="5244">
                      <a:moveTo>
                        <a:pt x="2622" y="5244"/>
                      </a:moveTo>
                      <a:cubicBezTo>
                        <a:pt x="4067" y="5244"/>
                        <a:pt x="5244" y="4067"/>
                        <a:pt x="5244" y="2622"/>
                      </a:cubicBezTo>
                      <a:cubicBezTo>
                        <a:pt x="5244" y="1178"/>
                        <a:pt x="4067" y="0"/>
                        <a:pt x="2622" y="0"/>
                      </a:cubicBezTo>
                      <a:cubicBezTo>
                        <a:pt x="1177" y="0"/>
                        <a:pt x="0" y="1178"/>
                        <a:pt x="0" y="2622"/>
                      </a:cubicBezTo>
                      <a:cubicBezTo>
                        <a:pt x="0" y="4067"/>
                        <a:pt x="1177" y="5244"/>
                        <a:pt x="2622" y="5244"/>
                      </a:cubicBezTo>
                    </a:path>
                  </a:pathLst>
                </a:custGeom>
                <a:solidFill>
                  <a:srgbClr val="71D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90" name="Freeform 4029"/>
                <p:cNvSpPr>
                  <a:spLocks noChangeArrowheads="1"/>
                </p:cNvSpPr>
                <p:nvPr/>
              </p:nvSpPr>
              <p:spPr bwMode="auto">
                <a:xfrm>
                  <a:off x="6546851" y="1023938"/>
                  <a:ext cx="2387600" cy="2033588"/>
                </a:xfrm>
                <a:custGeom>
                  <a:avLst/>
                  <a:gdLst>
                    <a:gd name="T0" fmla="*/ 2147483646 w 4635"/>
                    <a:gd name="T1" fmla="*/ 2147483646 h 3963"/>
                    <a:gd name="T2" fmla="*/ 2147483646 w 4635"/>
                    <a:gd name="T3" fmla="*/ 2147483646 h 3963"/>
                    <a:gd name="T4" fmla="*/ 2147483646 w 4635"/>
                    <a:gd name="T5" fmla="*/ 2147483646 h 3963"/>
                    <a:gd name="T6" fmla="*/ 0 w 4635"/>
                    <a:gd name="T7" fmla="*/ 2147483646 h 3963"/>
                    <a:gd name="T8" fmla="*/ 2147483646 w 4635"/>
                    <a:gd name="T9" fmla="*/ 2147483646 h 3963"/>
                    <a:gd name="T10" fmla="*/ 2147483646 w 4635"/>
                    <a:gd name="T11" fmla="*/ 2147483646 h 3963"/>
                    <a:gd name="T12" fmla="*/ 2147483646 w 4635"/>
                    <a:gd name="T13" fmla="*/ 2147483646 h 3963"/>
                    <a:gd name="T14" fmla="*/ 2147483646 w 4635"/>
                    <a:gd name="T15" fmla="*/ 2147483646 h 3963"/>
                    <a:gd name="T16" fmla="*/ 2147483646 w 4635"/>
                    <a:gd name="T17" fmla="*/ 0 h 3963"/>
                    <a:gd name="T18" fmla="*/ 2147483646 w 4635"/>
                    <a:gd name="T19" fmla="*/ 2147483646 h 3963"/>
                    <a:gd name="T20" fmla="*/ 2147483646 w 4635"/>
                    <a:gd name="T21" fmla="*/ 2147483646 h 3963"/>
                    <a:gd name="T22" fmla="*/ 2147483646 w 4635"/>
                    <a:gd name="T23" fmla="*/ 2147483646 h 3963"/>
                    <a:gd name="T24" fmla="*/ 2147483646 w 4635"/>
                    <a:gd name="T25" fmla="*/ 2147483646 h 39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35"/>
                    <a:gd name="T40" fmla="*/ 0 h 3963"/>
                    <a:gd name="T41" fmla="*/ 4635 w 4635"/>
                    <a:gd name="T42" fmla="*/ 3963 h 39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35" h="3963">
                      <a:moveTo>
                        <a:pt x="4635" y="1801"/>
                      </a:moveTo>
                      <a:cubicBezTo>
                        <a:pt x="4632" y="2700"/>
                        <a:pt x="4179" y="3492"/>
                        <a:pt x="3488" y="3963"/>
                      </a:cubicBezTo>
                      <a:lnTo>
                        <a:pt x="1506" y="3569"/>
                      </a:lnTo>
                      <a:lnTo>
                        <a:pt x="0" y="1698"/>
                      </a:lnTo>
                      <a:lnTo>
                        <a:pt x="576" y="1102"/>
                      </a:lnTo>
                      <a:lnTo>
                        <a:pt x="1066" y="1537"/>
                      </a:lnTo>
                      <a:lnTo>
                        <a:pt x="2325" y="1732"/>
                      </a:lnTo>
                      <a:lnTo>
                        <a:pt x="1150" y="600"/>
                      </a:lnTo>
                      <a:lnTo>
                        <a:pt x="1869" y="0"/>
                      </a:lnTo>
                      <a:lnTo>
                        <a:pt x="3306" y="1335"/>
                      </a:lnTo>
                      <a:lnTo>
                        <a:pt x="3647" y="1599"/>
                      </a:lnTo>
                      <a:lnTo>
                        <a:pt x="4347" y="1492"/>
                      </a:lnTo>
                      <a:lnTo>
                        <a:pt x="4635" y="1801"/>
                      </a:lnTo>
                    </a:path>
                  </a:pathLst>
                </a:custGeom>
                <a:solidFill>
                  <a:srgbClr val="3EC0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91" name="Freeform 4030"/>
                <p:cNvSpPr>
                  <a:spLocks noChangeArrowheads="1"/>
                </p:cNvSpPr>
                <p:nvPr/>
              </p:nvSpPr>
              <p:spPr bwMode="auto">
                <a:xfrm>
                  <a:off x="8237538" y="2336800"/>
                  <a:ext cx="434975" cy="441325"/>
                </a:xfrm>
                <a:custGeom>
                  <a:avLst/>
                  <a:gdLst>
                    <a:gd name="T0" fmla="*/ 2147483646 w 846"/>
                    <a:gd name="T1" fmla="*/ 2147483646 h 861"/>
                    <a:gd name="T2" fmla="*/ 2147483646 w 846"/>
                    <a:gd name="T3" fmla="*/ 2147483646 h 861"/>
                    <a:gd name="T4" fmla="*/ 2147483646 w 846"/>
                    <a:gd name="T5" fmla="*/ 2147483646 h 861"/>
                    <a:gd name="T6" fmla="*/ 2147483646 w 846"/>
                    <a:gd name="T7" fmla="*/ 2147483646 h 861"/>
                    <a:gd name="T8" fmla="*/ 2147483646 w 846"/>
                    <a:gd name="T9" fmla="*/ 2147483646 h 861"/>
                    <a:gd name="T10" fmla="*/ 2147483646 w 846"/>
                    <a:gd name="T11" fmla="*/ 2147483646 h 861"/>
                    <a:gd name="T12" fmla="*/ 2147483646 w 846"/>
                    <a:gd name="T13" fmla="*/ 2147483646 h 861"/>
                    <a:gd name="T14" fmla="*/ 2147483646 w 846"/>
                    <a:gd name="T15" fmla="*/ 2147483646 h 861"/>
                    <a:gd name="T16" fmla="*/ 2147483646 w 846"/>
                    <a:gd name="T17" fmla="*/ 2147483646 h 861"/>
                    <a:gd name="T18" fmla="*/ 2147483646 w 846"/>
                    <a:gd name="T19" fmla="*/ 2147483646 h 861"/>
                    <a:gd name="T20" fmla="*/ 2147483646 w 846"/>
                    <a:gd name="T21" fmla="*/ 2147483646 h 861"/>
                    <a:gd name="T22" fmla="*/ 2147483646 w 846"/>
                    <a:gd name="T23" fmla="*/ 0 h 861"/>
                    <a:gd name="T24" fmla="*/ 0 w 846"/>
                    <a:gd name="T25" fmla="*/ 2147483646 h 861"/>
                    <a:gd name="T26" fmla="*/ 2147483646 w 846"/>
                    <a:gd name="T27" fmla="*/ 2147483646 h 861"/>
                    <a:gd name="T28" fmla="*/ 2147483646 w 846"/>
                    <a:gd name="T29" fmla="*/ 2147483646 h 861"/>
                    <a:gd name="T30" fmla="*/ 2147483646 w 846"/>
                    <a:gd name="T31" fmla="*/ 2147483646 h 861"/>
                    <a:gd name="T32" fmla="*/ 2147483646 w 846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6"/>
                    <a:gd name="T52" fmla="*/ 0 h 861"/>
                    <a:gd name="T53" fmla="*/ 846 w 846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6" h="861">
                      <a:moveTo>
                        <a:pt x="64" y="561"/>
                      </a:moveTo>
                      <a:cubicBezTo>
                        <a:pt x="55" y="584"/>
                        <a:pt x="50" y="612"/>
                        <a:pt x="50" y="639"/>
                      </a:cubicBezTo>
                      <a:cubicBezTo>
                        <a:pt x="50" y="762"/>
                        <a:pt x="149" y="861"/>
                        <a:pt x="273" y="861"/>
                      </a:cubicBezTo>
                      <a:cubicBezTo>
                        <a:pt x="363" y="861"/>
                        <a:pt x="441" y="808"/>
                        <a:pt x="475" y="731"/>
                      </a:cubicBezTo>
                      <a:cubicBezTo>
                        <a:pt x="514" y="767"/>
                        <a:pt x="566" y="789"/>
                        <a:pt x="624" y="789"/>
                      </a:cubicBezTo>
                      <a:cubicBezTo>
                        <a:pt x="747" y="789"/>
                        <a:pt x="846" y="688"/>
                        <a:pt x="846" y="565"/>
                      </a:cubicBezTo>
                      <a:cubicBezTo>
                        <a:pt x="846" y="443"/>
                        <a:pt x="747" y="343"/>
                        <a:pt x="624" y="343"/>
                      </a:cubicBezTo>
                      <a:lnTo>
                        <a:pt x="618" y="343"/>
                      </a:lnTo>
                      <a:lnTo>
                        <a:pt x="618" y="319"/>
                      </a:lnTo>
                      <a:cubicBezTo>
                        <a:pt x="618" y="196"/>
                        <a:pt x="519" y="96"/>
                        <a:pt x="396" y="96"/>
                      </a:cubicBezTo>
                      <a:cubicBezTo>
                        <a:pt x="374" y="96"/>
                        <a:pt x="353" y="99"/>
                        <a:pt x="332" y="105"/>
                      </a:cubicBezTo>
                      <a:cubicBezTo>
                        <a:pt x="301" y="41"/>
                        <a:pt x="244" y="0"/>
                        <a:pt x="179" y="0"/>
                      </a:cubicBezTo>
                      <a:cubicBezTo>
                        <a:pt x="80" y="0"/>
                        <a:pt x="0" y="99"/>
                        <a:pt x="0" y="222"/>
                      </a:cubicBezTo>
                      <a:cubicBezTo>
                        <a:pt x="0" y="265"/>
                        <a:pt x="11" y="306"/>
                        <a:pt x="28" y="340"/>
                      </a:cubicBezTo>
                      <a:cubicBezTo>
                        <a:pt x="18" y="365"/>
                        <a:pt x="13" y="391"/>
                        <a:pt x="13" y="418"/>
                      </a:cubicBezTo>
                      <a:cubicBezTo>
                        <a:pt x="13" y="473"/>
                        <a:pt x="32" y="522"/>
                        <a:pt x="6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92" name="Freeform 4031"/>
                <p:cNvSpPr>
                  <a:spLocks noChangeArrowheads="1"/>
                </p:cNvSpPr>
                <p:nvPr/>
              </p:nvSpPr>
              <p:spPr bwMode="auto">
                <a:xfrm>
                  <a:off x="6477001" y="2336800"/>
                  <a:ext cx="436563" cy="441325"/>
                </a:xfrm>
                <a:custGeom>
                  <a:avLst/>
                  <a:gdLst>
                    <a:gd name="T0" fmla="*/ 2147483646 w 847"/>
                    <a:gd name="T1" fmla="*/ 2147483646 h 861"/>
                    <a:gd name="T2" fmla="*/ 2147483646 w 847"/>
                    <a:gd name="T3" fmla="*/ 2147483646 h 861"/>
                    <a:gd name="T4" fmla="*/ 2147483646 w 847"/>
                    <a:gd name="T5" fmla="*/ 2147483646 h 861"/>
                    <a:gd name="T6" fmla="*/ 2147483646 w 847"/>
                    <a:gd name="T7" fmla="*/ 2147483646 h 861"/>
                    <a:gd name="T8" fmla="*/ 2147483646 w 847"/>
                    <a:gd name="T9" fmla="*/ 2147483646 h 861"/>
                    <a:gd name="T10" fmla="*/ 0 w 847"/>
                    <a:gd name="T11" fmla="*/ 2147483646 h 861"/>
                    <a:gd name="T12" fmla="*/ 2147483646 w 847"/>
                    <a:gd name="T13" fmla="*/ 2147483646 h 861"/>
                    <a:gd name="T14" fmla="*/ 2147483646 w 847"/>
                    <a:gd name="T15" fmla="*/ 2147483646 h 861"/>
                    <a:gd name="T16" fmla="*/ 2147483646 w 847"/>
                    <a:gd name="T17" fmla="*/ 2147483646 h 861"/>
                    <a:gd name="T18" fmla="*/ 2147483646 w 847"/>
                    <a:gd name="T19" fmla="*/ 2147483646 h 861"/>
                    <a:gd name="T20" fmla="*/ 2147483646 w 847"/>
                    <a:gd name="T21" fmla="*/ 2147483646 h 861"/>
                    <a:gd name="T22" fmla="*/ 2147483646 w 847"/>
                    <a:gd name="T23" fmla="*/ 0 h 861"/>
                    <a:gd name="T24" fmla="*/ 2147483646 w 847"/>
                    <a:gd name="T25" fmla="*/ 2147483646 h 861"/>
                    <a:gd name="T26" fmla="*/ 2147483646 w 847"/>
                    <a:gd name="T27" fmla="*/ 2147483646 h 861"/>
                    <a:gd name="T28" fmla="*/ 2147483646 w 847"/>
                    <a:gd name="T29" fmla="*/ 2147483646 h 861"/>
                    <a:gd name="T30" fmla="*/ 2147483646 w 847"/>
                    <a:gd name="T31" fmla="*/ 2147483646 h 861"/>
                    <a:gd name="T32" fmla="*/ 2147483646 w 847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7"/>
                    <a:gd name="T52" fmla="*/ 0 h 861"/>
                    <a:gd name="T53" fmla="*/ 847 w 847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7" h="861">
                      <a:moveTo>
                        <a:pt x="784" y="561"/>
                      </a:moveTo>
                      <a:cubicBezTo>
                        <a:pt x="792" y="584"/>
                        <a:pt x="798" y="612"/>
                        <a:pt x="798" y="639"/>
                      </a:cubicBezTo>
                      <a:cubicBezTo>
                        <a:pt x="798" y="762"/>
                        <a:pt x="699" y="861"/>
                        <a:pt x="574" y="861"/>
                      </a:cubicBezTo>
                      <a:cubicBezTo>
                        <a:pt x="485" y="861"/>
                        <a:pt x="407" y="808"/>
                        <a:pt x="372" y="731"/>
                      </a:cubicBezTo>
                      <a:cubicBezTo>
                        <a:pt x="332" y="767"/>
                        <a:pt x="280" y="789"/>
                        <a:pt x="224" y="789"/>
                      </a:cubicBezTo>
                      <a:cubicBezTo>
                        <a:pt x="100" y="789"/>
                        <a:pt x="0" y="688"/>
                        <a:pt x="0" y="565"/>
                      </a:cubicBezTo>
                      <a:cubicBezTo>
                        <a:pt x="0" y="443"/>
                        <a:pt x="100" y="343"/>
                        <a:pt x="224" y="343"/>
                      </a:cubicBezTo>
                      <a:lnTo>
                        <a:pt x="230" y="343"/>
                      </a:lnTo>
                      <a:cubicBezTo>
                        <a:pt x="230" y="334"/>
                        <a:pt x="228" y="327"/>
                        <a:pt x="228" y="319"/>
                      </a:cubicBezTo>
                      <a:cubicBezTo>
                        <a:pt x="228" y="196"/>
                        <a:pt x="329" y="96"/>
                        <a:pt x="452" y="96"/>
                      </a:cubicBezTo>
                      <a:cubicBezTo>
                        <a:pt x="473" y="96"/>
                        <a:pt x="495" y="99"/>
                        <a:pt x="515" y="105"/>
                      </a:cubicBezTo>
                      <a:cubicBezTo>
                        <a:pt x="547" y="41"/>
                        <a:pt x="603" y="0"/>
                        <a:pt x="668" y="0"/>
                      </a:cubicBezTo>
                      <a:cubicBezTo>
                        <a:pt x="768" y="0"/>
                        <a:pt x="847" y="99"/>
                        <a:pt x="847" y="222"/>
                      </a:cubicBezTo>
                      <a:cubicBezTo>
                        <a:pt x="847" y="265"/>
                        <a:pt x="837" y="306"/>
                        <a:pt x="820" y="340"/>
                      </a:cubicBezTo>
                      <a:cubicBezTo>
                        <a:pt x="830" y="365"/>
                        <a:pt x="834" y="391"/>
                        <a:pt x="834" y="418"/>
                      </a:cubicBezTo>
                      <a:cubicBezTo>
                        <a:pt x="834" y="473"/>
                        <a:pt x="815" y="522"/>
                        <a:pt x="78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93" name="Freeform 4032"/>
                <p:cNvSpPr>
                  <a:spLocks noChangeArrowheads="1"/>
                </p:cNvSpPr>
                <p:nvPr/>
              </p:nvSpPr>
              <p:spPr bwMode="auto">
                <a:xfrm>
                  <a:off x="8286751" y="1589088"/>
                  <a:ext cx="500063" cy="315913"/>
                </a:xfrm>
                <a:custGeom>
                  <a:avLst/>
                  <a:gdLst>
                    <a:gd name="T0" fmla="*/ 2147483646 w 970"/>
                    <a:gd name="T1" fmla="*/ 2147483646 h 616"/>
                    <a:gd name="T2" fmla="*/ 0 w 970"/>
                    <a:gd name="T3" fmla="*/ 2147483646 h 616"/>
                    <a:gd name="T4" fmla="*/ 2147483646 w 970"/>
                    <a:gd name="T5" fmla="*/ 2147483646 h 616"/>
                    <a:gd name="T6" fmla="*/ 2147483646 w 970"/>
                    <a:gd name="T7" fmla="*/ 2147483646 h 616"/>
                    <a:gd name="T8" fmla="*/ 2147483646 w 970"/>
                    <a:gd name="T9" fmla="*/ 2147483646 h 616"/>
                    <a:gd name="T10" fmla="*/ 2147483646 w 970"/>
                    <a:gd name="T11" fmla="*/ 2147483646 h 616"/>
                    <a:gd name="T12" fmla="*/ 2147483646 w 970"/>
                    <a:gd name="T13" fmla="*/ 0 h 616"/>
                    <a:gd name="T14" fmla="*/ 2147483646 w 970"/>
                    <a:gd name="T15" fmla="*/ 2147483646 h 616"/>
                    <a:gd name="T16" fmla="*/ 2147483646 w 970"/>
                    <a:gd name="T17" fmla="*/ 2147483646 h 616"/>
                    <a:gd name="T18" fmla="*/ 2147483646 w 970"/>
                    <a:gd name="T19" fmla="*/ 2147483646 h 616"/>
                    <a:gd name="T20" fmla="*/ 2147483646 w 970"/>
                    <a:gd name="T21" fmla="*/ 2147483646 h 616"/>
                    <a:gd name="T22" fmla="*/ 2147483646 w 970"/>
                    <a:gd name="T23" fmla="*/ 2147483646 h 6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616"/>
                    <a:gd name="T38" fmla="*/ 970 w 970"/>
                    <a:gd name="T39" fmla="*/ 616 h 6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616">
                      <a:moveTo>
                        <a:pt x="149" y="608"/>
                      </a:moveTo>
                      <a:cubicBezTo>
                        <a:pt x="67" y="608"/>
                        <a:pt x="0" y="537"/>
                        <a:pt x="0" y="449"/>
                      </a:cubicBezTo>
                      <a:cubicBezTo>
                        <a:pt x="0" y="367"/>
                        <a:pt x="59" y="299"/>
                        <a:pt x="134" y="292"/>
                      </a:cubicBezTo>
                      <a:lnTo>
                        <a:pt x="134" y="277"/>
                      </a:lnTo>
                      <a:cubicBezTo>
                        <a:pt x="134" y="209"/>
                        <a:pt x="185" y="156"/>
                        <a:pt x="250" y="156"/>
                      </a:cubicBezTo>
                      <a:cubicBezTo>
                        <a:pt x="269" y="156"/>
                        <a:pt x="286" y="160"/>
                        <a:pt x="302" y="169"/>
                      </a:cubicBezTo>
                      <a:cubicBezTo>
                        <a:pt x="326" y="72"/>
                        <a:pt x="420" y="0"/>
                        <a:pt x="533" y="0"/>
                      </a:cubicBezTo>
                      <a:cubicBezTo>
                        <a:pt x="661" y="0"/>
                        <a:pt x="766" y="97"/>
                        <a:pt x="769" y="216"/>
                      </a:cubicBezTo>
                      <a:cubicBezTo>
                        <a:pt x="882" y="225"/>
                        <a:pt x="970" y="313"/>
                        <a:pt x="970" y="421"/>
                      </a:cubicBezTo>
                      <a:cubicBezTo>
                        <a:pt x="970" y="512"/>
                        <a:pt x="906" y="589"/>
                        <a:pt x="818" y="616"/>
                      </a:cubicBezTo>
                      <a:lnTo>
                        <a:pt x="680" y="616"/>
                      </a:lnTo>
                      <a:lnTo>
                        <a:pt x="149" y="60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94" name="Freeform 4033"/>
                <p:cNvSpPr>
                  <a:spLocks noChangeArrowheads="1"/>
                </p:cNvSpPr>
                <p:nvPr/>
              </p:nvSpPr>
              <p:spPr bwMode="auto">
                <a:xfrm>
                  <a:off x="6457951" y="2687638"/>
                  <a:ext cx="2252663" cy="601663"/>
                </a:xfrm>
                <a:custGeom>
                  <a:avLst/>
                  <a:gdLst>
                    <a:gd name="T0" fmla="*/ 2147483646 w 4372"/>
                    <a:gd name="T1" fmla="*/ 0 h 1174"/>
                    <a:gd name="T2" fmla="*/ 2147483646 w 4372"/>
                    <a:gd name="T3" fmla="*/ 2147483646 h 1174"/>
                    <a:gd name="T4" fmla="*/ 0 w 4372"/>
                    <a:gd name="T5" fmla="*/ 0 h 1174"/>
                    <a:gd name="T6" fmla="*/ 2147483646 w 4372"/>
                    <a:gd name="T7" fmla="*/ 0 h 1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72"/>
                    <a:gd name="T13" fmla="*/ 0 h 1174"/>
                    <a:gd name="T14" fmla="*/ 4372 w 4372"/>
                    <a:gd name="T15" fmla="*/ 1174 h 1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72" h="1174">
                      <a:moveTo>
                        <a:pt x="4372" y="0"/>
                      </a:moveTo>
                      <a:cubicBezTo>
                        <a:pt x="3903" y="707"/>
                        <a:pt x="3099" y="1174"/>
                        <a:pt x="2186" y="1174"/>
                      </a:cubicBezTo>
                      <a:cubicBezTo>
                        <a:pt x="1272" y="1174"/>
                        <a:pt x="469" y="707"/>
                        <a:pt x="0" y="0"/>
                      </a:cubicBezTo>
                      <a:lnTo>
                        <a:pt x="4372" y="0"/>
                      </a:lnTo>
                    </a:path>
                  </a:pathLst>
                </a:custGeom>
                <a:solidFill>
                  <a:srgbClr val="F89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95" name="Freeform 4034"/>
                <p:cNvSpPr>
                  <a:spLocks noChangeArrowheads="1"/>
                </p:cNvSpPr>
                <p:nvPr/>
              </p:nvSpPr>
              <p:spPr bwMode="auto">
                <a:xfrm>
                  <a:off x="6486526" y="1570038"/>
                  <a:ext cx="523875" cy="331788"/>
                </a:xfrm>
                <a:custGeom>
                  <a:avLst/>
                  <a:gdLst>
                    <a:gd name="T0" fmla="*/ 2147483646 w 1017"/>
                    <a:gd name="T1" fmla="*/ 2147483646 h 646"/>
                    <a:gd name="T2" fmla="*/ 0 w 1017"/>
                    <a:gd name="T3" fmla="*/ 2147483646 h 646"/>
                    <a:gd name="T4" fmla="*/ 2147483646 w 1017"/>
                    <a:gd name="T5" fmla="*/ 2147483646 h 646"/>
                    <a:gd name="T6" fmla="*/ 2147483646 w 1017"/>
                    <a:gd name="T7" fmla="*/ 2147483646 h 646"/>
                    <a:gd name="T8" fmla="*/ 2147483646 w 1017"/>
                    <a:gd name="T9" fmla="*/ 2147483646 h 646"/>
                    <a:gd name="T10" fmla="*/ 2147483646 w 1017"/>
                    <a:gd name="T11" fmla="*/ 2147483646 h 646"/>
                    <a:gd name="T12" fmla="*/ 2147483646 w 1017"/>
                    <a:gd name="T13" fmla="*/ 0 h 646"/>
                    <a:gd name="T14" fmla="*/ 2147483646 w 1017"/>
                    <a:gd name="T15" fmla="*/ 2147483646 h 646"/>
                    <a:gd name="T16" fmla="*/ 2147483646 w 1017"/>
                    <a:gd name="T17" fmla="*/ 2147483646 h 646"/>
                    <a:gd name="T18" fmla="*/ 2147483646 w 1017"/>
                    <a:gd name="T19" fmla="*/ 2147483646 h 646"/>
                    <a:gd name="T20" fmla="*/ 2147483646 w 1017"/>
                    <a:gd name="T21" fmla="*/ 2147483646 h 646"/>
                    <a:gd name="T22" fmla="*/ 2147483646 w 1017"/>
                    <a:gd name="T23" fmla="*/ 2147483646 h 6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7"/>
                    <a:gd name="T37" fmla="*/ 0 h 646"/>
                    <a:gd name="T38" fmla="*/ 1017 w 1017"/>
                    <a:gd name="T39" fmla="*/ 646 h 6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7" h="646">
                      <a:moveTo>
                        <a:pt x="156" y="638"/>
                      </a:moveTo>
                      <a:cubicBezTo>
                        <a:pt x="69" y="638"/>
                        <a:pt x="0" y="564"/>
                        <a:pt x="0" y="472"/>
                      </a:cubicBezTo>
                      <a:cubicBezTo>
                        <a:pt x="0" y="385"/>
                        <a:pt x="62" y="315"/>
                        <a:pt x="140" y="306"/>
                      </a:cubicBezTo>
                      <a:lnTo>
                        <a:pt x="140" y="291"/>
                      </a:lnTo>
                      <a:cubicBezTo>
                        <a:pt x="140" y="221"/>
                        <a:pt x="193" y="163"/>
                        <a:pt x="261" y="163"/>
                      </a:cubicBezTo>
                      <a:cubicBezTo>
                        <a:pt x="280" y="163"/>
                        <a:pt x="299" y="169"/>
                        <a:pt x="316" y="177"/>
                      </a:cubicBezTo>
                      <a:cubicBezTo>
                        <a:pt x="342" y="76"/>
                        <a:pt x="440" y="0"/>
                        <a:pt x="557" y="0"/>
                      </a:cubicBezTo>
                      <a:cubicBezTo>
                        <a:pt x="694" y="0"/>
                        <a:pt x="804" y="101"/>
                        <a:pt x="807" y="227"/>
                      </a:cubicBezTo>
                      <a:cubicBezTo>
                        <a:pt x="925" y="237"/>
                        <a:pt x="1017" y="329"/>
                        <a:pt x="1017" y="442"/>
                      </a:cubicBezTo>
                      <a:cubicBezTo>
                        <a:pt x="1017" y="538"/>
                        <a:pt x="949" y="619"/>
                        <a:pt x="857" y="646"/>
                      </a:cubicBezTo>
                      <a:lnTo>
                        <a:pt x="713" y="646"/>
                      </a:lnTo>
                      <a:lnTo>
                        <a:pt x="156" y="63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96" name="Freeform 4035"/>
                <p:cNvSpPr>
                  <a:spLocks noChangeArrowheads="1"/>
                </p:cNvSpPr>
                <p:nvPr/>
              </p:nvSpPr>
              <p:spPr bwMode="auto">
                <a:xfrm>
                  <a:off x="6916738" y="27924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3" y="54"/>
                        <a:pt x="54" y="43"/>
                        <a:pt x="54" y="27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97" name="Freeform 4036"/>
                <p:cNvSpPr>
                  <a:spLocks noChangeArrowheads="1"/>
                </p:cNvSpPr>
                <p:nvPr/>
              </p:nvSpPr>
              <p:spPr bwMode="auto">
                <a:xfrm>
                  <a:off x="6950076" y="29956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98" name="Freeform 4037"/>
                <p:cNvSpPr>
                  <a:spLocks noChangeArrowheads="1"/>
                </p:cNvSpPr>
                <p:nvPr/>
              </p:nvSpPr>
              <p:spPr bwMode="auto">
                <a:xfrm>
                  <a:off x="7081838" y="28987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99" name="Freeform 4038"/>
                <p:cNvSpPr>
                  <a:spLocks noChangeArrowheads="1"/>
                </p:cNvSpPr>
                <p:nvPr/>
              </p:nvSpPr>
              <p:spPr bwMode="auto">
                <a:xfrm>
                  <a:off x="7145338" y="31003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00" name="Freeform 4039"/>
                <p:cNvSpPr>
                  <a:spLocks noChangeArrowheads="1"/>
                </p:cNvSpPr>
                <p:nvPr/>
              </p:nvSpPr>
              <p:spPr bwMode="auto">
                <a:xfrm>
                  <a:off x="7250113" y="29225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4"/>
                    <a:gd name="T2" fmla="*/ 2147483646 w 57"/>
                    <a:gd name="T3" fmla="*/ 2147483646 h 54"/>
                    <a:gd name="T4" fmla="*/ 2147483646 w 57"/>
                    <a:gd name="T5" fmla="*/ 0 h 54"/>
                    <a:gd name="T6" fmla="*/ 0 w 57"/>
                    <a:gd name="T7" fmla="*/ 2147483646 h 54"/>
                    <a:gd name="T8" fmla="*/ 2147483646 w 57"/>
                    <a:gd name="T9" fmla="*/ 2147483646 h 54"/>
                    <a:gd name="T10" fmla="*/ 2147483646 w 57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4"/>
                    <a:gd name="T20" fmla="*/ 57 w 57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4">
                      <a:moveTo>
                        <a:pt x="29" y="54"/>
                      </a:moveTo>
                      <a:cubicBezTo>
                        <a:pt x="44" y="54"/>
                        <a:pt x="57" y="43"/>
                        <a:pt x="57" y="27"/>
                      </a:cubicBezTo>
                      <a:cubicBezTo>
                        <a:pt x="57" y="13"/>
                        <a:pt x="44" y="0"/>
                        <a:pt x="29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9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01" name="Freeform 4040"/>
                <p:cNvSpPr>
                  <a:spLocks noChangeArrowheads="1"/>
                </p:cNvSpPr>
                <p:nvPr/>
              </p:nvSpPr>
              <p:spPr bwMode="auto">
                <a:xfrm>
                  <a:off x="7186613" y="2789238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02" name="Freeform 4041"/>
                <p:cNvSpPr>
                  <a:spLocks noChangeArrowheads="1"/>
                </p:cNvSpPr>
                <p:nvPr/>
              </p:nvSpPr>
              <p:spPr bwMode="auto">
                <a:xfrm>
                  <a:off x="7435851" y="2921000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8"/>
                      </a:cubicBezTo>
                      <a:cubicBezTo>
                        <a:pt x="55" y="12"/>
                        <a:pt x="42" y="0"/>
                        <a:pt x="28" y="0"/>
                      </a:cubicBezTo>
                      <a:cubicBezTo>
                        <a:pt x="12" y="0"/>
                        <a:pt x="0" y="12"/>
                        <a:pt x="0" y="28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03" name="Freeform 4042"/>
                <p:cNvSpPr>
                  <a:spLocks noChangeArrowheads="1"/>
                </p:cNvSpPr>
                <p:nvPr/>
              </p:nvSpPr>
              <p:spPr bwMode="auto">
                <a:xfrm>
                  <a:off x="7381876" y="28051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04" name="Freeform 4043"/>
                <p:cNvSpPr>
                  <a:spLocks noChangeArrowheads="1"/>
                </p:cNvSpPr>
                <p:nvPr/>
              </p:nvSpPr>
              <p:spPr bwMode="auto">
                <a:xfrm>
                  <a:off x="7404101" y="3141663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05" name="Freeform 4044"/>
                <p:cNvSpPr>
                  <a:spLocks noChangeArrowheads="1"/>
                </p:cNvSpPr>
                <p:nvPr/>
              </p:nvSpPr>
              <p:spPr bwMode="auto">
                <a:xfrm>
                  <a:off x="7791451" y="315436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06" name="Freeform 4045"/>
                <p:cNvSpPr>
                  <a:spLocks noChangeArrowheads="1"/>
                </p:cNvSpPr>
                <p:nvPr/>
              </p:nvSpPr>
              <p:spPr bwMode="auto">
                <a:xfrm>
                  <a:off x="7646988" y="29845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07" name="Freeform 4046"/>
                <p:cNvSpPr>
                  <a:spLocks noChangeArrowheads="1"/>
                </p:cNvSpPr>
                <p:nvPr/>
              </p:nvSpPr>
              <p:spPr bwMode="auto">
                <a:xfrm>
                  <a:off x="7835901" y="27797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08" name="Freeform 4047"/>
                <p:cNvSpPr>
                  <a:spLocks noChangeArrowheads="1"/>
                </p:cNvSpPr>
                <p:nvPr/>
              </p:nvSpPr>
              <p:spPr bwMode="auto">
                <a:xfrm>
                  <a:off x="7948613" y="3046413"/>
                  <a:ext cx="28575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1" y="54"/>
                        <a:pt x="54" y="41"/>
                        <a:pt x="54" y="27"/>
                      </a:cubicBezTo>
                      <a:cubicBezTo>
                        <a:pt x="54" y="11"/>
                        <a:pt x="41" y="0"/>
                        <a:pt x="27" y="0"/>
                      </a:cubicBezTo>
                      <a:cubicBezTo>
                        <a:pt x="11" y="0"/>
                        <a:pt x="0" y="11"/>
                        <a:pt x="0" y="27"/>
                      </a:cubicBezTo>
                      <a:cubicBezTo>
                        <a:pt x="0" y="41"/>
                        <a:pt x="11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09" name="Freeform 4048"/>
                <p:cNvSpPr>
                  <a:spLocks noChangeArrowheads="1"/>
                </p:cNvSpPr>
                <p:nvPr/>
              </p:nvSpPr>
              <p:spPr bwMode="auto">
                <a:xfrm>
                  <a:off x="8189913" y="28686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5"/>
                    <a:gd name="T2" fmla="*/ 2147483646 w 54"/>
                    <a:gd name="T3" fmla="*/ 2147483646 h 55"/>
                    <a:gd name="T4" fmla="*/ 2147483646 w 54"/>
                    <a:gd name="T5" fmla="*/ 0 h 55"/>
                    <a:gd name="T6" fmla="*/ 0 w 54"/>
                    <a:gd name="T7" fmla="*/ 2147483646 h 55"/>
                    <a:gd name="T8" fmla="*/ 2147483646 w 54"/>
                    <a:gd name="T9" fmla="*/ 2147483646 h 55"/>
                    <a:gd name="T10" fmla="*/ 2147483646 w 54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5"/>
                    <a:gd name="T20" fmla="*/ 54 w 54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5">
                      <a:moveTo>
                        <a:pt x="27" y="55"/>
                      </a:moveTo>
                      <a:cubicBezTo>
                        <a:pt x="43" y="55"/>
                        <a:pt x="54" y="44"/>
                        <a:pt x="54" y="28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4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10" name="Freeform 4049"/>
                <p:cNvSpPr>
                  <a:spLocks noChangeArrowheads="1"/>
                </p:cNvSpPr>
                <p:nvPr/>
              </p:nvSpPr>
              <p:spPr bwMode="auto">
                <a:xfrm>
                  <a:off x="8424863" y="2755900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7"/>
                    <a:gd name="T2" fmla="*/ 2147483646 w 55"/>
                    <a:gd name="T3" fmla="*/ 2147483646 h 57"/>
                    <a:gd name="T4" fmla="*/ 2147483646 w 55"/>
                    <a:gd name="T5" fmla="*/ 0 h 57"/>
                    <a:gd name="T6" fmla="*/ 0 w 55"/>
                    <a:gd name="T7" fmla="*/ 2147483646 h 57"/>
                    <a:gd name="T8" fmla="*/ 2147483646 w 55"/>
                    <a:gd name="T9" fmla="*/ 2147483646 h 57"/>
                    <a:gd name="T10" fmla="*/ 2147483646 w 55"/>
                    <a:gd name="T11" fmla="*/ 2147483646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7"/>
                    <a:gd name="T20" fmla="*/ 55 w 55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7">
                      <a:moveTo>
                        <a:pt x="27" y="57"/>
                      </a:moveTo>
                      <a:cubicBezTo>
                        <a:pt x="43" y="57"/>
                        <a:pt x="55" y="44"/>
                        <a:pt x="55" y="29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7" y="57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11" name="Freeform 4050"/>
                <p:cNvSpPr>
                  <a:spLocks noChangeArrowheads="1"/>
                </p:cNvSpPr>
                <p:nvPr/>
              </p:nvSpPr>
              <p:spPr bwMode="auto">
                <a:xfrm>
                  <a:off x="7627938" y="2836863"/>
                  <a:ext cx="28575" cy="28575"/>
                </a:xfrm>
                <a:custGeom>
                  <a:avLst/>
                  <a:gdLst>
                    <a:gd name="T0" fmla="*/ 2147483646 w 56"/>
                    <a:gd name="T1" fmla="*/ 2147483646 h 56"/>
                    <a:gd name="T2" fmla="*/ 2147483646 w 56"/>
                    <a:gd name="T3" fmla="*/ 2147483646 h 56"/>
                    <a:gd name="T4" fmla="*/ 2147483646 w 56"/>
                    <a:gd name="T5" fmla="*/ 0 h 56"/>
                    <a:gd name="T6" fmla="*/ 0 w 56"/>
                    <a:gd name="T7" fmla="*/ 2147483646 h 56"/>
                    <a:gd name="T8" fmla="*/ 2147483646 w 56"/>
                    <a:gd name="T9" fmla="*/ 2147483646 h 56"/>
                    <a:gd name="T10" fmla="*/ 2147483646 w 56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56"/>
                    <a:gd name="T20" fmla="*/ 56 w 56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56">
                      <a:moveTo>
                        <a:pt x="27" y="56"/>
                      </a:move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7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12" name="Freeform 4051"/>
                <p:cNvSpPr>
                  <a:spLocks noChangeArrowheads="1"/>
                </p:cNvSpPr>
                <p:nvPr/>
              </p:nvSpPr>
              <p:spPr bwMode="auto">
                <a:xfrm>
                  <a:off x="7573963" y="31591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2"/>
                        <a:pt x="42" y="0"/>
                        <a:pt x="27" y="0"/>
                      </a:cubicBezTo>
                      <a:cubicBezTo>
                        <a:pt x="11" y="0"/>
                        <a:pt x="0" y="12"/>
                        <a:pt x="0" y="27"/>
                      </a:cubicBezTo>
                      <a:cubicBezTo>
                        <a:pt x="0" y="42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13" name="Freeform 4052"/>
                <p:cNvSpPr>
                  <a:spLocks noChangeArrowheads="1"/>
                </p:cNvSpPr>
                <p:nvPr/>
              </p:nvSpPr>
              <p:spPr bwMode="auto">
                <a:xfrm>
                  <a:off x="7864476" y="29575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14" name="Freeform 4053"/>
                <p:cNvSpPr>
                  <a:spLocks noChangeArrowheads="1"/>
                </p:cNvSpPr>
                <p:nvPr/>
              </p:nvSpPr>
              <p:spPr bwMode="auto">
                <a:xfrm>
                  <a:off x="8039101" y="28035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7" y="0"/>
                      </a:cubicBezTo>
                      <a:cubicBezTo>
                        <a:pt x="11" y="0"/>
                        <a:pt x="0" y="13"/>
                        <a:pt x="0" y="28"/>
                      </a:cubicBezTo>
                      <a:cubicBezTo>
                        <a:pt x="0" y="44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15" name="Freeform 4054"/>
                <p:cNvSpPr>
                  <a:spLocks noChangeArrowheads="1"/>
                </p:cNvSpPr>
                <p:nvPr/>
              </p:nvSpPr>
              <p:spPr bwMode="auto">
                <a:xfrm>
                  <a:off x="8151813" y="30321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16" name="Freeform 4055"/>
                <p:cNvSpPr>
                  <a:spLocks noChangeArrowheads="1"/>
                </p:cNvSpPr>
                <p:nvPr/>
              </p:nvSpPr>
              <p:spPr bwMode="auto">
                <a:xfrm>
                  <a:off x="8429626" y="28733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17" name="Freeform 4056"/>
                <p:cNvSpPr>
                  <a:spLocks noChangeArrowheads="1"/>
                </p:cNvSpPr>
                <p:nvPr/>
              </p:nvSpPr>
              <p:spPr bwMode="auto">
                <a:xfrm>
                  <a:off x="8291513" y="277336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7" y="54"/>
                      </a:moveTo>
                      <a:cubicBezTo>
                        <a:pt x="43" y="54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18" name="Freeform 4057"/>
                <p:cNvSpPr>
                  <a:spLocks noChangeArrowheads="1"/>
                </p:cNvSpPr>
                <p:nvPr/>
              </p:nvSpPr>
              <p:spPr bwMode="auto">
                <a:xfrm>
                  <a:off x="7488238" y="30353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8" y="54"/>
                      </a:moveTo>
                      <a:cubicBezTo>
                        <a:pt x="42" y="54"/>
                        <a:pt x="55" y="41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1"/>
                        <a:pt x="12" y="54"/>
                        <a:pt x="28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19" name="Freeform 4058"/>
                <p:cNvSpPr>
                  <a:spLocks noChangeArrowheads="1"/>
                </p:cNvSpPr>
                <p:nvPr/>
              </p:nvSpPr>
              <p:spPr bwMode="auto">
                <a:xfrm>
                  <a:off x="7250113" y="30241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5"/>
                    <a:gd name="T2" fmla="*/ 2147483646 w 57"/>
                    <a:gd name="T3" fmla="*/ 2147483646 h 55"/>
                    <a:gd name="T4" fmla="*/ 2147483646 w 57"/>
                    <a:gd name="T5" fmla="*/ 0 h 55"/>
                    <a:gd name="T6" fmla="*/ 0 w 57"/>
                    <a:gd name="T7" fmla="*/ 2147483646 h 55"/>
                    <a:gd name="T8" fmla="*/ 2147483646 w 57"/>
                    <a:gd name="T9" fmla="*/ 2147483646 h 55"/>
                    <a:gd name="T10" fmla="*/ 2147483646 w 57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5"/>
                    <a:gd name="T20" fmla="*/ 57 w 57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5">
                      <a:moveTo>
                        <a:pt x="28" y="55"/>
                      </a:moveTo>
                      <a:cubicBezTo>
                        <a:pt x="44" y="55"/>
                        <a:pt x="57" y="42"/>
                        <a:pt x="57" y="27"/>
                      </a:cubicBezTo>
                      <a:cubicBezTo>
                        <a:pt x="57" y="11"/>
                        <a:pt x="44" y="0"/>
                        <a:pt x="28" y="0"/>
                      </a:cubicBezTo>
                      <a:cubicBezTo>
                        <a:pt x="13" y="0"/>
                        <a:pt x="0" y="11"/>
                        <a:pt x="0" y="27"/>
                      </a:cubicBezTo>
                      <a:cubicBezTo>
                        <a:pt x="0" y="42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20" name="Freeform 4059"/>
                <p:cNvSpPr>
                  <a:spLocks noChangeArrowheads="1"/>
                </p:cNvSpPr>
                <p:nvPr/>
              </p:nvSpPr>
              <p:spPr bwMode="auto">
                <a:xfrm>
                  <a:off x="7077076" y="971550"/>
                  <a:ext cx="582613" cy="369888"/>
                </a:xfrm>
                <a:custGeom>
                  <a:avLst/>
                  <a:gdLst>
                    <a:gd name="T0" fmla="*/ 2147483646 w 1131"/>
                    <a:gd name="T1" fmla="*/ 2147483646 h 719"/>
                    <a:gd name="T2" fmla="*/ 0 w 1131"/>
                    <a:gd name="T3" fmla="*/ 2147483646 h 719"/>
                    <a:gd name="T4" fmla="*/ 2147483646 w 1131"/>
                    <a:gd name="T5" fmla="*/ 2147483646 h 719"/>
                    <a:gd name="T6" fmla="*/ 2147483646 w 1131"/>
                    <a:gd name="T7" fmla="*/ 2147483646 h 719"/>
                    <a:gd name="T8" fmla="*/ 2147483646 w 1131"/>
                    <a:gd name="T9" fmla="*/ 2147483646 h 719"/>
                    <a:gd name="T10" fmla="*/ 2147483646 w 1131"/>
                    <a:gd name="T11" fmla="*/ 2147483646 h 719"/>
                    <a:gd name="T12" fmla="*/ 2147483646 w 1131"/>
                    <a:gd name="T13" fmla="*/ 0 h 719"/>
                    <a:gd name="T14" fmla="*/ 2147483646 w 1131"/>
                    <a:gd name="T15" fmla="*/ 2147483646 h 719"/>
                    <a:gd name="T16" fmla="*/ 2147483646 w 1131"/>
                    <a:gd name="T17" fmla="*/ 2147483646 h 719"/>
                    <a:gd name="T18" fmla="*/ 2147483646 w 1131"/>
                    <a:gd name="T19" fmla="*/ 2147483646 h 719"/>
                    <a:gd name="T20" fmla="*/ 2147483646 w 1131"/>
                    <a:gd name="T21" fmla="*/ 2147483646 h 719"/>
                    <a:gd name="T22" fmla="*/ 2147483646 w 1131"/>
                    <a:gd name="T23" fmla="*/ 2147483646 h 7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31"/>
                    <a:gd name="T37" fmla="*/ 0 h 719"/>
                    <a:gd name="T38" fmla="*/ 1131 w 1131"/>
                    <a:gd name="T39" fmla="*/ 719 h 7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31" h="719">
                      <a:moveTo>
                        <a:pt x="174" y="710"/>
                      </a:moveTo>
                      <a:cubicBezTo>
                        <a:pt x="78" y="710"/>
                        <a:pt x="0" y="626"/>
                        <a:pt x="0" y="525"/>
                      </a:cubicBezTo>
                      <a:cubicBezTo>
                        <a:pt x="0" y="428"/>
                        <a:pt x="69" y="349"/>
                        <a:pt x="157" y="340"/>
                      </a:cubicBezTo>
                      <a:cubicBezTo>
                        <a:pt x="157" y="335"/>
                        <a:pt x="156" y="329"/>
                        <a:pt x="156" y="325"/>
                      </a:cubicBezTo>
                      <a:cubicBezTo>
                        <a:pt x="156" y="245"/>
                        <a:pt x="216" y="182"/>
                        <a:pt x="291" y="182"/>
                      </a:cubicBezTo>
                      <a:cubicBezTo>
                        <a:pt x="313" y="182"/>
                        <a:pt x="333" y="187"/>
                        <a:pt x="352" y="198"/>
                      </a:cubicBezTo>
                      <a:cubicBezTo>
                        <a:pt x="381" y="84"/>
                        <a:pt x="490" y="0"/>
                        <a:pt x="620" y="0"/>
                      </a:cubicBezTo>
                      <a:cubicBezTo>
                        <a:pt x="772" y="0"/>
                        <a:pt x="894" y="112"/>
                        <a:pt x="897" y="252"/>
                      </a:cubicBezTo>
                      <a:cubicBezTo>
                        <a:pt x="1029" y="264"/>
                        <a:pt x="1131" y="366"/>
                        <a:pt x="1131" y="491"/>
                      </a:cubicBezTo>
                      <a:cubicBezTo>
                        <a:pt x="1131" y="597"/>
                        <a:pt x="1058" y="688"/>
                        <a:pt x="954" y="719"/>
                      </a:cubicBezTo>
                      <a:lnTo>
                        <a:pt x="793" y="719"/>
                      </a:lnTo>
                      <a:lnTo>
                        <a:pt x="174" y="710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240" name="Rectangle 4060">
                  <a:extLst>
                    <a:ext uri="{FF2B5EF4-FFF2-40B4-BE49-F238E27FC236}">
                      <a16:creationId xmlns="" xmlns:a16="http://schemas.microsoft.com/office/drawing/2014/main" id="{868B5FD2-7F66-2440-AF0D-00A8EC40DB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61137" y="2137063"/>
                  <a:ext cx="456273" cy="405706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1" name="Rectangle 4061">
                  <a:extLst>
                    <a:ext uri="{FF2B5EF4-FFF2-40B4-BE49-F238E27FC236}">
                      <a16:creationId xmlns="" xmlns:a16="http://schemas.microsoft.com/office/drawing/2014/main" id="{7ABE083C-F249-134B-B1C6-74A507D7C3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7161" y="2137063"/>
                  <a:ext cx="456273" cy="405706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3" name="Freeform 4062"/>
                <p:cNvSpPr>
                  <a:spLocks noChangeArrowheads="1"/>
                </p:cNvSpPr>
                <p:nvPr/>
              </p:nvSpPr>
              <p:spPr bwMode="auto">
                <a:xfrm>
                  <a:off x="6764338" y="1584325"/>
                  <a:ext cx="1095375" cy="592138"/>
                </a:xfrm>
                <a:custGeom>
                  <a:avLst/>
                  <a:gdLst>
                    <a:gd name="T0" fmla="*/ 2147483646 w 690"/>
                    <a:gd name="T1" fmla="*/ 0 h 373"/>
                    <a:gd name="T2" fmla="*/ 2147483646 w 690"/>
                    <a:gd name="T3" fmla="*/ 0 h 373"/>
                    <a:gd name="T4" fmla="*/ 2147483646 w 690"/>
                    <a:gd name="T5" fmla="*/ 2147483646 h 373"/>
                    <a:gd name="T6" fmla="*/ 0 w 690"/>
                    <a:gd name="T7" fmla="*/ 2147483646 h 373"/>
                    <a:gd name="T8" fmla="*/ 2147483646 w 690"/>
                    <a:gd name="T9" fmla="*/ 0 h 3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0"/>
                    <a:gd name="T16" fmla="*/ 0 h 373"/>
                    <a:gd name="T17" fmla="*/ 690 w 690"/>
                    <a:gd name="T18" fmla="*/ 373 h 3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0" h="373">
                      <a:moveTo>
                        <a:pt x="109" y="0"/>
                      </a:moveTo>
                      <a:lnTo>
                        <a:pt x="690" y="0"/>
                      </a:lnTo>
                      <a:lnTo>
                        <a:pt x="690" y="373"/>
                      </a:lnTo>
                      <a:lnTo>
                        <a:pt x="0" y="37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24" name="Freeform 4063"/>
                <p:cNvSpPr>
                  <a:spLocks noChangeArrowheads="1"/>
                </p:cNvSpPr>
                <p:nvPr/>
              </p:nvSpPr>
              <p:spPr bwMode="auto">
                <a:xfrm>
                  <a:off x="7345363" y="1584325"/>
                  <a:ext cx="1096963" cy="592138"/>
                </a:xfrm>
                <a:custGeom>
                  <a:avLst/>
                  <a:gdLst>
                    <a:gd name="T0" fmla="*/ 2147483646 w 2128"/>
                    <a:gd name="T1" fmla="*/ 0 h 1157"/>
                    <a:gd name="T2" fmla="*/ 0 w 2128"/>
                    <a:gd name="T3" fmla="*/ 0 h 1157"/>
                    <a:gd name="T4" fmla="*/ 0 w 2128"/>
                    <a:gd name="T5" fmla="*/ 2147483646 h 1157"/>
                    <a:gd name="T6" fmla="*/ 2147483646 w 2128"/>
                    <a:gd name="T7" fmla="*/ 2147483646 h 1157"/>
                    <a:gd name="T8" fmla="*/ 2147483646 w 2128"/>
                    <a:gd name="T9" fmla="*/ 0 h 1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28"/>
                    <a:gd name="T16" fmla="*/ 0 h 1157"/>
                    <a:gd name="T17" fmla="*/ 2128 w 2128"/>
                    <a:gd name="T18" fmla="*/ 1157 h 1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28" h="1157">
                      <a:moveTo>
                        <a:pt x="1794" y="0"/>
                      </a:moveTo>
                      <a:lnTo>
                        <a:pt x="0" y="0"/>
                      </a:lnTo>
                      <a:lnTo>
                        <a:pt x="0" y="1157"/>
                      </a:lnTo>
                      <a:lnTo>
                        <a:pt x="2128" y="1157"/>
                      </a:lnTo>
                      <a:lnTo>
                        <a:pt x="1793" y="0"/>
                      </a:lnTo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244" name="Rectangle 4064">
                  <a:extLst>
                    <a:ext uri="{FF2B5EF4-FFF2-40B4-BE49-F238E27FC236}">
                      <a16:creationId xmlns="" xmlns:a16="http://schemas.microsoft.com/office/drawing/2014/main" id="{0C5E3D60-A66A-5344-B1FC-F65F6212DF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7161" y="2542769"/>
                  <a:ext cx="506988" cy="50729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5" name="Rectangle 4065">
                  <a:extLst>
                    <a:ext uri="{FF2B5EF4-FFF2-40B4-BE49-F238E27FC236}">
                      <a16:creationId xmlns="" xmlns:a16="http://schemas.microsoft.com/office/drawing/2014/main" id="{FA202844-006B-1B43-9962-9A962A903C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47161" y="2593499"/>
                  <a:ext cx="506988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6" name="Rectangle 4066">
                  <a:extLst>
                    <a:ext uri="{FF2B5EF4-FFF2-40B4-BE49-F238E27FC236}">
                      <a16:creationId xmlns="" xmlns:a16="http://schemas.microsoft.com/office/drawing/2014/main" id="{41875F14-C87B-F943-8733-7F2AF9E8C0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0423" y="2542769"/>
                  <a:ext cx="557703" cy="50729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47" name="Rectangle 4067">
                  <a:extLst>
                    <a:ext uri="{FF2B5EF4-FFF2-40B4-BE49-F238E27FC236}">
                      <a16:creationId xmlns="" xmlns:a16="http://schemas.microsoft.com/office/drawing/2014/main" id="{B6764189-D82F-3849-82DF-F9D2ABF903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0423" y="2593499"/>
                  <a:ext cx="55770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29" name="Freeform 4068"/>
                <p:cNvSpPr>
                  <a:spLocks noChangeArrowheads="1"/>
                </p:cNvSpPr>
                <p:nvPr/>
              </p:nvSpPr>
              <p:spPr bwMode="auto">
                <a:xfrm>
                  <a:off x="7210426" y="1574800"/>
                  <a:ext cx="781050" cy="1112838"/>
                </a:xfrm>
                <a:custGeom>
                  <a:avLst/>
                  <a:gdLst>
                    <a:gd name="T0" fmla="*/ 0 w 492"/>
                    <a:gd name="T1" fmla="*/ 2147483646 h 701"/>
                    <a:gd name="T2" fmla="*/ 2147483646 w 492"/>
                    <a:gd name="T3" fmla="*/ 0 h 701"/>
                    <a:gd name="T4" fmla="*/ 2147483646 w 492"/>
                    <a:gd name="T5" fmla="*/ 2147483646 h 701"/>
                    <a:gd name="T6" fmla="*/ 2147483646 w 492"/>
                    <a:gd name="T7" fmla="*/ 2147483646 h 701"/>
                    <a:gd name="T8" fmla="*/ 0 w 492"/>
                    <a:gd name="T9" fmla="*/ 2147483646 h 701"/>
                    <a:gd name="T10" fmla="*/ 0 w 492"/>
                    <a:gd name="T11" fmla="*/ 2147483646 h 7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2"/>
                    <a:gd name="T19" fmla="*/ 0 h 701"/>
                    <a:gd name="T20" fmla="*/ 492 w 492"/>
                    <a:gd name="T21" fmla="*/ 701 h 7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2" h="701">
                      <a:moveTo>
                        <a:pt x="0" y="168"/>
                      </a:moveTo>
                      <a:lnTo>
                        <a:pt x="255" y="0"/>
                      </a:lnTo>
                      <a:lnTo>
                        <a:pt x="492" y="168"/>
                      </a:lnTo>
                      <a:lnTo>
                        <a:pt x="492" y="701"/>
                      </a:lnTo>
                      <a:lnTo>
                        <a:pt x="0" y="701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249" name="Rectangle 4069">
                  <a:extLst>
                    <a:ext uri="{FF2B5EF4-FFF2-40B4-BE49-F238E27FC236}">
                      <a16:creationId xmlns="" xmlns:a16="http://schemas.microsoft.com/office/drawing/2014/main" id="{DBCBB297-9F03-8946-A777-AD2DF8136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58342" y="2339916"/>
                  <a:ext cx="202795" cy="355009"/>
                </a:xfrm>
                <a:prstGeom prst="rect">
                  <a:avLst/>
                </a:prstGeom>
                <a:solidFill>
                  <a:srgbClr val="F14E5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0" name="Rectangle 4070">
                  <a:extLst>
                    <a:ext uri="{FF2B5EF4-FFF2-40B4-BE49-F238E27FC236}">
                      <a16:creationId xmlns="" xmlns:a16="http://schemas.microsoft.com/office/drawing/2014/main" id="{29E02BCE-0B27-5B44-B16F-9C4224266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63933" y="2187792"/>
                  <a:ext cx="152080" cy="30428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1" name="Rectangle 4071">
                  <a:extLst>
                    <a:ext uri="{FF2B5EF4-FFF2-40B4-BE49-F238E27FC236}">
                      <a16:creationId xmlns="" xmlns:a16="http://schemas.microsoft.com/office/drawing/2014/main" id="{340221AA-49EE-D14B-9973-965C9BFA76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48559" y="2187792"/>
                  <a:ext cx="152080" cy="30428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33" name="Freeform 4072"/>
                <p:cNvSpPr>
                  <a:spLocks noChangeArrowheads="1"/>
                </p:cNvSpPr>
                <p:nvPr/>
              </p:nvSpPr>
              <p:spPr bwMode="auto">
                <a:xfrm>
                  <a:off x="6994526" y="1409700"/>
                  <a:ext cx="1212850" cy="722313"/>
                </a:xfrm>
                <a:custGeom>
                  <a:avLst/>
                  <a:gdLst>
                    <a:gd name="T0" fmla="*/ 2147483646 w 764"/>
                    <a:gd name="T1" fmla="*/ 2147483646 h 455"/>
                    <a:gd name="T2" fmla="*/ 2147483646 w 764"/>
                    <a:gd name="T3" fmla="*/ 0 h 455"/>
                    <a:gd name="T4" fmla="*/ 2147483646 w 764"/>
                    <a:gd name="T5" fmla="*/ 0 h 455"/>
                    <a:gd name="T6" fmla="*/ 2147483646 w 764"/>
                    <a:gd name="T7" fmla="*/ 0 h 455"/>
                    <a:gd name="T8" fmla="*/ 2147483646 w 764"/>
                    <a:gd name="T9" fmla="*/ 2147483646 h 455"/>
                    <a:gd name="T10" fmla="*/ 2147483646 w 764"/>
                    <a:gd name="T11" fmla="*/ 2147483646 h 455"/>
                    <a:gd name="T12" fmla="*/ 2147483646 w 764"/>
                    <a:gd name="T13" fmla="*/ 2147483646 h 455"/>
                    <a:gd name="T14" fmla="*/ 2147483646 w 764"/>
                    <a:gd name="T15" fmla="*/ 2147483646 h 455"/>
                    <a:gd name="T16" fmla="*/ 2147483646 w 764"/>
                    <a:gd name="T17" fmla="*/ 2147483646 h 455"/>
                    <a:gd name="T18" fmla="*/ 2147483646 w 764"/>
                    <a:gd name="T19" fmla="*/ 2147483646 h 455"/>
                    <a:gd name="T20" fmla="*/ 0 w 764"/>
                    <a:gd name="T21" fmla="*/ 2147483646 h 455"/>
                    <a:gd name="T22" fmla="*/ 2147483646 w 764"/>
                    <a:gd name="T23" fmla="*/ 2147483646 h 455"/>
                    <a:gd name="T24" fmla="*/ 2147483646 w 764"/>
                    <a:gd name="T25" fmla="*/ 2147483646 h 4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64"/>
                    <a:gd name="T40" fmla="*/ 0 h 455"/>
                    <a:gd name="T41" fmla="*/ 764 w 764"/>
                    <a:gd name="T42" fmla="*/ 455 h 4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64" h="455">
                      <a:moveTo>
                        <a:pt x="307" y="74"/>
                      </a:moveTo>
                      <a:lnTo>
                        <a:pt x="381" y="0"/>
                      </a:lnTo>
                      <a:lnTo>
                        <a:pt x="382" y="0"/>
                      </a:lnTo>
                      <a:lnTo>
                        <a:pt x="456" y="74"/>
                      </a:lnTo>
                      <a:lnTo>
                        <a:pt x="456" y="75"/>
                      </a:lnTo>
                      <a:lnTo>
                        <a:pt x="764" y="381"/>
                      </a:lnTo>
                      <a:lnTo>
                        <a:pt x="689" y="455"/>
                      </a:lnTo>
                      <a:lnTo>
                        <a:pt x="382" y="148"/>
                      </a:lnTo>
                      <a:lnTo>
                        <a:pt x="74" y="455"/>
                      </a:lnTo>
                      <a:lnTo>
                        <a:pt x="0" y="381"/>
                      </a:lnTo>
                      <a:lnTo>
                        <a:pt x="307" y="75"/>
                      </a:lnTo>
                      <a:lnTo>
                        <a:pt x="307" y="74"/>
                      </a:lnTo>
                      <a:close/>
                    </a:path>
                  </a:pathLst>
                </a:custGeom>
                <a:solidFill>
                  <a:srgbClr val="F8A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34" name="Freeform 4073"/>
                <p:cNvSpPr>
                  <a:spLocks noChangeArrowheads="1"/>
                </p:cNvSpPr>
                <p:nvPr/>
              </p:nvSpPr>
              <p:spPr bwMode="auto">
                <a:xfrm>
                  <a:off x="7037388" y="1520825"/>
                  <a:ext cx="1122363" cy="558800"/>
                </a:xfrm>
                <a:custGeom>
                  <a:avLst/>
                  <a:gdLst>
                    <a:gd name="T0" fmla="*/ 2147483646 w 707"/>
                    <a:gd name="T1" fmla="*/ 2147483646 h 352"/>
                    <a:gd name="T2" fmla="*/ 2147483646 w 707"/>
                    <a:gd name="T3" fmla="*/ 2147483646 h 352"/>
                    <a:gd name="T4" fmla="*/ 2147483646 w 707"/>
                    <a:gd name="T5" fmla="*/ 2147483646 h 352"/>
                    <a:gd name="T6" fmla="*/ 2147483646 w 707"/>
                    <a:gd name="T7" fmla="*/ 2147483646 h 352"/>
                    <a:gd name="T8" fmla="*/ 0 w 707"/>
                    <a:gd name="T9" fmla="*/ 2147483646 h 352"/>
                    <a:gd name="T10" fmla="*/ 2147483646 w 707"/>
                    <a:gd name="T11" fmla="*/ 2147483646 h 352"/>
                    <a:gd name="T12" fmla="*/ 2147483646 w 707"/>
                    <a:gd name="T13" fmla="*/ 0 h 352"/>
                    <a:gd name="T14" fmla="*/ 2147483646 w 707"/>
                    <a:gd name="T15" fmla="*/ 2147483646 h 3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7"/>
                    <a:gd name="T25" fmla="*/ 0 h 352"/>
                    <a:gd name="T26" fmla="*/ 707 w 707"/>
                    <a:gd name="T27" fmla="*/ 352 h 3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7" h="352">
                      <a:moveTo>
                        <a:pt x="707" y="340"/>
                      </a:moveTo>
                      <a:lnTo>
                        <a:pt x="695" y="352"/>
                      </a:lnTo>
                      <a:lnTo>
                        <a:pt x="353" y="23"/>
                      </a:lnTo>
                      <a:lnTo>
                        <a:pt x="12" y="350"/>
                      </a:lnTo>
                      <a:lnTo>
                        <a:pt x="0" y="338"/>
                      </a:lnTo>
                      <a:lnTo>
                        <a:pt x="344" y="9"/>
                      </a:lnTo>
                      <a:lnTo>
                        <a:pt x="353" y="0"/>
                      </a:lnTo>
                      <a:lnTo>
                        <a:pt x="707" y="340"/>
                      </a:lnTo>
                      <a:close/>
                    </a:path>
                  </a:pathLst>
                </a:custGeom>
                <a:solidFill>
                  <a:srgbClr val="FAB8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254" name="Rectangle 4074">
                  <a:extLst>
                    <a:ext uri="{FF2B5EF4-FFF2-40B4-BE49-F238E27FC236}">
                      <a16:creationId xmlns="" xmlns:a16="http://schemas.microsoft.com/office/drawing/2014/main" id="{43D68E79-57F6-4343-92FC-E7C3AB12A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55547" y="2339916"/>
                  <a:ext cx="152080" cy="202853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5" name="Rectangle 4075">
                  <a:extLst>
                    <a:ext uri="{FF2B5EF4-FFF2-40B4-BE49-F238E27FC236}">
                      <a16:creationId xmlns="" xmlns:a16="http://schemas.microsoft.com/office/drawing/2014/main" id="{015D7A4C-5738-0A49-9376-4586E32B82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6230" y="2441343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6" name="Rectangle 4076">
                  <a:extLst>
                    <a:ext uri="{FF2B5EF4-FFF2-40B4-BE49-F238E27FC236}">
                      <a16:creationId xmlns="" xmlns:a16="http://schemas.microsoft.com/office/drawing/2014/main" id="{2C21E38D-C930-BA4E-B4E2-E39696B289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6945" y="2441343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7" name="Rectangle 4077">
                  <a:extLst>
                    <a:ext uri="{FF2B5EF4-FFF2-40B4-BE49-F238E27FC236}">
                      <a16:creationId xmlns="" xmlns:a16="http://schemas.microsoft.com/office/drawing/2014/main" id="{293C1D1B-1257-3D41-BD1D-070FE1381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06230" y="2339916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8" name="Rectangle 4078">
                  <a:extLst>
                    <a:ext uri="{FF2B5EF4-FFF2-40B4-BE49-F238E27FC236}">
                      <a16:creationId xmlns="" xmlns:a16="http://schemas.microsoft.com/office/drawing/2014/main" id="{35E5EE71-4E2F-0F49-84D1-425A441776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56945" y="2339916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40" name="Freeform 4079"/>
                <p:cNvSpPr>
                  <a:spLocks noChangeArrowheads="1"/>
                </p:cNvSpPr>
                <p:nvPr/>
              </p:nvSpPr>
              <p:spPr bwMode="auto">
                <a:xfrm>
                  <a:off x="7834313" y="2514600"/>
                  <a:ext cx="17463" cy="17463"/>
                </a:xfrm>
                <a:custGeom>
                  <a:avLst/>
                  <a:gdLst>
                    <a:gd name="T0" fmla="*/ 2147483646 w 35"/>
                    <a:gd name="T1" fmla="*/ 2147483646 h 35"/>
                    <a:gd name="T2" fmla="*/ 2147483646 w 35"/>
                    <a:gd name="T3" fmla="*/ 2147483646 h 35"/>
                    <a:gd name="T4" fmla="*/ 2147483646 w 35"/>
                    <a:gd name="T5" fmla="*/ 0 h 35"/>
                    <a:gd name="T6" fmla="*/ 0 w 35"/>
                    <a:gd name="T7" fmla="*/ 2147483646 h 35"/>
                    <a:gd name="T8" fmla="*/ 2147483646 w 35"/>
                    <a:gd name="T9" fmla="*/ 2147483646 h 35"/>
                    <a:gd name="T10" fmla="*/ 2147483646 w 35"/>
                    <a:gd name="T11" fmla="*/ 214748364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35"/>
                    <a:gd name="T20" fmla="*/ 35 w 35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35">
                      <a:moveTo>
                        <a:pt x="18" y="35"/>
                      </a:moveTo>
                      <a:cubicBezTo>
                        <a:pt x="28" y="35"/>
                        <a:pt x="35" y="27"/>
                        <a:pt x="35" y="17"/>
                      </a:cubicBezTo>
                      <a:cubicBezTo>
                        <a:pt x="35" y="7"/>
                        <a:pt x="28" y="0"/>
                        <a:pt x="18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7"/>
                        <a:pt x="7" y="35"/>
                        <a:pt x="18" y="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260" name="Rectangle 4080">
                  <a:extLst>
                    <a:ext uri="{FF2B5EF4-FFF2-40B4-BE49-F238E27FC236}">
                      <a16:creationId xmlns="" xmlns:a16="http://schemas.microsoft.com/office/drawing/2014/main" id="{10A386FF-545C-BE44-BA97-0F401E5513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5330" y="2339916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1" name="Rectangle 4081">
                  <a:extLst>
                    <a:ext uri="{FF2B5EF4-FFF2-40B4-BE49-F238E27FC236}">
                      <a16:creationId xmlns="" xmlns:a16="http://schemas.microsoft.com/office/drawing/2014/main" id="{12585A02-456F-AB4B-8327-07E794E5D8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4615" y="2339916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2" name="Rectangle 4082">
                  <a:extLst>
                    <a:ext uri="{FF2B5EF4-FFF2-40B4-BE49-F238E27FC236}">
                      <a16:creationId xmlns="" xmlns:a16="http://schemas.microsoft.com/office/drawing/2014/main" id="{8876F745-CB43-EE4E-9AA0-F3C624CE3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65330" y="2238490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3" name="Rectangle 4083">
                  <a:extLst>
                    <a:ext uri="{FF2B5EF4-FFF2-40B4-BE49-F238E27FC236}">
                      <a16:creationId xmlns="" xmlns:a16="http://schemas.microsoft.com/office/drawing/2014/main" id="{E5420886-1146-3E45-ADD6-C72695C9A9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14615" y="2238490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4" name="Rectangle 4084">
                  <a:extLst>
                    <a:ext uri="{FF2B5EF4-FFF2-40B4-BE49-F238E27FC236}">
                      <a16:creationId xmlns="" xmlns:a16="http://schemas.microsoft.com/office/drawing/2014/main" id="{D2996A5F-28C0-9A46-9DF2-9A761BF956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99242" y="2339916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5" name="Rectangle 4085">
                  <a:extLst>
                    <a:ext uri="{FF2B5EF4-FFF2-40B4-BE49-F238E27FC236}">
                      <a16:creationId xmlns="" xmlns:a16="http://schemas.microsoft.com/office/drawing/2014/main" id="{8004AAAD-5F8B-7744-A7E8-81394D5B75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49957" y="2339916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6" name="Rectangle 4086">
                  <a:extLst>
                    <a:ext uri="{FF2B5EF4-FFF2-40B4-BE49-F238E27FC236}">
                      <a16:creationId xmlns="" xmlns:a16="http://schemas.microsoft.com/office/drawing/2014/main" id="{AA1EB8C7-43EF-224A-915C-4832919C63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99242" y="2238490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7" name="Rectangle 4087">
                  <a:extLst>
                    <a:ext uri="{FF2B5EF4-FFF2-40B4-BE49-F238E27FC236}">
                      <a16:creationId xmlns="" xmlns:a16="http://schemas.microsoft.com/office/drawing/2014/main" id="{590F69A3-74B9-9E42-B98E-1265ECE32B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49957" y="2238490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8" name="Rectangle 4088">
                  <a:extLst>
                    <a:ext uri="{FF2B5EF4-FFF2-40B4-BE49-F238E27FC236}">
                      <a16:creationId xmlns="" xmlns:a16="http://schemas.microsoft.com/office/drawing/2014/main" id="{324689B5-2A43-584E-808A-42F2D1564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03435" y="2339916"/>
                  <a:ext cx="152112" cy="202853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9" name="Rectangle 4089">
                  <a:extLst>
                    <a:ext uri="{FF2B5EF4-FFF2-40B4-BE49-F238E27FC236}">
                      <a16:creationId xmlns="" xmlns:a16="http://schemas.microsoft.com/office/drawing/2014/main" id="{5A6AE46B-A1B3-CA43-8345-187598F5ED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54149" y="2441343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0" name="Rectangle 4090">
                  <a:extLst>
                    <a:ext uri="{FF2B5EF4-FFF2-40B4-BE49-F238E27FC236}">
                      <a16:creationId xmlns="" xmlns:a16="http://schemas.microsoft.com/office/drawing/2014/main" id="{A00C051D-CA7A-294B-8373-39D69EF59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4832" y="2441343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1" name="Rectangle 4091">
                  <a:extLst>
                    <a:ext uri="{FF2B5EF4-FFF2-40B4-BE49-F238E27FC236}">
                      <a16:creationId xmlns="" xmlns:a16="http://schemas.microsoft.com/office/drawing/2014/main" id="{CF28BA1F-9A36-2842-8C22-0C83EC9BE4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54149" y="2339916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2" name="Rectangle 4092">
                  <a:extLst>
                    <a:ext uri="{FF2B5EF4-FFF2-40B4-BE49-F238E27FC236}">
                      <a16:creationId xmlns="" xmlns:a16="http://schemas.microsoft.com/office/drawing/2014/main" id="{E43AE51B-1CAA-CA45-A1E4-7F9D7EA18B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04832" y="2339916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54" name="Freeform 4093"/>
                <p:cNvSpPr>
                  <a:spLocks noChangeArrowheads="1"/>
                </p:cNvSpPr>
                <p:nvPr/>
              </p:nvSpPr>
              <p:spPr bwMode="auto">
                <a:xfrm>
                  <a:off x="7472363" y="1855788"/>
                  <a:ext cx="255588" cy="255588"/>
                </a:xfrm>
                <a:custGeom>
                  <a:avLst/>
                  <a:gdLst>
                    <a:gd name="T0" fmla="*/ 2147483646 w 498"/>
                    <a:gd name="T1" fmla="*/ 2147483646 h 498"/>
                    <a:gd name="T2" fmla="*/ 2147483646 w 498"/>
                    <a:gd name="T3" fmla="*/ 2147483646 h 498"/>
                    <a:gd name="T4" fmla="*/ 2147483646 w 498"/>
                    <a:gd name="T5" fmla="*/ 0 h 498"/>
                    <a:gd name="T6" fmla="*/ 0 w 498"/>
                    <a:gd name="T7" fmla="*/ 2147483646 h 498"/>
                    <a:gd name="T8" fmla="*/ 2147483646 w 498"/>
                    <a:gd name="T9" fmla="*/ 2147483646 h 498"/>
                    <a:gd name="T10" fmla="*/ 2147483646 w 498"/>
                    <a:gd name="T11" fmla="*/ 2147483646 h 4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8"/>
                    <a:gd name="T19" fmla="*/ 0 h 498"/>
                    <a:gd name="T20" fmla="*/ 498 w 498"/>
                    <a:gd name="T21" fmla="*/ 498 h 4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8" h="498">
                      <a:moveTo>
                        <a:pt x="250" y="498"/>
                      </a:moveTo>
                      <a:cubicBezTo>
                        <a:pt x="387" y="498"/>
                        <a:pt x="498" y="386"/>
                        <a:pt x="498" y="249"/>
                      </a:cubicBezTo>
                      <a:cubicBezTo>
                        <a:pt x="498" y="112"/>
                        <a:pt x="387" y="0"/>
                        <a:pt x="250" y="0"/>
                      </a:cubicBezTo>
                      <a:cubicBezTo>
                        <a:pt x="113" y="0"/>
                        <a:pt x="0" y="112"/>
                        <a:pt x="0" y="249"/>
                      </a:cubicBezTo>
                      <a:cubicBezTo>
                        <a:pt x="0" y="386"/>
                        <a:pt x="113" y="498"/>
                        <a:pt x="250" y="498"/>
                      </a:cubicBezTo>
                    </a:path>
                  </a:pathLst>
                </a:custGeom>
                <a:solidFill>
                  <a:srgbClr val="C6DF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55" name="Freeform 4094"/>
                <p:cNvSpPr>
                  <a:spLocks noChangeArrowheads="1"/>
                </p:cNvSpPr>
                <p:nvPr/>
              </p:nvSpPr>
              <p:spPr bwMode="auto">
                <a:xfrm>
                  <a:off x="7513638" y="1898650"/>
                  <a:ext cx="173038" cy="171450"/>
                </a:xfrm>
                <a:custGeom>
                  <a:avLst/>
                  <a:gdLst>
                    <a:gd name="T0" fmla="*/ 2147483646 w 336"/>
                    <a:gd name="T1" fmla="*/ 2147483646 h 337"/>
                    <a:gd name="T2" fmla="*/ 2147483646 w 336"/>
                    <a:gd name="T3" fmla="*/ 2147483646 h 337"/>
                    <a:gd name="T4" fmla="*/ 2147483646 w 336"/>
                    <a:gd name="T5" fmla="*/ 0 h 337"/>
                    <a:gd name="T6" fmla="*/ 0 w 336"/>
                    <a:gd name="T7" fmla="*/ 2147483646 h 337"/>
                    <a:gd name="T8" fmla="*/ 2147483646 w 336"/>
                    <a:gd name="T9" fmla="*/ 2147483646 h 337"/>
                    <a:gd name="T10" fmla="*/ 2147483646 w 336"/>
                    <a:gd name="T11" fmla="*/ 2147483646 h 3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6"/>
                    <a:gd name="T19" fmla="*/ 0 h 337"/>
                    <a:gd name="T20" fmla="*/ 336 w 336"/>
                    <a:gd name="T21" fmla="*/ 337 h 3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6" h="337">
                      <a:moveTo>
                        <a:pt x="169" y="337"/>
                      </a:moveTo>
                      <a:cubicBezTo>
                        <a:pt x="261" y="337"/>
                        <a:pt x="336" y="261"/>
                        <a:pt x="336" y="168"/>
                      </a:cubicBezTo>
                      <a:cubicBezTo>
                        <a:pt x="336" y="75"/>
                        <a:pt x="261" y="0"/>
                        <a:pt x="169" y="0"/>
                      </a:cubicBezTo>
                      <a:cubicBezTo>
                        <a:pt x="75" y="0"/>
                        <a:pt x="0" y="75"/>
                        <a:pt x="0" y="168"/>
                      </a:cubicBezTo>
                      <a:cubicBezTo>
                        <a:pt x="0" y="261"/>
                        <a:pt x="75" y="337"/>
                        <a:pt x="169" y="337"/>
                      </a:cubicBezTo>
                    </a:path>
                  </a:pathLst>
                </a:custGeom>
                <a:solidFill>
                  <a:srgbClr val="DFED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5056" name="Freeform 4001"/>
                <p:cNvSpPr>
                  <a:spLocks noChangeArrowheads="1"/>
                </p:cNvSpPr>
                <p:nvPr/>
              </p:nvSpPr>
              <p:spPr bwMode="auto">
                <a:xfrm>
                  <a:off x="7462044" y="1857375"/>
                  <a:ext cx="258763" cy="258763"/>
                </a:xfrm>
                <a:custGeom>
                  <a:avLst/>
                  <a:gdLst>
                    <a:gd name="T0" fmla="*/ 2147483646 w 163"/>
                    <a:gd name="T1" fmla="*/ 0 h 163"/>
                    <a:gd name="T2" fmla="*/ 2147483646 w 163"/>
                    <a:gd name="T3" fmla="*/ 0 h 163"/>
                    <a:gd name="T4" fmla="*/ 2147483646 w 163"/>
                    <a:gd name="T5" fmla="*/ 2147483646 h 163"/>
                    <a:gd name="T6" fmla="*/ 2147483646 w 163"/>
                    <a:gd name="T7" fmla="*/ 2147483646 h 163"/>
                    <a:gd name="T8" fmla="*/ 2147483646 w 163"/>
                    <a:gd name="T9" fmla="*/ 2147483646 h 163"/>
                    <a:gd name="T10" fmla="*/ 2147483646 w 163"/>
                    <a:gd name="T11" fmla="*/ 2147483646 h 163"/>
                    <a:gd name="T12" fmla="*/ 2147483646 w 163"/>
                    <a:gd name="T13" fmla="*/ 2147483646 h 163"/>
                    <a:gd name="T14" fmla="*/ 2147483646 w 163"/>
                    <a:gd name="T15" fmla="*/ 2147483646 h 163"/>
                    <a:gd name="T16" fmla="*/ 2147483646 w 163"/>
                    <a:gd name="T17" fmla="*/ 2147483646 h 163"/>
                    <a:gd name="T18" fmla="*/ 0 w 163"/>
                    <a:gd name="T19" fmla="*/ 2147483646 h 163"/>
                    <a:gd name="T20" fmla="*/ 0 w 163"/>
                    <a:gd name="T21" fmla="*/ 2147483646 h 163"/>
                    <a:gd name="T22" fmla="*/ 2147483646 w 163"/>
                    <a:gd name="T23" fmla="*/ 2147483646 h 163"/>
                    <a:gd name="T24" fmla="*/ 2147483646 w 163"/>
                    <a:gd name="T25" fmla="*/ 0 h 1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3"/>
                    <a:gd name="T40" fmla="*/ 0 h 163"/>
                    <a:gd name="T41" fmla="*/ 163 w 163"/>
                    <a:gd name="T42" fmla="*/ 163 h 1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3" h="163">
                      <a:moveTo>
                        <a:pt x="48" y="0"/>
                      </a:moveTo>
                      <a:lnTo>
                        <a:pt x="115" y="0"/>
                      </a:lnTo>
                      <a:lnTo>
                        <a:pt x="115" y="48"/>
                      </a:lnTo>
                      <a:lnTo>
                        <a:pt x="163" y="48"/>
                      </a:lnTo>
                      <a:lnTo>
                        <a:pt x="163" y="116"/>
                      </a:lnTo>
                      <a:lnTo>
                        <a:pt x="115" y="116"/>
                      </a:lnTo>
                      <a:lnTo>
                        <a:pt x="115" y="163"/>
                      </a:lnTo>
                      <a:lnTo>
                        <a:pt x="48" y="163"/>
                      </a:lnTo>
                      <a:lnTo>
                        <a:pt x="48" y="116"/>
                      </a:lnTo>
                      <a:lnTo>
                        <a:pt x="0" y="116"/>
                      </a:lnTo>
                      <a:lnTo>
                        <a:pt x="0" y="48"/>
                      </a:lnTo>
                      <a:lnTo>
                        <a:pt x="48" y="4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DF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34840" name="Group 377"/>
              <p:cNvGrpSpPr>
                <a:grpSpLocks/>
              </p:cNvGrpSpPr>
              <p:nvPr/>
            </p:nvGrpSpPr>
            <p:grpSpPr bwMode="auto">
              <a:xfrm>
                <a:off x="2441736" y="3736220"/>
                <a:ext cx="212931" cy="212055"/>
                <a:chOff x="6234113" y="600075"/>
                <a:chExt cx="2700338" cy="2689226"/>
              </a:xfrm>
            </p:grpSpPr>
            <p:sp>
              <p:nvSpPr>
                <p:cNvPr id="34917" name="Freeform 4026"/>
                <p:cNvSpPr>
                  <a:spLocks noChangeArrowheads="1"/>
                </p:cNvSpPr>
                <p:nvPr/>
              </p:nvSpPr>
              <p:spPr bwMode="auto">
                <a:xfrm>
                  <a:off x="6938963" y="27828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18" name="Freeform 4027"/>
                <p:cNvSpPr>
                  <a:spLocks noChangeArrowheads="1"/>
                </p:cNvSpPr>
                <p:nvPr/>
              </p:nvSpPr>
              <p:spPr bwMode="auto">
                <a:xfrm>
                  <a:off x="7021513" y="28924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19" name="Freeform 4028"/>
                <p:cNvSpPr>
                  <a:spLocks noChangeArrowheads="1"/>
                </p:cNvSpPr>
                <p:nvPr/>
              </p:nvSpPr>
              <p:spPr bwMode="auto">
                <a:xfrm>
                  <a:off x="6234113" y="600075"/>
                  <a:ext cx="2700338" cy="2689225"/>
                </a:xfrm>
                <a:custGeom>
                  <a:avLst/>
                  <a:gdLst>
                    <a:gd name="T0" fmla="*/ 2147483646 w 5244"/>
                    <a:gd name="T1" fmla="*/ 2147483646 h 5244"/>
                    <a:gd name="T2" fmla="*/ 2147483646 w 5244"/>
                    <a:gd name="T3" fmla="*/ 2147483646 h 5244"/>
                    <a:gd name="T4" fmla="*/ 2147483646 w 5244"/>
                    <a:gd name="T5" fmla="*/ 0 h 5244"/>
                    <a:gd name="T6" fmla="*/ 0 w 5244"/>
                    <a:gd name="T7" fmla="*/ 2147483646 h 5244"/>
                    <a:gd name="T8" fmla="*/ 2147483646 w 5244"/>
                    <a:gd name="T9" fmla="*/ 2147483646 h 5244"/>
                    <a:gd name="T10" fmla="*/ 2147483646 w 5244"/>
                    <a:gd name="T11" fmla="*/ 2147483646 h 5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44"/>
                    <a:gd name="T19" fmla="*/ 0 h 5244"/>
                    <a:gd name="T20" fmla="*/ 5244 w 5244"/>
                    <a:gd name="T21" fmla="*/ 5244 h 52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44" h="5244">
                      <a:moveTo>
                        <a:pt x="2622" y="5244"/>
                      </a:moveTo>
                      <a:cubicBezTo>
                        <a:pt x="4067" y="5244"/>
                        <a:pt x="5244" y="4067"/>
                        <a:pt x="5244" y="2622"/>
                      </a:cubicBezTo>
                      <a:cubicBezTo>
                        <a:pt x="5244" y="1178"/>
                        <a:pt x="4067" y="0"/>
                        <a:pt x="2622" y="0"/>
                      </a:cubicBezTo>
                      <a:cubicBezTo>
                        <a:pt x="1177" y="0"/>
                        <a:pt x="0" y="1178"/>
                        <a:pt x="0" y="2622"/>
                      </a:cubicBezTo>
                      <a:cubicBezTo>
                        <a:pt x="0" y="4067"/>
                        <a:pt x="1177" y="5244"/>
                        <a:pt x="2622" y="5244"/>
                      </a:cubicBezTo>
                    </a:path>
                  </a:pathLst>
                </a:custGeom>
                <a:solidFill>
                  <a:srgbClr val="71D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20" name="Freeform 4029"/>
                <p:cNvSpPr>
                  <a:spLocks noChangeArrowheads="1"/>
                </p:cNvSpPr>
                <p:nvPr/>
              </p:nvSpPr>
              <p:spPr bwMode="auto">
                <a:xfrm>
                  <a:off x="6546851" y="1023938"/>
                  <a:ext cx="2387600" cy="2033588"/>
                </a:xfrm>
                <a:custGeom>
                  <a:avLst/>
                  <a:gdLst>
                    <a:gd name="T0" fmla="*/ 2147483646 w 4635"/>
                    <a:gd name="T1" fmla="*/ 2147483646 h 3963"/>
                    <a:gd name="T2" fmla="*/ 2147483646 w 4635"/>
                    <a:gd name="T3" fmla="*/ 2147483646 h 3963"/>
                    <a:gd name="T4" fmla="*/ 2147483646 w 4635"/>
                    <a:gd name="T5" fmla="*/ 2147483646 h 3963"/>
                    <a:gd name="T6" fmla="*/ 0 w 4635"/>
                    <a:gd name="T7" fmla="*/ 2147483646 h 3963"/>
                    <a:gd name="T8" fmla="*/ 2147483646 w 4635"/>
                    <a:gd name="T9" fmla="*/ 2147483646 h 3963"/>
                    <a:gd name="T10" fmla="*/ 2147483646 w 4635"/>
                    <a:gd name="T11" fmla="*/ 2147483646 h 3963"/>
                    <a:gd name="T12" fmla="*/ 2147483646 w 4635"/>
                    <a:gd name="T13" fmla="*/ 2147483646 h 3963"/>
                    <a:gd name="T14" fmla="*/ 2147483646 w 4635"/>
                    <a:gd name="T15" fmla="*/ 2147483646 h 3963"/>
                    <a:gd name="T16" fmla="*/ 2147483646 w 4635"/>
                    <a:gd name="T17" fmla="*/ 0 h 3963"/>
                    <a:gd name="T18" fmla="*/ 2147483646 w 4635"/>
                    <a:gd name="T19" fmla="*/ 2147483646 h 3963"/>
                    <a:gd name="T20" fmla="*/ 2147483646 w 4635"/>
                    <a:gd name="T21" fmla="*/ 2147483646 h 3963"/>
                    <a:gd name="T22" fmla="*/ 2147483646 w 4635"/>
                    <a:gd name="T23" fmla="*/ 2147483646 h 3963"/>
                    <a:gd name="T24" fmla="*/ 2147483646 w 4635"/>
                    <a:gd name="T25" fmla="*/ 2147483646 h 39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35"/>
                    <a:gd name="T40" fmla="*/ 0 h 3963"/>
                    <a:gd name="T41" fmla="*/ 4635 w 4635"/>
                    <a:gd name="T42" fmla="*/ 3963 h 39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35" h="3963">
                      <a:moveTo>
                        <a:pt x="4635" y="1801"/>
                      </a:moveTo>
                      <a:cubicBezTo>
                        <a:pt x="4632" y="2700"/>
                        <a:pt x="4179" y="3492"/>
                        <a:pt x="3488" y="3963"/>
                      </a:cubicBezTo>
                      <a:lnTo>
                        <a:pt x="1506" y="3569"/>
                      </a:lnTo>
                      <a:lnTo>
                        <a:pt x="0" y="1698"/>
                      </a:lnTo>
                      <a:lnTo>
                        <a:pt x="576" y="1102"/>
                      </a:lnTo>
                      <a:lnTo>
                        <a:pt x="1066" y="1537"/>
                      </a:lnTo>
                      <a:lnTo>
                        <a:pt x="2325" y="1732"/>
                      </a:lnTo>
                      <a:lnTo>
                        <a:pt x="1150" y="600"/>
                      </a:lnTo>
                      <a:lnTo>
                        <a:pt x="1869" y="0"/>
                      </a:lnTo>
                      <a:lnTo>
                        <a:pt x="3306" y="1335"/>
                      </a:lnTo>
                      <a:lnTo>
                        <a:pt x="3647" y="1599"/>
                      </a:lnTo>
                      <a:lnTo>
                        <a:pt x="4347" y="1492"/>
                      </a:lnTo>
                      <a:lnTo>
                        <a:pt x="4635" y="1801"/>
                      </a:lnTo>
                    </a:path>
                  </a:pathLst>
                </a:custGeom>
                <a:solidFill>
                  <a:srgbClr val="3EC0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21" name="Freeform 4030"/>
                <p:cNvSpPr>
                  <a:spLocks noChangeArrowheads="1"/>
                </p:cNvSpPr>
                <p:nvPr/>
              </p:nvSpPr>
              <p:spPr bwMode="auto">
                <a:xfrm>
                  <a:off x="8237538" y="2336800"/>
                  <a:ext cx="434975" cy="441325"/>
                </a:xfrm>
                <a:custGeom>
                  <a:avLst/>
                  <a:gdLst>
                    <a:gd name="T0" fmla="*/ 2147483646 w 846"/>
                    <a:gd name="T1" fmla="*/ 2147483646 h 861"/>
                    <a:gd name="T2" fmla="*/ 2147483646 w 846"/>
                    <a:gd name="T3" fmla="*/ 2147483646 h 861"/>
                    <a:gd name="T4" fmla="*/ 2147483646 w 846"/>
                    <a:gd name="T5" fmla="*/ 2147483646 h 861"/>
                    <a:gd name="T6" fmla="*/ 2147483646 w 846"/>
                    <a:gd name="T7" fmla="*/ 2147483646 h 861"/>
                    <a:gd name="T8" fmla="*/ 2147483646 w 846"/>
                    <a:gd name="T9" fmla="*/ 2147483646 h 861"/>
                    <a:gd name="T10" fmla="*/ 2147483646 w 846"/>
                    <a:gd name="T11" fmla="*/ 2147483646 h 861"/>
                    <a:gd name="T12" fmla="*/ 2147483646 w 846"/>
                    <a:gd name="T13" fmla="*/ 2147483646 h 861"/>
                    <a:gd name="T14" fmla="*/ 2147483646 w 846"/>
                    <a:gd name="T15" fmla="*/ 2147483646 h 861"/>
                    <a:gd name="T16" fmla="*/ 2147483646 w 846"/>
                    <a:gd name="T17" fmla="*/ 2147483646 h 861"/>
                    <a:gd name="T18" fmla="*/ 2147483646 w 846"/>
                    <a:gd name="T19" fmla="*/ 2147483646 h 861"/>
                    <a:gd name="T20" fmla="*/ 2147483646 w 846"/>
                    <a:gd name="T21" fmla="*/ 2147483646 h 861"/>
                    <a:gd name="T22" fmla="*/ 2147483646 w 846"/>
                    <a:gd name="T23" fmla="*/ 0 h 861"/>
                    <a:gd name="T24" fmla="*/ 0 w 846"/>
                    <a:gd name="T25" fmla="*/ 2147483646 h 861"/>
                    <a:gd name="T26" fmla="*/ 2147483646 w 846"/>
                    <a:gd name="T27" fmla="*/ 2147483646 h 861"/>
                    <a:gd name="T28" fmla="*/ 2147483646 w 846"/>
                    <a:gd name="T29" fmla="*/ 2147483646 h 861"/>
                    <a:gd name="T30" fmla="*/ 2147483646 w 846"/>
                    <a:gd name="T31" fmla="*/ 2147483646 h 861"/>
                    <a:gd name="T32" fmla="*/ 2147483646 w 846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6"/>
                    <a:gd name="T52" fmla="*/ 0 h 861"/>
                    <a:gd name="T53" fmla="*/ 846 w 846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6" h="861">
                      <a:moveTo>
                        <a:pt x="64" y="561"/>
                      </a:moveTo>
                      <a:cubicBezTo>
                        <a:pt x="55" y="584"/>
                        <a:pt x="50" y="612"/>
                        <a:pt x="50" y="639"/>
                      </a:cubicBezTo>
                      <a:cubicBezTo>
                        <a:pt x="50" y="762"/>
                        <a:pt x="149" y="861"/>
                        <a:pt x="273" y="861"/>
                      </a:cubicBezTo>
                      <a:cubicBezTo>
                        <a:pt x="363" y="861"/>
                        <a:pt x="441" y="808"/>
                        <a:pt x="475" y="731"/>
                      </a:cubicBezTo>
                      <a:cubicBezTo>
                        <a:pt x="514" y="767"/>
                        <a:pt x="566" y="789"/>
                        <a:pt x="624" y="789"/>
                      </a:cubicBezTo>
                      <a:cubicBezTo>
                        <a:pt x="747" y="789"/>
                        <a:pt x="846" y="688"/>
                        <a:pt x="846" y="565"/>
                      </a:cubicBezTo>
                      <a:cubicBezTo>
                        <a:pt x="846" y="443"/>
                        <a:pt x="747" y="343"/>
                        <a:pt x="624" y="343"/>
                      </a:cubicBezTo>
                      <a:lnTo>
                        <a:pt x="618" y="343"/>
                      </a:lnTo>
                      <a:lnTo>
                        <a:pt x="618" y="319"/>
                      </a:lnTo>
                      <a:cubicBezTo>
                        <a:pt x="618" y="196"/>
                        <a:pt x="519" y="96"/>
                        <a:pt x="396" y="96"/>
                      </a:cubicBezTo>
                      <a:cubicBezTo>
                        <a:pt x="374" y="96"/>
                        <a:pt x="353" y="99"/>
                        <a:pt x="332" y="105"/>
                      </a:cubicBezTo>
                      <a:cubicBezTo>
                        <a:pt x="301" y="41"/>
                        <a:pt x="244" y="0"/>
                        <a:pt x="179" y="0"/>
                      </a:cubicBezTo>
                      <a:cubicBezTo>
                        <a:pt x="80" y="0"/>
                        <a:pt x="0" y="99"/>
                        <a:pt x="0" y="222"/>
                      </a:cubicBezTo>
                      <a:cubicBezTo>
                        <a:pt x="0" y="265"/>
                        <a:pt x="11" y="306"/>
                        <a:pt x="28" y="340"/>
                      </a:cubicBezTo>
                      <a:cubicBezTo>
                        <a:pt x="18" y="365"/>
                        <a:pt x="13" y="391"/>
                        <a:pt x="13" y="418"/>
                      </a:cubicBezTo>
                      <a:cubicBezTo>
                        <a:pt x="13" y="473"/>
                        <a:pt x="32" y="522"/>
                        <a:pt x="6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22" name="Freeform 4031"/>
                <p:cNvSpPr>
                  <a:spLocks noChangeArrowheads="1"/>
                </p:cNvSpPr>
                <p:nvPr/>
              </p:nvSpPr>
              <p:spPr bwMode="auto">
                <a:xfrm>
                  <a:off x="6477001" y="2336800"/>
                  <a:ext cx="436563" cy="441325"/>
                </a:xfrm>
                <a:custGeom>
                  <a:avLst/>
                  <a:gdLst>
                    <a:gd name="T0" fmla="*/ 2147483646 w 847"/>
                    <a:gd name="T1" fmla="*/ 2147483646 h 861"/>
                    <a:gd name="T2" fmla="*/ 2147483646 w 847"/>
                    <a:gd name="T3" fmla="*/ 2147483646 h 861"/>
                    <a:gd name="T4" fmla="*/ 2147483646 w 847"/>
                    <a:gd name="T5" fmla="*/ 2147483646 h 861"/>
                    <a:gd name="T6" fmla="*/ 2147483646 w 847"/>
                    <a:gd name="T7" fmla="*/ 2147483646 h 861"/>
                    <a:gd name="T8" fmla="*/ 2147483646 w 847"/>
                    <a:gd name="T9" fmla="*/ 2147483646 h 861"/>
                    <a:gd name="T10" fmla="*/ 0 w 847"/>
                    <a:gd name="T11" fmla="*/ 2147483646 h 861"/>
                    <a:gd name="T12" fmla="*/ 2147483646 w 847"/>
                    <a:gd name="T13" fmla="*/ 2147483646 h 861"/>
                    <a:gd name="T14" fmla="*/ 2147483646 w 847"/>
                    <a:gd name="T15" fmla="*/ 2147483646 h 861"/>
                    <a:gd name="T16" fmla="*/ 2147483646 w 847"/>
                    <a:gd name="T17" fmla="*/ 2147483646 h 861"/>
                    <a:gd name="T18" fmla="*/ 2147483646 w 847"/>
                    <a:gd name="T19" fmla="*/ 2147483646 h 861"/>
                    <a:gd name="T20" fmla="*/ 2147483646 w 847"/>
                    <a:gd name="T21" fmla="*/ 2147483646 h 861"/>
                    <a:gd name="T22" fmla="*/ 2147483646 w 847"/>
                    <a:gd name="T23" fmla="*/ 0 h 861"/>
                    <a:gd name="T24" fmla="*/ 2147483646 w 847"/>
                    <a:gd name="T25" fmla="*/ 2147483646 h 861"/>
                    <a:gd name="T26" fmla="*/ 2147483646 w 847"/>
                    <a:gd name="T27" fmla="*/ 2147483646 h 861"/>
                    <a:gd name="T28" fmla="*/ 2147483646 w 847"/>
                    <a:gd name="T29" fmla="*/ 2147483646 h 861"/>
                    <a:gd name="T30" fmla="*/ 2147483646 w 847"/>
                    <a:gd name="T31" fmla="*/ 2147483646 h 861"/>
                    <a:gd name="T32" fmla="*/ 2147483646 w 847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7"/>
                    <a:gd name="T52" fmla="*/ 0 h 861"/>
                    <a:gd name="T53" fmla="*/ 847 w 847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7" h="861">
                      <a:moveTo>
                        <a:pt x="784" y="561"/>
                      </a:moveTo>
                      <a:cubicBezTo>
                        <a:pt x="792" y="584"/>
                        <a:pt x="798" y="612"/>
                        <a:pt x="798" y="639"/>
                      </a:cubicBezTo>
                      <a:cubicBezTo>
                        <a:pt x="798" y="762"/>
                        <a:pt x="699" y="861"/>
                        <a:pt x="574" y="861"/>
                      </a:cubicBezTo>
                      <a:cubicBezTo>
                        <a:pt x="485" y="861"/>
                        <a:pt x="407" y="808"/>
                        <a:pt x="372" y="731"/>
                      </a:cubicBezTo>
                      <a:cubicBezTo>
                        <a:pt x="332" y="767"/>
                        <a:pt x="280" y="789"/>
                        <a:pt x="224" y="789"/>
                      </a:cubicBezTo>
                      <a:cubicBezTo>
                        <a:pt x="100" y="789"/>
                        <a:pt x="0" y="688"/>
                        <a:pt x="0" y="565"/>
                      </a:cubicBezTo>
                      <a:cubicBezTo>
                        <a:pt x="0" y="443"/>
                        <a:pt x="100" y="343"/>
                        <a:pt x="224" y="343"/>
                      </a:cubicBezTo>
                      <a:lnTo>
                        <a:pt x="230" y="343"/>
                      </a:lnTo>
                      <a:cubicBezTo>
                        <a:pt x="230" y="334"/>
                        <a:pt x="228" y="327"/>
                        <a:pt x="228" y="319"/>
                      </a:cubicBezTo>
                      <a:cubicBezTo>
                        <a:pt x="228" y="196"/>
                        <a:pt x="329" y="96"/>
                        <a:pt x="452" y="96"/>
                      </a:cubicBezTo>
                      <a:cubicBezTo>
                        <a:pt x="473" y="96"/>
                        <a:pt x="495" y="99"/>
                        <a:pt x="515" y="105"/>
                      </a:cubicBezTo>
                      <a:cubicBezTo>
                        <a:pt x="547" y="41"/>
                        <a:pt x="603" y="0"/>
                        <a:pt x="668" y="0"/>
                      </a:cubicBezTo>
                      <a:cubicBezTo>
                        <a:pt x="768" y="0"/>
                        <a:pt x="847" y="99"/>
                        <a:pt x="847" y="222"/>
                      </a:cubicBezTo>
                      <a:cubicBezTo>
                        <a:pt x="847" y="265"/>
                        <a:pt x="837" y="306"/>
                        <a:pt x="820" y="340"/>
                      </a:cubicBezTo>
                      <a:cubicBezTo>
                        <a:pt x="830" y="365"/>
                        <a:pt x="834" y="391"/>
                        <a:pt x="834" y="418"/>
                      </a:cubicBezTo>
                      <a:cubicBezTo>
                        <a:pt x="834" y="473"/>
                        <a:pt x="815" y="522"/>
                        <a:pt x="78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23" name="Freeform 4032"/>
                <p:cNvSpPr>
                  <a:spLocks noChangeArrowheads="1"/>
                </p:cNvSpPr>
                <p:nvPr/>
              </p:nvSpPr>
              <p:spPr bwMode="auto">
                <a:xfrm>
                  <a:off x="8286751" y="1589088"/>
                  <a:ext cx="500063" cy="315913"/>
                </a:xfrm>
                <a:custGeom>
                  <a:avLst/>
                  <a:gdLst>
                    <a:gd name="T0" fmla="*/ 2147483646 w 970"/>
                    <a:gd name="T1" fmla="*/ 2147483646 h 616"/>
                    <a:gd name="T2" fmla="*/ 0 w 970"/>
                    <a:gd name="T3" fmla="*/ 2147483646 h 616"/>
                    <a:gd name="T4" fmla="*/ 2147483646 w 970"/>
                    <a:gd name="T5" fmla="*/ 2147483646 h 616"/>
                    <a:gd name="T6" fmla="*/ 2147483646 w 970"/>
                    <a:gd name="T7" fmla="*/ 2147483646 h 616"/>
                    <a:gd name="T8" fmla="*/ 2147483646 w 970"/>
                    <a:gd name="T9" fmla="*/ 2147483646 h 616"/>
                    <a:gd name="T10" fmla="*/ 2147483646 w 970"/>
                    <a:gd name="T11" fmla="*/ 2147483646 h 616"/>
                    <a:gd name="T12" fmla="*/ 2147483646 w 970"/>
                    <a:gd name="T13" fmla="*/ 0 h 616"/>
                    <a:gd name="T14" fmla="*/ 2147483646 w 970"/>
                    <a:gd name="T15" fmla="*/ 2147483646 h 616"/>
                    <a:gd name="T16" fmla="*/ 2147483646 w 970"/>
                    <a:gd name="T17" fmla="*/ 2147483646 h 616"/>
                    <a:gd name="T18" fmla="*/ 2147483646 w 970"/>
                    <a:gd name="T19" fmla="*/ 2147483646 h 616"/>
                    <a:gd name="T20" fmla="*/ 2147483646 w 970"/>
                    <a:gd name="T21" fmla="*/ 2147483646 h 616"/>
                    <a:gd name="T22" fmla="*/ 2147483646 w 970"/>
                    <a:gd name="T23" fmla="*/ 2147483646 h 6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616"/>
                    <a:gd name="T38" fmla="*/ 970 w 970"/>
                    <a:gd name="T39" fmla="*/ 616 h 6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616">
                      <a:moveTo>
                        <a:pt x="149" y="608"/>
                      </a:moveTo>
                      <a:cubicBezTo>
                        <a:pt x="67" y="608"/>
                        <a:pt x="0" y="537"/>
                        <a:pt x="0" y="449"/>
                      </a:cubicBezTo>
                      <a:cubicBezTo>
                        <a:pt x="0" y="367"/>
                        <a:pt x="59" y="299"/>
                        <a:pt x="134" y="292"/>
                      </a:cubicBezTo>
                      <a:lnTo>
                        <a:pt x="134" y="277"/>
                      </a:lnTo>
                      <a:cubicBezTo>
                        <a:pt x="134" y="209"/>
                        <a:pt x="185" y="156"/>
                        <a:pt x="250" y="156"/>
                      </a:cubicBezTo>
                      <a:cubicBezTo>
                        <a:pt x="269" y="156"/>
                        <a:pt x="286" y="160"/>
                        <a:pt x="302" y="169"/>
                      </a:cubicBezTo>
                      <a:cubicBezTo>
                        <a:pt x="326" y="72"/>
                        <a:pt x="420" y="0"/>
                        <a:pt x="533" y="0"/>
                      </a:cubicBezTo>
                      <a:cubicBezTo>
                        <a:pt x="661" y="0"/>
                        <a:pt x="766" y="97"/>
                        <a:pt x="769" y="216"/>
                      </a:cubicBezTo>
                      <a:cubicBezTo>
                        <a:pt x="882" y="225"/>
                        <a:pt x="970" y="313"/>
                        <a:pt x="970" y="421"/>
                      </a:cubicBezTo>
                      <a:cubicBezTo>
                        <a:pt x="970" y="512"/>
                        <a:pt x="906" y="589"/>
                        <a:pt x="818" y="616"/>
                      </a:cubicBezTo>
                      <a:lnTo>
                        <a:pt x="680" y="616"/>
                      </a:lnTo>
                      <a:lnTo>
                        <a:pt x="149" y="60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24" name="Freeform 4033"/>
                <p:cNvSpPr>
                  <a:spLocks noChangeArrowheads="1"/>
                </p:cNvSpPr>
                <p:nvPr/>
              </p:nvSpPr>
              <p:spPr bwMode="auto">
                <a:xfrm>
                  <a:off x="6457951" y="2687638"/>
                  <a:ext cx="2252663" cy="601663"/>
                </a:xfrm>
                <a:custGeom>
                  <a:avLst/>
                  <a:gdLst>
                    <a:gd name="T0" fmla="*/ 2147483646 w 4372"/>
                    <a:gd name="T1" fmla="*/ 0 h 1174"/>
                    <a:gd name="T2" fmla="*/ 2147483646 w 4372"/>
                    <a:gd name="T3" fmla="*/ 2147483646 h 1174"/>
                    <a:gd name="T4" fmla="*/ 0 w 4372"/>
                    <a:gd name="T5" fmla="*/ 0 h 1174"/>
                    <a:gd name="T6" fmla="*/ 2147483646 w 4372"/>
                    <a:gd name="T7" fmla="*/ 0 h 1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72"/>
                    <a:gd name="T13" fmla="*/ 0 h 1174"/>
                    <a:gd name="T14" fmla="*/ 4372 w 4372"/>
                    <a:gd name="T15" fmla="*/ 1174 h 1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72" h="1174">
                      <a:moveTo>
                        <a:pt x="4372" y="0"/>
                      </a:moveTo>
                      <a:cubicBezTo>
                        <a:pt x="3903" y="707"/>
                        <a:pt x="3099" y="1174"/>
                        <a:pt x="2186" y="1174"/>
                      </a:cubicBezTo>
                      <a:cubicBezTo>
                        <a:pt x="1272" y="1174"/>
                        <a:pt x="469" y="707"/>
                        <a:pt x="0" y="0"/>
                      </a:cubicBezTo>
                      <a:lnTo>
                        <a:pt x="4372" y="0"/>
                      </a:lnTo>
                    </a:path>
                  </a:pathLst>
                </a:custGeom>
                <a:solidFill>
                  <a:srgbClr val="F89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25" name="Freeform 4034"/>
                <p:cNvSpPr>
                  <a:spLocks noChangeArrowheads="1"/>
                </p:cNvSpPr>
                <p:nvPr/>
              </p:nvSpPr>
              <p:spPr bwMode="auto">
                <a:xfrm>
                  <a:off x="6486526" y="1570038"/>
                  <a:ext cx="523875" cy="331788"/>
                </a:xfrm>
                <a:custGeom>
                  <a:avLst/>
                  <a:gdLst>
                    <a:gd name="T0" fmla="*/ 2147483646 w 1017"/>
                    <a:gd name="T1" fmla="*/ 2147483646 h 646"/>
                    <a:gd name="T2" fmla="*/ 0 w 1017"/>
                    <a:gd name="T3" fmla="*/ 2147483646 h 646"/>
                    <a:gd name="T4" fmla="*/ 2147483646 w 1017"/>
                    <a:gd name="T5" fmla="*/ 2147483646 h 646"/>
                    <a:gd name="T6" fmla="*/ 2147483646 w 1017"/>
                    <a:gd name="T7" fmla="*/ 2147483646 h 646"/>
                    <a:gd name="T8" fmla="*/ 2147483646 w 1017"/>
                    <a:gd name="T9" fmla="*/ 2147483646 h 646"/>
                    <a:gd name="T10" fmla="*/ 2147483646 w 1017"/>
                    <a:gd name="T11" fmla="*/ 2147483646 h 646"/>
                    <a:gd name="T12" fmla="*/ 2147483646 w 1017"/>
                    <a:gd name="T13" fmla="*/ 0 h 646"/>
                    <a:gd name="T14" fmla="*/ 2147483646 w 1017"/>
                    <a:gd name="T15" fmla="*/ 2147483646 h 646"/>
                    <a:gd name="T16" fmla="*/ 2147483646 w 1017"/>
                    <a:gd name="T17" fmla="*/ 2147483646 h 646"/>
                    <a:gd name="T18" fmla="*/ 2147483646 w 1017"/>
                    <a:gd name="T19" fmla="*/ 2147483646 h 646"/>
                    <a:gd name="T20" fmla="*/ 2147483646 w 1017"/>
                    <a:gd name="T21" fmla="*/ 2147483646 h 646"/>
                    <a:gd name="T22" fmla="*/ 2147483646 w 1017"/>
                    <a:gd name="T23" fmla="*/ 2147483646 h 6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7"/>
                    <a:gd name="T37" fmla="*/ 0 h 646"/>
                    <a:gd name="T38" fmla="*/ 1017 w 1017"/>
                    <a:gd name="T39" fmla="*/ 646 h 6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7" h="646">
                      <a:moveTo>
                        <a:pt x="156" y="638"/>
                      </a:moveTo>
                      <a:cubicBezTo>
                        <a:pt x="69" y="638"/>
                        <a:pt x="0" y="564"/>
                        <a:pt x="0" y="472"/>
                      </a:cubicBezTo>
                      <a:cubicBezTo>
                        <a:pt x="0" y="385"/>
                        <a:pt x="62" y="315"/>
                        <a:pt x="140" y="306"/>
                      </a:cubicBezTo>
                      <a:lnTo>
                        <a:pt x="140" y="291"/>
                      </a:lnTo>
                      <a:cubicBezTo>
                        <a:pt x="140" y="221"/>
                        <a:pt x="193" y="163"/>
                        <a:pt x="261" y="163"/>
                      </a:cubicBezTo>
                      <a:cubicBezTo>
                        <a:pt x="280" y="163"/>
                        <a:pt x="299" y="169"/>
                        <a:pt x="316" y="177"/>
                      </a:cubicBezTo>
                      <a:cubicBezTo>
                        <a:pt x="342" y="76"/>
                        <a:pt x="440" y="0"/>
                        <a:pt x="557" y="0"/>
                      </a:cubicBezTo>
                      <a:cubicBezTo>
                        <a:pt x="694" y="0"/>
                        <a:pt x="804" y="101"/>
                        <a:pt x="807" y="227"/>
                      </a:cubicBezTo>
                      <a:cubicBezTo>
                        <a:pt x="925" y="237"/>
                        <a:pt x="1017" y="329"/>
                        <a:pt x="1017" y="442"/>
                      </a:cubicBezTo>
                      <a:cubicBezTo>
                        <a:pt x="1017" y="538"/>
                        <a:pt x="949" y="619"/>
                        <a:pt x="857" y="646"/>
                      </a:cubicBezTo>
                      <a:lnTo>
                        <a:pt x="713" y="646"/>
                      </a:lnTo>
                      <a:lnTo>
                        <a:pt x="156" y="63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26" name="Freeform 4035"/>
                <p:cNvSpPr>
                  <a:spLocks noChangeArrowheads="1"/>
                </p:cNvSpPr>
                <p:nvPr/>
              </p:nvSpPr>
              <p:spPr bwMode="auto">
                <a:xfrm>
                  <a:off x="6916738" y="27924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3" y="54"/>
                        <a:pt x="54" y="43"/>
                        <a:pt x="54" y="27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27" name="Freeform 4036"/>
                <p:cNvSpPr>
                  <a:spLocks noChangeArrowheads="1"/>
                </p:cNvSpPr>
                <p:nvPr/>
              </p:nvSpPr>
              <p:spPr bwMode="auto">
                <a:xfrm>
                  <a:off x="6950076" y="29956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28" name="Freeform 4037"/>
                <p:cNvSpPr>
                  <a:spLocks noChangeArrowheads="1"/>
                </p:cNvSpPr>
                <p:nvPr/>
              </p:nvSpPr>
              <p:spPr bwMode="auto">
                <a:xfrm>
                  <a:off x="7081838" y="28987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29" name="Freeform 4038"/>
                <p:cNvSpPr>
                  <a:spLocks noChangeArrowheads="1"/>
                </p:cNvSpPr>
                <p:nvPr/>
              </p:nvSpPr>
              <p:spPr bwMode="auto">
                <a:xfrm>
                  <a:off x="7145338" y="31003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30" name="Freeform 4039"/>
                <p:cNvSpPr>
                  <a:spLocks noChangeArrowheads="1"/>
                </p:cNvSpPr>
                <p:nvPr/>
              </p:nvSpPr>
              <p:spPr bwMode="auto">
                <a:xfrm>
                  <a:off x="7250113" y="29225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4"/>
                    <a:gd name="T2" fmla="*/ 2147483646 w 57"/>
                    <a:gd name="T3" fmla="*/ 2147483646 h 54"/>
                    <a:gd name="T4" fmla="*/ 2147483646 w 57"/>
                    <a:gd name="T5" fmla="*/ 0 h 54"/>
                    <a:gd name="T6" fmla="*/ 0 w 57"/>
                    <a:gd name="T7" fmla="*/ 2147483646 h 54"/>
                    <a:gd name="T8" fmla="*/ 2147483646 w 57"/>
                    <a:gd name="T9" fmla="*/ 2147483646 h 54"/>
                    <a:gd name="T10" fmla="*/ 2147483646 w 57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4"/>
                    <a:gd name="T20" fmla="*/ 57 w 57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4">
                      <a:moveTo>
                        <a:pt x="29" y="54"/>
                      </a:moveTo>
                      <a:cubicBezTo>
                        <a:pt x="44" y="54"/>
                        <a:pt x="57" y="43"/>
                        <a:pt x="57" y="27"/>
                      </a:cubicBezTo>
                      <a:cubicBezTo>
                        <a:pt x="57" y="13"/>
                        <a:pt x="44" y="0"/>
                        <a:pt x="29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9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31" name="Freeform 4040"/>
                <p:cNvSpPr>
                  <a:spLocks noChangeArrowheads="1"/>
                </p:cNvSpPr>
                <p:nvPr/>
              </p:nvSpPr>
              <p:spPr bwMode="auto">
                <a:xfrm>
                  <a:off x="7186613" y="2789238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32" name="Freeform 4041"/>
                <p:cNvSpPr>
                  <a:spLocks noChangeArrowheads="1"/>
                </p:cNvSpPr>
                <p:nvPr/>
              </p:nvSpPr>
              <p:spPr bwMode="auto">
                <a:xfrm>
                  <a:off x="7435851" y="2921000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8"/>
                      </a:cubicBezTo>
                      <a:cubicBezTo>
                        <a:pt x="55" y="12"/>
                        <a:pt x="42" y="0"/>
                        <a:pt x="28" y="0"/>
                      </a:cubicBezTo>
                      <a:cubicBezTo>
                        <a:pt x="12" y="0"/>
                        <a:pt x="0" y="12"/>
                        <a:pt x="0" y="28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33" name="Freeform 4042"/>
                <p:cNvSpPr>
                  <a:spLocks noChangeArrowheads="1"/>
                </p:cNvSpPr>
                <p:nvPr/>
              </p:nvSpPr>
              <p:spPr bwMode="auto">
                <a:xfrm>
                  <a:off x="7381876" y="28051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34" name="Freeform 4043"/>
                <p:cNvSpPr>
                  <a:spLocks noChangeArrowheads="1"/>
                </p:cNvSpPr>
                <p:nvPr/>
              </p:nvSpPr>
              <p:spPr bwMode="auto">
                <a:xfrm>
                  <a:off x="7404101" y="3141663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35" name="Freeform 4044"/>
                <p:cNvSpPr>
                  <a:spLocks noChangeArrowheads="1"/>
                </p:cNvSpPr>
                <p:nvPr/>
              </p:nvSpPr>
              <p:spPr bwMode="auto">
                <a:xfrm>
                  <a:off x="7791451" y="315436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36" name="Freeform 4045"/>
                <p:cNvSpPr>
                  <a:spLocks noChangeArrowheads="1"/>
                </p:cNvSpPr>
                <p:nvPr/>
              </p:nvSpPr>
              <p:spPr bwMode="auto">
                <a:xfrm>
                  <a:off x="7646988" y="29845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37" name="Freeform 4046"/>
                <p:cNvSpPr>
                  <a:spLocks noChangeArrowheads="1"/>
                </p:cNvSpPr>
                <p:nvPr/>
              </p:nvSpPr>
              <p:spPr bwMode="auto">
                <a:xfrm>
                  <a:off x="7835901" y="27797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38" name="Freeform 4047"/>
                <p:cNvSpPr>
                  <a:spLocks noChangeArrowheads="1"/>
                </p:cNvSpPr>
                <p:nvPr/>
              </p:nvSpPr>
              <p:spPr bwMode="auto">
                <a:xfrm>
                  <a:off x="7948613" y="3046413"/>
                  <a:ext cx="28575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1" y="54"/>
                        <a:pt x="54" y="41"/>
                        <a:pt x="54" y="27"/>
                      </a:cubicBezTo>
                      <a:cubicBezTo>
                        <a:pt x="54" y="11"/>
                        <a:pt x="41" y="0"/>
                        <a:pt x="27" y="0"/>
                      </a:cubicBezTo>
                      <a:cubicBezTo>
                        <a:pt x="11" y="0"/>
                        <a:pt x="0" y="11"/>
                        <a:pt x="0" y="27"/>
                      </a:cubicBezTo>
                      <a:cubicBezTo>
                        <a:pt x="0" y="41"/>
                        <a:pt x="11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39" name="Freeform 4048"/>
                <p:cNvSpPr>
                  <a:spLocks noChangeArrowheads="1"/>
                </p:cNvSpPr>
                <p:nvPr/>
              </p:nvSpPr>
              <p:spPr bwMode="auto">
                <a:xfrm>
                  <a:off x="8189913" y="28686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5"/>
                    <a:gd name="T2" fmla="*/ 2147483646 w 54"/>
                    <a:gd name="T3" fmla="*/ 2147483646 h 55"/>
                    <a:gd name="T4" fmla="*/ 2147483646 w 54"/>
                    <a:gd name="T5" fmla="*/ 0 h 55"/>
                    <a:gd name="T6" fmla="*/ 0 w 54"/>
                    <a:gd name="T7" fmla="*/ 2147483646 h 55"/>
                    <a:gd name="T8" fmla="*/ 2147483646 w 54"/>
                    <a:gd name="T9" fmla="*/ 2147483646 h 55"/>
                    <a:gd name="T10" fmla="*/ 2147483646 w 54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5"/>
                    <a:gd name="T20" fmla="*/ 54 w 54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5">
                      <a:moveTo>
                        <a:pt x="27" y="55"/>
                      </a:moveTo>
                      <a:cubicBezTo>
                        <a:pt x="43" y="55"/>
                        <a:pt x="54" y="44"/>
                        <a:pt x="54" y="28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4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40" name="Freeform 4049"/>
                <p:cNvSpPr>
                  <a:spLocks noChangeArrowheads="1"/>
                </p:cNvSpPr>
                <p:nvPr/>
              </p:nvSpPr>
              <p:spPr bwMode="auto">
                <a:xfrm>
                  <a:off x="8424863" y="2755900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7"/>
                    <a:gd name="T2" fmla="*/ 2147483646 w 55"/>
                    <a:gd name="T3" fmla="*/ 2147483646 h 57"/>
                    <a:gd name="T4" fmla="*/ 2147483646 w 55"/>
                    <a:gd name="T5" fmla="*/ 0 h 57"/>
                    <a:gd name="T6" fmla="*/ 0 w 55"/>
                    <a:gd name="T7" fmla="*/ 2147483646 h 57"/>
                    <a:gd name="T8" fmla="*/ 2147483646 w 55"/>
                    <a:gd name="T9" fmla="*/ 2147483646 h 57"/>
                    <a:gd name="T10" fmla="*/ 2147483646 w 55"/>
                    <a:gd name="T11" fmla="*/ 2147483646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7"/>
                    <a:gd name="T20" fmla="*/ 55 w 55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7">
                      <a:moveTo>
                        <a:pt x="27" y="57"/>
                      </a:moveTo>
                      <a:cubicBezTo>
                        <a:pt x="43" y="57"/>
                        <a:pt x="55" y="44"/>
                        <a:pt x="55" y="29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7" y="57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41" name="Freeform 4050"/>
                <p:cNvSpPr>
                  <a:spLocks noChangeArrowheads="1"/>
                </p:cNvSpPr>
                <p:nvPr/>
              </p:nvSpPr>
              <p:spPr bwMode="auto">
                <a:xfrm>
                  <a:off x="7627938" y="2836863"/>
                  <a:ext cx="28575" cy="28575"/>
                </a:xfrm>
                <a:custGeom>
                  <a:avLst/>
                  <a:gdLst>
                    <a:gd name="T0" fmla="*/ 2147483646 w 56"/>
                    <a:gd name="T1" fmla="*/ 2147483646 h 56"/>
                    <a:gd name="T2" fmla="*/ 2147483646 w 56"/>
                    <a:gd name="T3" fmla="*/ 2147483646 h 56"/>
                    <a:gd name="T4" fmla="*/ 2147483646 w 56"/>
                    <a:gd name="T5" fmla="*/ 0 h 56"/>
                    <a:gd name="T6" fmla="*/ 0 w 56"/>
                    <a:gd name="T7" fmla="*/ 2147483646 h 56"/>
                    <a:gd name="T8" fmla="*/ 2147483646 w 56"/>
                    <a:gd name="T9" fmla="*/ 2147483646 h 56"/>
                    <a:gd name="T10" fmla="*/ 2147483646 w 56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56"/>
                    <a:gd name="T20" fmla="*/ 56 w 56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56">
                      <a:moveTo>
                        <a:pt x="27" y="56"/>
                      </a:move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7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42" name="Freeform 4051"/>
                <p:cNvSpPr>
                  <a:spLocks noChangeArrowheads="1"/>
                </p:cNvSpPr>
                <p:nvPr/>
              </p:nvSpPr>
              <p:spPr bwMode="auto">
                <a:xfrm>
                  <a:off x="7573963" y="31591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2"/>
                        <a:pt x="42" y="0"/>
                        <a:pt x="27" y="0"/>
                      </a:cubicBezTo>
                      <a:cubicBezTo>
                        <a:pt x="11" y="0"/>
                        <a:pt x="0" y="12"/>
                        <a:pt x="0" y="27"/>
                      </a:cubicBezTo>
                      <a:cubicBezTo>
                        <a:pt x="0" y="42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43" name="Freeform 4052"/>
                <p:cNvSpPr>
                  <a:spLocks noChangeArrowheads="1"/>
                </p:cNvSpPr>
                <p:nvPr/>
              </p:nvSpPr>
              <p:spPr bwMode="auto">
                <a:xfrm>
                  <a:off x="7864476" y="29575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44" name="Freeform 4053"/>
                <p:cNvSpPr>
                  <a:spLocks noChangeArrowheads="1"/>
                </p:cNvSpPr>
                <p:nvPr/>
              </p:nvSpPr>
              <p:spPr bwMode="auto">
                <a:xfrm>
                  <a:off x="8039101" y="28035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7" y="0"/>
                      </a:cubicBezTo>
                      <a:cubicBezTo>
                        <a:pt x="11" y="0"/>
                        <a:pt x="0" y="13"/>
                        <a:pt x="0" y="28"/>
                      </a:cubicBezTo>
                      <a:cubicBezTo>
                        <a:pt x="0" y="44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45" name="Freeform 4054"/>
                <p:cNvSpPr>
                  <a:spLocks noChangeArrowheads="1"/>
                </p:cNvSpPr>
                <p:nvPr/>
              </p:nvSpPr>
              <p:spPr bwMode="auto">
                <a:xfrm>
                  <a:off x="8151813" y="30321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46" name="Freeform 4055"/>
                <p:cNvSpPr>
                  <a:spLocks noChangeArrowheads="1"/>
                </p:cNvSpPr>
                <p:nvPr/>
              </p:nvSpPr>
              <p:spPr bwMode="auto">
                <a:xfrm>
                  <a:off x="8429626" y="28733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47" name="Freeform 4056"/>
                <p:cNvSpPr>
                  <a:spLocks noChangeArrowheads="1"/>
                </p:cNvSpPr>
                <p:nvPr/>
              </p:nvSpPr>
              <p:spPr bwMode="auto">
                <a:xfrm>
                  <a:off x="8291513" y="277336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7" y="54"/>
                      </a:moveTo>
                      <a:cubicBezTo>
                        <a:pt x="43" y="54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48" name="Freeform 4057"/>
                <p:cNvSpPr>
                  <a:spLocks noChangeArrowheads="1"/>
                </p:cNvSpPr>
                <p:nvPr/>
              </p:nvSpPr>
              <p:spPr bwMode="auto">
                <a:xfrm>
                  <a:off x="7488238" y="30353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8" y="54"/>
                      </a:moveTo>
                      <a:cubicBezTo>
                        <a:pt x="42" y="54"/>
                        <a:pt x="55" y="41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1"/>
                        <a:pt x="12" y="54"/>
                        <a:pt x="28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49" name="Freeform 4058"/>
                <p:cNvSpPr>
                  <a:spLocks noChangeArrowheads="1"/>
                </p:cNvSpPr>
                <p:nvPr/>
              </p:nvSpPr>
              <p:spPr bwMode="auto">
                <a:xfrm>
                  <a:off x="7250113" y="30241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5"/>
                    <a:gd name="T2" fmla="*/ 2147483646 w 57"/>
                    <a:gd name="T3" fmla="*/ 2147483646 h 55"/>
                    <a:gd name="T4" fmla="*/ 2147483646 w 57"/>
                    <a:gd name="T5" fmla="*/ 0 h 55"/>
                    <a:gd name="T6" fmla="*/ 0 w 57"/>
                    <a:gd name="T7" fmla="*/ 2147483646 h 55"/>
                    <a:gd name="T8" fmla="*/ 2147483646 w 57"/>
                    <a:gd name="T9" fmla="*/ 2147483646 h 55"/>
                    <a:gd name="T10" fmla="*/ 2147483646 w 57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5"/>
                    <a:gd name="T20" fmla="*/ 57 w 57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5">
                      <a:moveTo>
                        <a:pt x="28" y="55"/>
                      </a:moveTo>
                      <a:cubicBezTo>
                        <a:pt x="44" y="55"/>
                        <a:pt x="57" y="42"/>
                        <a:pt x="57" y="27"/>
                      </a:cubicBezTo>
                      <a:cubicBezTo>
                        <a:pt x="57" y="11"/>
                        <a:pt x="44" y="0"/>
                        <a:pt x="28" y="0"/>
                      </a:cubicBezTo>
                      <a:cubicBezTo>
                        <a:pt x="13" y="0"/>
                        <a:pt x="0" y="11"/>
                        <a:pt x="0" y="27"/>
                      </a:cubicBezTo>
                      <a:cubicBezTo>
                        <a:pt x="0" y="42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50" name="Freeform 4059"/>
                <p:cNvSpPr>
                  <a:spLocks noChangeArrowheads="1"/>
                </p:cNvSpPr>
                <p:nvPr/>
              </p:nvSpPr>
              <p:spPr bwMode="auto">
                <a:xfrm>
                  <a:off x="7077076" y="971550"/>
                  <a:ext cx="582613" cy="369888"/>
                </a:xfrm>
                <a:custGeom>
                  <a:avLst/>
                  <a:gdLst>
                    <a:gd name="T0" fmla="*/ 2147483646 w 1131"/>
                    <a:gd name="T1" fmla="*/ 2147483646 h 719"/>
                    <a:gd name="T2" fmla="*/ 0 w 1131"/>
                    <a:gd name="T3" fmla="*/ 2147483646 h 719"/>
                    <a:gd name="T4" fmla="*/ 2147483646 w 1131"/>
                    <a:gd name="T5" fmla="*/ 2147483646 h 719"/>
                    <a:gd name="T6" fmla="*/ 2147483646 w 1131"/>
                    <a:gd name="T7" fmla="*/ 2147483646 h 719"/>
                    <a:gd name="T8" fmla="*/ 2147483646 w 1131"/>
                    <a:gd name="T9" fmla="*/ 2147483646 h 719"/>
                    <a:gd name="T10" fmla="*/ 2147483646 w 1131"/>
                    <a:gd name="T11" fmla="*/ 2147483646 h 719"/>
                    <a:gd name="T12" fmla="*/ 2147483646 w 1131"/>
                    <a:gd name="T13" fmla="*/ 0 h 719"/>
                    <a:gd name="T14" fmla="*/ 2147483646 w 1131"/>
                    <a:gd name="T15" fmla="*/ 2147483646 h 719"/>
                    <a:gd name="T16" fmla="*/ 2147483646 w 1131"/>
                    <a:gd name="T17" fmla="*/ 2147483646 h 719"/>
                    <a:gd name="T18" fmla="*/ 2147483646 w 1131"/>
                    <a:gd name="T19" fmla="*/ 2147483646 h 719"/>
                    <a:gd name="T20" fmla="*/ 2147483646 w 1131"/>
                    <a:gd name="T21" fmla="*/ 2147483646 h 719"/>
                    <a:gd name="T22" fmla="*/ 2147483646 w 1131"/>
                    <a:gd name="T23" fmla="*/ 2147483646 h 7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31"/>
                    <a:gd name="T37" fmla="*/ 0 h 719"/>
                    <a:gd name="T38" fmla="*/ 1131 w 1131"/>
                    <a:gd name="T39" fmla="*/ 719 h 7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31" h="719">
                      <a:moveTo>
                        <a:pt x="174" y="710"/>
                      </a:moveTo>
                      <a:cubicBezTo>
                        <a:pt x="78" y="710"/>
                        <a:pt x="0" y="626"/>
                        <a:pt x="0" y="525"/>
                      </a:cubicBezTo>
                      <a:cubicBezTo>
                        <a:pt x="0" y="428"/>
                        <a:pt x="69" y="349"/>
                        <a:pt x="157" y="340"/>
                      </a:cubicBezTo>
                      <a:cubicBezTo>
                        <a:pt x="157" y="335"/>
                        <a:pt x="156" y="329"/>
                        <a:pt x="156" y="325"/>
                      </a:cubicBezTo>
                      <a:cubicBezTo>
                        <a:pt x="156" y="245"/>
                        <a:pt x="216" y="182"/>
                        <a:pt x="291" y="182"/>
                      </a:cubicBezTo>
                      <a:cubicBezTo>
                        <a:pt x="313" y="182"/>
                        <a:pt x="333" y="187"/>
                        <a:pt x="352" y="198"/>
                      </a:cubicBezTo>
                      <a:cubicBezTo>
                        <a:pt x="381" y="84"/>
                        <a:pt x="490" y="0"/>
                        <a:pt x="620" y="0"/>
                      </a:cubicBezTo>
                      <a:cubicBezTo>
                        <a:pt x="772" y="0"/>
                        <a:pt x="894" y="112"/>
                        <a:pt x="897" y="252"/>
                      </a:cubicBezTo>
                      <a:cubicBezTo>
                        <a:pt x="1029" y="264"/>
                        <a:pt x="1131" y="366"/>
                        <a:pt x="1131" y="491"/>
                      </a:cubicBezTo>
                      <a:cubicBezTo>
                        <a:pt x="1131" y="597"/>
                        <a:pt x="1058" y="688"/>
                        <a:pt x="954" y="719"/>
                      </a:cubicBezTo>
                      <a:lnTo>
                        <a:pt x="793" y="719"/>
                      </a:lnTo>
                      <a:lnTo>
                        <a:pt x="174" y="710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170" name="Rectangle 4060">
                  <a:extLst>
                    <a:ext uri="{FF2B5EF4-FFF2-40B4-BE49-F238E27FC236}">
                      <a16:creationId xmlns="" xmlns:a16="http://schemas.microsoft.com/office/drawing/2014/main" id="{F477B277-B30D-544D-B904-F1B103885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43541" y="2121889"/>
                  <a:ext cx="456273" cy="405706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1" name="Rectangle 4061">
                  <a:extLst>
                    <a:ext uri="{FF2B5EF4-FFF2-40B4-BE49-F238E27FC236}">
                      <a16:creationId xmlns="" xmlns:a16="http://schemas.microsoft.com/office/drawing/2014/main" id="{FA684197-316A-C745-A351-DF61F25BCB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9564" y="2121889"/>
                  <a:ext cx="456273" cy="405706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53" name="Freeform 4062"/>
                <p:cNvSpPr>
                  <a:spLocks noChangeArrowheads="1"/>
                </p:cNvSpPr>
                <p:nvPr/>
              </p:nvSpPr>
              <p:spPr bwMode="auto">
                <a:xfrm>
                  <a:off x="6764338" y="1584325"/>
                  <a:ext cx="1095375" cy="592138"/>
                </a:xfrm>
                <a:custGeom>
                  <a:avLst/>
                  <a:gdLst>
                    <a:gd name="T0" fmla="*/ 2147483646 w 690"/>
                    <a:gd name="T1" fmla="*/ 0 h 373"/>
                    <a:gd name="T2" fmla="*/ 2147483646 w 690"/>
                    <a:gd name="T3" fmla="*/ 0 h 373"/>
                    <a:gd name="T4" fmla="*/ 2147483646 w 690"/>
                    <a:gd name="T5" fmla="*/ 2147483646 h 373"/>
                    <a:gd name="T6" fmla="*/ 0 w 690"/>
                    <a:gd name="T7" fmla="*/ 2147483646 h 373"/>
                    <a:gd name="T8" fmla="*/ 2147483646 w 690"/>
                    <a:gd name="T9" fmla="*/ 0 h 3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0"/>
                    <a:gd name="T16" fmla="*/ 0 h 373"/>
                    <a:gd name="T17" fmla="*/ 690 w 690"/>
                    <a:gd name="T18" fmla="*/ 373 h 3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0" h="373">
                      <a:moveTo>
                        <a:pt x="109" y="0"/>
                      </a:moveTo>
                      <a:lnTo>
                        <a:pt x="690" y="0"/>
                      </a:lnTo>
                      <a:lnTo>
                        <a:pt x="690" y="373"/>
                      </a:lnTo>
                      <a:lnTo>
                        <a:pt x="0" y="37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54" name="Freeform 4063"/>
                <p:cNvSpPr>
                  <a:spLocks noChangeArrowheads="1"/>
                </p:cNvSpPr>
                <p:nvPr/>
              </p:nvSpPr>
              <p:spPr bwMode="auto">
                <a:xfrm>
                  <a:off x="7345363" y="1584325"/>
                  <a:ext cx="1096963" cy="592138"/>
                </a:xfrm>
                <a:custGeom>
                  <a:avLst/>
                  <a:gdLst>
                    <a:gd name="T0" fmla="*/ 2147483646 w 2128"/>
                    <a:gd name="T1" fmla="*/ 0 h 1157"/>
                    <a:gd name="T2" fmla="*/ 0 w 2128"/>
                    <a:gd name="T3" fmla="*/ 0 h 1157"/>
                    <a:gd name="T4" fmla="*/ 0 w 2128"/>
                    <a:gd name="T5" fmla="*/ 2147483646 h 1157"/>
                    <a:gd name="T6" fmla="*/ 2147483646 w 2128"/>
                    <a:gd name="T7" fmla="*/ 2147483646 h 1157"/>
                    <a:gd name="T8" fmla="*/ 2147483646 w 2128"/>
                    <a:gd name="T9" fmla="*/ 0 h 1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28"/>
                    <a:gd name="T16" fmla="*/ 0 h 1157"/>
                    <a:gd name="T17" fmla="*/ 2128 w 2128"/>
                    <a:gd name="T18" fmla="*/ 1157 h 1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28" h="1157">
                      <a:moveTo>
                        <a:pt x="1794" y="0"/>
                      </a:moveTo>
                      <a:lnTo>
                        <a:pt x="0" y="0"/>
                      </a:lnTo>
                      <a:lnTo>
                        <a:pt x="0" y="1157"/>
                      </a:lnTo>
                      <a:lnTo>
                        <a:pt x="2128" y="1157"/>
                      </a:lnTo>
                      <a:lnTo>
                        <a:pt x="1793" y="0"/>
                      </a:lnTo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174" name="Rectangle 4064">
                  <a:extLst>
                    <a:ext uri="{FF2B5EF4-FFF2-40B4-BE49-F238E27FC236}">
                      <a16:creationId xmlns="" xmlns:a16="http://schemas.microsoft.com/office/drawing/2014/main" id="{6CFC2394-50E9-B74D-AACA-7DD5BA4993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9564" y="2527595"/>
                  <a:ext cx="506988" cy="50729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5" name="Rectangle 4065">
                  <a:extLst>
                    <a:ext uri="{FF2B5EF4-FFF2-40B4-BE49-F238E27FC236}">
                      <a16:creationId xmlns="" xmlns:a16="http://schemas.microsoft.com/office/drawing/2014/main" id="{1DEC07D6-CC31-E844-8B4F-EC3CEDB430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9564" y="2578325"/>
                  <a:ext cx="506988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6" name="Rectangle 4066">
                  <a:extLst>
                    <a:ext uri="{FF2B5EF4-FFF2-40B4-BE49-F238E27FC236}">
                      <a16:creationId xmlns="" xmlns:a16="http://schemas.microsoft.com/office/drawing/2014/main" id="{684A9762-21D0-B343-A624-F6F6F8F713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2826" y="2527595"/>
                  <a:ext cx="557703" cy="50729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7" name="Rectangle 4067">
                  <a:extLst>
                    <a:ext uri="{FF2B5EF4-FFF2-40B4-BE49-F238E27FC236}">
                      <a16:creationId xmlns="" xmlns:a16="http://schemas.microsoft.com/office/drawing/2014/main" id="{9A428D3B-DA56-D74E-A8D3-1BF93CC180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92826" y="2578325"/>
                  <a:ext cx="55770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59" name="Freeform 4068"/>
                <p:cNvSpPr>
                  <a:spLocks noChangeArrowheads="1"/>
                </p:cNvSpPr>
                <p:nvPr/>
              </p:nvSpPr>
              <p:spPr bwMode="auto">
                <a:xfrm>
                  <a:off x="7210426" y="1574800"/>
                  <a:ext cx="781050" cy="1112838"/>
                </a:xfrm>
                <a:custGeom>
                  <a:avLst/>
                  <a:gdLst>
                    <a:gd name="T0" fmla="*/ 0 w 492"/>
                    <a:gd name="T1" fmla="*/ 2147483646 h 701"/>
                    <a:gd name="T2" fmla="*/ 2147483646 w 492"/>
                    <a:gd name="T3" fmla="*/ 0 h 701"/>
                    <a:gd name="T4" fmla="*/ 2147483646 w 492"/>
                    <a:gd name="T5" fmla="*/ 2147483646 h 701"/>
                    <a:gd name="T6" fmla="*/ 2147483646 w 492"/>
                    <a:gd name="T7" fmla="*/ 2147483646 h 701"/>
                    <a:gd name="T8" fmla="*/ 0 w 492"/>
                    <a:gd name="T9" fmla="*/ 2147483646 h 701"/>
                    <a:gd name="T10" fmla="*/ 0 w 492"/>
                    <a:gd name="T11" fmla="*/ 2147483646 h 7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2"/>
                    <a:gd name="T19" fmla="*/ 0 h 701"/>
                    <a:gd name="T20" fmla="*/ 492 w 492"/>
                    <a:gd name="T21" fmla="*/ 701 h 7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2" h="701">
                      <a:moveTo>
                        <a:pt x="0" y="168"/>
                      </a:moveTo>
                      <a:lnTo>
                        <a:pt x="255" y="0"/>
                      </a:lnTo>
                      <a:lnTo>
                        <a:pt x="492" y="168"/>
                      </a:lnTo>
                      <a:lnTo>
                        <a:pt x="492" y="701"/>
                      </a:lnTo>
                      <a:lnTo>
                        <a:pt x="0" y="701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179" name="Rectangle 4069">
                  <a:extLst>
                    <a:ext uri="{FF2B5EF4-FFF2-40B4-BE49-F238E27FC236}">
                      <a16:creationId xmlns="" xmlns:a16="http://schemas.microsoft.com/office/drawing/2014/main" id="{25564B30-FB46-3C40-97D0-D8E5C5ADCB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0745" y="2324742"/>
                  <a:ext cx="202795" cy="355009"/>
                </a:xfrm>
                <a:prstGeom prst="rect">
                  <a:avLst/>
                </a:prstGeom>
                <a:solidFill>
                  <a:srgbClr val="F14E5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0" name="Rectangle 4070">
                  <a:extLst>
                    <a:ext uri="{FF2B5EF4-FFF2-40B4-BE49-F238E27FC236}">
                      <a16:creationId xmlns="" xmlns:a16="http://schemas.microsoft.com/office/drawing/2014/main" id="{E2AA6654-BD63-5940-99CB-FB00373177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46336" y="2172618"/>
                  <a:ext cx="152080" cy="30428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1" name="Rectangle 4071">
                  <a:extLst>
                    <a:ext uri="{FF2B5EF4-FFF2-40B4-BE49-F238E27FC236}">
                      <a16:creationId xmlns="" xmlns:a16="http://schemas.microsoft.com/office/drawing/2014/main" id="{5ADDFEE4-2B54-7B4E-BA87-E0CAE9ECF3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30962" y="2172618"/>
                  <a:ext cx="152080" cy="30428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63" name="Freeform 4072"/>
                <p:cNvSpPr>
                  <a:spLocks noChangeArrowheads="1"/>
                </p:cNvSpPr>
                <p:nvPr/>
              </p:nvSpPr>
              <p:spPr bwMode="auto">
                <a:xfrm>
                  <a:off x="6994526" y="1409700"/>
                  <a:ext cx="1212850" cy="722313"/>
                </a:xfrm>
                <a:custGeom>
                  <a:avLst/>
                  <a:gdLst>
                    <a:gd name="T0" fmla="*/ 2147483646 w 764"/>
                    <a:gd name="T1" fmla="*/ 2147483646 h 455"/>
                    <a:gd name="T2" fmla="*/ 2147483646 w 764"/>
                    <a:gd name="T3" fmla="*/ 0 h 455"/>
                    <a:gd name="T4" fmla="*/ 2147483646 w 764"/>
                    <a:gd name="T5" fmla="*/ 0 h 455"/>
                    <a:gd name="T6" fmla="*/ 2147483646 w 764"/>
                    <a:gd name="T7" fmla="*/ 0 h 455"/>
                    <a:gd name="T8" fmla="*/ 2147483646 w 764"/>
                    <a:gd name="T9" fmla="*/ 2147483646 h 455"/>
                    <a:gd name="T10" fmla="*/ 2147483646 w 764"/>
                    <a:gd name="T11" fmla="*/ 2147483646 h 455"/>
                    <a:gd name="T12" fmla="*/ 2147483646 w 764"/>
                    <a:gd name="T13" fmla="*/ 2147483646 h 455"/>
                    <a:gd name="T14" fmla="*/ 2147483646 w 764"/>
                    <a:gd name="T15" fmla="*/ 2147483646 h 455"/>
                    <a:gd name="T16" fmla="*/ 2147483646 w 764"/>
                    <a:gd name="T17" fmla="*/ 2147483646 h 455"/>
                    <a:gd name="T18" fmla="*/ 2147483646 w 764"/>
                    <a:gd name="T19" fmla="*/ 2147483646 h 455"/>
                    <a:gd name="T20" fmla="*/ 0 w 764"/>
                    <a:gd name="T21" fmla="*/ 2147483646 h 455"/>
                    <a:gd name="T22" fmla="*/ 2147483646 w 764"/>
                    <a:gd name="T23" fmla="*/ 2147483646 h 455"/>
                    <a:gd name="T24" fmla="*/ 2147483646 w 764"/>
                    <a:gd name="T25" fmla="*/ 2147483646 h 4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64"/>
                    <a:gd name="T40" fmla="*/ 0 h 455"/>
                    <a:gd name="T41" fmla="*/ 764 w 764"/>
                    <a:gd name="T42" fmla="*/ 455 h 4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64" h="455">
                      <a:moveTo>
                        <a:pt x="307" y="74"/>
                      </a:moveTo>
                      <a:lnTo>
                        <a:pt x="381" y="0"/>
                      </a:lnTo>
                      <a:lnTo>
                        <a:pt x="382" y="0"/>
                      </a:lnTo>
                      <a:lnTo>
                        <a:pt x="456" y="74"/>
                      </a:lnTo>
                      <a:lnTo>
                        <a:pt x="456" y="75"/>
                      </a:lnTo>
                      <a:lnTo>
                        <a:pt x="764" y="381"/>
                      </a:lnTo>
                      <a:lnTo>
                        <a:pt x="689" y="455"/>
                      </a:lnTo>
                      <a:lnTo>
                        <a:pt x="382" y="148"/>
                      </a:lnTo>
                      <a:lnTo>
                        <a:pt x="74" y="455"/>
                      </a:lnTo>
                      <a:lnTo>
                        <a:pt x="0" y="381"/>
                      </a:lnTo>
                      <a:lnTo>
                        <a:pt x="307" y="75"/>
                      </a:lnTo>
                      <a:lnTo>
                        <a:pt x="307" y="74"/>
                      </a:lnTo>
                      <a:close/>
                    </a:path>
                  </a:pathLst>
                </a:custGeom>
                <a:solidFill>
                  <a:srgbClr val="F8A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64" name="Freeform 4073"/>
                <p:cNvSpPr>
                  <a:spLocks noChangeArrowheads="1"/>
                </p:cNvSpPr>
                <p:nvPr/>
              </p:nvSpPr>
              <p:spPr bwMode="auto">
                <a:xfrm>
                  <a:off x="7037388" y="1520825"/>
                  <a:ext cx="1122363" cy="558800"/>
                </a:xfrm>
                <a:custGeom>
                  <a:avLst/>
                  <a:gdLst>
                    <a:gd name="T0" fmla="*/ 2147483646 w 707"/>
                    <a:gd name="T1" fmla="*/ 2147483646 h 352"/>
                    <a:gd name="T2" fmla="*/ 2147483646 w 707"/>
                    <a:gd name="T3" fmla="*/ 2147483646 h 352"/>
                    <a:gd name="T4" fmla="*/ 2147483646 w 707"/>
                    <a:gd name="T5" fmla="*/ 2147483646 h 352"/>
                    <a:gd name="T6" fmla="*/ 2147483646 w 707"/>
                    <a:gd name="T7" fmla="*/ 2147483646 h 352"/>
                    <a:gd name="T8" fmla="*/ 0 w 707"/>
                    <a:gd name="T9" fmla="*/ 2147483646 h 352"/>
                    <a:gd name="T10" fmla="*/ 2147483646 w 707"/>
                    <a:gd name="T11" fmla="*/ 2147483646 h 352"/>
                    <a:gd name="T12" fmla="*/ 2147483646 w 707"/>
                    <a:gd name="T13" fmla="*/ 0 h 352"/>
                    <a:gd name="T14" fmla="*/ 2147483646 w 707"/>
                    <a:gd name="T15" fmla="*/ 2147483646 h 3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7"/>
                    <a:gd name="T25" fmla="*/ 0 h 352"/>
                    <a:gd name="T26" fmla="*/ 707 w 707"/>
                    <a:gd name="T27" fmla="*/ 352 h 3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7" h="352">
                      <a:moveTo>
                        <a:pt x="707" y="340"/>
                      </a:moveTo>
                      <a:lnTo>
                        <a:pt x="695" y="352"/>
                      </a:lnTo>
                      <a:lnTo>
                        <a:pt x="353" y="23"/>
                      </a:lnTo>
                      <a:lnTo>
                        <a:pt x="12" y="350"/>
                      </a:lnTo>
                      <a:lnTo>
                        <a:pt x="0" y="338"/>
                      </a:lnTo>
                      <a:lnTo>
                        <a:pt x="344" y="9"/>
                      </a:lnTo>
                      <a:lnTo>
                        <a:pt x="353" y="0"/>
                      </a:lnTo>
                      <a:lnTo>
                        <a:pt x="707" y="340"/>
                      </a:lnTo>
                      <a:close/>
                    </a:path>
                  </a:pathLst>
                </a:custGeom>
                <a:solidFill>
                  <a:srgbClr val="FAB8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184" name="Rectangle 4074">
                  <a:extLst>
                    <a:ext uri="{FF2B5EF4-FFF2-40B4-BE49-F238E27FC236}">
                      <a16:creationId xmlns="" xmlns:a16="http://schemas.microsoft.com/office/drawing/2014/main" id="{B81BB546-52C6-DF4E-8C29-8390D32262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37950" y="2324742"/>
                  <a:ext cx="152080" cy="202853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5" name="Rectangle 4075">
                  <a:extLst>
                    <a:ext uri="{FF2B5EF4-FFF2-40B4-BE49-F238E27FC236}">
                      <a16:creationId xmlns="" xmlns:a16="http://schemas.microsoft.com/office/drawing/2014/main" id="{5357432C-A8B8-E14B-B0B1-45361FC62C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8633" y="2426169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6" name="Rectangle 4076">
                  <a:extLst>
                    <a:ext uri="{FF2B5EF4-FFF2-40B4-BE49-F238E27FC236}">
                      <a16:creationId xmlns="" xmlns:a16="http://schemas.microsoft.com/office/drawing/2014/main" id="{6AE27997-AFD2-F04E-8AB1-8BA4A22C93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9348" y="2426169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7" name="Rectangle 4077">
                  <a:extLst>
                    <a:ext uri="{FF2B5EF4-FFF2-40B4-BE49-F238E27FC236}">
                      <a16:creationId xmlns="" xmlns:a16="http://schemas.microsoft.com/office/drawing/2014/main" id="{A52B2262-A656-CF4B-84E2-D1184CB35E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8633" y="2324742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8" name="Rectangle 4078">
                  <a:extLst>
                    <a:ext uri="{FF2B5EF4-FFF2-40B4-BE49-F238E27FC236}">
                      <a16:creationId xmlns="" xmlns:a16="http://schemas.microsoft.com/office/drawing/2014/main" id="{EE1E79C0-4D38-2C42-B430-4A085EC333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9348" y="2324742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70" name="Freeform 4079"/>
                <p:cNvSpPr>
                  <a:spLocks noChangeArrowheads="1"/>
                </p:cNvSpPr>
                <p:nvPr/>
              </p:nvSpPr>
              <p:spPr bwMode="auto">
                <a:xfrm>
                  <a:off x="7834313" y="2514600"/>
                  <a:ext cx="17463" cy="17463"/>
                </a:xfrm>
                <a:custGeom>
                  <a:avLst/>
                  <a:gdLst>
                    <a:gd name="T0" fmla="*/ 2147483646 w 35"/>
                    <a:gd name="T1" fmla="*/ 2147483646 h 35"/>
                    <a:gd name="T2" fmla="*/ 2147483646 w 35"/>
                    <a:gd name="T3" fmla="*/ 2147483646 h 35"/>
                    <a:gd name="T4" fmla="*/ 2147483646 w 35"/>
                    <a:gd name="T5" fmla="*/ 0 h 35"/>
                    <a:gd name="T6" fmla="*/ 0 w 35"/>
                    <a:gd name="T7" fmla="*/ 2147483646 h 35"/>
                    <a:gd name="T8" fmla="*/ 2147483646 w 35"/>
                    <a:gd name="T9" fmla="*/ 2147483646 h 35"/>
                    <a:gd name="T10" fmla="*/ 2147483646 w 35"/>
                    <a:gd name="T11" fmla="*/ 214748364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35"/>
                    <a:gd name="T20" fmla="*/ 35 w 35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35">
                      <a:moveTo>
                        <a:pt x="18" y="35"/>
                      </a:moveTo>
                      <a:cubicBezTo>
                        <a:pt x="28" y="35"/>
                        <a:pt x="35" y="27"/>
                        <a:pt x="35" y="17"/>
                      </a:cubicBezTo>
                      <a:cubicBezTo>
                        <a:pt x="35" y="7"/>
                        <a:pt x="28" y="0"/>
                        <a:pt x="18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7"/>
                        <a:pt x="7" y="35"/>
                        <a:pt x="18" y="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190" name="Rectangle 4080">
                  <a:extLst>
                    <a:ext uri="{FF2B5EF4-FFF2-40B4-BE49-F238E27FC236}">
                      <a16:creationId xmlns="" xmlns:a16="http://schemas.microsoft.com/office/drawing/2014/main" id="{8231A907-38C8-544F-89A4-9F03B28485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7733" y="2324742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1" name="Rectangle 4081">
                  <a:extLst>
                    <a:ext uri="{FF2B5EF4-FFF2-40B4-BE49-F238E27FC236}">
                      <a16:creationId xmlns="" xmlns:a16="http://schemas.microsoft.com/office/drawing/2014/main" id="{A3FAB55F-7A8E-3C4A-865D-C9E704A326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7019" y="2324742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2" name="Rectangle 4082">
                  <a:extLst>
                    <a:ext uri="{FF2B5EF4-FFF2-40B4-BE49-F238E27FC236}">
                      <a16:creationId xmlns="" xmlns:a16="http://schemas.microsoft.com/office/drawing/2014/main" id="{2DCDE259-73C0-1049-832C-C120FC4981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7733" y="2223316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3" name="Rectangle 4083">
                  <a:extLst>
                    <a:ext uri="{FF2B5EF4-FFF2-40B4-BE49-F238E27FC236}">
                      <a16:creationId xmlns="" xmlns:a16="http://schemas.microsoft.com/office/drawing/2014/main" id="{38AF7AF1-EFE4-5644-AC29-B7A332EFD6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7019" y="2223316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4" name="Rectangle 4084">
                  <a:extLst>
                    <a:ext uri="{FF2B5EF4-FFF2-40B4-BE49-F238E27FC236}">
                      <a16:creationId xmlns="" xmlns:a16="http://schemas.microsoft.com/office/drawing/2014/main" id="{1A776210-E56F-BE42-AACD-3B316FE839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81645" y="2324742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5" name="Rectangle 4085">
                  <a:extLst>
                    <a:ext uri="{FF2B5EF4-FFF2-40B4-BE49-F238E27FC236}">
                      <a16:creationId xmlns="" xmlns:a16="http://schemas.microsoft.com/office/drawing/2014/main" id="{99325BD9-446E-2845-A40D-E3D31B1235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2360" y="2324742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6" name="Rectangle 4086">
                  <a:extLst>
                    <a:ext uri="{FF2B5EF4-FFF2-40B4-BE49-F238E27FC236}">
                      <a16:creationId xmlns="" xmlns:a16="http://schemas.microsoft.com/office/drawing/2014/main" id="{2F0B87AD-DAC8-A14C-9B8F-105151A7E2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81645" y="2223316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7" name="Rectangle 4087">
                  <a:extLst>
                    <a:ext uri="{FF2B5EF4-FFF2-40B4-BE49-F238E27FC236}">
                      <a16:creationId xmlns="" xmlns:a16="http://schemas.microsoft.com/office/drawing/2014/main" id="{E71C208B-6150-AD49-A0E0-EEE751DE95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32360" y="2223316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8" name="Rectangle 4088">
                  <a:extLst>
                    <a:ext uri="{FF2B5EF4-FFF2-40B4-BE49-F238E27FC236}">
                      <a16:creationId xmlns="" xmlns:a16="http://schemas.microsoft.com/office/drawing/2014/main" id="{7F62EAAA-5179-E34C-9E4B-897C3E6B71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85838" y="2324742"/>
                  <a:ext cx="152112" cy="202853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9" name="Rectangle 4089">
                  <a:extLst>
                    <a:ext uri="{FF2B5EF4-FFF2-40B4-BE49-F238E27FC236}">
                      <a16:creationId xmlns="" xmlns:a16="http://schemas.microsoft.com/office/drawing/2014/main" id="{FDA05DDB-EB8F-6340-AD34-F9C9D6B495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36552" y="2426169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0" name="Rectangle 4090">
                  <a:extLst>
                    <a:ext uri="{FF2B5EF4-FFF2-40B4-BE49-F238E27FC236}">
                      <a16:creationId xmlns="" xmlns:a16="http://schemas.microsoft.com/office/drawing/2014/main" id="{8D1DAE7E-962B-7649-B544-F758A94EA7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87235" y="2426169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1" name="Rectangle 4091">
                  <a:extLst>
                    <a:ext uri="{FF2B5EF4-FFF2-40B4-BE49-F238E27FC236}">
                      <a16:creationId xmlns="" xmlns:a16="http://schemas.microsoft.com/office/drawing/2014/main" id="{B175871F-E647-8447-95B7-579E4475F9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36552" y="2324742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02" name="Rectangle 4092">
                  <a:extLst>
                    <a:ext uri="{FF2B5EF4-FFF2-40B4-BE49-F238E27FC236}">
                      <a16:creationId xmlns="" xmlns:a16="http://schemas.microsoft.com/office/drawing/2014/main" id="{74570581-B9C6-EA4C-8DF6-A822DD6FB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87235" y="2324742"/>
                  <a:ext cx="0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84" name="Freeform 4093"/>
                <p:cNvSpPr>
                  <a:spLocks noChangeArrowheads="1"/>
                </p:cNvSpPr>
                <p:nvPr/>
              </p:nvSpPr>
              <p:spPr bwMode="auto">
                <a:xfrm>
                  <a:off x="7472363" y="1855788"/>
                  <a:ext cx="255588" cy="255588"/>
                </a:xfrm>
                <a:custGeom>
                  <a:avLst/>
                  <a:gdLst>
                    <a:gd name="T0" fmla="*/ 2147483646 w 498"/>
                    <a:gd name="T1" fmla="*/ 2147483646 h 498"/>
                    <a:gd name="T2" fmla="*/ 2147483646 w 498"/>
                    <a:gd name="T3" fmla="*/ 2147483646 h 498"/>
                    <a:gd name="T4" fmla="*/ 2147483646 w 498"/>
                    <a:gd name="T5" fmla="*/ 0 h 498"/>
                    <a:gd name="T6" fmla="*/ 0 w 498"/>
                    <a:gd name="T7" fmla="*/ 2147483646 h 498"/>
                    <a:gd name="T8" fmla="*/ 2147483646 w 498"/>
                    <a:gd name="T9" fmla="*/ 2147483646 h 498"/>
                    <a:gd name="T10" fmla="*/ 2147483646 w 498"/>
                    <a:gd name="T11" fmla="*/ 2147483646 h 4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8"/>
                    <a:gd name="T19" fmla="*/ 0 h 498"/>
                    <a:gd name="T20" fmla="*/ 498 w 498"/>
                    <a:gd name="T21" fmla="*/ 498 h 4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8" h="498">
                      <a:moveTo>
                        <a:pt x="250" y="498"/>
                      </a:moveTo>
                      <a:cubicBezTo>
                        <a:pt x="387" y="498"/>
                        <a:pt x="498" y="386"/>
                        <a:pt x="498" y="249"/>
                      </a:cubicBezTo>
                      <a:cubicBezTo>
                        <a:pt x="498" y="112"/>
                        <a:pt x="387" y="0"/>
                        <a:pt x="250" y="0"/>
                      </a:cubicBezTo>
                      <a:cubicBezTo>
                        <a:pt x="113" y="0"/>
                        <a:pt x="0" y="112"/>
                        <a:pt x="0" y="249"/>
                      </a:cubicBezTo>
                      <a:cubicBezTo>
                        <a:pt x="0" y="386"/>
                        <a:pt x="113" y="498"/>
                        <a:pt x="250" y="498"/>
                      </a:cubicBezTo>
                    </a:path>
                  </a:pathLst>
                </a:custGeom>
                <a:solidFill>
                  <a:srgbClr val="C6DF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85" name="Freeform 4094"/>
                <p:cNvSpPr>
                  <a:spLocks noChangeArrowheads="1"/>
                </p:cNvSpPr>
                <p:nvPr/>
              </p:nvSpPr>
              <p:spPr bwMode="auto">
                <a:xfrm>
                  <a:off x="7513638" y="1898650"/>
                  <a:ext cx="173038" cy="171450"/>
                </a:xfrm>
                <a:custGeom>
                  <a:avLst/>
                  <a:gdLst>
                    <a:gd name="T0" fmla="*/ 2147483646 w 336"/>
                    <a:gd name="T1" fmla="*/ 2147483646 h 337"/>
                    <a:gd name="T2" fmla="*/ 2147483646 w 336"/>
                    <a:gd name="T3" fmla="*/ 2147483646 h 337"/>
                    <a:gd name="T4" fmla="*/ 2147483646 w 336"/>
                    <a:gd name="T5" fmla="*/ 0 h 337"/>
                    <a:gd name="T6" fmla="*/ 0 w 336"/>
                    <a:gd name="T7" fmla="*/ 2147483646 h 337"/>
                    <a:gd name="T8" fmla="*/ 2147483646 w 336"/>
                    <a:gd name="T9" fmla="*/ 2147483646 h 337"/>
                    <a:gd name="T10" fmla="*/ 2147483646 w 336"/>
                    <a:gd name="T11" fmla="*/ 2147483646 h 3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6"/>
                    <a:gd name="T19" fmla="*/ 0 h 337"/>
                    <a:gd name="T20" fmla="*/ 336 w 336"/>
                    <a:gd name="T21" fmla="*/ 337 h 3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6" h="337">
                      <a:moveTo>
                        <a:pt x="169" y="337"/>
                      </a:moveTo>
                      <a:cubicBezTo>
                        <a:pt x="261" y="337"/>
                        <a:pt x="336" y="261"/>
                        <a:pt x="336" y="168"/>
                      </a:cubicBezTo>
                      <a:cubicBezTo>
                        <a:pt x="336" y="75"/>
                        <a:pt x="261" y="0"/>
                        <a:pt x="169" y="0"/>
                      </a:cubicBezTo>
                      <a:cubicBezTo>
                        <a:pt x="75" y="0"/>
                        <a:pt x="0" y="75"/>
                        <a:pt x="0" y="168"/>
                      </a:cubicBezTo>
                      <a:cubicBezTo>
                        <a:pt x="0" y="261"/>
                        <a:pt x="75" y="337"/>
                        <a:pt x="169" y="337"/>
                      </a:cubicBezTo>
                    </a:path>
                  </a:pathLst>
                </a:custGeom>
                <a:solidFill>
                  <a:srgbClr val="DFED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86" name="Freeform 4001"/>
                <p:cNvSpPr>
                  <a:spLocks noChangeArrowheads="1"/>
                </p:cNvSpPr>
                <p:nvPr/>
              </p:nvSpPr>
              <p:spPr bwMode="auto">
                <a:xfrm>
                  <a:off x="7462044" y="1857375"/>
                  <a:ext cx="258763" cy="258763"/>
                </a:xfrm>
                <a:custGeom>
                  <a:avLst/>
                  <a:gdLst>
                    <a:gd name="T0" fmla="*/ 2147483646 w 163"/>
                    <a:gd name="T1" fmla="*/ 0 h 163"/>
                    <a:gd name="T2" fmla="*/ 2147483646 w 163"/>
                    <a:gd name="T3" fmla="*/ 0 h 163"/>
                    <a:gd name="T4" fmla="*/ 2147483646 w 163"/>
                    <a:gd name="T5" fmla="*/ 2147483646 h 163"/>
                    <a:gd name="T6" fmla="*/ 2147483646 w 163"/>
                    <a:gd name="T7" fmla="*/ 2147483646 h 163"/>
                    <a:gd name="T8" fmla="*/ 2147483646 w 163"/>
                    <a:gd name="T9" fmla="*/ 2147483646 h 163"/>
                    <a:gd name="T10" fmla="*/ 2147483646 w 163"/>
                    <a:gd name="T11" fmla="*/ 2147483646 h 163"/>
                    <a:gd name="T12" fmla="*/ 2147483646 w 163"/>
                    <a:gd name="T13" fmla="*/ 2147483646 h 163"/>
                    <a:gd name="T14" fmla="*/ 2147483646 w 163"/>
                    <a:gd name="T15" fmla="*/ 2147483646 h 163"/>
                    <a:gd name="T16" fmla="*/ 2147483646 w 163"/>
                    <a:gd name="T17" fmla="*/ 2147483646 h 163"/>
                    <a:gd name="T18" fmla="*/ 0 w 163"/>
                    <a:gd name="T19" fmla="*/ 2147483646 h 163"/>
                    <a:gd name="T20" fmla="*/ 0 w 163"/>
                    <a:gd name="T21" fmla="*/ 2147483646 h 163"/>
                    <a:gd name="T22" fmla="*/ 2147483646 w 163"/>
                    <a:gd name="T23" fmla="*/ 2147483646 h 163"/>
                    <a:gd name="T24" fmla="*/ 2147483646 w 163"/>
                    <a:gd name="T25" fmla="*/ 0 h 1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3"/>
                    <a:gd name="T40" fmla="*/ 0 h 163"/>
                    <a:gd name="T41" fmla="*/ 163 w 163"/>
                    <a:gd name="T42" fmla="*/ 163 h 1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3" h="163">
                      <a:moveTo>
                        <a:pt x="48" y="0"/>
                      </a:moveTo>
                      <a:lnTo>
                        <a:pt x="115" y="0"/>
                      </a:lnTo>
                      <a:lnTo>
                        <a:pt x="115" y="48"/>
                      </a:lnTo>
                      <a:lnTo>
                        <a:pt x="163" y="48"/>
                      </a:lnTo>
                      <a:lnTo>
                        <a:pt x="163" y="116"/>
                      </a:lnTo>
                      <a:lnTo>
                        <a:pt x="115" y="116"/>
                      </a:lnTo>
                      <a:lnTo>
                        <a:pt x="115" y="163"/>
                      </a:lnTo>
                      <a:lnTo>
                        <a:pt x="48" y="163"/>
                      </a:lnTo>
                      <a:lnTo>
                        <a:pt x="48" y="116"/>
                      </a:lnTo>
                      <a:lnTo>
                        <a:pt x="0" y="116"/>
                      </a:lnTo>
                      <a:lnTo>
                        <a:pt x="0" y="48"/>
                      </a:lnTo>
                      <a:lnTo>
                        <a:pt x="48" y="4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DF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grpSp>
            <p:nvGrpSpPr>
              <p:cNvPr id="34841" name="Group 448"/>
              <p:cNvGrpSpPr>
                <a:grpSpLocks/>
              </p:cNvGrpSpPr>
              <p:nvPr/>
            </p:nvGrpSpPr>
            <p:grpSpPr bwMode="auto">
              <a:xfrm>
                <a:off x="3869461" y="3188066"/>
                <a:ext cx="212931" cy="212055"/>
                <a:chOff x="6234113" y="600075"/>
                <a:chExt cx="2700338" cy="2689226"/>
              </a:xfrm>
            </p:grpSpPr>
            <p:sp>
              <p:nvSpPr>
                <p:cNvPr id="34847" name="Freeform 4026"/>
                <p:cNvSpPr>
                  <a:spLocks noChangeArrowheads="1"/>
                </p:cNvSpPr>
                <p:nvPr/>
              </p:nvSpPr>
              <p:spPr bwMode="auto">
                <a:xfrm>
                  <a:off x="6938963" y="27828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48" name="Freeform 4027"/>
                <p:cNvSpPr>
                  <a:spLocks noChangeArrowheads="1"/>
                </p:cNvSpPr>
                <p:nvPr/>
              </p:nvSpPr>
              <p:spPr bwMode="auto">
                <a:xfrm>
                  <a:off x="7021513" y="28924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49" name="Freeform 4028"/>
                <p:cNvSpPr>
                  <a:spLocks noChangeArrowheads="1"/>
                </p:cNvSpPr>
                <p:nvPr/>
              </p:nvSpPr>
              <p:spPr bwMode="auto">
                <a:xfrm>
                  <a:off x="6234113" y="600075"/>
                  <a:ext cx="2700338" cy="2689225"/>
                </a:xfrm>
                <a:custGeom>
                  <a:avLst/>
                  <a:gdLst>
                    <a:gd name="T0" fmla="*/ 2147483646 w 5244"/>
                    <a:gd name="T1" fmla="*/ 2147483646 h 5244"/>
                    <a:gd name="T2" fmla="*/ 2147483646 w 5244"/>
                    <a:gd name="T3" fmla="*/ 2147483646 h 5244"/>
                    <a:gd name="T4" fmla="*/ 2147483646 w 5244"/>
                    <a:gd name="T5" fmla="*/ 0 h 5244"/>
                    <a:gd name="T6" fmla="*/ 0 w 5244"/>
                    <a:gd name="T7" fmla="*/ 2147483646 h 5244"/>
                    <a:gd name="T8" fmla="*/ 2147483646 w 5244"/>
                    <a:gd name="T9" fmla="*/ 2147483646 h 5244"/>
                    <a:gd name="T10" fmla="*/ 2147483646 w 5244"/>
                    <a:gd name="T11" fmla="*/ 2147483646 h 52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244"/>
                    <a:gd name="T19" fmla="*/ 0 h 5244"/>
                    <a:gd name="T20" fmla="*/ 5244 w 5244"/>
                    <a:gd name="T21" fmla="*/ 5244 h 52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244" h="5244">
                      <a:moveTo>
                        <a:pt x="2622" y="5244"/>
                      </a:moveTo>
                      <a:cubicBezTo>
                        <a:pt x="4067" y="5244"/>
                        <a:pt x="5244" y="4067"/>
                        <a:pt x="5244" y="2622"/>
                      </a:cubicBezTo>
                      <a:cubicBezTo>
                        <a:pt x="5244" y="1178"/>
                        <a:pt x="4067" y="0"/>
                        <a:pt x="2622" y="0"/>
                      </a:cubicBezTo>
                      <a:cubicBezTo>
                        <a:pt x="1177" y="0"/>
                        <a:pt x="0" y="1178"/>
                        <a:pt x="0" y="2622"/>
                      </a:cubicBezTo>
                      <a:cubicBezTo>
                        <a:pt x="0" y="4067"/>
                        <a:pt x="1177" y="5244"/>
                        <a:pt x="2622" y="5244"/>
                      </a:cubicBezTo>
                    </a:path>
                  </a:pathLst>
                </a:custGeom>
                <a:solidFill>
                  <a:srgbClr val="71D1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50" name="Freeform 4029"/>
                <p:cNvSpPr>
                  <a:spLocks noChangeArrowheads="1"/>
                </p:cNvSpPr>
                <p:nvPr/>
              </p:nvSpPr>
              <p:spPr bwMode="auto">
                <a:xfrm>
                  <a:off x="6546851" y="1023938"/>
                  <a:ext cx="2387600" cy="2033588"/>
                </a:xfrm>
                <a:custGeom>
                  <a:avLst/>
                  <a:gdLst>
                    <a:gd name="T0" fmla="*/ 2147483646 w 4635"/>
                    <a:gd name="T1" fmla="*/ 2147483646 h 3963"/>
                    <a:gd name="T2" fmla="*/ 2147483646 w 4635"/>
                    <a:gd name="T3" fmla="*/ 2147483646 h 3963"/>
                    <a:gd name="T4" fmla="*/ 2147483646 w 4635"/>
                    <a:gd name="T5" fmla="*/ 2147483646 h 3963"/>
                    <a:gd name="T6" fmla="*/ 0 w 4635"/>
                    <a:gd name="T7" fmla="*/ 2147483646 h 3963"/>
                    <a:gd name="T8" fmla="*/ 2147483646 w 4635"/>
                    <a:gd name="T9" fmla="*/ 2147483646 h 3963"/>
                    <a:gd name="T10" fmla="*/ 2147483646 w 4635"/>
                    <a:gd name="T11" fmla="*/ 2147483646 h 3963"/>
                    <a:gd name="T12" fmla="*/ 2147483646 w 4635"/>
                    <a:gd name="T13" fmla="*/ 2147483646 h 3963"/>
                    <a:gd name="T14" fmla="*/ 2147483646 w 4635"/>
                    <a:gd name="T15" fmla="*/ 2147483646 h 3963"/>
                    <a:gd name="T16" fmla="*/ 2147483646 w 4635"/>
                    <a:gd name="T17" fmla="*/ 0 h 3963"/>
                    <a:gd name="T18" fmla="*/ 2147483646 w 4635"/>
                    <a:gd name="T19" fmla="*/ 2147483646 h 3963"/>
                    <a:gd name="T20" fmla="*/ 2147483646 w 4635"/>
                    <a:gd name="T21" fmla="*/ 2147483646 h 3963"/>
                    <a:gd name="T22" fmla="*/ 2147483646 w 4635"/>
                    <a:gd name="T23" fmla="*/ 2147483646 h 3963"/>
                    <a:gd name="T24" fmla="*/ 2147483646 w 4635"/>
                    <a:gd name="T25" fmla="*/ 2147483646 h 39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635"/>
                    <a:gd name="T40" fmla="*/ 0 h 3963"/>
                    <a:gd name="T41" fmla="*/ 4635 w 4635"/>
                    <a:gd name="T42" fmla="*/ 3963 h 39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635" h="3963">
                      <a:moveTo>
                        <a:pt x="4635" y="1801"/>
                      </a:moveTo>
                      <a:cubicBezTo>
                        <a:pt x="4632" y="2700"/>
                        <a:pt x="4179" y="3492"/>
                        <a:pt x="3488" y="3963"/>
                      </a:cubicBezTo>
                      <a:lnTo>
                        <a:pt x="1506" y="3569"/>
                      </a:lnTo>
                      <a:lnTo>
                        <a:pt x="0" y="1698"/>
                      </a:lnTo>
                      <a:lnTo>
                        <a:pt x="576" y="1102"/>
                      </a:lnTo>
                      <a:lnTo>
                        <a:pt x="1066" y="1537"/>
                      </a:lnTo>
                      <a:lnTo>
                        <a:pt x="2325" y="1732"/>
                      </a:lnTo>
                      <a:lnTo>
                        <a:pt x="1150" y="600"/>
                      </a:lnTo>
                      <a:lnTo>
                        <a:pt x="1869" y="0"/>
                      </a:lnTo>
                      <a:lnTo>
                        <a:pt x="3306" y="1335"/>
                      </a:lnTo>
                      <a:lnTo>
                        <a:pt x="3647" y="1599"/>
                      </a:lnTo>
                      <a:lnTo>
                        <a:pt x="4347" y="1492"/>
                      </a:lnTo>
                      <a:lnTo>
                        <a:pt x="4635" y="1801"/>
                      </a:lnTo>
                    </a:path>
                  </a:pathLst>
                </a:custGeom>
                <a:solidFill>
                  <a:srgbClr val="3EC0E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51" name="Freeform 4030"/>
                <p:cNvSpPr>
                  <a:spLocks noChangeArrowheads="1"/>
                </p:cNvSpPr>
                <p:nvPr/>
              </p:nvSpPr>
              <p:spPr bwMode="auto">
                <a:xfrm>
                  <a:off x="8237538" y="2336800"/>
                  <a:ext cx="434975" cy="441325"/>
                </a:xfrm>
                <a:custGeom>
                  <a:avLst/>
                  <a:gdLst>
                    <a:gd name="T0" fmla="*/ 2147483646 w 846"/>
                    <a:gd name="T1" fmla="*/ 2147483646 h 861"/>
                    <a:gd name="T2" fmla="*/ 2147483646 w 846"/>
                    <a:gd name="T3" fmla="*/ 2147483646 h 861"/>
                    <a:gd name="T4" fmla="*/ 2147483646 w 846"/>
                    <a:gd name="T5" fmla="*/ 2147483646 h 861"/>
                    <a:gd name="T6" fmla="*/ 2147483646 w 846"/>
                    <a:gd name="T7" fmla="*/ 2147483646 h 861"/>
                    <a:gd name="T8" fmla="*/ 2147483646 w 846"/>
                    <a:gd name="T9" fmla="*/ 2147483646 h 861"/>
                    <a:gd name="T10" fmla="*/ 2147483646 w 846"/>
                    <a:gd name="T11" fmla="*/ 2147483646 h 861"/>
                    <a:gd name="T12" fmla="*/ 2147483646 w 846"/>
                    <a:gd name="T13" fmla="*/ 2147483646 h 861"/>
                    <a:gd name="T14" fmla="*/ 2147483646 w 846"/>
                    <a:gd name="T15" fmla="*/ 2147483646 h 861"/>
                    <a:gd name="T16" fmla="*/ 2147483646 w 846"/>
                    <a:gd name="T17" fmla="*/ 2147483646 h 861"/>
                    <a:gd name="T18" fmla="*/ 2147483646 w 846"/>
                    <a:gd name="T19" fmla="*/ 2147483646 h 861"/>
                    <a:gd name="T20" fmla="*/ 2147483646 w 846"/>
                    <a:gd name="T21" fmla="*/ 2147483646 h 861"/>
                    <a:gd name="T22" fmla="*/ 2147483646 w 846"/>
                    <a:gd name="T23" fmla="*/ 0 h 861"/>
                    <a:gd name="T24" fmla="*/ 0 w 846"/>
                    <a:gd name="T25" fmla="*/ 2147483646 h 861"/>
                    <a:gd name="T26" fmla="*/ 2147483646 w 846"/>
                    <a:gd name="T27" fmla="*/ 2147483646 h 861"/>
                    <a:gd name="T28" fmla="*/ 2147483646 w 846"/>
                    <a:gd name="T29" fmla="*/ 2147483646 h 861"/>
                    <a:gd name="T30" fmla="*/ 2147483646 w 846"/>
                    <a:gd name="T31" fmla="*/ 2147483646 h 861"/>
                    <a:gd name="T32" fmla="*/ 2147483646 w 846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6"/>
                    <a:gd name="T52" fmla="*/ 0 h 861"/>
                    <a:gd name="T53" fmla="*/ 846 w 846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6" h="861">
                      <a:moveTo>
                        <a:pt x="64" y="561"/>
                      </a:moveTo>
                      <a:cubicBezTo>
                        <a:pt x="55" y="584"/>
                        <a:pt x="50" y="612"/>
                        <a:pt x="50" y="639"/>
                      </a:cubicBezTo>
                      <a:cubicBezTo>
                        <a:pt x="50" y="762"/>
                        <a:pt x="149" y="861"/>
                        <a:pt x="273" y="861"/>
                      </a:cubicBezTo>
                      <a:cubicBezTo>
                        <a:pt x="363" y="861"/>
                        <a:pt x="441" y="808"/>
                        <a:pt x="475" y="731"/>
                      </a:cubicBezTo>
                      <a:cubicBezTo>
                        <a:pt x="514" y="767"/>
                        <a:pt x="566" y="789"/>
                        <a:pt x="624" y="789"/>
                      </a:cubicBezTo>
                      <a:cubicBezTo>
                        <a:pt x="747" y="789"/>
                        <a:pt x="846" y="688"/>
                        <a:pt x="846" y="565"/>
                      </a:cubicBezTo>
                      <a:cubicBezTo>
                        <a:pt x="846" y="443"/>
                        <a:pt x="747" y="343"/>
                        <a:pt x="624" y="343"/>
                      </a:cubicBezTo>
                      <a:lnTo>
                        <a:pt x="618" y="343"/>
                      </a:lnTo>
                      <a:lnTo>
                        <a:pt x="618" y="319"/>
                      </a:lnTo>
                      <a:cubicBezTo>
                        <a:pt x="618" y="196"/>
                        <a:pt x="519" y="96"/>
                        <a:pt x="396" y="96"/>
                      </a:cubicBezTo>
                      <a:cubicBezTo>
                        <a:pt x="374" y="96"/>
                        <a:pt x="353" y="99"/>
                        <a:pt x="332" y="105"/>
                      </a:cubicBezTo>
                      <a:cubicBezTo>
                        <a:pt x="301" y="41"/>
                        <a:pt x="244" y="0"/>
                        <a:pt x="179" y="0"/>
                      </a:cubicBezTo>
                      <a:cubicBezTo>
                        <a:pt x="80" y="0"/>
                        <a:pt x="0" y="99"/>
                        <a:pt x="0" y="222"/>
                      </a:cubicBezTo>
                      <a:cubicBezTo>
                        <a:pt x="0" y="265"/>
                        <a:pt x="11" y="306"/>
                        <a:pt x="28" y="340"/>
                      </a:cubicBezTo>
                      <a:cubicBezTo>
                        <a:pt x="18" y="365"/>
                        <a:pt x="13" y="391"/>
                        <a:pt x="13" y="418"/>
                      </a:cubicBezTo>
                      <a:cubicBezTo>
                        <a:pt x="13" y="473"/>
                        <a:pt x="32" y="522"/>
                        <a:pt x="6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52" name="Freeform 4031"/>
                <p:cNvSpPr>
                  <a:spLocks noChangeArrowheads="1"/>
                </p:cNvSpPr>
                <p:nvPr/>
              </p:nvSpPr>
              <p:spPr bwMode="auto">
                <a:xfrm>
                  <a:off x="6477001" y="2336800"/>
                  <a:ext cx="436563" cy="441325"/>
                </a:xfrm>
                <a:custGeom>
                  <a:avLst/>
                  <a:gdLst>
                    <a:gd name="T0" fmla="*/ 2147483646 w 847"/>
                    <a:gd name="T1" fmla="*/ 2147483646 h 861"/>
                    <a:gd name="T2" fmla="*/ 2147483646 w 847"/>
                    <a:gd name="T3" fmla="*/ 2147483646 h 861"/>
                    <a:gd name="T4" fmla="*/ 2147483646 w 847"/>
                    <a:gd name="T5" fmla="*/ 2147483646 h 861"/>
                    <a:gd name="T6" fmla="*/ 2147483646 w 847"/>
                    <a:gd name="T7" fmla="*/ 2147483646 h 861"/>
                    <a:gd name="T8" fmla="*/ 2147483646 w 847"/>
                    <a:gd name="T9" fmla="*/ 2147483646 h 861"/>
                    <a:gd name="T10" fmla="*/ 0 w 847"/>
                    <a:gd name="T11" fmla="*/ 2147483646 h 861"/>
                    <a:gd name="T12" fmla="*/ 2147483646 w 847"/>
                    <a:gd name="T13" fmla="*/ 2147483646 h 861"/>
                    <a:gd name="T14" fmla="*/ 2147483646 w 847"/>
                    <a:gd name="T15" fmla="*/ 2147483646 h 861"/>
                    <a:gd name="T16" fmla="*/ 2147483646 w 847"/>
                    <a:gd name="T17" fmla="*/ 2147483646 h 861"/>
                    <a:gd name="T18" fmla="*/ 2147483646 w 847"/>
                    <a:gd name="T19" fmla="*/ 2147483646 h 861"/>
                    <a:gd name="T20" fmla="*/ 2147483646 w 847"/>
                    <a:gd name="T21" fmla="*/ 2147483646 h 861"/>
                    <a:gd name="T22" fmla="*/ 2147483646 w 847"/>
                    <a:gd name="T23" fmla="*/ 0 h 861"/>
                    <a:gd name="T24" fmla="*/ 2147483646 w 847"/>
                    <a:gd name="T25" fmla="*/ 2147483646 h 861"/>
                    <a:gd name="T26" fmla="*/ 2147483646 w 847"/>
                    <a:gd name="T27" fmla="*/ 2147483646 h 861"/>
                    <a:gd name="T28" fmla="*/ 2147483646 w 847"/>
                    <a:gd name="T29" fmla="*/ 2147483646 h 861"/>
                    <a:gd name="T30" fmla="*/ 2147483646 w 847"/>
                    <a:gd name="T31" fmla="*/ 2147483646 h 861"/>
                    <a:gd name="T32" fmla="*/ 2147483646 w 847"/>
                    <a:gd name="T33" fmla="*/ 2147483646 h 86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47"/>
                    <a:gd name="T52" fmla="*/ 0 h 861"/>
                    <a:gd name="T53" fmla="*/ 847 w 847"/>
                    <a:gd name="T54" fmla="*/ 861 h 86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47" h="861">
                      <a:moveTo>
                        <a:pt x="784" y="561"/>
                      </a:moveTo>
                      <a:cubicBezTo>
                        <a:pt x="792" y="584"/>
                        <a:pt x="798" y="612"/>
                        <a:pt x="798" y="639"/>
                      </a:cubicBezTo>
                      <a:cubicBezTo>
                        <a:pt x="798" y="762"/>
                        <a:pt x="699" y="861"/>
                        <a:pt x="574" y="861"/>
                      </a:cubicBezTo>
                      <a:cubicBezTo>
                        <a:pt x="485" y="861"/>
                        <a:pt x="407" y="808"/>
                        <a:pt x="372" y="731"/>
                      </a:cubicBezTo>
                      <a:cubicBezTo>
                        <a:pt x="332" y="767"/>
                        <a:pt x="280" y="789"/>
                        <a:pt x="224" y="789"/>
                      </a:cubicBezTo>
                      <a:cubicBezTo>
                        <a:pt x="100" y="789"/>
                        <a:pt x="0" y="688"/>
                        <a:pt x="0" y="565"/>
                      </a:cubicBezTo>
                      <a:cubicBezTo>
                        <a:pt x="0" y="443"/>
                        <a:pt x="100" y="343"/>
                        <a:pt x="224" y="343"/>
                      </a:cubicBezTo>
                      <a:lnTo>
                        <a:pt x="230" y="343"/>
                      </a:lnTo>
                      <a:cubicBezTo>
                        <a:pt x="230" y="334"/>
                        <a:pt x="228" y="327"/>
                        <a:pt x="228" y="319"/>
                      </a:cubicBezTo>
                      <a:cubicBezTo>
                        <a:pt x="228" y="196"/>
                        <a:pt x="329" y="96"/>
                        <a:pt x="452" y="96"/>
                      </a:cubicBezTo>
                      <a:cubicBezTo>
                        <a:pt x="473" y="96"/>
                        <a:pt x="495" y="99"/>
                        <a:pt x="515" y="105"/>
                      </a:cubicBezTo>
                      <a:cubicBezTo>
                        <a:pt x="547" y="41"/>
                        <a:pt x="603" y="0"/>
                        <a:pt x="668" y="0"/>
                      </a:cubicBezTo>
                      <a:cubicBezTo>
                        <a:pt x="768" y="0"/>
                        <a:pt x="847" y="99"/>
                        <a:pt x="847" y="222"/>
                      </a:cubicBezTo>
                      <a:cubicBezTo>
                        <a:pt x="847" y="265"/>
                        <a:pt x="837" y="306"/>
                        <a:pt x="820" y="340"/>
                      </a:cubicBezTo>
                      <a:cubicBezTo>
                        <a:pt x="830" y="365"/>
                        <a:pt x="834" y="391"/>
                        <a:pt x="834" y="418"/>
                      </a:cubicBezTo>
                      <a:cubicBezTo>
                        <a:pt x="834" y="473"/>
                        <a:pt x="815" y="522"/>
                        <a:pt x="784" y="561"/>
                      </a:cubicBezTo>
                    </a:path>
                  </a:pathLst>
                </a:custGeom>
                <a:solidFill>
                  <a:srgbClr val="23743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53" name="Freeform 4032"/>
                <p:cNvSpPr>
                  <a:spLocks noChangeArrowheads="1"/>
                </p:cNvSpPr>
                <p:nvPr/>
              </p:nvSpPr>
              <p:spPr bwMode="auto">
                <a:xfrm>
                  <a:off x="8286751" y="1589088"/>
                  <a:ext cx="500063" cy="315913"/>
                </a:xfrm>
                <a:custGeom>
                  <a:avLst/>
                  <a:gdLst>
                    <a:gd name="T0" fmla="*/ 2147483646 w 970"/>
                    <a:gd name="T1" fmla="*/ 2147483646 h 616"/>
                    <a:gd name="T2" fmla="*/ 0 w 970"/>
                    <a:gd name="T3" fmla="*/ 2147483646 h 616"/>
                    <a:gd name="T4" fmla="*/ 2147483646 w 970"/>
                    <a:gd name="T5" fmla="*/ 2147483646 h 616"/>
                    <a:gd name="T6" fmla="*/ 2147483646 w 970"/>
                    <a:gd name="T7" fmla="*/ 2147483646 h 616"/>
                    <a:gd name="T8" fmla="*/ 2147483646 w 970"/>
                    <a:gd name="T9" fmla="*/ 2147483646 h 616"/>
                    <a:gd name="T10" fmla="*/ 2147483646 w 970"/>
                    <a:gd name="T11" fmla="*/ 2147483646 h 616"/>
                    <a:gd name="T12" fmla="*/ 2147483646 w 970"/>
                    <a:gd name="T13" fmla="*/ 0 h 616"/>
                    <a:gd name="T14" fmla="*/ 2147483646 w 970"/>
                    <a:gd name="T15" fmla="*/ 2147483646 h 616"/>
                    <a:gd name="T16" fmla="*/ 2147483646 w 970"/>
                    <a:gd name="T17" fmla="*/ 2147483646 h 616"/>
                    <a:gd name="T18" fmla="*/ 2147483646 w 970"/>
                    <a:gd name="T19" fmla="*/ 2147483646 h 616"/>
                    <a:gd name="T20" fmla="*/ 2147483646 w 970"/>
                    <a:gd name="T21" fmla="*/ 2147483646 h 616"/>
                    <a:gd name="T22" fmla="*/ 2147483646 w 970"/>
                    <a:gd name="T23" fmla="*/ 2147483646 h 61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616"/>
                    <a:gd name="T38" fmla="*/ 970 w 970"/>
                    <a:gd name="T39" fmla="*/ 616 h 61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616">
                      <a:moveTo>
                        <a:pt x="149" y="608"/>
                      </a:moveTo>
                      <a:cubicBezTo>
                        <a:pt x="67" y="608"/>
                        <a:pt x="0" y="537"/>
                        <a:pt x="0" y="449"/>
                      </a:cubicBezTo>
                      <a:cubicBezTo>
                        <a:pt x="0" y="367"/>
                        <a:pt x="59" y="299"/>
                        <a:pt x="134" y="292"/>
                      </a:cubicBezTo>
                      <a:lnTo>
                        <a:pt x="134" y="277"/>
                      </a:lnTo>
                      <a:cubicBezTo>
                        <a:pt x="134" y="209"/>
                        <a:pt x="185" y="156"/>
                        <a:pt x="250" y="156"/>
                      </a:cubicBezTo>
                      <a:cubicBezTo>
                        <a:pt x="269" y="156"/>
                        <a:pt x="286" y="160"/>
                        <a:pt x="302" y="169"/>
                      </a:cubicBezTo>
                      <a:cubicBezTo>
                        <a:pt x="326" y="72"/>
                        <a:pt x="420" y="0"/>
                        <a:pt x="533" y="0"/>
                      </a:cubicBezTo>
                      <a:cubicBezTo>
                        <a:pt x="661" y="0"/>
                        <a:pt x="766" y="97"/>
                        <a:pt x="769" y="216"/>
                      </a:cubicBezTo>
                      <a:cubicBezTo>
                        <a:pt x="882" y="225"/>
                        <a:pt x="970" y="313"/>
                        <a:pt x="970" y="421"/>
                      </a:cubicBezTo>
                      <a:cubicBezTo>
                        <a:pt x="970" y="512"/>
                        <a:pt x="906" y="589"/>
                        <a:pt x="818" y="616"/>
                      </a:cubicBezTo>
                      <a:lnTo>
                        <a:pt x="680" y="616"/>
                      </a:lnTo>
                      <a:lnTo>
                        <a:pt x="149" y="60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54" name="Freeform 4033"/>
                <p:cNvSpPr>
                  <a:spLocks noChangeArrowheads="1"/>
                </p:cNvSpPr>
                <p:nvPr/>
              </p:nvSpPr>
              <p:spPr bwMode="auto">
                <a:xfrm>
                  <a:off x="6457951" y="2687638"/>
                  <a:ext cx="2252663" cy="601663"/>
                </a:xfrm>
                <a:custGeom>
                  <a:avLst/>
                  <a:gdLst>
                    <a:gd name="T0" fmla="*/ 2147483646 w 4372"/>
                    <a:gd name="T1" fmla="*/ 0 h 1174"/>
                    <a:gd name="T2" fmla="*/ 2147483646 w 4372"/>
                    <a:gd name="T3" fmla="*/ 2147483646 h 1174"/>
                    <a:gd name="T4" fmla="*/ 0 w 4372"/>
                    <a:gd name="T5" fmla="*/ 0 h 1174"/>
                    <a:gd name="T6" fmla="*/ 2147483646 w 4372"/>
                    <a:gd name="T7" fmla="*/ 0 h 117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372"/>
                    <a:gd name="T13" fmla="*/ 0 h 1174"/>
                    <a:gd name="T14" fmla="*/ 4372 w 4372"/>
                    <a:gd name="T15" fmla="*/ 1174 h 117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372" h="1174">
                      <a:moveTo>
                        <a:pt x="4372" y="0"/>
                      </a:moveTo>
                      <a:cubicBezTo>
                        <a:pt x="3903" y="707"/>
                        <a:pt x="3099" y="1174"/>
                        <a:pt x="2186" y="1174"/>
                      </a:cubicBezTo>
                      <a:cubicBezTo>
                        <a:pt x="1272" y="1174"/>
                        <a:pt x="469" y="707"/>
                        <a:pt x="0" y="0"/>
                      </a:cubicBezTo>
                      <a:lnTo>
                        <a:pt x="4372" y="0"/>
                      </a:lnTo>
                    </a:path>
                  </a:pathLst>
                </a:custGeom>
                <a:solidFill>
                  <a:srgbClr val="F899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55" name="Freeform 4034"/>
                <p:cNvSpPr>
                  <a:spLocks noChangeArrowheads="1"/>
                </p:cNvSpPr>
                <p:nvPr/>
              </p:nvSpPr>
              <p:spPr bwMode="auto">
                <a:xfrm>
                  <a:off x="6486526" y="1570038"/>
                  <a:ext cx="523875" cy="331788"/>
                </a:xfrm>
                <a:custGeom>
                  <a:avLst/>
                  <a:gdLst>
                    <a:gd name="T0" fmla="*/ 2147483646 w 1017"/>
                    <a:gd name="T1" fmla="*/ 2147483646 h 646"/>
                    <a:gd name="T2" fmla="*/ 0 w 1017"/>
                    <a:gd name="T3" fmla="*/ 2147483646 h 646"/>
                    <a:gd name="T4" fmla="*/ 2147483646 w 1017"/>
                    <a:gd name="T5" fmla="*/ 2147483646 h 646"/>
                    <a:gd name="T6" fmla="*/ 2147483646 w 1017"/>
                    <a:gd name="T7" fmla="*/ 2147483646 h 646"/>
                    <a:gd name="T8" fmla="*/ 2147483646 w 1017"/>
                    <a:gd name="T9" fmla="*/ 2147483646 h 646"/>
                    <a:gd name="T10" fmla="*/ 2147483646 w 1017"/>
                    <a:gd name="T11" fmla="*/ 2147483646 h 646"/>
                    <a:gd name="T12" fmla="*/ 2147483646 w 1017"/>
                    <a:gd name="T13" fmla="*/ 0 h 646"/>
                    <a:gd name="T14" fmla="*/ 2147483646 w 1017"/>
                    <a:gd name="T15" fmla="*/ 2147483646 h 646"/>
                    <a:gd name="T16" fmla="*/ 2147483646 w 1017"/>
                    <a:gd name="T17" fmla="*/ 2147483646 h 646"/>
                    <a:gd name="T18" fmla="*/ 2147483646 w 1017"/>
                    <a:gd name="T19" fmla="*/ 2147483646 h 646"/>
                    <a:gd name="T20" fmla="*/ 2147483646 w 1017"/>
                    <a:gd name="T21" fmla="*/ 2147483646 h 646"/>
                    <a:gd name="T22" fmla="*/ 2147483646 w 1017"/>
                    <a:gd name="T23" fmla="*/ 2147483646 h 64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017"/>
                    <a:gd name="T37" fmla="*/ 0 h 646"/>
                    <a:gd name="T38" fmla="*/ 1017 w 1017"/>
                    <a:gd name="T39" fmla="*/ 646 h 64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017" h="646">
                      <a:moveTo>
                        <a:pt x="156" y="638"/>
                      </a:moveTo>
                      <a:cubicBezTo>
                        <a:pt x="69" y="638"/>
                        <a:pt x="0" y="564"/>
                        <a:pt x="0" y="472"/>
                      </a:cubicBezTo>
                      <a:cubicBezTo>
                        <a:pt x="0" y="385"/>
                        <a:pt x="62" y="315"/>
                        <a:pt x="140" y="306"/>
                      </a:cubicBezTo>
                      <a:lnTo>
                        <a:pt x="140" y="291"/>
                      </a:lnTo>
                      <a:cubicBezTo>
                        <a:pt x="140" y="221"/>
                        <a:pt x="193" y="163"/>
                        <a:pt x="261" y="163"/>
                      </a:cubicBezTo>
                      <a:cubicBezTo>
                        <a:pt x="280" y="163"/>
                        <a:pt x="299" y="169"/>
                        <a:pt x="316" y="177"/>
                      </a:cubicBezTo>
                      <a:cubicBezTo>
                        <a:pt x="342" y="76"/>
                        <a:pt x="440" y="0"/>
                        <a:pt x="557" y="0"/>
                      </a:cubicBezTo>
                      <a:cubicBezTo>
                        <a:pt x="694" y="0"/>
                        <a:pt x="804" y="101"/>
                        <a:pt x="807" y="227"/>
                      </a:cubicBezTo>
                      <a:cubicBezTo>
                        <a:pt x="925" y="237"/>
                        <a:pt x="1017" y="329"/>
                        <a:pt x="1017" y="442"/>
                      </a:cubicBezTo>
                      <a:cubicBezTo>
                        <a:pt x="1017" y="538"/>
                        <a:pt x="949" y="619"/>
                        <a:pt x="857" y="646"/>
                      </a:cubicBezTo>
                      <a:lnTo>
                        <a:pt x="713" y="646"/>
                      </a:lnTo>
                      <a:lnTo>
                        <a:pt x="156" y="638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56" name="Freeform 4035"/>
                <p:cNvSpPr>
                  <a:spLocks noChangeArrowheads="1"/>
                </p:cNvSpPr>
                <p:nvPr/>
              </p:nvSpPr>
              <p:spPr bwMode="auto">
                <a:xfrm>
                  <a:off x="6916738" y="27924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3" y="54"/>
                        <a:pt x="54" y="43"/>
                        <a:pt x="54" y="27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57" name="Freeform 4036"/>
                <p:cNvSpPr>
                  <a:spLocks noChangeArrowheads="1"/>
                </p:cNvSpPr>
                <p:nvPr/>
              </p:nvSpPr>
              <p:spPr bwMode="auto">
                <a:xfrm>
                  <a:off x="6950076" y="29956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58" name="Freeform 4037"/>
                <p:cNvSpPr>
                  <a:spLocks noChangeArrowheads="1"/>
                </p:cNvSpPr>
                <p:nvPr/>
              </p:nvSpPr>
              <p:spPr bwMode="auto">
                <a:xfrm>
                  <a:off x="7081838" y="28987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59" name="Freeform 4038"/>
                <p:cNvSpPr>
                  <a:spLocks noChangeArrowheads="1"/>
                </p:cNvSpPr>
                <p:nvPr/>
              </p:nvSpPr>
              <p:spPr bwMode="auto">
                <a:xfrm>
                  <a:off x="7145338" y="3100388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60" name="Freeform 4039"/>
                <p:cNvSpPr>
                  <a:spLocks noChangeArrowheads="1"/>
                </p:cNvSpPr>
                <p:nvPr/>
              </p:nvSpPr>
              <p:spPr bwMode="auto">
                <a:xfrm>
                  <a:off x="7250113" y="29225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4"/>
                    <a:gd name="T2" fmla="*/ 2147483646 w 57"/>
                    <a:gd name="T3" fmla="*/ 2147483646 h 54"/>
                    <a:gd name="T4" fmla="*/ 2147483646 w 57"/>
                    <a:gd name="T5" fmla="*/ 0 h 54"/>
                    <a:gd name="T6" fmla="*/ 0 w 57"/>
                    <a:gd name="T7" fmla="*/ 2147483646 h 54"/>
                    <a:gd name="T8" fmla="*/ 2147483646 w 57"/>
                    <a:gd name="T9" fmla="*/ 2147483646 h 54"/>
                    <a:gd name="T10" fmla="*/ 2147483646 w 57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4"/>
                    <a:gd name="T20" fmla="*/ 57 w 57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4">
                      <a:moveTo>
                        <a:pt x="29" y="54"/>
                      </a:moveTo>
                      <a:cubicBezTo>
                        <a:pt x="44" y="54"/>
                        <a:pt x="57" y="43"/>
                        <a:pt x="57" y="27"/>
                      </a:cubicBezTo>
                      <a:cubicBezTo>
                        <a:pt x="57" y="13"/>
                        <a:pt x="44" y="0"/>
                        <a:pt x="29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9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61" name="Freeform 4040"/>
                <p:cNvSpPr>
                  <a:spLocks noChangeArrowheads="1"/>
                </p:cNvSpPr>
                <p:nvPr/>
              </p:nvSpPr>
              <p:spPr bwMode="auto">
                <a:xfrm>
                  <a:off x="7186613" y="2789238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62" name="Freeform 4041"/>
                <p:cNvSpPr>
                  <a:spLocks noChangeArrowheads="1"/>
                </p:cNvSpPr>
                <p:nvPr/>
              </p:nvSpPr>
              <p:spPr bwMode="auto">
                <a:xfrm>
                  <a:off x="7435851" y="2921000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2"/>
                        <a:pt x="55" y="28"/>
                      </a:cubicBezTo>
                      <a:cubicBezTo>
                        <a:pt x="55" y="12"/>
                        <a:pt x="42" y="0"/>
                        <a:pt x="28" y="0"/>
                      </a:cubicBezTo>
                      <a:cubicBezTo>
                        <a:pt x="12" y="0"/>
                        <a:pt x="0" y="12"/>
                        <a:pt x="0" y="28"/>
                      </a:cubicBezTo>
                      <a:cubicBezTo>
                        <a:pt x="0" y="42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63" name="Freeform 4042"/>
                <p:cNvSpPr>
                  <a:spLocks noChangeArrowheads="1"/>
                </p:cNvSpPr>
                <p:nvPr/>
              </p:nvSpPr>
              <p:spPr bwMode="auto">
                <a:xfrm>
                  <a:off x="7381876" y="28051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3"/>
                        <a:pt x="55" y="27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7"/>
                      </a:cubicBezTo>
                      <a:cubicBezTo>
                        <a:pt x="0" y="43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64" name="Freeform 4043"/>
                <p:cNvSpPr>
                  <a:spLocks noChangeArrowheads="1"/>
                </p:cNvSpPr>
                <p:nvPr/>
              </p:nvSpPr>
              <p:spPr bwMode="auto">
                <a:xfrm>
                  <a:off x="7404101" y="3141663"/>
                  <a:ext cx="26988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65" name="Freeform 4044"/>
                <p:cNvSpPr>
                  <a:spLocks noChangeArrowheads="1"/>
                </p:cNvSpPr>
                <p:nvPr/>
              </p:nvSpPr>
              <p:spPr bwMode="auto">
                <a:xfrm>
                  <a:off x="7791451" y="315436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66" name="Freeform 4045"/>
                <p:cNvSpPr>
                  <a:spLocks noChangeArrowheads="1"/>
                </p:cNvSpPr>
                <p:nvPr/>
              </p:nvSpPr>
              <p:spPr bwMode="auto">
                <a:xfrm>
                  <a:off x="7646988" y="29845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4"/>
                        <a:pt x="12" y="55"/>
                        <a:pt x="28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67" name="Freeform 4046"/>
                <p:cNvSpPr>
                  <a:spLocks noChangeArrowheads="1"/>
                </p:cNvSpPr>
                <p:nvPr/>
              </p:nvSpPr>
              <p:spPr bwMode="auto">
                <a:xfrm>
                  <a:off x="7835901" y="277971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68" name="Freeform 4047"/>
                <p:cNvSpPr>
                  <a:spLocks noChangeArrowheads="1"/>
                </p:cNvSpPr>
                <p:nvPr/>
              </p:nvSpPr>
              <p:spPr bwMode="auto">
                <a:xfrm>
                  <a:off x="7948613" y="3046413"/>
                  <a:ext cx="28575" cy="28575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0 h 54"/>
                    <a:gd name="T6" fmla="*/ 0 w 54"/>
                    <a:gd name="T7" fmla="*/ 2147483646 h 54"/>
                    <a:gd name="T8" fmla="*/ 2147483646 w 54"/>
                    <a:gd name="T9" fmla="*/ 2147483646 h 54"/>
                    <a:gd name="T10" fmla="*/ 2147483646 w 54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4"/>
                    <a:gd name="T20" fmla="*/ 54 w 54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4">
                      <a:moveTo>
                        <a:pt x="27" y="54"/>
                      </a:moveTo>
                      <a:cubicBezTo>
                        <a:pt x="41" y="54"/>
                        <a:pt x="54" y="41"/>
                        <a:pt x="54" y="27"/>
                      </a:cubicBezTo>
                      <a:cubicBezTo>
                        <a:pt x="54" y="11"/>
                        <a:pt x="41" y="0"/>
                        <a:pt x="27" y="0"/>
                      </a:cubicBezTo>
                      <a:cubicBezTo>
                        <a:pt x="11" y="0"/>
                        <a:pt x="0" y="11"/>
                        <a:pt x="0" y="27"/>
                      </a:cubicBezTo>
                      <a:cubicBezTo>
                        <a:pt x="0" y="41"/>
                        <a:pt x="11" y="54"/>
                        <a:pt x="27" y="54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69" name="Freeform 4048"/>
                <p:cNvSpPr>
                  <a:spLocks noChangeArrowheads="1"/>
                </p:cNvSpPr>
                <p:nvPr/>
              </p:nvSpPr>
              <p:spPr bwMode="auto">
                <a:xfrm>
                  <a:off x="8189913" y="2868613"/>
                  <a:ext cx="26988" cy="28575"/>
                </a:xfrm>
                <a:custGeom>
                  <a:avLst/>
                  <a:gdLst>
                    <a:gd name="T0" fmla="*/ 2147483646 w 54"/>
                    <a:gd name="T1" fmla="*/ 2147483646 h 55"/>
                    <a:gd name="T2" fmla="*/ 2147483646 w 54"/>
                    <a:gd name="T3" fmla="*/ 2147483646 h 55"/>
                    <a:gd name="T4" fmla="*/ 2147483646 w 54"/>
                    <a:gd name="T5" fmla="*/ 0 h 55"/>
                    <a:gd name="T6" fmla="*/ 0 w 54"/>
                    <a:gd name="T7" fmla="*/ 2147483646 h 55"/>
                    <a:gd name="T8" fmla="*/ 2147483646 w 54"/>
                    <a:gd name="T9" fmla="*/ 2147483646 h 55"/>
                    <a:gd name="T10" fmla="*/ 2147483646 w 54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4"/>
                    <a:gd name="T19" fmla="*/ 0 h 55"/>
                    <a:gd name="T20" fmla="*/ 54 w 54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4" h="55">
                      <a:moveTo>
                        <a:pt x="27" y="55"/>
                      </a:moveTo>
                      <a:cubicBezTo>
                        <a:pt x="43" y="55"/>
                        <a:pt x="54" y="44"/>
                        <a:pt x="54" y="28"/>
                      </a:cubicBezTo>
                      <a:cubicBezTo>
                        <a:pt x="54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4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70" name="Freeform 4049"/>
                <p:cNvSpPr>
                  <a:spLocks noChangeArrowheads="1"/>
                </p:cNvSpPr>
                <p:nvPr/>
              </p:nvSpPr>
              <p:spPr bwMode="auto">
                <a:xfrm>
                  <a:off x="8424863" y="2755900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7"/>
                    <a:gd name="T2" fmla="*/ 2147483646 w 55"/>
                    <a:gd name="T3" fmla="*/ 2147483646 h 57"/>
                    <a:gd name="T4" fmla="*/ 2147483646 w 55"/>
                    <a:gd name="T5" fmla="*/ 0 h 57"/>
                    <a:gd name="T6" fmla="*/ 0 w 55"/>
                    <a:gd name="T7" fmla="*/ 2147483646 h 57"/>
                    <a:gd name="T8" fmla="*/ 2147483646 w 55"/>
                    <a:gd name="T9" fmla="*/ 2147483646 h 57"/>
                    <a:gd name="T10" fmla="*/ 2147483646 w 55"/>
                    <a:gd name="T11" fmla="*/ 2147483646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7"/>
                    <a:gd name="T20" fmla="*/ 55 w 55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7">
                      <a:moveTo>
                        <a:pt x="27" y="57"/>
                      </a:moveTo>
                      <a:cubicBezTo>
                        <a:pt x="43" y="57"/>
                        <a:pt x="55" y="44"/>
                        <a:pt x="55" y="29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4"/>
                        <a:pt x="13" y="57"/>
                        <a:pt x="27" y="57"/>
                      </a:cubicBezTo>
                    </a:path>
                  </a:pathLst>
                </a:custGeom>
                <a:solidFill>
                  <a:srgbClr val="F3673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71" name="Freeform 4050"/>
                <p:cNvSpPr>
                  <a:spLocks noChangeArrowheads="1"/>
                </p:cNvSpPr>
                <p:nvPr/>
              </p:nvSpPr>
              <p:spPr bwMode="auto">
                <a:xfrm>
                  <a:off x="7627938" y="2836863"/>
                  <a:ext cx="28575" cy="28575"/>
                </a:xfrm>
                <a:custGeom>
                  <a:avLst/>
                  <a:gdLst>
                    <a:gd name="T0" fmla="*/ 2147483646 w 56"/>
                    <a:gd name="T1" fmla="*/ 2147483646 h 56"/>
                    <a:gd name="T2" fmla="*/ 2147483646 w 56"/>
                    <a:gd name="T3" fmla="*/ 2147483646 h 56"/>
                    <a:gd name="T4" fmla="*/ 2147483646 w 56"/>
                    <a:gd name="T5" fmla="*/ 0 h 56"/>
                    <a:gd name="T6" fmla="*/ 0 w 56"/>
                    <a:gd name="T7" fmla="*/ 2147483646 h 56"/>
                    <a:gd name="T8" fmla="*/ 2147483646 w 56"/>
                    <a:gd name="T9" fmla="*/ 2147483646 h 56"/>
                    <a:gd name="T10" fmla="*/ 2147483646 w 56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56"/>
                    <a:gd name="T20" fmla="*/ 56 w 56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56">
                      <a:moveTo>
                        <a:pt x="27" y="56"/>
                      </a:move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7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72" name="Freeform 4051"/>
                <p:cNvSpPr>
                  <a:spLocks noChangeArrowheads="1"/>
                </p:cNvSpPr>
                <p:nvPr/>
              </p:nvSpPr>
              <p:spPr bwMode="auto">
                <a:xfrm>
                  <a:off x="7573963" y="315912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2"/>
                        <a:pt x="55" y="27"/>
                      </a:cubicBezTo>
                      <a:cubicBezTo>
                        <a:pt x="55" y="12"/>
                        <a:pt x="42" y="0"/>
                        <a:pt x="27" y="0"/>
                      </a:cubicBezTo>
                      <a:cubicBezTo>
                        <a:pt x="11" y="0"/>
                        <a:pt x="0" y="12"/>
                        <a:pt x="0" y="27"/>
                      </a:cubicBezTo>
                      <a:cubicBezTo>
                        <a:pt x="0" y="42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73" name="Freeform 4052"/>
                <p:cNvSpPr>
                  <a:spLocks noChangeArrowheads="1"/>
                </p:cNvSpPr>
                <p:nvPr/>
              </p:nvSpPr>
              <p:spPr bwMode="auto">
                <a:xfrm>
                  <a:off x="7864476" y="2957513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8" y="55"/>
                      </a:moveTo>
                      <a:cubicBezTo>
                        <a:pt x="44" y="55"/>
                        <a:pt x="55" y="43"/>
                        <a:pt x="55" y="27"/>
                      </a:cubicBezTo>
                      <a:cubicBezTo>
                        <a:pt x="55" y="13"/>
                        <a:pt x="44" y="0"/>
                        <a:pt x="28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74" name="Freeform 4053"/>
                <p:cNvSpPr>
                  <a:spLocks noChangeArrowheads="1"/>
                </p:cNvSpPr>
                <p:nvPr/>
              </p:nvSpPr>
              <p:spPr bwMode="auto">
                <a:xfrm>
                  <a:off x="8039101" y="28035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2" y="55"/>
                        <a:pt x="55" y="44"/>
                        <a:pt x="55" y="28"/>
                      </a:cubicBezTo>
                      <a:cubicBezTo>
                        <a:pt x="55" y="13"/>
                        <a:pt x="42" y="0"/>
                        <a:pt x="27" y="0"/>
                      </a:cubicBezTo>
                      <a:cubicBezTo>
                        <a:pt x="11" y="0"/>
                        <a:pt x="0" y="13"/>
                        <a:pt x="0" y="28"/>
                      </a:cubicBezTo>
                      <a:cubicBezTo>
                        <a:pt x="0" y="44"/>
                        <a:pt x="11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75" name="Freeform 4054"/>
                <p:cNvSpPr>
                  <a:spLocks noChangeArrowheads="1"/>
                </p:cNvSpPr>
                <p:nvPr/>
              </p:nvSpPr>
              <p:spPr bwMode="auto">
                <a:xfrm>
                  <a:off x="8151813" y="3032125"/>
                  <a:ext cx="26988" cy="28575"/>
                </a:xfrm>
                <a:custGeom>
                  <a:avLst/>
                  <a:gdLst>
                    <a:gd name="T0" fmla="*/ 2147483646 w 55"/>
                    <a:gd name="T1" fmla="*/ 2147483646 h 55"/>
                    <a:gd name="T2" fmla="*/ 2147483646 w 55"/>
                    <a:gd name="T3" fmla="*/ 2147483646 h 55"/>
                    <a:gd name="T4" fmla="*/ 2147483646 w 55"/>
                    <a:gd name="T5" fmla="*/ 0 h 55"/>
                    <a:gd name="T6" fmla="*/ 0 w 55"/>
                    <a:gd name="T7" fmla="*/ 2147483646 h 55"/>
                    <a:gd name="T8" fmla="*/ 2147483646 w 55"/>
                    <a:gd name="T9" fmla="*/ 2147483646 h 55"/>
                    <a:gd name="T10" fmla="*/ 2147483646 w 55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5"/>
                    <a:gd name="T20" fmla="*/ 55 w 55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5">
                      <a:moveTo>
                        <a:pt x="27" y="55"/>
                      </a:moveTo>
                      <a:cubicBezTo>
                        <a:pt x="43" y="55"/>
                        <a:pt x="55" y="42"/>
                        <a:pt x="55" y="28"/>
                      </a:cubicBezTo>
                      <a:cubicBezTo>
                        <a:pt x="55" y="12"/>
                        <a:pt x="43" y="0"/>
                        <a:pt x="27" y="0"/>
                      </a:cubicBezTo>
                      <a:cubicBezTo>
                        <a:pt x="13" y="0"/>
                        <a:pt x="0" y="12"/>
                        <a:pt x="0" y="28"/>
                      </a:cubicBezTo>
                      <a:cubicBezTo>
                        <a:pt x="0" y="42"/>
                        <a:pt x="13" y="55"/>
                        <a:pt x="27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76" name="Freeform 4055"/>
                <p:cNvSpPr>
                  <a:spLocks noChangeArrowheads="1"/>
                </p:cNvSpPr>
                <p:nvPr/>
              </p:nvSpPr>
              <p:spPr bwMode="auto">
                <a:xfrm>
                  <a:off x="8429626" y="2873375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6"/>
                    <a:gd name="T2" fmla="*/ 2147483646 w 55"/>
                    <a:gd name="T3" fmla="*/ 2147483646 h 56"/>
                    <a:gd name="T4" fmla="*/ 2147483646 w 55"/>
                    <a:gd name="T5" fmla="*/ 0 h 56"/>
                    <a:gd name="T6" fmla="*/ 0 w 55"/>
                    <a:gd name="T7" fmla="*/ 2147483646 h 56"/>
                    <a:gd name="T8" fmla="*/ 2147483646 w 55"/>
                    <a:gd name="T9" fmla="*/ 2147483646 h 56"/>
                    <a:gd name="T10" fmla="*/ 2147483646 w 55"/>
                    <a:gd name="T11" fmla="*/ 2147483646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6"/>
                    <a:gd name="T20" fmla="*/ 55 w 55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6">
                      <a:moveTo>
                        <a:pt x="28" y="56"/>
                      </a:moveTo>
                      <a:cubicBezTo>
                        <a:pt x="42" y="56"/>
                        <a:pt x="55" y="43"/>
                        <a:pt x="55" y="29"/>
                      </a:cubicBezTo>
                      <a:cubicBezTo>
                        <a:pt x="55" y="13"/>
                        <a:pt x="42" y="0"/>
                        <a:pt x="28" y="0"/>
                      </a:cubicBezTo>
                      <a:cubicBezTo>
                        <a:pt x="12" y="0"/>
                        <a:pt x="0" y="13"/>
                        <a:pt x="0" y="29"/>
                      </a:cubicBezTo>
                      <a:cubicBezTo>
                        <a:pt x="0" y="43"/>
                        <a:pt x="12" y="56"/>
                        <a:pt x="28" y="56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77" name="Freeform 4056"/>
                <p:cNvSpPr>
                  <a:spLocks noChangeArrowheads="1"/>
                </p:cNvSpPr>
                <p:nvPr/>
              </p:nvSpPr>
              <p:spPr bwMode="auto">
                <a:xfrm>
                  <a:off x="8291513" y="2773363"/>
                  <a:ext cx="28575" cy="28575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7" y="54"/>
                      </a:moveTo>
                      <a:cubicBezTo>
                        <a:pt x="43" y="54"/>
                        <a:pt x="55" y="43"/>
                        <a:pt x="55" y="27"/>
                      </a:cubicBezTo>
                      <a:cubicBezTo>
                        <a:pt x="55" y="13"/>
                        <a:pt x="43" y="0"/>
                        <a:pt x="27" y="0"/>
                      </a:cubicBezTo>
                      <a:cubicBezTo>
                        <a:pt x="13" y="0"/>
                        <a:pt x="0" y="13"/>
                        <a:pt x="0" y="27"/>
                      </a:cubicBezTo>
                      <a:cubicBezTo>
                        <a:pt x="0" y="43"/>
                        <a:pt x="13" y="54"/>
                        <a:pt x="27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78" name="Freeform 4057"/>
                <p:cNvSpPr>
                  <a:spLocks noChangeArrowheads="1"/>
                </p:cNvSpPr>
                <p:nvPr/>
              </p:nvSpPr>
              <p:spPr bwMode="auto">
                <a:xfrm>
                  <a:off x="7488238" y="3035300"/>
                  <a:ext cx="28575" cy="26988"/>
                </a:xfrm>
                <a:custGeom>
                  <a:avLst/>
                  <a:gdLst>
                    <a:gd name="T0" fmla="*/ 2147483646 w 55"/>
                    <a:gd name="T1" fmla="*/ 2147483646 h 54"/>
                    <a:gd name="T2" fmla="*/ 2147483646 w 55"/>
                    <a:gd name="T3" fmla="*/ 2147483646 h 54"/>
                    <a:gd name="T4" fmla="*/ 2147483646 w 55"/>
                    <a:gd name="T5" fmla="*/ 0 h 54"/>
                    <a:gd name="T6" fmla="*/ 0 w 55"/>
                    <a:gd name="T7" fmla="*/ 2147483646 h 54"/>
                    <a:gd name="T8" fmla="*/ 2147483646 w 55"/>
                    <a:gd name="T9" fmla="*/ 2147483646 h 54"/>
                    <a:gd name="T10" fmla="*/ 2147483646 w 55"/>
                    <a:gd name="T11" fmla="*/ 2147483646 h 5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5"/>
                    <a:gd name="T19" fmla="*/ 0 h 54"/>
                    <a:gd name="T20" fmla="*/ 55 w 55"/>
                    <a:gd name="T21" fmla="*/ 54 h 5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5" h="54">
                      <a:moveTo>
                        <a:pt x="28" y="54"/>
                      </a:moveTo>
                      <a:cubicBezTo>
                        <a:pt x="42" y="54"/>
                        <a:pt x="55" y="41"/>
                        <a:pt x="55" y="27"/>
                      </a:cubicBezTo>
                      <a:cubicBezTo>
                        <a:pt x="55" y="11"/>
                        <a:pt x="42" y="0"/>
                        <a:pt x="28" y="0"/>
                      </a:cubicBezTo>
                      <a:cubicBezTo>
                        <a:pt x="12" y="0"/>
                        <a:pt x="0" y="11"/>
                        <a:pt x="0" y="27"/>
                      </a:cubicBezTo>
                      <a:cubicBezTo>
                        <a:pt x="0" y="41"/>
                        <a:pt x="12" y="54"/>
                        <a:pt x="28" y="54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79" name="Freeform 4058"/>
                <p:cNvSpPr>
                  <a:spLocks noChangeArrowheads="1"/>
                </p:cNvSpPr>
                <p:nvPr/>
              </p:nvSpPr>
              <p:spPr bwMode="auto">
                <a:xfrm>
                  <a:off x="7250113" y="3024188"/>
                  <a:ext cx="30163" cy="28575"/>
                </a:xfrm>
                <a:custGeom>
                  <a:avLst/>
                  <a:gdLst>
                    <a:gd name="T0" fmla="*/ 2147483646 w 57"/>
                    <a:gd name="T1" fmla="*/ 2147483646 h 55"/>
                    <a:gd name="T2" fmla="*/ 2147483646 w 57"/>
                    <a:gd name="T3" fmla="*/ 2147483646 h 55"/>
                    <a:gd name="T4" fmla="*/ 2147483646 w 57"/>
                    <a:gd name="T5" fmla="*/ 0 h 55"/>
                    <a:gd name="T6" fmla="*/ 0 w 57"/>
                    <a:gd name="T7" fmla="*/ 2147483646 h 55"/>
                    <a:gd name="T8" fmla="*/ 2147483646 w 57"/>
                    <a:gd name="T9" fmla="*/ 2147483646 h 55"/>
                    <a:gd name="T10" fmla="*/ 2147483646 w 57"/>
                    <a:gd name="T11" fmla="*/ 2147483646 h 5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7"/>
                    <a:gd name="T19" fmla="*/ 0 h 55"/>
                    <a:gd name="T20" fmla="*/ 57 w 57"/>
                    <a:gd name="T21" fmla="*/ 55 h 5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7" h="55">
                      <a:moveTo>
                        <a:pt x="28" y="55"/>
                      </a:moveTo>
                      <a:cubicBezTo>
                        <a:pt x="44" y="55"/>
                        <a:pt x="57" y="42"/>
                        <a:pt x="57" y="27"/>
                      </a:cubicBezTo>
                      <a:cubicBezTo>
                        <a:pt x="57" y="11"/>
                        <a:pt x="44" y="0"/>
                        <a:pt x="28" y="0"/>
                      </a:cubicBezTo>
                      <a:cubicBezTo>
                        <a:pt x="13" y="0"/>
                        <a:pt x="0" y="11"/>
                        <a:pt x="0" y="27"/>
                      </a:cubicBezTo>
                      <a:cubicBezTo>
                        <a:pt x="0" y="42"/>
                        <a:pt x="13" y="55"/>
                        <a:pt x="28" y="55"/>
                      </a:cubicBezTo>
                    </a:path>
                  </a:pathLst>
                </a:custGeom>
                <a:solidFill>
                  <a:srgbClr val="FBBF1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80" name="Freeform 4059"/>
                <p:cNvSpPr>
                  <a:spLocks noChangeArrowheads="1"/>
                </p:cNvSpPr>
                <p:nvPr/>
              </p:nvSpPr>
              <p:spPr bwMode="auto">
                <a:xfrm>
                  <a:off x="7077076" y="971550"/>
                  <a:ext cx="582613" cy="369888"/>
                </a:xfrm>
                <a:custGeom>
                  <a:avLst/>
                  <a:gdLst>
                    <a:gd name="T0" fmla="*/ 2147483646 w 1131"/>
                    <a:gd name="T1" fmla="*/ 2147483646 h 719"/>
                    <a:gd name="T2" fmla="*/ 0 w 1131"/>
                    <a:gd name="T3" fmla="*/ 2147483646 h 719"/>
                    <a:gd name="T4" fmla="*/ 2147483646 w 1131"/>
                    <a:gd name="T5" fmla="*/ 2147483646 h 719"/>
                    <a:gd name="T6" fmla="*/ 2147483646 w 1131"/>
                    <a:gd name="T7" fmla="*/ 2147483646 h 719"/>
                    <a:gd name="T8" fmla="*/ 2147483646 w 1131"/>
                    <a:gd name="T9" fmla="*/ 2147483646 h 719"/>
                    <a:gd name="T10" fmla="*/ 2147483646 w 1131"/>
                    <a:gd name="T11" fmla="*/ 2147483646 h 719"/>
                    <a:gd name="T12" fmla="*/ 2147483646 w 1131"/>
                    <a:gd name="T13" fmla="*/ 0 h 719"/>
                    <a:gd name="T14" fmla="*/ 2147483646 w 1131"/>
                    <a:gd name="T15" fmla="*/ 2147483646 h 719"/>
                    <a:gd name="T16" fmla="*/ 2147483646 w 1131"/>
                    <a:gd name="T17" fmla="*/ 2147483646 h 719"/>
                    <a:gd name="T18" fmla="*/ 2147483646 w 1131"/>
                    <a:gd name="T19" fmla="*/ 2147483646 h 719"/>
                    <a:gd name="T20" fmla="*/ 2147483646 w 1131"/>
                    <a:gd name="T21" fmla="*/ 2147483646 h 719"/>
                    <a:gd name="T22" fmla="*/ 2147483646 w 1131"/>
                    <a:gd name="T23" fmla="*/ 2147483646 h 71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131"/>
                    <a:gd name="T37" fmla="*/ 0 h 719"/>
                    <a:gd name="T38" fmla="*/ 1131 w 1131"/>
                    <a:gd name="T39" fmla="*/ 719 h 71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131" h="719">
                      <a:moveTo>
                        <a:pt x="174" y="710"/>
                      </a:moveTo>
                      <a:cubicBezTo>
                        <a:pt x="78" y="710"/>
                        <a:pt x="0" y="626"/>
                        <a:pt x="0" y="525"/>
                      </a:cubicBezTo>
                      <a:cubicBezTo>
                        <a:pt x="0" y="428"/>
                        <a:pt x="69" y="349"/>
                        <a:pt x="157" y="340"/>
                      </a:cubicBezTo>
                      <a:cubicBezTo>
                        <a:pt x="157" y="335"/>
                        <a:pt x="156" y="329"/>
                        <a:pt x="156" y="325"/>
                      </a:cubicBezTo>
                      <a:cubicBezTo>
                        <a:pt x="156" y="245"/>
                        <a:pt x="216" y="182"/>
                        <a:pt x="291" y="182"/>
                      </a:cubicBezTo>
                      <a:cubicBezTo>
                        <a:pt x="313" y="182"/>
                        <a:pt x="333" y="187"/>
                        <a:pt x="352" y="198"/>
                      </a:cubicBezTo>
                      <a:cubicBezTo>
                        <a:pt x="381" y="84"/>
                        <a:pt x="490" y="0"/>
                        <a:pt x="620" y="0"/>
                      </a:cubicBezTo>
                      <a:cubicBezTo>
                        <a:pt x="772" y="0"/>
                        <a:pt x="894" y="112"/>
                        <a:pt x="897" y="252"/>
                      </a:cubicBezTo>
                      <a:cubicBezTo>
                        <a:pt x="1029" y="264"/>
                        <a:pt x="1131" y="366"/>
                        <a:pt x="1131" y="491"/>
                      </a:cubicBezTo>
                      <a:cubicBezTo>
                        <a:pt x="1131" y="597"/>
                        <a:pt x="1058" y="688"/>
                        <a:pt x="954" y="719"/>
                      </a:cubicBezTo>
                      <a:lnTo>
                        <a:pt x="793" y="719"/>
                      </a:lnTo>
                      <a:lnTo>
                        <a:pt x="174" y="710"/>
                      </a:lnTo>
                    </a:path>
                  </a:pathLst>
                </a:custGeom>
                <a:solidFill>
                  <a:srgbClr val="D7F2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100" name="Rectangle 4060">
                  <a:extLst>
                    <a:ext uri="{FF2B5EF4-FFF2-40B4-BE49-F238E27FC236}">
                      <a16:creationId xmlns="" xmlns:a16="http://schemas.microsoft.com/office/drawing/2014/main" id="{42EAE9D8-ED0D-8448-9DF1-F4CFE07084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87549" y="2125722"/>
                  <a:ext cx="456273" cy="456404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1" name="Rectangle 4061">
                  <a:extLst>
                    <a:ext uri="{FF2B5EF4-FFF2-40B4-BE49-F238E27FC236}">
                      <a16:creationId xmlns="" xmlns:a16="http://schemas.microsoft.com/office/drawing/2014/main" id="{F5C24EE0-ED54-464B-BED5-CED32FEBD3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73573" y="2125722"/>
                  <a:ext cx="456273" cy="456404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883" name="Freeform 4062"/>
                <p:cNvSpPr>
                  <a:spLocks noChangeArrowheads="1"/>
                </p:cNvSpPr>
                <p:nvPr/>
              </p:nvSpPr>
              <p:spPr bwMode="auto">
                <a:xfrm>
                  <a:off x="6764338" y="1584325"/>
                  <a:ext cx="1095375" cy="592138"/>
                </a:xfrm>
                <a:custGeom>
                  <a:avLst/>
                  <a:gdLst>
                    <a:gd name="T0" fmla="*/ 2147483646 w 690"/>
                    <a:gd name="T1" fmla="*/ 0 h 373"/>
                    <a:gd name="T2" fmla="*/ 2147483646 w 690"/>
                    <a:gd name="T3" fmla="*/ 0 h 373"/>
                    <a:gd name="T4" fmla="*/ 2147483646 w 690"/>
                    <a:gd name="T5" fmla="*/ 2147483646 h 373"/>
                    <a:gd name="T6" fmla="*/ 0 w 690"/>
                    <a:gd name="T7" fmla="*/ 2147483646 h 373"/>
                    <a:gd name="T8" fmla="*/ 2147483646 w 690"/>
                    <a:gd name="T9" fmla="*/ 0 h 3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90"/>
                    <a:gd name="T16" fmla="*/ 0 h 373"/>
                    <a:gd name="T17" fmla="*/ 690 w 690"/>
                    <a:gd name="T18" fmla="*/ 373 h 3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90" h="373">
                      <a:moveTo>
                        <a:pt x="109" y="0"/>
                      </a:moveTo>
                      <a:lnTo>
                        <a:pt x="690" y="0"/>
                      </a:lnTo>
                      <a:lnTo>
                        <a:pt x="690" y="373"/>
                      </a:lnTo>
                      <a:lnTo>
                        <a:pt x="0" y="373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84" name="Freeform 4063"/>
                <p:cNvSpPr>
                  <a:spLocks noChangeArrowheads="1"/>
                </p:cNvSpPr>
                <p:nvPr/>
              </p:nvSpPr>
              <p:spPr bwMode="auto">
                <a:xfrm>
                  <a:off x="7345363" y="1584325"/>
                  <a:ext cx="1096963" cy="592138"/>
                </a:xfrm>
                <a:custGeom>
                  <a:avLst/>
                  <a:gdLst>
                    <a:gd name="T0" fmla="*/ 2147483646 w 2128"/>
                    <a:gd name="T1" fmla="*/ 0 h 1157"/>
                    <a:gd name="T2" fmla="*/ 0 w 2128"/>
                    <a:gd name="T3" fmla="*/ 0 h 1157"/>
                    <a:gd name="T4" fmla="*/ 0 w 2128"/>
                    <a:gd name="T5" fmla="*/ 2147483646 h 1157"/>
                    <a:gd name="T6" fmla="*/ 2147483646 w 2128"/>
                    <a:gd name="T7" fmla="*/ 2147483646 h 1157"/>
                    <a:gd name="T8" fmla="*/ 2147483646 w 2128"/>
                    <a:gd name="T9" fmla="*/ 0 h 1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28"/>
                    <a:gd name="T16" fmla="*/ 0 h 1157"/>
                    <a:gd name="T17" fmla="*/ 2128 w 2128"/>
                    <a:gd name="T18" fmla="*/ 1157 h 1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28" h="1157">
                      <a:moveTo>
                        <a:pt x="1794" y="0"/>
                      </a:moveTo>
                      <a:lnTo>
                        <a:pt x="0" y="0"/>
                      </a:lnTo>
                      <a:lnTo>
                        <a:pt x="0" y="1157"/>
                      </a:lnTo>
                      <a:lnTo>
                        <a:pt x="2128" y="1157"/>
                      </a:lnTo>
                      <a:lnTo>
                        <a:pt x="1793" y="0"/>
                      </a:lnTo>
                    </a:path>
                  </a:pathLst>
                </a:custGeom>
                <a:solidFill>
                  <a:srgbClr val="F14E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104" name="Rectangle 4064">
                  <a:extLst>
                    <a:ext uri="{FF2B5EF4-FFF2-40B4-BE49-F238E27FC236}">
                      <a16:creationId xmlns="" xmlns:a16="http://schemas.microsoft.com/office/drawing/2014/main" id="{D8B0CCAA-F096-BD4F-A739-55D7C3572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2858" y="2582126"/>
                  <a:ext cx="557703" cy="50729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5" name="Rectangle 4065">
                  <a:extLst>
                    <a:ext uri="{FF2B5EF4-FFF2-40B4-BE49-F238E27FC236}">
                      <a16:creationId xmlns="" xmlns:a16="http://schemas.microsoft.com/office/drawing/2014/main" id="{0293AD4E-232A-954C-9E6D-D579E14F83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822858" y="2632855"/>
                  <a:ext cx="55770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6" name="Rectangle 4066">
                  <a:extLst>
                    <a:ext uri="{FF2B5EF4-FFF2-40B4-BE49-F238E27FC236}">
                      <a16:creationId xmlns="" xmlns:a16="http://schemas.microsoft.com/office/drawing/2014/main" id="{0D082D75-AF49-464B-AEED-2077D326B2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36834" y="2582126"/>
                  <a:ext cx="557703" cy="50729"/>
                </a:xfrm>
                <a:prstGeom prst="rect">
                  <a:avLst/>
                </a:prstGeom>
                <a:solidFill>
                  <a:srgbClr val="6ED0E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7" name="Rectangle 4067">
                  <a:extLst>
                    <a:ext uri="{FF2B5EF4-FFF2-40B4-BE49-F238E27FC236}">
                      <a16:creationId xmlns="" xmlns:a16="http://schemas.microsoft.com/office/drawing/2014/main" id="{C0834A6A-6F93-4748-BE27-A3CAC67B9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36834" y="2632855"/>
                  <a:ext cx="55770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889" name="Freeform 4068"/>
                <p:cNvSpPr>
                  <a:spLocks noChangeArrowheads="1"/>
                </p:cNvSpPr>
                <p:nvPr/>
              </p:nvSpPr>
              <p:spPr bwMode="auto">
                <a:xfrm>
                  <a:off x="7210426" y="1574800"/>
                  <a:ext cx="781050" cy="1112838"/>
                </a:xfrm>
                <a:custGeom>
                  <a:avLst/>
                  <a:gdLst>
                    <a:gd name="T0" fmla="*/ 0 w 492"/>
                    <a:gd name="T1" fmla="*/ 2147483646 h 701"/>
                    <a:gd name="T2" fmla="*/ 2147483646 w 492"/>
                    <a:gd name="T3" fmla="*/ 0 h 701"/>
                    <a:gd name="T4" fmla="*/ 2147483646 w 492"/>
                    <a:gd name="T5" fmla="*/ 2147483646 h 701"/>
                    <a:gd name="T6" fmla="*/ 2147483646 w 492"/>
                    <a:gd name="T7" fmla="*/ 2147483646 h 701"/>
                    <a:gd name="T8" fmla="*/ 0 w 492"/>
                    <a:gd name="T9" fmla="*/ 2147483646 h 701"/>
                    <a:gd name="T10" fmla="*/ 0 w 492"/>
                    <a:gd name="T11" fmla="*/ 2147483646 h 70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2"/>
                    <a:gd name="T19" fmla="*/ 0 h 701"/>
                    <a:gd name="T20" fmla="*/ 492 w 492"/>
                    <a:gd name="T21" fmla="*/ 701 h 70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2" h="701">
                      <a:moveTo>
                        <a:pt x="0" y="168"/>
                      </a:moveTo>
                      <a:lnTo>
                        <a:pt x="255" y="0"/>
                      </a:lnTo>
                      <a:lnTo>
                        <a:pt x="492" y="168"/>
                      </a:lnTo>
                      <a:lnTo>
                        <a:pt x="492" y="701"/>
                      </a:lnTo>
                      <a:lnTo>
                        <a:pt x="0" y="701"/>
                      </a:lnTo>
                      <a:lnTo>
                        <a:pt x="0" y="16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109" name="Rectangle 4069">
                  <a:extLst>
                    <a:ext uri="{FF2B5EF4-FFF2-40B4-BE49-F238E27FC236}">
                      <a16:creationId xmlns="" xmlns:a16="http://schemas.microsoft.com/office/drawing/2014/main" id="{2D2E7EB8-0F89-C54F-A8F4-A337EF0A61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4753" y="2379273"/>
                  <a:ext cx="152080" cy="355009"/>
                </a:xfrm>
                <a:prstGeom prst="rect">
                  <a:avLst/>
                </a:prstGeom>
                <a:solidFill>
                  <a:srgbClr val="F14E5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0" name="Rectangle 4070">
                  <a:extLst>
                    <a:ext uri="{FF2B5EF4-FFF2-40B4-BE49-F238E27FC236}">
                      <a16:creationId xmlns="" xmlns:a16="http://schemas.microsoft.com/office/drawing/2014/main" id="{D0CE43C6-CB72-8D43-B906-76639C975D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90344" y="2227149"/>
                  <a:ext cx="152080" cy="30428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1" name="Rectangle 4071">
                  <a:extLst>
                    <a:ext uri="{FF2B5EF4-FFF2-40B4-BE49-F238E27FC236}">
                      <a16:creationId xmlns="" xmlns:a16="http://schemas.microsoft.com/office/drawing/2014/main" id="{AD295110-A257-4446-A254-348B6C22C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4970" y="2227149"/>
                  <a:ext cx="152080" cy="304280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893" name="Freeform 4072"/>
                <p:cNvSpPr>
                  <a:spLocks noChangeArrowheads="1"/>
                </p:cNvSpPr>
                <p:nvPr/>
              </p:nvSpPr>
              <p:spPr bwMode="auto">
                <a:xfrm>
                  <a:off x="6994526" y="1409700"/>
                  <a:ext cx="1212850" cy="722313"/>
                </a:xfrm>
                <a:custGeom>
                  <a:avLst/>
                  <a:gdLst>
                    <a:gd name="T0" fmla="*/ 2147483646 w 764"/>
                    <a:gd name="T1" fmla="*/ 2147483646 h 455"/>
                    <a:gd name="T2" fmla="*/ 2147483646 w 764"/>
                    <a:gd name="T3" fmla="*/ 0 h 455"/>
                    <a:gd name="T4" fmla="*/ 2147483646 w 764"/>
                    <a:gd name="T5" fmla="*/ 0 h 455"/>
                    <a:gd name="T6" fmla="*/ 2147483646 w 764"/>
                    <a:gd name="T7" fmla="*/ 0 h 455"/>
                    <a:gd name="T8" fmla="*/ 2147483646 w 764"/>
                    <a:gd name="T9" fmla="*/ 2147483646 h 455"/>
                    <a:gd name="T10" fmla="*/ 2147483646 w 764"/>
                    <a:gd name="T11" fmla="*/ 2147483646 h 455"/>
                    <a:gd name="T12" fmla="*/ 2147483646 w 764"/>
                    <a:gd name="T13" fmla="*/ 2147483646 h 455"/>
                    <a:gd name="T14" fmla="*/ 2147483646 w 764"/>
                    <a:gd name="T15" fmla="*/ 2147483646 h 455"/>
                    <a:gd name="T16" fmla="*/ 2147483646 w 764"/>
                    <a:gd name="T17" fmla="*/ 2147483646 h 455"/>
                    <a:gd name="T18" fmla="*/ 2147483646 w 764"/>
                    <a:gd name="T19" fmla="*/ 2147483646 h 455"/>
                    <a:gd name="T20" fmla="*/ 0 w 764"/>
                    <a:gd name="T21" fmla="*/ 2147483646 h 455"/>
                    <a:gd name="T22" fmla="*/ 2147483646 w 764"/>
                    <a:gd name="T23" fmla="*/ 2147483646 h 455"/>
                    <a:gd name="T24" fmla="*/ 2147483646 w 764"/>
                    <a:gd name="T25" fmla="*/ 2147483646 h 45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764"/>
                    <a:gd name="T40" fmla="*/ 0 h 455"/>
                    <a:gd name="T41" fmla="*/ 764 w 764"/>
                    <a:gd name="T42" fmla="*/ 455 h 45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764" h="455">
                      <a:moveTo>
                        <a:pt x="307" y="74"/>
                      </a:moveTo>
                      <a:lnTo>
                        <a:pt x="381" y="0"/>
                      </a:lnTo>
                      <a:lnTo>
                        <a:pt x="382" y="0"/>
                      </a:lnTo>
                      <a:lnTo>
                        <a:pt x="456" y="74"/>
                      </a:lnTo>
                      <a:lnTo>
                        <a:pt x="456" y="75"/>
                      </a:lnTo>
                      <a:lnTo>
                        <a:pt x="764" y="381"/>
                      </a:lnTo>
                      <a:lnTo>
                        <a:pt x="689" y="455"/>
                      </a:lnTo>
                      <a:lnTo>
                        <a:pt x="382" y="148"/>
                      </a:lnTo>
                      <a:lnTo>
                        <a:pt x="74" y="455"/>
                      </a:lnTo>
                      <a:lnTo>
                        <a:pt x="0" y="381"/>
                      </a:lnTo>
                      <a:lnTo>
                        <a:pt x="307" y="75"/>
                      </a:lnTo>
                      <a:lnTo>
                        <a:pt x="307" y="74"/>
                      </a:lnTo>
                      <a:close/>
                    </a:path>
                  </a:pathLst>
                </a:custGeom>
                <a:solidFill>
                  <a:srgbClr val="F8A0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894" name="Freeform 4073"/>
                <p:cNvSpPr>
                  <a:spLocks noChangeArrowheads="1"/>
                </p:cNvSpPr>
                <p:nvPr/>
              </p:nvSpPr>
              <p:spPr bwMode="auto">
                <a:xfrm>
                  <a:off x="7037388" y="1520825"/>
                  <a:ext cx="1122363" cy="558800"/>
                </a:xfrm>
                <a:custGeom>
                  <a:avLst/>
                  <a:gdLst>
                    <a:gd name="T0" fmla="*/ 2147483646 w 707"/>
                    <a:gd name="T1" fmla="*/ 2147483646 h 352"/>
                    <a:gd name="T2" fmla="*/ 2147483646 w 707"/>
                    <a:gd name="T3" fmla="*/ 2147483646 h 352"/>
                    <a:gd name="T4" fmla="*/ 2147483646 w 707"/>
                    <a:gd name="T5" fmla="*/ 2147483646 h 352"/>
                    <a:gd name="T6" fmla="*/ 2147483646 w 707"/>
                    <a:gd name="T7" fmla="*/ 2147483646 h 352"/>
                    <a:gd name="T8" fmla="*/ 0 w 707"/>
                    <a:gd name="T9" fmla="*/ 2147483646 h 352"/>
                    <a:gd name="T10" fmla="*/ 2147483646 w 707"/>
                    <a:gd name="T11" fmla="*/ 2147483646 h 352"/>
                    <a:gd name="T12" fmla="*/ 2147483646 w 707"/>
                    <a:gd name="T13" fmla="*/ 0 h 352"/>
                    <a:gd name="T14" fmla="*/ 2147483646 w 707"/>
                    <a:gd name="T15" fmla="*/ 2147483646 h 3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7"/>
                    <a:gd name="T25" fmla="*/ 0 h 352"/>
                    <a:gd name="T26" fmla="*/ 707 w 707"/>
                    <a:gd name="T27" fmla="*/ 352 h 3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7" h="352">
                      <a:moveTo>
                        <a:pt x="707" y="340"/>
                      </a:moveTo>
                      <a:lnTo>
                        <a:pt x="695" y="352"/>
                      </a:lnTo>
                      <a:lnTo>
                        <a:pt x="353" y="23"/>
                      </a:lnTo>
                      <a:lnTo>
                        <a:pt x="12" y="350"/>
                      </a:lnTo>
                      <a:lnTo>
                        <a:pt x="0" y="338"/>
                      </a:lnTo>
                      <a:lnTo>
                        <a:pt x="344" y="9"/>
                      </a:lnTo>
                      <a:lnTo>
                        <a:pt x="353" y="0"/>
                      </a:lnTo>
                      <a:lnTo>
                        <a:pt x="707" y="340"/>
                      </a:lnTo>
                      <a:close/>
                    </a:path>
                  </a:pathLst>
                </a:custGeom>
                <a:solidFill>
                  <a:srgbClr val="FAB82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114" name="Rectangle 4074">
                  <a:extLst>
                    <a:ext uri="{FF2B5EF4-FFF2-40B4-BE49-F238E27FC236}">
                      <a16:creationId xmlns="" xmlns:a16="http://schemas.microsoft.com/office/drawing/2014/main" id="{7C9B8070-2F26-1049-8C9A-099D2910A5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1958" y="2379273"/>
                  <a:ext cx="101398" cy="202853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5" name="Rectangle 4075">
                  <a:extLst>
                    <a:ext uri="{FF2B5EF4-FFF2-40B4-BE49-F238E27FC236}">
                      <a16:creationId xmlns="" xmlns:a16="http://schemas.microsoft.com/office/drawing/2014/main" id="{D1DBDFFD-35B0-4F43-818F-138D6A8093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1958" y="2480700"/>
                  <a:ext cx="50683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6" name="Rectangle 4076">
                  <a:extLst>
                    <a:ext uri="{FF2B5EF4-FFF2-40B4-BE49-F238E27FC236}">
                      <a16:creationId xmlns="" xmlns:a16="http://schemas.microsoft.com/office/drawing/2014/main" id="{94D15282-B317-6645-B898-D5E2ACA9D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2641" y="2480700"/>
                  <a:ext cx="50715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7" name="Rectangle 4077">
                  <a:extLst>
                    <a:ext uri="{FF2B5EF4-FFF2-40B4-BE49-F238E27FC236}">
                      <a16:creationId xmlns="" xmlns:a16="http://schemas.microsoft.com/office/drawing/2014/main" id="{6A9DBF1D-8FA4-C045-8201-8B57DD8AD5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81958" y="2379273"/>
                  <a:ext cx="50683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8" name="Rectangle 4078">
                  <a:extLst>
                    <a:ext uri="{FF2B5EF4-FFF2-40B4-BE49-F238E27FC236}">
                      <a16:creationId xmlns="" xmlns:a16="http://schemas.microsoft.com/office/drawing/2014/main" id="{B9E3B856-17A2-944B-BFF0-52F0A41960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2641" y="2379273"/>
                  <a:ext cx="50715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00" name="Freeform 4079"/>
                <p:cNvSpPr>
                  <a:spLocks noChangeArrowheads="1"/>
                </p:cNvSpPr>
                <p:nvPr/>
              </p:nvSpPr>
              <p:spPr bwMode="auto">
                <a:xfrm>
                  <a:off x="7834313" y="2514600"/>
                  <a:ext cx="17463" cy="17463"/>
                </a:xfrm>
                <a:custGeom>
                  <a:avLst/>
                  <a:gdLst>
                    <a:gd name="T0" fmla="*/ 2147483646 w 35"/>
                    <a:gd name="T1" fmla="*/ 2147483646 h 35"/>
                    <a:gd name="T2" fmla="*/ 2147483646 w 35"/>
                    <a:gd name="T3" fmla="*/ 2147483646 h 35"/>
                    <a:gd name="T4" fmla="*/ 2147483646 w 35"/>
                    <a:gd name="T5" fmla="*/ 0 h 35"/>
                    <a:gd name="T6" fmla="*/ 0 w 35"/>
                    <a:gd name="T7" fmla="*/ 2147483646 h 35"/>
                    <a:gd name="T8" fmla="*/ 2147483646 w 35"/>
                    <a:gd name="T9" fmla="*/ 2147483646 h 35"/>
                    <a:gd name="T10" fmla="*/ 2147483646 w 35"/>
                    <a:gd name="T11" fmla="*/ 2147483646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"/>
                    <a:gd name="T19" fmla="*/ 0 h 35"/>
                    <a:gd name="T20" fmla="*/ 35 w 35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" h="35">
                      <a:moveTo>
                        <a:pt x="18" y="35"/>
                      </a:moveTo>
                      <a:cubicBezTo>
                        <a:pt x="28" y="35"/>
                        <a:pt x="35" y="27"/>
                        <a:pt x="35" y="17"/>
                      </a:cubicBezTo>
                      <a:cubicBezTo>
                        <a:pt x="35" y="7"/>
                        <a:pt x="28" y="0"/>
                        <a:pt x="18" y="0"/>
                      </a:cubicBezTo>
                      <a:cubicBezTo>
                        <a:pt x="7" y="0"/>
                        <a:pt x="0" y="7"/>
                        <a:pt x="0" y="17"/>
                      </a:cubicBezTo>
                      <a:cubicBezTo>
                        <a:pt x="0" y="27"/>
                        <a:pt x="7" y="35"/>
                        <a:pt x="18" y="35"/>
                      </a:cubicBez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1120" name="Rectangle 4080">
                  <a:extLst>
                    <a:ext uri="{FF2B5EF4-FFF2-40B4-BE49-F238E27FC236}">
                      <a16:creationId xmlns="" xmlns:a16="http://schemas.microsoft.com/office/drawing/2014/main" id="{2FEAFA50-70A4-344A-BADE-0CE5E1EBDE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1741" y="2379273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1" name="Rectangle 4081">
                  <a:extLst>
                    <a:ext uri="{FF2B5EF4-FFF2-40B4-BE49-F238E27FC236}">
                      <a16:creationId xmlns="" xmlns:a16="http://schemas.microsoft.com/office/drawing/2014/main" id="{C317FE8A-3CA8-CF40-B244-E62BA8ED4C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1027" y="2379273"/>
                  <a:ext cx="0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2" name="Rectangle 4082">
                  <a:extLst>
                    <a:ext uri="{FF2B5EF4-FFF2-40B4-BE49-F238E27FC236}">
                      <a16:creationId xmlns="" xmlns:a16="http://schemas.microsoft.com/office/drawing/2014/main" id="{F4A0A41F-7BAB-7142-87E9-9B37989F5A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91741" y="2277846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3" name="Rectangle 4083">
                  <a:extLst>
                    <a:ext uri="{FF2B5EF4-FFF2-40B4-BE49-F238E27FC236}">
                      <a16:creationId xmlns="" xmlns:a16="http://schemas.microsoft.com/office/drawing/2014/main" id="{54EE1276-8EEB-D745-8463-3D01EC17D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141027" y="2277846"/>
                  <a:ext cx="0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4" name="Rectangle 4084">
                  <a:extLst>
                    <a:ext uri="{FF2B5EF4-FFF2-40B4-BE49-F238E27FC236}">
                      <a16:creationId xmlns="" xmlns:a16="http://schemas.microsoft.com/office/drawing/2014/main" id="{EF18F51A-B59E-5045-B0CD-C450D69693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4970" y="2379273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5" name="Rectangle 4085">
                  <a:extLst>
                    <a:ext uri="{FF2B5EF4-FFF2-40B4-BE49-F238E27FC236}">
                      <a16:creationId xmlns="" xmlns:a16="http://schemas.microsoft.com/office/drawing/2014/main" id="{B5DAFDE0-67DC-BE4F-9A19-DDE862C137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5653" y="2379273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6" name="Rectangle 4086">
                  <a:extLst>
                    <a:ext uri="{FF2B5EF4-FFF2-40B4-BE49-F238E27FC236}">
                      <a16:creationId xmlns="" xmlns:a16="http://schemas.microsoft.com/office/drawing/2014/main" id="{9A3498CF-0F4F-D146-97D4-9247D070FE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974970" y="2277846"/>
                  <a:ext cx="50683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7" name="Rectangle 4087">
                  <a:extLst>
                    <a:ext uri="{FF2B5EF4-FFF2-40B4-BE49-F238E27FC236}">
                      <a16:creationId xmlns="" xmlns:a16="http://schemas.microsoft.com/office/drawing/2014/main" id="{2E01B2AF-2AF7-0346-9323-07F6FC526C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025653" y="2277846"/>
                  <a:ext cx="50715" cy="101427"/>
                </a:xfrm>
                <a:prstGeom prst="rect">
                  <a:avLst/>
                </a:prstGeom>
                <a:solidFill>
                  <a:srgbClr val="45A9E1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8" name="Rectangle 4088">
                  <a:extLst>
                    <a:ext uri="{FF2B5EF4-FFF2-40B4-BE49-F238E27FC236}">
                      <a16:creationId xmlns="" xmlns:a16="http://schemas.microsoft.com/office/drawing/2014/main" id="{4379AE23-F8E0-4C4D-BE56-26A5B2D30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9846" y="2379273"/>
                  <a:ext cx="101398" cy="202853"/>
                </a:xfrm>
                <a:prstGeom prst="rect">
                  <a:avLst/>
                </a:prstGeom>
                <a:solidFill>
                  <a:srgbClr val="2C2829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9" name="Rectangle 4089">
                  <a:extLst>
                    <a:ext uri="{FF2B5EF4-FFF2-40B4-BE49-F238E27FC236}">
                      <a16:creationId xmlns="" xmlns:a16="http://schemas.microsoft.com/office/drawing/2014/main" id="{09EDD56C-BF4F-D64F-A861-6D4B930CF7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9846" y="2480700"/>
                  <a:ext cx="50715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0" name="Rectangle 4090">
                  <a:extLst>
                    <a:ext uri="{FF2B5EF4-FFF2-40B4-BE49-F238E27FC236}">
                      <a16:creationId xmlns="" xmlns:a16="http://schemas.microsoft.com/office/drawing/2014/main" id="{2C18CC96-F492-A64B-9127-21C18AE653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80561" y="2480700"/>
                  <a:ext cx="50683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1" name="Rectangle 4091">
                  <a:extLst>
                    <a:ext uri="{FF2B5EF4-FFF2-40B4-BE49-F238E27FC236}">
                      <a16:creationId xmlns="" xmlns:a16="http://schemas.microsoft.com/office/drawing/2014/main" id="{5E1CEAE5-A385-2940-8AAB-22328A8B8D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9846" y="2379273"/>
                  <a:ext cx="50715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2" name="Rectangle 4092">
                  <a:extLst>
                    <a:ext uri="{FF2B5EF4-FFF2-40B4-BE49-F238E27FC236}">
                      <a16:creationId xmlns="" xmlns:a16="http://schemas.microsoft.com/office/drawing/2014/main" id="{30C3D5A8-D3BF-F347-8C42-D32024CA9F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80561" y="2379273"/>
                  <a:ext cx="50683" cy="101427"/>
                </a:xfrm>
                <a:prstGeom prst="rect">
                  <a:avLst/>
                </a:prstGeom>
                <a:solidFill>
                  <a:srgbClr val="C6DFE4"/>
                </a:solidFill>
                <a:ln>
                  <a:noFill/>
                </a:ln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14" name="Freeform 4093"/>
                <p:cNvSpPr>
                  <a:spLocks noChangeArrowheads="1"/>
                </p:cNvSpPr>
                <p:nvPr/>
              </p:nvSpPr>
              <p:spPr bwMode="auto">
                <a:xfrm>
                  <a:off x="7472363" y="1855788"/>
                  <a:ext cx="255588" cy="255588"/>
                </a:xfrm>
                <a:custGeom>
                  <a:avLst/>
                  <a:gdLst>
                    <a:gd name="T0" fmla="*/ 2147483646 w 498"/>
                    <a:gd name="T1" fmla="*/ 2147483646 h 498"/>
                    <a:gd name="T2" fmla="*/ 2147483646 w 498"/>
                    <a:gd name="T3" fmla="*/ 2147483646 h 498"/>
                    <a:gd name="T4" fmla="*/ 2147483646 w 498"/>
                    <a:gd name="T5" fmla="*/ 0 h 498"/>
                    <a:gd name="T6" fmla="*/ 0 w 498"/>
                    <a:gd name="T7" fmla="*/ 2147483646 h 498"/>
                    <a:gd name="T8" fmla="*/ 2147483646 w 498"/>
                    <a:gd name="T9" fmla="*/ 2147483646 h 498"/>
                    <a:gd name="T10" fmla="*/ 2147483646 w 498"/>
                    <a:gd name="T11" fmla="*/ 2147483646 h 4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98"/>
                    <a:gd name="T19" fmla="*/ 0 h 498"/>
                    <a:gd name="T20" fmla="*/ 498 w 498"/>
                    <a:gd name="T21" fmla="*/ 498 h 4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98" h="498">
                      <a:moveTo>
                        <a:pt x="250" y="498"/>
                      </a:moveTo>
                      <a:cubicBezTo>
                        <a:pt x="387" y="498"/>
                        <a:pt x="498" y="386"/>
                        <a:pt x="498" y="249"/>
                      </a:cubicBezTo>
                      <a:cubicBezTo>
                        <a:pt x="498" y="112"/>
                        <a:pt x="387" y="0"/>
                        <a:pt x="250" y="0"/>
                      </a:cubicBezTo>
                      <a:cubicBezTo>
                        <a:pt x="113" y="0"/>
                        <a:pt x="0" y="112"/>
                        <a:pt x="0" y="249"/>
                      </a:cubicBezTo>
                      <a:cubicBezTo>
                        <a:pt x="0" y="386"/>
                        <a:pt x="113" y="498"/>
                        <a:pt x="250" y="498"/>
                      </a:cubicBezTo>
                    </a:path>
                  </a:pathLst>
                </a:custGeom>
                <a:solidFill>
                  <a:srgbClr val="C6DFE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15" name="Freeform 4094"/>
                <p:cNvSpPr>
                  <a:spLocks noChangeArrowheads="1"/>
                </p:cNvSpPr>
                <p:nvPr/>
              </p:nvSpPr>
              <p:spPr bwMode="auto">
                <a:xfrm>
                  <a:off x="7513638" y="1898650"/>
                  <a:ext cx="173038" cy="171450"/>
                </a:xfrm>
                <a:custGeom>
                  <a:avLst/>
                  <a:gdLst>
                    <a:gd name="T0" fmla="*/ 2147483646 w 336"/>
                    <a:gd name="T1" fmla="*/ 2147483646 h 337"/>
                    <a:gd name="T2" fmla="*/ 2147483646 w 336"/>
                    <a:gd name="T3" fmla="*/ 2147483646 h 337"/>
                    <a:gd name="T4" fmla="*/ 2147483646 w 336"/>
                    <a:gd name="T5" fmla="*/ 0 h 337"/>
                    <a:gd name="T6" fmla="*/ 0 w 336"/>
                    <a:gd name="T7" fmla="*/ 2147483646 h 337"/>
                    <a:gd name="T8" fmla="*/ 2147483646 w 336"/>
                    <a:gd name="T9" fmla="*/ 2147483646 h 337"/>
                    <a:gd name="T10" fmla="*/ 2147483646 w 336"/>
                    <a:gd name="T11" fmla="*/ 2147483646 h 33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36"/>
                    <a:gd name="T19" fmla="*/ 0 h 337"/>
                    <a:gd name="T20" fmla="*/ 336 w 336"/>
                    <a:gd name="T21" fmla="*/ 337 h 33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36" h="337">
                      <a:moveTo>
                        <a:pt x="169" y="337"/>
                      </a:moveTo>
                      <a:cubicBezTo>
                        <a:pt x="261" y="337"/>
                        <a:pt x="336" y="261"/>
                        <a:pt x="336" y="168"/>
                      </a:cubicBezTo>
                      <a:cubicBezTo>
                        <a:pt x="336" y="75"/>
                        <a:pt x="261" y="0"/>
                        <a:pt x="169" y="0"/>
                      </a:cubicBezTo>
                      <a:cubicBezTo>
                        <a:pt x="75" y="0"/>
                        <a:pt x="0" y="75"/>
                        <a:pt x="0" y="168"/>
                      </a:cubicBezTo>
                      <a:cubicBezTo>
                        <a:pt x="0" y="261"/>
                        <a:pt x="75" y="337"/>
                        <a:pt x="169" y="337"/>
                      </a:cubicBezTo>
                    </a:path>
                  </a:pathLst>
                </a:custGeom>
                <a:solidFill>
                  <a:srgbClr val="DFED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  <p:sp>
              <p:nvSpPr>
                <p:cNvPr id="34916" name="Freeform 4001"/>
                <p:cNvSpPr>
                  <a:spLocks noChangeArrowheads="1"/>
                </p:cNvSpPr>
                <p:nvPr/>
              </p:nvSpPr>
              <p:spPr bwMode="auto">
                <a:xfrm>
                  <a:off x="7462044" y="1857375"/>
                  <a:ext cx="258763" cy="258763"/>
                </a:xfrm>
                <a:custGeom>
                  <a:avLst/>
                  <a:gdLst>
                    <a:gd name="T0" fmla="*/ 2147483646 w 163"/>
                    <a:gd name="T1" fmla="*/ 0 h 163"/>
                    <a:gd name="T2" fmla="*/ 2147483646 w 163"/>
                    <a:gd name="T3" fmla="*/ 0 h 163"/>
                    <a:gd name="T4" fmla="*/ 2147483646 w 163"/>
                    <a:gd name="T5" fmla="*/ 2147483646 h 163"/>
                    <a:gd name="T6" fmla="*/ 2147483646 w 163"/>
                    <a:gd name="T7" fmla="*/ 2147483646 h 163"/>
                    <a:gd name="T8" fmla="*/ 2147483646 w 163"/>
                    <a:gd name="T9" fmla="*/ 2147483646 h 163"/>
                    <a:gd name="T10" fmla="*/ 2147483646 w 163"/>
                    <a:gd name="T11" fmla="*/ 2147483646 h 163"/>
                    <a:gd name="T12" fmla="*/ 2147483646 w 163"/>
                    <a:gd name="T13" fmla="*/ 2147483646 h 163"/>
                    <a:gd name="T14" fmla="*/ 2147483646 w 163"/>
                    <a:gd name="T15" fmla="*/ 2147483646 h 163"/>
                    <a:gd name="T16" fmla="*/ 2147483646 w 163"/>
                    <a:gd name="T17" fmla="*/ 2147483646 h 163"/>
                    <a:gd name="T18" fmla="*/ 0 w 163"/>
                    <a:gd name="T19" fmla="*/ 2147483646 h 163"/>
                    <a:gd name="T20" fmla="*/ 0 w 163"/>
                    <a:gd name="T21" fmla="*/ 2147483646 h 163"/>
                    <a:gd name="T22" fmla="*/ 2147483646 w 163"/>
                    <a:gd name="T23" fmla="*/ 2147483646 h 163"/>
                    <a:gd name="T24" fmla="*/ 2147483646 w 163"/>
                    <a:gd name="T25" fmla="*/ 0 h 16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3"/>
                    <a:gd name="T40" fmla="*/ 0 h 163"/>
                    <a:gd name="T41" fmla="*/ 163 w 163"/>
                    <a:gd name="T42" fmla="*/ 163 h 16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3" h="163">
                      <a:moveTo>
                        <a:pt x="48" y="0"/>
                      </a:moveTo>
                      <a:lnTo>
                        <a:pt x="115" y="0"/>
                      </a:lnTo>
                      <a:lnTo>
                        <a:pt x="115" y="48"/>
                      </a:lnTo>
                      <a:lnTo>
                        <a:pt x="163" y="48"/>
                      </a:lnTo>
                      <a:lnTo>
                        <a:pt x="163" y="116"/>
                      </a:lnTo>
                      <a:lnTo>
                        <a:pt x="115" y="116"/>
                      </a:lnTo>
                      <a:lnTo>
                        <a:pt x="115" y="163"/>
                      </a:lnTo>
                      <a:lnTo>
                        <a:pt x="48" y="163"/>
                      </a:lnTo>
                      <a:lnTo>
                        <a:pt x="48" y="116"/>
                      </a:lnTo>
                      <a:lnTo>
                        <a:pt x="0" y="116"/>
                      </a:lnTo>
                      <a:lnTo>
                        <a:pt x="0" y="48"/>
                      </a:lnTo>
                      <a:lnTo>
                        <a:pt x="48" y="48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DF1E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d-ID"/>
                </a:p>
              </p:txBody>
            </p:sp>
          </p:grpSp>
          <p:sp>
            <p:nvSpPr>
              <p:cNvPr id="1061" name="Freeform 35">
                <a:extLst>
                  <a:ext uri="{FF2B5EF4-FFF2-40B4-BE49-F238E27FC236}">
                    <a16:creationId xmlns="" xmlns:a16="http://schemas.microsoft.com/office/drawing/2014/main" id="{6C19FD5D-27B6-1F46-A94E-6C33970580F6}"/>
                  </a:ext>
                </a:extLst>
              </p:cNvPr>
              <p:cNvSpPr/>
              <p:nvPr/>
            </p:nvSpPr>
            <p:spPr>
              <a:xfrm>
                <a:off x="3636043" y="2704529"/>
                <a:ext cx="183897" cy="943747"/>
              </a:xfrm>
              <a:custGeom>
                <a:avLst/>
                <a:gdLst>
                  <a:gd name="connsiteX0" fmla="*/ 0 w 180782"/>
                  <a:gd name="connsiteY0" fmla="*/ 941943 h 941943"/>
                  <a:gd name="connsiteX1" fmla="*/ 42530 w 180782"/>
                  <a:gd name="connsiteY1" fmla="*/ 824985 h 941943"/>
                  <a:gd name="connsiteX2" fmla="*/ 63795 w 180782"/>
                  <a:gd name="connsiteY2" fmla="*/ 782455 h 941943"/>
                  <a:gd name="connsiteX3" fmla="*/ 74428 w 180782"/>
                  <a:gd name="connsiteY3" fmla="*/ 750557 h 941943"/>
                  <a:gd name="connsiteX4" fmla="*/ 106325 w 180782"/>
                  <a:gd name="connsiteY4" fmla="*/ 612334 h 941943"/>
                  <a:gd name="connsiteX5" fmla="*/ 116958 w 180782"/>
                  <a:gd name="connsiteY5" fmla="*/ 580436 h 941943"/>
                  <a:gd name="connsiteX6" fmla="*/ 148856 w 180782"/>
                  <a:gd name="connsiteY6" fmla="*/ 346520 h 941943"/>
                  <a:gd name="connsiteX7" fmla="*/ 159488 w 180782"/>
                  <a:gd name="connsiteY7" fmla="*/ 112604 h 941943"/>
                  <a:gd name="connsiteX8" fmla="*/ 180753 w 180782"/>
                  <a:gd name="connsiteY8" fmla="*/ 6278 h 941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0782" h="941943">
                    <a:moveTo>
                      <a:pt x="0" y="941943"/>
                    </a:moveTo>
                    <a:cubicBezTo>
                      <a:pt x="80223" y="781500"/>
                      <a:pt x="-3354" y="962639"/>
                      <a:pt x="42530" y="824985"/>
                    </a:cubicBezTo>
                    <a:cubicBezTo>
                      <a:pt x="47542" y="809948"/>
                      <a:pt x="57551" y="797023"/>
                      <a:pt x="63795" y="782455"/>
                    </a:cubicBezTo>
                    <a:cubicBezTo>
                      <a:pt x="68210" y="772153"/>
                      <a:pt x="70884" y="761190"/>
                      <a:pt x="74428" y="750557"/>
                    </a:cubicBezTo>
                    <a:cubicBezTo>
                      <a:pt x="88230" y="653941"/>
                      <a:pt x="77135" y="699903"/>
                      <a:pt x="106325" y="612334"/>
                    </a:cubicBezTo>
                    <a:lnTo>
                      <a:pt x="116958" y="580436"/>
                    </a:lnTo>
                    <a:cubicBezTo>
                      <a:pt x="127591" y="502464"/>
                      <a:pt x="145283" y="425132"/>
                      <a:pt x="148856" y="346520"/>
                    </a:cubicBezTo>
                    <a:cubicBezTo>
                      <a:pt x="152400" y="268548"/>
                      <a:pt x="151722" y="190269"/>
                      <a:pt x="159488" y="112604"/>
                    </a:cubicBezTo>
                    <a:cubicBezTo>
                      <a:pt x="182472" y="-117243"/>
                      <a:pt x="180753" y="90217"/>
                      <a:pt x="180753" y="6278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2" name="Freeform 36">
                <a:extLst>
                  <a:ext uri="{FF2B5EF4-FFF2-40B4-BE49-F238E27FC236}">
                    <a16:creationId xmlns="" xmlns:a16="http://schemas.microsoft.com/office/drawing/2014/main" id="{08CE72EF-835F-5D4D-9073-9EA1E5E5B16A}"/>
                  </a:ext>
                </a:extLst>
              </p:cNvPr>
              <p:cNvSpPr/>
              <p:nvPr/>
            </p:nvSpPr>
            <p:spPr>
              <a:xfrm>
                <a:off x="3775966" y="3660274"/>
                <a:ext cx="711600" cy="283923"/>
              </a:xfrm>
              <a:custGeom>
                <a:avLst/>
                <a:gdLst>
                  <a:gd name="connsiteX0" fmla="*/ 0 w 712382"/>
                  <a:gd name="connsiteY0" fmla="*/ 287079 h 287079"/>
                  <a:gd name="connsiteX1" fmla="*/ 53163 w 712382"/>
                  <a:gd name="connsiteY1" fmla="*/ 265814 h 287079"/>
                  <a:gd name="connsiteX2" fmla="*/ 74428 w 712382"/>
                  <a:gd name="connsiteY2" fmla="*/ 233916 h 287079"/>
                  <a:gd name="connsiteX3" fmla="*/ 106326 w 712382"/>
                  <a:gd name="connsiteY3" fmla="*/ 202019 h 287079"/>
                  <a:gd name="connsiteX4" fmla="*/ 127591 w 712382"/>
                  <a:gd name="connsiteY4" fmla="*/ 170121 h 287079"/>
                  <a:gd name="connsiteX5" fmla="*/ 159489 w 712382"/>
                  <a:gd name="connsiteY5" fmla="*/ 138223 h 287079"/>
                  <a:gd name="connsiteX6" fmla="*/ 180754 w 712382"/>
                  <a:gd name="connsiteY6" fmla="*/ 106326 h 287079"/>
                  <a:gd name="connsiteX7" fmla="*/ 212651 w 712382"/>
                  <a:gd name="connsiteY7" fmla="*/ 85060 h 287079"/>
                  <a:gd name="connsiteX8" fmla="*/ 276447 w 712382"/>
                  <a:gd name="connsiteY8" fmla="*/ 31898 h 287079"/>
                  <a:gd name="connsiteX9" fmla="*/ 382772 w 712382"/>
                  <a:gd name="connsiteY9" fmla="*/ 0 h 287079"/>
                  <a:gd name="connsiteX10" fmla="*/ 680484 w 712382"/>
                  <a:gd name="connsiteY10" fmla="*/ 10633 h 287079"/>
                  <a:gd name="connsiteX11" fmla="*/ 712382 w 712382"/>
                  <a:gd name="connsiteY11" fmla="*/ 42530 h 28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12382" h="287079">
                    <a:moveTo>
                      <a:pt x="0" y="287079"/>
                    </a:moveTo>
                    <a:cubicBezTo>
                      <a:pt x="17721" y="279991"/>
                      <a:pt x="37632" y="276908"/>
                      <a:pt x="53163" y="265814"/>
                    </a:cubicBezTo>
                    <a:cubicBezTo>
                      <a:pt x="63562" y="258386"/>
                      <a:pt x="66247" y="243733"/>
                      <a:pt x="74428" y="233916"/>
                    </a:cubicBezTo>
                    <a:cubicBezTo>
                      <a:pt x="84054" y="222365"/>
                      <a:pt x="96700" y="213570"/>
                      <a:pt x="106326" y="202019"/>
                    </a:cubicBezTo>
                    <a:cubicBezTo>
                      <a:pt x="114507" y="192202"/>
                      <a:pt x="119410" y="179938"/>
                      <a:pt x="127591" y="170121"/>
                    </a:cubicBezTo>
                    <a:cubicBezTo>
                      <a:pt x="137217" y="158569"/>
                      <a:pt x="149863" y="149775"/>
                      <a:pt x="159489" y="138223"/>
                    </a:cubicBezTo>
                    <a:cubicBezTo>
                      <a:pt x="167670" y="128406"/>
                      <a:pt x="171718" y="115362"/>
                      <a:pt x="180754" y="106326"/>
                    </a:cubicBezTo>
                    <a:cubicBezTo>
                      <a:pt x="189790" y="97290"/>
                      <a:pt x="202834" y="93241"/>
                      <a:pt x="212651" y="85060"/>
                    </a:cubicBezTo>
                    <a:cubicBezTo>
                      <a:pt x="241265" y="61215"/>
                      <a:pt x="242508" y="46982"/>
                      <a:pt x="276447" y="31898"/>
                    </a:cubicBezTo>
                    <a:cubicBezTo>
                      <a:pt x="309727" y="17107"/>
                      <a:pt x="347427" y="8837"/>
                      <a:pt x="382772" y="0"/>
                    </a:cubicBezTo>
                    <a:cubicBezTo>
                      <a:pt x="482009" y="3544"/>
                      <a:pt x="582000" y="-2075"/>
                      <a:pt x="680484" y="10633"/>
                    </a:cubicBezTo>
                    <a:cubicBezTo>
                      <a:pt x="695397" y="12557"/>
                      <a:pt x="712382" y="42530"/>
                      <a:pt x="712382" y="4253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3" name="Freeform 37">
                <a:extLst>
                  <a:ext uri="{FF2B5EF4-FFF2-40B4-BE49-F238E27FC236}">
                    <a16:creationId xmlns="" xmlns:a16="http://schemas.microsoft.com/office/drawing/2014/main" id="{5DFFB60F-3A2B-4F4F-8993-CBB042A8A4FC}"/>
                  </a:ext>
                </a:extLst>
              </p:cNvPr>
              <p:cNvSpPr/>
              <p:nvPr/>
            </p:nvSpPr>
            <p:spPr>
              <a:xfrm>
                <a:off x="2648599" y="3828229"/>
                <a:ext cx="703605" cy="35989"/>
              </a:xfrm>
              <a:custGeom>
                <a:avLst/>
                <a:gdLst>
                  <a:gd name="connsiteX0" fmla="*/ 0 w 701749"/>
                  <a:gd name="connsiteY0" fmla="*/ 10655 h 38705"/>
                  <a:gd name="connsiteX1" fmla="*/ 53163 w 701749"/>
                  <a:gd name="connsiteY1" fmla="*/ 31921 h 38705"/>
                  <a:gd name="connsiteX2" fmla="*/ 467833 w 701749"/>
                  <a:gd name="connsiteY2" fmla="*/ 10655 h 38705"/>
                  <a:gd name="connsiteX3" fmla="*/ 701749 w 701749"/>
                  <a:gd name="connsiteY3" fmla="*/ 23 h 3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1749" h="38705">
                    <a:moveTo>
                      <a:pt x="0" y="10655"/>
                    </a:moveTo>
                    <a:cubicBezTo>
                      <a:pt x="17721" y="17744"/>
                      <a:pt x="34084" y="31405"/>
                      <a:pt x="53163" y="31921"/>
                    </a:cubicBezTo>
                    <a:cubicBezTo>
                      <a:pt x="681664" y="48908"/>
                      <a:pt x="222943" y="31062"/>
                      <a:pt x="467833" y="10655"/>
                    </a:cubicBezTo>
                    <a:cubicBezTo>
                      <a:pt x="607904" y="-1018"/>
                      <a:pt x="605370" y="23"/>
                      <a:pt x="701749" y="2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4" name="Freeform 38">
                <a:extLst>
                  <a:ext uri="{FF2B5EF4-FFF2-40B4-BE49-F238E27FC236}">
                    <a16:creationId xmlns="" xmlns:a16="http://schemas.microsoft.com/office/drawing/2014/main" id="{8D2A5DE7-34C9-9045-BF8C-A1C9DCF69E96}"/>
                  </a:ext>
                </a:extLst>
              </p:cNvPr>
              <p:cNvSpPr/>
              <p:nvPr/>
            </p:nvSpPr>
            <p:spPr>
              <a:xfrm>
                <a:off x="2720559" y="4008179"/>
                <a:ext cx="671623" cy="775792"/>
              </a:xfrm>
              <a:custGeom>
                <a:avLst/>
                <a:gdLst>
                  <a:gd name="connsiteX0" fmla="*/ 0 w 669851"/>
                  <a:gd name="connsiteY0" fmla="*/ 776177 h 776177"/>
                  <a:gd name="connsiteX1" fmla="*/ 95693 w 669851"/>
                  <a:gd name="connsiteY1" fmla="*/ 691117 h 776177"/>
                  <a:gd name="connsiteX2" fmla="*/ 170121 w 669851"/>
                  <a:gd name="connsiteY2" fmla="*/ 595424 h 776177"/>
                  <a:gd name="connsiteX3" fmla="*/ 212651 w 669851"/>
                  <a:gd name="connsiteY3" fmla="*/ 563526 h 776177"/>
                  <a:gd name="connsiteX4" fmla="*/ 265814 w 669851"/>
                  <a:gd name="connsiteY4" fmla="*/ 510363 h 776177"/>
                  <a:gd name="connsiteX5" fmla="*/ 329609 w 669851"/>
                  <a:gd name="connsiteY5" fmla="*/ 404038 h 776177"/>
                  <a:gd name="connsiteX6" fmla="*/ 361507 w 669851"/>
                  <a:gd name="connsiteY6" fmla="*/ 372140 h 776177"/>
                  <a:gd name="connsiteX7" fmla="*/ 393405 w 669851"/>
                  <a:gd name="connsiteY7" fmla="*/ 329610 h 776177"/>
                  <a:gd name="connsiteX8" fmla="*/ 467832 w 669851"/>
                  <a:gd name="connsiteY8" fmla="*/ 223284 h 776177"/>
                  <a:gd name="connsiteX9" fmla="*/ 520995 w 669851"/>
                  <a:gd name="connsiteY9" fmla="*/ 170121 h 776177"/>
                  <a:gd name="connsiteX10" fmla="*/ 542260 w 669851"/>
                  <a:gd name="connsiteY10" fmla="*/ 138224 h 776177"/>
                  <a:gd name="connsiteX11" fmla="*/ 574158 w 669851"/>
                  <a:gd name="connsiteY11" fmla="*/ 106326 h 776177"/>
                  <a:gd name="connsiteX12" fmla="*/ 627321 w 669851"/>
                  <a:gd name="connsiteY12" fmla="*/ 42531 h 776177"/>
                  <a:gd name="connsiteX13" fmla="*/ 669851 w 669851"/>
                  <a:gd name="connsiteY13" fmla="*/ 0 h 776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69851" h="776177">
                    <a:moveTo>
                      <a:pt x="0" y="776177"/>
                    </a:moveTo>
                    <a:cubicBezTo>
                      <a:pt x="38680" y="745233"/>
                      <a:pt x="63742" y="728393"/>
                      <a:pt x="95693" y="691117"/>
                    </a:cubicBezTo>
                    <a:cubicBezTo>
                      <a:pt x="171572" y="602591"/>
                      <a:pt x="23735" y="741810"/>
                      <a:pt x="170121" y="595424"/>
                    </a:cubicBezTo>
                    <a:cubicBezTo>
                      <a:pt x="182652" y="582893"/>
                      <a:pt x="200121" y="576057"/>
                      <a:pt x="212651" y="563526"/>
                    </a:cubicBezTo>
                    <a:cubicBezTo>
                      <a:pt x="283532" y="492644"/>
                      <a:pt x="180756" y="567067"/>
                      <a:pt x="265814" y="510363"/>
                    </a:cubicBezTo>
                    <a:cubicBezTo>
                      <a:pt x="288960" y="464071"/>
                      <a:pt x="293684" y="450228"/>
                      <a:pt x="329609" y="404038"/>
                    </a:cubicBezTo>
                    <a:cubicBezTo>
                      <a:pt x="338841" y="392169"/>
                      <a:pt x="351721" y="383557"/>
                      <a:pt x="361507" y="372140"/>
                    </a:cubicBezTo>
                    <a:cubicBezTo>
                      <a:pt x="373040" y="358685"/>
                      <a:pt x="383243" y="344128"/>
                      <a:pt x="393405" y="329610"/>
                    </a:cubicBezTo>
                    <a:cubicBezTo>
                      <a:pt x="411336" y="303995"/>
                      <a:pt x="444472" y="249564"/>
                      <a:pt x="467832" y="223284"/>
                    </a:cubicBezTo>
                    <a:cubicBezTo>
                      <a:pt x="484482" y="204553"/>
                      <a:pt x="507093" y="190973"/>
                      <a:pt x="520995" y="170121"/>
                    </a:cubicBezTo>
                    <a:cubicBezTo>
                      <a:pt x="528083" y="159489"/>
                      <a:pt x="534079" y="148041"/>
                      <a:pt x="542260" y="138224"/>
                    </a:cubicBezTo>
                    <a:cubicBezTo>
                      <a:pt x="551886" y="126672"/>
                      <a:pt x="565418" y="118562"/>
                      <a:pt x="574158" y="106326"/>
                    </a:cubicBezTo>
                    <a:cubicBezTo>
                      <a:pt x="623212" y="37650"/>
                      <a:pt x="564438" y="84452"/>
                      <a:pt x="627321" y="42531"/>
                    </a:cubicBezTo>
                    <a:cubicBezTo>
                      <a:pt x="652982" y="4039"/>
                      <a:pt x="637156" y="16348"/>
                      <a:pt x="669851" y="0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5" name="Freeform 39">
                <a:extLst>
                  <a:ext uri="{FF2B5EF4-FFF2-40B4-BE49-F238E27FC236}">
                    <a16:creationId xmlns="" xmlns:a16="http://schemas.microsoft.com/office/drawing/2014/main" id="{CB4F55B1-B7F2-5542-868D-D48E8CE7FCDE}"/>
                  </a:ext>
                </a:extLst>
              </p:cNvPr>
              <p:cNvSpPr/>
              <p:nvPr/>
            </p:nvSpPr>
            <p:spPr>
              <a:xfrm>
                <a:off x="3660030" y="4060166"/>
                <a:ext cx="751578" cy="511863"/>
              </a:xfrm>
              <a:custGeom>
                <a:avLst/>
                <a:gdLst>
                  <a:gd name="connsiteX0" fmla="*/ 0 w 754912"/>
                  <a:gd name="connsiteY0" fmla="*/ 0 h 510363"/>
                  <a:gd name="connsiteX1" fmla="*/ 53163 w 754912"/>
                  <a:gd name="connsiteY1" fmla="*/ 74428 h 510363"/>
                  <a:gd name="connsiteX2" fmla="*/ 95693 w 754912"/>
                  <a:gd name="connsiteY2" fmla="*/ 138223 h 510363"/>
                  <a:gd name="connsiteX3" fmla="*/ 116958 w 754912"/>
                  <a:gd name="connsiteY3" fmla="*/ 159489 h 510363"/>
                  <a:gd name="connsiteX4" fmla="*/ 138223 w 754912"/>
                  <a:gd name="connsiteY4" fmla="*/ 191386 h 510363"/>
                  <a:gd name="connsiteX5" fmla="*/ 180753 w 754912"/>
                  <a:gd name="connsiteY5" fmla="*/ 265814 h 510363"/>
                  <a:gd name="connsiteX6" fmla="*/ 276447 w 754912"/>
                  <a:gd name="connsiteY6" fmla="*/ 340242 h 510363"/>
                  <a:gd name="connsiteX7" fmla="*/ 308344 w 754912"/>
                  <a:gd name="connsiteY7" fmla="*/ 361507 h 510363"/>
                  <a:gd name="connsiteX8" fmla="*/ 382772 w 754912"/>
                  <a:gd name="connsiteY8" fmla="*/ 393405 h 510363"/>
                  <a:gd name="connsiteX9" fmla="*/ 435935 w 754912"/>
                  <a:gd name="connsiteY9" fmla="*/ 414670 h 510363"/>
                  <a:gd name="connsiteX10" fmla="*/ 489098 w 754912"/>
                  <a:gd name="connsiteY10" fmla="*/ 425303 h 510363"/>
                  <a:gd name="connsiteX11" fmla="*/ 531628 w 754912"/>
                  <a:gd name="connsiteY11" fmla="*/ 435935 h 510363"/>
                  <a:gd name="connsiteX12" fmla="*/ 595423 w 754912"/>
                  <a:gd name="connsiteY12" fmla="*/ 457200 h 510363"/>
                  <a:gd name="connsiteX13" fmla="*/ 659219 w 754912"/>
                  <a:gd name="connsiteY13" fmla="*/ 478465 h 510363"/>
                  <a:gd name="connsiteX14" fmla="*/ 723014 w 754912"/>
                  <a:gd name="connsiteY14" fmla="*/ 499730 h 510363"/>
                  <a:gd name="connsiteX15" fmla="*/ 754912 w 754912"/>
                  <a:gd name="connsiteY15" fmla="*/ 510363 h 51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54912" h="510363">
                    <a:moveTo>
                      <a:pt x="0" y="0"/>
                    </a:moveTo>
                    <a:cubicBezTo>
                      <a:pt x="51049" y="127625"/>
                      <a:pt x="-11380" y="665"/>
                      <a:pt x="53163" y="74428"/>
                    </a:cubicBezTo>
                    <a:cubicBezTo>
                      <a:pt x="69993" y="93662"/>
                      <a:pt x="77622" y="120151"/>
                      <a:pt x="95693" y="138223"/>
                    </a:cubicBezTo>
                    <a:cubicBezTo>
                      <a:pt x="102781" y="145312"/>
                      <a:pt x="110696" y="151661"/>
                      <a:pt x="116958" y="159489"/>
                    </a:cubicBezTo>
                    <a:cubicBezTo>
                      <a:pt x="124941" y="169467"/>
                      <a:pt x="131883" y="180291"/>
                      <a:pt x="138223" y="191386"/>
                    </a:cubicBezTo>
                    <a:cubicBezTo>
                      <a:pt x="154382" y="219663"/>
                      <a:pt x="159421" y="241434"/>
                      <a:pt x="180753" y="265814"/>
                    </a:cubicBezTo>
                    <a:cubicBezTo>
                      <a:pt x="241868" y="335660"/>
                      <a:pt x="213560" y="304307"/>
                      <a:pt x="276447" y="340242"/>
                    </a:cubicBezTo>
                    <a:cubicBezTo>
                      <a:pt x="287542" y="346582"/>
                      <a:pt x="297249" y="355167"/>
                      <a:pt x="308344" y="361507"/>
                    </a:cubicBezTo>
                    <a:cubicBezTo>
                      <a:pt x="355863" y="388661"/>
                      <a:pt x="339398" y="377140"/>
                      <a:pt x="382772" y="393405"/>
                    </a:cubicBezTo>
                    <a:cubicBezTo>
                      <a:pt x="400643" y="400107"/>
                      <a:pt x="417654" y="409186"/>
                      <a:pt x="435935" y="414670"/>
                    </a:cubicBezTo>
                    <a:cubicBezTo>
                      <a:pt x="453245" y="419863"/>
                      <a:pt x="471456" y="421383"/>
                      <a:pt x="489098" y="425303"/>
                    </a:cubicBezTo>
                    <a:cubicBezTo>
                      <a:pt x="503363" y="428473"/>
                      <a:pt x="517631" y="431736"/>
                      <a:pt x="531628" y="435935"/>
                    </a:cubicBezTo>
                    <a:cubicBezTo>
                      <a:pt x="553098" y="442376"/>
                      <a:pt x="574158" y="450112"/>
                      <a:pt x="595423" y="457200"/>
                    </a:cubicBezTo>
                    <a:lnTo>
                      <a:pt x="659219" y="478465"/>
                    </a:lnTo>
                    <a:lnTo>
                      <a:pt x="723014" y="499730"/>
                    </a:lnTo>
                    <a:lnTo>
                      <a:pt x="754912" y="510363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524" name="Picture 5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" y="25724"/>
            <a:ext cx="1267725" cy="533662"/>
          </a:xfrm>
          <a:prstGeom prst="rect">
            <a:avLst/>
          </a:prstGeom>
        </p:spPr>
      </p:pic>
      <p:grpSp>
        <p:nvGrpSpPr>
          <p:cNvPr id="525" name="Group 524">
            <a:extLst>
              <a:ext uri="{FF2B5EF4-FFF2-40B4-BE49-F238E27FC236}">
                <a16:creationId xmlns="" xmlns:a16="http://schemas.microsoft.com/office/drawing/2014/main" id="{382BB406-2B88-459A-97B5-BE3CB07FD504}"/>
              </a:ext>
            </a:extLst>
          </p:cNvPr>
          <p:cNvGrpSpPr/>
          <p:nvPr/>
        </p:nvGrpSpPr>
        <p:grpSpPr>
          <a:xfrm>
            <a:off x="10689212" y="0"/>
            <a:ext cx="1355005" cy="616570"/>
            <a:chOff x="186562" y="87899"/>
            <a:chExt cx="1928166" cy="1100138"/>
          </a:xfrm>
          <a:noFill/>
        </p:grpSpPr>
        <p:sp>
          <p:nvSpPr>
            <p:cNvPr id="526" name="Round Diagonal Corner Rectangle 525">
              <a:extLst>
                <a:ext uri="{FF2B5EF4-FFF2-40B4-BE49-F238E27FC236}">
                  <a16:creationId xmlns="" xmlns:a16="http://schemas.microsoft.com/office/drawing/2014/main" id="{B737B1A8-7BE9-43BB-A889-98FC94B5F6A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pic>
          <p:nvPicPr>
            <p:cNvPr id="527" name="Picture 7">
              <a:extLst>
                <a:ext uri="{FF2B5EF4-FFF2-40B4-BE49-F238E27FC236}">
                  <a16:creationId xmlns="" xmlns:a16="http://schemas.microsoft.com/office/drawing/2014/main" id="{50830743-F9FB-47C4-93F0-2CF37F83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8" name="Rectangle 527">
            <a:extLst>
              <a:ext uri="{FF2B5EF4-FFF2-40B4-BE49-F238E27FC236}">
                <a16:creationId xmlns="" xmlns:a16="http://schemas.microsoft.com/office/drawing/2014/main" id="{C7E55F65-3F9F-4945-ACF8-69928A504E18}"/>
              </a:ext>
            </a:extLst>
          </p:cNvPr>
          <p:cNvSpPr/>
          <p:nvPr/>
        </p:nvSpPr>
        <p:spPr>
          <a:xfrm>
            <a:off x="5645721" y="70644"/>
            <a:ext cx="854356" cy="77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872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>
            <a:extLst>
              <a:ext uri="{FF2B5EF4-FFF2-40B4-BE49-F238E27FC236}">
                <a16:creationId xmlns="" xmlns:a16="http://schemas.microsoft.com/office/drawing/2014/main" id="{F8E3CFED-DB79-E043-9332-385995A20A2A}"/>
              </a:ext>
            </a:extLst>
          </p:cNvPr>
          <p:cNvSpPr/>
          <p:nvPr/>
        </p:nvSpPr>
        <p:spPr>
          <a:xfrm>
            <a:off x="5147733" y="3534835"/>
            <a:ext cx="6993467" cy="3208542"/>
          </a:xfrm>
          <a:prstGeom prst="snip1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67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17686" y="2069663"/>
            <a:ext cx="6077522" cy="1369675"/>
            <a:chOff x="5374218" y="918964"/>
            <a:chExt cx="6824185" cy="1369675"/>
          </a:xfrm>
        </p:grpSpPr>
        <p:sp>
          <p:nvSpPr>
            <p:cNvPr id="5" name="Round Diagonal Corner Rectangle 4">
              <a:extLst>
                <a:ext uri="{FF2B5EF4-FFF2-40B4-BE49-F238E27FC236}">
                  <a16:creationId xmlns="" xmlns:a16="http://schemas.microsoft.com/office/drawing/2014/main" id="{75FDEDCA-9890-ED4A-8300-02DBEC2167DF}"/>
                </a:ext>
              </a:extLst>
            </p:cNvPr>
            <p:cNvSpPr/>
            <p:nvPr/>
          </p:nvSpPr>
          <p:spPr>
            <a:xfrm>
              <a:off x="5374218" y="918964"/>
              <a:ext cx="6824185" cy="1361016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srgbClr val="FFFFFF"/>
                </a:solidFill>
                <a:latin typeface="Arial"/>
                <a:sym typeface="Arial" panose="020B0604020202020204" pitchFamily="34" charset="0"/>
              </a:endParaRPr>
            </a:p>
          </p:txBody>
        </p:sp>
        <p:sp>
          <p:nvSpPr>
            <p:cNvPr id="71685" name="TextBox 2">
              <a:extLst>
                <a:ext uri="{FF2B5EF4-FFF2-40B4-BE49-F238E27FC236}">
                  <a16:creationId xmlns="" xmlns:a16="http://schemas.microsoft.com/office/drawing/2014/main" id="{93642480-8C47-D940-822C-055448FF6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10011" y="965200"/>
              <a:ext cx="6620206" cy="1323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455613" indent="-455613" defTabSz="121917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Surveilans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ILI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dan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pneumonia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melalui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SKDR</a:t>
              </a:r>
            </a:p>
            <a:p>
              <a:pPr marL="457189" indent="-457189" defTabSz="121917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Surveilans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aktif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/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pemantauan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terhadap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pelaku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perjalanan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dari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wilayah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/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negara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terjangkit</a:t>
              </a:r>
              <a:endParaRPr lang="en-US" altLang="en-US" sz="1600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  <a:p>
              <a:pPr marL="457189" indent="-457189" defTabSz="1219170" fontAlgn="base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Membangun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dan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memperkuat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jejaring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kerja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surveilans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dengan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pemangku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kewenangan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, LS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dan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tokoh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FF"/>
                  </a:solidFill>
                  <a:latin typeface="Calibri" panose="020F0502020204030204" pitchFamily="34" charset="0"/>
                </a:rPr>
                <a:t>masyarakat</a:t>
              </a:r>
              <a:r>
                <a:rPr lang="en-US" altLang="en-US" sz="1600" b="1" dirty="0">
                  <a:solidFill>
                    <a:srgbClr val="FFFFFF"/>
                  </a:solidFill>
                  <a:latin typeface="Calibri" panose="020F0502020204030204" pitchFamily="34" charset="0"/>
                </a:rPr>
                <a:t> </a:t>
              </a:r>
              <a:endParaRPr lang="en-US" altLang="en-US" sz="1333" b="1"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9458" name="Title 1">
            <a:extLst>
              <a:ext uri="{FF2B5EF4-FFF2-40B4-BE49-F238E27FC236}">
                <a16:creationId xmlns="" xmlns:a16="http://schemas.microsoft.com/office/drawing/2014/main" id="{723BD449-2DFF-2743-8A7D-44A3AD2549EA}"/>
              </a:ext>
            </a:extLst>
          </p:cNvPr>
          <p:cNvSpPr txBox="1">
            <a:spLocks/>
          </p:cNvSpPr>
          <p:nvPr/>
        </p:nvSpPr>
        <p:spPr bwMode="auto">
          <a:xfrm>
            <a:off x="0" y="65779"/>
            <a:ext cx="12191999" cy="11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1219170">
              <a:spcBef>
                <a:spcPct val="0"/>
              </a:spcBef>
              <a:buSzPts val="2400"/>
              <a:buFont typeface="Arial" pitchFamily="34" charset="0"/>
              <a:buNone/>
              <a:defRPr/>
            </a:pPr>
            <a:r>
              <a:rPr lang="en-US" altLang="en-US" sz="3000" b="1" spc="300" dirty="0">
                <a:solidFill>
                  <a:srgbClr val="263248"/>
                </a:solidFill>
                <a:latin typeface="+mj-lt"/>
                <a:cs typeface="Calibri" pitchFamily="34" charset="0"/>
                <a:sym typeface="Arial" panose="020B0604020202020204" pitchFamily="34" charset="0"/>
              </a:rPr>
              <a:t>PERAN FKTP DALAM PENCEGAHAN </a:t>
            </a:r>
            <a:endParaRPr lang="id-ID" altLang="en-US" sz="3000" b="1" spc="300" dirty="0">
              <a:solidFill>
                <a:srgbClr val="263248"/>
              </a:solidFill>
              <a:latin typeface="+mj-lt"/>
              <a:cs typeface="Calibri" pitchFamily="34" charset="0"/>
              <a:sym typeface="Arial" panose="020B0604020202020204" pitchFamily="34" charset="0"/>
            </a:endParaRPr>
          </a:p>
          <a:p>
            <a:pPr algn="ctr" defTabSz="1219170">
              <a:spcBef>
                <a:spcPct val="0"/>
              </a:spcBef>
              <a:buSzPts val="2400"/>
              <a:buFont typeface="Arial" pitchFamily="34" charset="0"/>
              <a:buNone/>
              <a:defRPr/>
            </a:pPr>
            <a:r>
              <a:rPr lang="id-ID" altLang="en-US" sz="3000" b="1" spc="300" dirty="0">
                <a:solidFill>
                  <a:srgbClr val="263248"/>
                </a:solidFill>
                <a:latin typeface="+mj-lt"/>
                <a:cs typeface="Calibri" pitchFamily="34" charset="0"/>
                <a:sym typeface="Arial" panose="020B0604020202020204" pitchFamily="34" charset="0"/>
              </a:rPr>
              <a:t>DAN</a:t>
            </a:r>
            <a:r>
              <a:rPr lang="en-US" altLang="en-US" sz="3000" b="1" spc="300" dirty="0">
                <a:solidFill>
                  <a:srgbClr val="263248"/>
                </a:solidFill>
                <a:latin typeface="+mj-lt"/>
                <a:cs typeface="Calibri" pitchFamily="34" charset="0"/>
                <a:sym typeface="Arial" panose="020B0604020202020204" pitchFamily="34" charset="0"/>
              </a:rPr>
              <a:t> PENGENDALIAN COVID</a:t>
            </a:r>
            <a:r>
              <a:rPr lang="id-ID" altLang="en-US" sz="3000" b="1" spc="300" dirty="0">
                <a:solidFill>
                  <a:srgbClr val="263248"/>
                </a:solidFill>
                <a:latin typeface="+mj-lt"/>
                <a:cs typeface="Calibri" pitchFamily="34" charset="0"/>
                <a:sym typeface="Arial" panose="020B0604020202020204" pitchFamily="34" charset="0"/>
              </a:rPr>
              <a:t>-</a:t>
            </a:r>
            <a:r>
              <a:rPr lang="en-US" altLang="en-US" sz="3000" b="1" spc="300" dirty="0">
                <a:solidFill>
                  <a:srgbClr val="263248"/>
                </a:solidFill>
                <a:latin typeface="+mj-lt"/>
                <a:cs typeface="Calibri" pitchFamily="34" charset="0"/>
                <a:sym typeface="Arial" panose="020B0604020202020204" pitchFamily="34" charset="0"/>
              </a:rPr>
              <a:t>19</a:t>
            </a:r>
          </a:p>
        </p:txBody>
      </p:sp>
      <p:pic>
        <p:nvPicPr>
          <p:cNvPr id="71687" name="Google Shape;5419;p53">
            <a:extLst>
              <a:ext uri="{FF2B5EF4-FFF2-40B4-BE49-F238E27FC236}">
                <a16:creationId xmlns="" xmlns:a16="http://schemas.microsoft.com/office/drawing/2014/main" id="{9E5D16E7-BE0F-4640-8EC8-03DEAEFD268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1434"/>
            <a:ext cx="4660900" cy="246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8" name="Google Shape;5420;p53">
            <a:extLst>
              <a:ext uri="{FF2B5EF4-FFF2-40B4-BE49-F238E27FC236}">
                <a16:creationId xmlns="" xmlns:a16="http://schemas.microsoft.com/office/drawing/2014/main" id="{9EA88B52-FE93-3B4E-8EA9-90FDA553C5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60901" y="2401359"/>
            <a:ext cx="2254249" cy="603251"/>
          </a:xfrm>
        </p:spPr>
        <p:txBody>
          <a:bodyPr anchor="t"/>
          <a:lstStyle/>
          <a:p>
            <a:r>
              <a:rPr lang="en-ID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DETEKSI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689" name="Google Shape;5424;p53">
            <a:extLst>
              <a:ext uri="{FF2B5EF4-FFF2-40B4-BE49-F238E27FC236}">
                <a16:creationId xmlns="" xmlns:a16="http://schemas.microsoft.com/office/drawing/2014/main" id="{75B82FA9-17C4-D748-B215-3DB2B5FE8AD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45818" y="3179242"/>
            <a:ext cx="3203575" cy="60483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ID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RESPON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463" name="Google Shape;5432;p53">
            <a:extLst>
              <a:ext uri="{FF2B5EF4-FFF2-40B4-BE49-F238E27FC236}">
                <a16:creationId xmlns="" xmlns:a16="http://schemas.microsoft.com/office/drawing/2014/main" id="{484FD957-2814-FF45-A04F-D1F2BD50852A}"/>
              </a:ext>
            </a:extLst>
          </p:cNvPr>
          <p:cNvCxnSpPr>
            <a:cxnSpLocks/>
          </p:cNvCxnSpPr>
          <p:nvPr/>
        </p:nvCxnSpPr>
        <p:spPr bwMode="auto">
          <a:xfrm rot="16200000" flipH="1" flipV="1">
            <a:off x="2440517" y="501650"/>
            <a:ext cx="476251" cy="2436284"/>
          </a:xfrm>
          <a:prstGeom prst="bentConnector3">
            <a:avLst>
              <a:gd name="adj1" fmla="val -47944"/>
            </a:avLst>
          </a:prstGeom>
          <a:noFill/>
          <a:ln w="19050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1691" name="Group 6">
            <a:extLst>
              <a:ext uri="{FF2B5EF4-FFF2-40B4-BE49-F238E27FC236}">
                <a16:creationId xmlns="" xmlns:a16="http://schemas.microsoft.com/office/drawing/2014/main" id="{73141746-EAE0-5E48-BB4F-16CA6FB22560}"/>
              </a:ext>
            </a:extLst>
          </p:cNvPr>
          <p:cNvGrpSpPr>
            <a:grpSpLocks/>
          </p:cNvGrpSpPr>
          <p:nvPr/>
        </p:nvGrpSpPr>
        <p:grpSpPr bwMode="auto">
          <a:xfrm>
            <a:off x="1663700" y="2910418"/>
            <a:ext cx="3217333" cy="920749"/>
            <a:chOff x="3330400" y="3239433"/>
            <a:chExt cx="4079267" cy="804100"/>
          </a:xfrm>
        </p:grpSpPr>
        <p:sp>
          <p:nvSpPr>
            <p:cNvPr id="19485" name="Google Shape;5427;p53">
              <a:extLst>
                <a:ext uri="{FF2B5EF4-FFF2-40B4-BE49-F238E27FC236}">
                  <a16:creationId xmlns="" xmlns:a16="http://schemas.microsoft.com/office/drawing/2014/main" id="{0235EF26-1088-234B-A060-E0FB386546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3021" y="3834652"/>
              <a:ext cx="206646" cy="2088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733">
                <a:solidFill>
                  <a:srgbClr val="263248"/>
                </a:solidFill>
              </a:endParaRPr>
            </a:p>
          </p:txBody>
        </p:sp>
        <p:sp>
          <p:nvSpPr>
            <p:cNvPr id="19486" name="Google Shape;5430;p53">
              <a:extLst>
                <a:ext uri="{FF2B5EF4-FFF2-40B4-BE49-F238E27FC236}">
                  <a16:creationId xmlns="" xmlns:a16="http://schemas.microsoft.com/office/drawing/2014/main" id="{87AFA9E6-D9E6-EE4B-A959-191C945547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400" y="3239433"/>
              <a:ext cx="206648" cy="20888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lIns="121900" tIns="121900" rIns="121900" bIns="121900"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altLang="en-US" sz="1733">
                <a:solidFill>
                  <a:srgbClr val="263248"/>
                </a:solidFill>
              </a:endParaRPr>
            </a:p>
          </p:txBody>
        </p:sp>
        <p:cxnSp>
          <p:nvCxnSpPr>
            <p:cNvPr id="19487" name="Google Shape;5433;p53">
              <a:extLst>
                <a:ext uri="{FF2B5EF4-FFF2-40B4-BE49-F238E27FC236}">
                  <a16:creationId xmlns="" xmlns:a16="http://schemas.microsoft.com/office/drawing/2014/main" id="{D59C1AAD-50E9-AD4F-990D-FCEF81F276F0}"/>
                </a:ext>
              </a:extLst>
            </p:cNvPr>
            <p:cNvCxnSpPr>
              <a:cxnSpLocks/>
            </p:cNvCxnSpPr>
            <p:nvPr/>
          </p:nvCxnSpPr>
          <p:spPr bwMode="auto">
            <a:xfrm rot="5400000" flipH="1">
              <a:off x="5072425" y="1759197"/>
              <a:ext cx="595219" cy="3869936"/>
            </a:xfrm>
            <a:prstGeom prst="bentConnector3">
              <a:avLst>
                <a:gd name="adj1" fmla="val -53273"/>
              </a:avLst>
            </a:prstGeom>
            <a:noFill/>
            <a:ln w="19050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478" name="Google Shape;5426;p53">
            <a:extLst>
              <a:ext uri="{FF2B5EF4-FFF2-40B4-BE49-F238E27FC236}">
                <a16:creationId xmlns="" xmlns:a16="http://schemas.microsoft.com/office/drawing/2014/main" id="{8200B121-1C82-6940-84D6-90D4C322B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701" y="2495552"/>
            <a:ext cx="207433" cy="2074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733">
              <a:solidFill>
                <a:srgbClr val="263248"/>
              </a:solidFill>
            </a:endParaRPr>
          </a:p>
        </p:txBody>
      </p:sp>
      <p:sp>
        <p:nvSpPr>
          <p:cNvPr id="19479" name="Google Shape;5426;p53">
            <a:extLst>
              <a:ext uri="{FF2B5EF4-FFF2-40B4-BE49-F238E27FC236}">
                <a16:creationId xmlns="" xmlns:a16="http://schemas.microsoft.com/office/drawing/2014/main" id="{25339D8C-1857-5643-AAAE-9DFDBCE93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054" y="1201514"/>
            <a:ext cx="207433" cy="2074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733">
              <a:solidFill>
                <a:srgbClr val="263248"/>
              </a:solidFill>
            </a:endParaRPr>
          </a:p>
        </p:txBody>
      </p:sp>
      <p:sp>
        <p:nvSpPr>
          <p:cNvPr id="71696" name="TextBox 4">
            <a:extLst>
              <a:ext uri="{FF2B5EF4-FFF2-40B4-BE49-F238E27FC236}">
                <a16:creationId xmlns="" xmlns:a16="http://schemas.microsoft.com/office/drawing/2014/main" id="{94108E4B-E516-554F-8FC0-4B9A23FBC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7927" y="3537407"/>
            <a:ext cx="70740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0988" indent="-280988" defTabSz="1219170" fontAlgn="base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Tata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laksana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klinis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sesuai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kondisi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pasien</a:t>
            </a:r>
            <a:endParaRPr lang="en-US" altLang="en-US" sz="1600" b="1" dirty="0">
              <a:solidFill>
                <a:srgbClr val="263248"/>
              </a:solidFill>
              <a:latin typeface="Calibri" panose="020F0502020204030204" pitchFamily="34" charset="0"/>
            </a:endParaRPr>
          </a:p>
          <a:p>
            <a:pPr marL="280988" indent="-280988" defTabSz="1219170" fontAlgn="base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Melakukan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rujukan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ke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RS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sesuai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indikasi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medis</a:t>
            </a:r>
            <a:endParaRPr lang="en-US" altLang="en-US" sz="1600" b="1" dirty="0">
              <a:solidFill>
                <a:srgbClr val="263248"/>
              </a:solidFill>
              <a:latin typeface="Calibri" panose="020F0502020204030204" pitchFamily="34" charset="0"/>
            </a:endParaRPr>
          </a:p>
          <a:p>
            <a:pPr marL="280988" indent="-280988" defTabSz="1219170" fontAlgn="base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Memperhatikan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prinsip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PPI</a:t>
            </a:r>
          </a:p>
          <a:p>
            <a:pPr marL="280988" indent="-280988" defTabSz="1219170" fontAlgn="base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Notifikasi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kasus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1x24 jam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secara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berjenjang</a:t>
            </a:r>
            <a:endParaRPr lang="en-US" altLang="en-US" sz="1600" b="1" dirty="0">
              <a:solidFill>
                <a:srgbClr val="263248"/>
              </a:solidFill>
              <a:latin typeface="Calibri" panose="020F0502020204030204" pitchFamily="34" charset="0"/>
            </a:endParaRPr>
          </a:p>
          <a:p>
            <a:pPr marL="280988" indent="-280988" defTabSz="1219170" fontAlgn="base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Melakukan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penyelidikan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epidemiologi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berkoordinasi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dengan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Dinkes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Kab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/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kota</a:t>
            </a:r>
            <a:endParaRPr lang="en-US" altLang="en-US" sz="1600" b="1" dirty="0">
              <a:solidFill>
                <a:srgbClr val="263248"/>
              </a:solidFill>
              <a:latin typeface="Calibri" panose="020F0502020204030204" pitchFamily="34" charset="0"/>
            </a:endParaRPr>
          </a:p>
          <a:p>
            <a:pPr marL="280988" indent="-280988" defTabSz="1219170" fontAlgn="base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Mengidentifikasi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kontak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erat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yang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berasal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dari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masyarakat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&amp;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petugas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kesehatan</a:t>
            </a:r>
            <a:endParaRPr lang="en-US" altLang="en-US" sz="1600" b="1" dirty="0">
              <a:solidFill>
                <a:srgbClr val="263248"/>
              </a:solidFill>
              <a:latin typeface="Calibri" panose="020F0502020204030204" pitchFamily="34" charset="0"/>
            </a:endParaRPr>
          </a:p>
          <a:p>
            <a:pPr marL="280988" indent="-280988" defTabSz="1219170" fontAlgn="base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Melakukan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pemantauan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kesehatan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PDP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ringan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, ODP, OTG</a:t>
            </a:r>
          </a:p>
          <a:p>
            <a:pPr marL="280988" indent="-280988" defTabSz="1219170" fontAlgn="base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Mencatat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melaporkan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hasil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pemantauan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secara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rutin</a:t>
            </a:r>
            <a:endParaRPr lang="en-US" altLang="en-US" sz="1600" b="1" dirty="0">
              <a:solidFill>
                <a:srgbClr val="263248"/>
              </a:solidFill>
              <a:latin typeface="Calibri" panose="020F0502020204030204" pitchFamily="34" charset="0"/>
            </a:endParaRPr>
          </a:p>
          <a:p>
            <a:pPr marL="280988" indent="-280988" defTabSz="1219170" fontAlgn="base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Edukasi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pasien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untuk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isolasi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diri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di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rumah</a:t>
            </a:r>
            <a:endParaRPr lang="en-US" altLang="en-US" sz="1600" b="1" dirty="0">
              <a:solidFill>
                <a:srgbClr val="263248"/>
              </a:solidFill>
              <a:latin typeface="Calibri" panose="020F0502020204030204" pitchFamily="34" charset="0"/>
            </a:endParaRPr>
          </a:p>
          <a:p>
            <a:pPr marL="280988" indent="-280988" defTabSz="1219170" fontAlgn="base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Melakukan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komunikasi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risiko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kepada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keluarga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masyarakat</a:t>
            </a:r>
            <a:endParaRPr lang="en-US" altLang="en-US" sz="1600" b="1" dirty="0">
              <a:solidFill>
                <a:srgbClr val="263248"/>
              </a:solidFill>
              <a:latin typeface="Calibri" panose="020F0502020204030204" pitchFamily="34" charset="0"/>
            </a:endParaRPr>
          </a:p>
          <a:p>
            <a:pPr marL="280988" indent="-280988" defTabSz="1219170" fontAlgn="base">
              <a:spcBef>
                <a:spcPct val="0"/>
              </a:spcBef>
              <a:spcAft>
                <a:spcPct val="0"/>
              </a:spcAft>
              <a:buFont typeface="Calibri Light" panose="020F0302020204030204" pitchFamily="34" charset="0"/>
              <a:buAutoNum type="arabicPeriod"/>
              <a:defRPr/>
            </a:pP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Pengambilan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spesimen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berkoordinasi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dengan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Dinkes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setempat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terkait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pengiriman</a:t>
            </a:r>
            <a:r>
              <a:rPr lang="en-US" altLang="en-US" sz="1600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600" b="1" dirty="0" err="1">
                <a:solidFill>
                  <a:srgbClr val="263248"/>
                </a:solidFill>
                <a:latin typeface="Calibri" panose="020F0502020204030204" pitchFamily="34" charset="0"/>
              </a:rPr>
              <a:t>spesimen</a:t>
            </a:r>
            <a:endParaRPr lang="en-US" altLang="en-US" sz="1600" b="1" dirty="0">
              <a:solidFill>
                <a:srgbClr val="263248"/>
              </a:solidFill>
              <a:latin typeface="Calibri" panose="020F0502020204030204" pitchFamily="34" charset="0"/>
            </a:endParaRPr>
          </a:p>
        </p:txBody>
      </p:sp>
      <p:pic>
        <p:nvPicPr>
          <p:cNvPr id="71697" name="Picture 7">
            <a:extLst>
              <a:ext uri="{FF2B5EF4-FFF2-40B4-BE49-F238E27FC236}">
                <a16:creationId xmlns="" xmlns:a16="http://schemas.microsoft.com/office/drawing/2014/main" id="{ACF7BF67-6D62-C34A-985F-FC90E4C1B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79290"/>
            <a:ext cx="969433" cy="9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98" name="Picture 43">
            <a:extLst>
              <a:ext uri="{FF2B5EF4-FFF2-40B4-BE49-F238E27FC236}">
                <a16:creationId xmlns="" xmlns:a16="http://schemas.microsoft.com/office/drawing/2014/main" id="{3085B61A-3292-A94D-BBF9-658C97B512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434" y="1348317"/>
            <a:ext cx="971551" cy="78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TextBox 8">
            <a:extLst>
              <a:ext uri="{FF2B5EF4-FFF2-40B4-BE49-F238E27FC236}">
                <a16:creationId xmlns="" xmlns:a16="http://schemas.microsoft.com/office/drawing/2014/main" id="{801F7E75-3798-B347-80A6-41EB91D66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031" y="6219614"/>
            <a:ext cx="42735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 err="1">
                <a:solidFill>
                  <a:srgbClr val="263248"/>
                </a:solidFill>
                <a:cs typeface="Arial" panose="020B0604020202020204" pitchFamily="34" charset="0"/>
                <a:sym typeface="Arial" panose="020B0604020202020204" pitchFamily="34" charset="0"/>
              </a:rPr>
              <a:t>Sumber</a:t>
            </a:r>
            <a:r>
              <a:rPr lang="en-US" altLang="en-US" sz="1400" b="1" dirty="0">
                <a:solidFill>
                  <a:srgbClr val="263248"/>
                </a:solidFill>
                <a:cs typeface="Arial" panose="020B0604020202020204" pitchFamily="34" charset="0"/>
                <a:sym typeface="Arial" panose="020B0604020202020204" pitchFamily="34" charset="0"/>
              </a:rPr>
              <a:t>: </a:t>
            </a:r>
            <a:r>
              <a:rPr lang="en-US" altLang="en-US" sz="1400" b="1" dirty="0" err="1">
                <a:solidFill>
                  <a:srgbClr val="263248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Pedoman</a:t>
            </a:r>
            <a:r>
              <a:rPr lang="en-US" altLang="en-US" sz="1400" b="1" dirty="0">
                <a:solidFill>
                  <a:srgbClr val="263248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263248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Pencegahan</a:t>
            </a:r>
            <a:r>
              <a:rPr lang="en-US" altLang="en-US" sz="1400" b="1" dirty="0">
                <a:solidFill>
                  <a:srgbClr val="263248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263248"/>
                </a:solidFill>
                <a:cs typeface="Arial" panose="020B0604020202020204" pitchFamily="34" charset="0"/>
                <a:sym typeface="Arial" panose="020B0604020202020204" pitchFamily="34" charset="0"/>
              </a:rPr>
              <a:t>dan</a:t>
            </a:r>
            <a:r>
              <a:rPr lang="en-US" altLang="en-US" sz="1400" b="1" dirty="0">
                <a:solidFill>
                  <a:srgbClr val="263248"/>
                </a:solidFill>
                <a:cs typeface="Arial" panose="020B0604020202020204" pitchFamily="34" charset="0"/>
                <a:sym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263248"/>
                </a:solidFill>
                <a:cs typeface="Arial" panose="020B0604020202020204" pitchFamily="34" charset="0"/>
                <a:sym typeface="Arial" panose="020B0604020202020204" pitchFamily="34" charset="0"/>
              </a:rPr>
              <a:t>Pengendalian</a:t>
            </a:r>
            <a:r>
              <a:rPr lang="en-US" altLang="en-US" sz="1400" b="1" dirty="0">
                <a:solidFill>
                  <a:srgbClr val="263248"/>
                </a:solidFill>
                <a:cs typeface="Arial" panose="020B0604020202020204" pitchFamily="34" charset="0"/>
                <a:sym typeface="Arial" panose="020B0604020202020204" pitchFamily="34" charset="0"/>
              </a:rPr>
              <a:t> Coronavirus Disease (COVID-19), Rev. 4</a:t>
            </a:r>
          </a:p>
        </p:txBody>
      </p:sp>
      <p:sp>
        <p:nvSpPr>
          <p:cNvPr id="71701" name="TextBox 5">
            <a:extLst>
              <a:ext uri="{FF2B5EF4-FFF2-40B4-BE49-F238E27FC236}">
                <a16:creationId xmlns="" xmlns:a16="http://schemas.microsoft.com/office/drawing/2014/main" id="{212B3950-AA95-8943-AFE7-9B18028D9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1" y="4319423"/>
            <a:ext cx="4491567" cy="181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Termasuk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FKTP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dalam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hal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ini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adalah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Puskesmas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dengan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jejaringnya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antara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lain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Klinik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Pratama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Praktik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Perseorangan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bersama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sama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melakukan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deteksi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prevensi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,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dan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respon</a:t>
            </a: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67" b="1" dirty="0" err="1">
                <a:solidFill>
                  <a:srgbClr val="263248"/>
                </a:solidFill>
                <a:latin typeface="Calibri" panose="020F0502020204030204" pitchFamily="34" charset="0"/>
              </a:rPr>
              <a:t>penanganan</a:t>
            </a:r>
            <a:endParaRPr lang="en-US" altLang="en-US" sz="1867" b="1" dirty="0">
              <a:solidFill>
                <a:srgbClr val="263248"/>
              </a:solidFill>
              <a:latin typeface="Calibri" panose="020F0502020204030204" pitchFamily="34" charset="0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867" b="1" dirty="0">
                <a:solidFill>
                  <a:srgbClr val="263248"/>
                </a:solidFill>
                <a:latin typeface="Calibri" panose="020F0502020204030204" pitchFamily="34" charset="0"/>
              </a:rPr>
              <a:t>COVID-19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07297" y="1042514"/>
            <a:ext cx="5588000" cy="986367"/>
            <a:chOff x="6604000" y="2383367"/>
            <a:chExt cx="5588000" cy="986367"/>
          </a:xfrm>
        </p:grpSpPr>
        <p:sp>
          <p:nvSpPr>
            <p:cNvPr id="6" name="Snip Diagonal Corner Rectangle 5">
              <a:extLst>
                <a:ext uri="{FF2B5EF4-FFF2-40B4-BE49-F238E27FC236}">
                  <a16:creationId xmlns="" xmlns:a16="http://schemas.microsoft.com/office/drawing/2014/main" id="{82718663-F41D-7142-AC2C-EFE711E35777}"/>
                </a:ext>
              </a:extLst>
            </p:cNvPr>
            <p:cNvSpPr/>
            <p:nvPr/>
          </p:nvSpPr>
          <p:spPr>
            <a:xfrm>
              <a:off x="6604000" y="2383367"/>
              <a:ext cx="5588000" cy="986367"/>
            </a:xfrm>
            <a:prstGeom prst="snip2Diag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67">
                <a:solidFill>
                  <a:srgbClr val="FFFFFF"/>
                </a:solidFill>
                <a:latin typeface="Arial"/>
                <a:sym typeface="Arial" panose="020B0604020202020204" pitchFamily="34" charset="0"/>
              </a:endParaRPr>
            </a:p>
          </p:txBody>
        </p:sp>
        <p:sp>
          <p:nvSpPr>
            <p:cNvPr id="71702" name="Rectangle 2">
              <a:extLst>
                <a:ext uri="{FF2B5EF4-FFF2-40B4-BE49-F238E27FC236}">
                  <a16:creationId xmlns="" xmlns:a16="http://schemas.microsoft.com/office/drawing/2014/main" id="{5583C26E-FE7B-2F47-AD07-5E3DD76FCE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4168" y="2450623"/>
              <a:ext cx="5441951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0013" indent="-100013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marL="133347" indent="-133347" defTabSz="121917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altLang="en-US" b="1" dirty="0" err="1">
                  <a:solidFill>
                    <a:srgbClr val="FFFFFF"/>
                  </a:solidFill>
                </a:rPr>
                <a:t>Melakukan</a:t>
              </a:r>
              <a:r>
                <a:rPr lang="en-US" altLang="en-US" b="1" dirty="0">
                  <a:solidFill>
                    <a:srgbClr val="FFFFFF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</a:rPr>
                <a:t>komunikasi</a:t>
              </a:r>
              <a:r>
                <a:rPr lang="en-US" altLang="en-US" b="1" dirty="0">
                  <a:solidFill>
                    <a:srgbClr val="FFFFFF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</a:rPr>
                <a:t>risiko</a:t>
              </a:r>
              <a:r>
                <a:rPr lang="en-US" altLang="en-US" b="1" dirty="0">
                  <a:solidFill>
                    <a:srgbClr val="FFFFFF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</a:rPr>
                <a:t>termasuk</a:t>
              </a:r>
              <a:r>
                <a:rPr lang="en-US" altLang="en-US" b="1" dirty="0">
                  <a:solidFill>
                    <a:srgbClr val="FFFFFF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</a:rPr>
                <a:t>penyebarluasan</a:t>
              </a:r>
              <a:r>
                <a:rPr lang="en-US" altLang="en-US" b="1" dirty="0">
                  <a:solidFill>
                    <a:srgbClr val="FFFFFF"/>
                  </a:solidFill>
                </a:rPr>
                <a:t> media KIE COVID-19 </a:t>
              </a:r>
              <a:r>
                <a:rPr lang="en-US" altLang="en-US" b="1" dirty="0" err="1">
                  <a:solidFill>
                    <a:srgbClr val="FFFFFF"/>
                  </a:solidFill>
                </a:rPr>
                <a:t>kepada</a:t>
              </a:r>
              <a:r>
                <a:rPr lang="en-US" altLang="en-US" b="1" dirty="0">
                  <a:solidFill>
                    <a:srgbClr val="FFFFFF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</a:rPr>
                <a:t>masyarakat</a:t>
              </a:r>
              <a:endParaRPr lang="en-US" altLang="en-US" b="1" dirty="0">
                <a:solidFill>
                  <a:srgbClr val="FFFFFF"/>
                </a:solidFill>
              </a:endParaRPr>
            </a:p>
            <a:p>
              <a:pPr marL="133347" indent="-133347" defTabSz="1219170"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AutoNum type="arabicPeriod"/>
                <a:defRPr/>
              </a:pPr>
              <a:r>
                <a:rPr lang="en-US" altLang="en-US" b="1" dirty="0" err="1">
                  <a:solidFill>
                    <a:srgbClr val="FFFFFF"/>
                  </a:solidFill>
                </a:rPr>
                <a:t>Pemantauan</a:t>
              </a:r>
              <a:r>
                <a:rPr lang="en-US" altLang="en-US" b="1" dirty="0">
                  <a:solidFill>
                    <a:srgbClr val="FFFFFF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</a:rPr>
                <a:t>ke</a:t>
              </a:r>
              <a:r>
                <a:rPr lang="en-US" altLang="en-US" b="1" dirty="0">
                  <a:solidFill>
                    <a:srgbClr val="FFFFFF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</a:rPr>
                <a:t>Tempat-Tempat</a:t>
              </a:r>
              <a:r>
                <a:rPr lang="en-US" altLang="en-US" b="1" dirty="0">
                  <a:solidFill>
                    <a:srgbClr val="FFFFFF"/>
                  </a:solidFill>
                </a:rPr>
                <a:t> </a:t>
              </a:r>
              <a:r>
                <a:rPr lang="en-US" altLang="en-US" b="1" dirty="0" err="1">
                  <a:solidFill>
                    <a:srgbClr val="FFFFFF"/>
                  </a:solidFill>
                </a:rPr>
                <a:t>Umum</a:t>
              </a:r>
              <a:endParaRPr lang="en-US" altLang="en-US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0" name="Google Shape;5426;p53">
            <a:extLst>
              <a:ext uri="{FF2B5EF4-FFF2-40B4-BE49-F238E27FC236}">
                <a16:creationId xmlns="" xmlns:a16="http://schemas.microsoft.com/office/drawing/2014/main" id="{C3C2E6BD-6C08-4949-A345-5379169513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785" y="1987552"/>
            <a:ext cx="207433" cy="2074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733">
              <a:solidFill>
                <a:srgbClr val="263248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243F16BC-8DD9-B240-957E-4BC67A12E408}"/>
              </a:ext>
            </a:extLst>
          </p:cNvPr>
          <p:cNvCxnSpPr/>
          <p:nvPr/>
        </p:nvCxnSpPr>
        <p:spPr>
          <a:xfrm>
            <a:off x="1871134" y="2599267"/>
            <a:ext cx="2459567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5426;p53">
            <a:extLst>
              <a:ext uri="{FF2B5EF4-FFF2-40B4-BE49-F238E27FC236}">
                <a16:creationId xmlns="" xmlns:a16="http://schemas.microsoft.com/office/drawing/2014/main" id="{C8CD38D3-2F73-DD46-89CF-771364FAF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4418" y="2461685"/>
            <a:ext cx="207433" cy="207433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121900" tIns="121900" rIns="121900" bIns="121900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733">
              <a:solidFill>
                <a:srgbClr val="263248"/>
              </a:solidFill>
            </a:endParaRPr>
          </a:p>
        </p:txBody>
      </p:sp>
      <p:sp>
        <p:nvSpPr>
          <p:cNvPr id="71706" name="TextBox 9">
            <a:extLst>
              <a:ext uri="{FF2B5EF4-FFF2-40B4-BE49-F238E27FC236}">
                <a16:creationId xmlns="" xmlns:a16="http://schemas.microsoft.com/office/drawing/2014/main" id="{1C22B9E8-0EB7-D440-86B0-870D9FFB4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167" y="1085590"/>
            <a:ext cx="14847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b="1" dirty="0"/>
              <a:t>PREVENSI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" y="87256"/>
            <a:ext cx="1121552" cy="47212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382BB406-2B88-459A-97B5-BE3CB07FD504}"/>
              </a:ext>
            </a:extLst>
          </p:cNvPr>
          <p:cNvGrpSpPr/>
          <p:nvPr/>
        </p:nvGrpSpPr>
        <p:grpSpPr>
          <a:xfrm>
            <a:off x="11176731" y="50581"/>
            <a:ext cx="889992" cy="545477"/>
            <a:chOff x="186562" y="87899"/>
            <a:chExt cx="1928166" cy="1100138"/>
          </a:xfrm>
          <a:noFill/>
        </p:grpSpPr>
        <p:sp>
          <p:nvSpPr>
            <p:cNvPr id="33" name="Round Diagonal Corner Rectangle 32">
              <a:extLst>
                <a:ext uri="{FF2B5EF4-FFF2-40B4-BE49-F238E27FC236}">
                  <a16:creationId xmlns="" xmlns:a16="http://schemas.microsoft.com/office/drawing/2014/main" id="{B737B1A8-7BE9-43BB-A889-98FC94B5F6A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pic>
          <p:nvPicPr>
            <p:cNvPr id="34" name="Picture 7">
              <a:extLst>
                <a:ext uri="{FF2B5EF4-FFF2-40B4-BE49-F238E27FC236}">
                  <a16:creationId xmlns="" xmlns:a16="http://schemas.microsoft.com/office/drawing/2014/main" id="{50830743-F9FB-47C4-93F0-2CF37F83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C7E55F65-3F9F-4945-ACF8-69928A504E18}"/>
              </a:ext>
            </a:extLst>
          </p:cNvPr>
          <p:cNvSpPr/>
          <p:nvPr/>
        </p:nvSpPr>
        <p:spPr>
          <a:xfrm>
            <a:off x="5668821" y="26885"/>
            <a:ext cx="854356" cy="77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3598042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CA1A18-C9CC-644E-9B51-A4EBB6329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7671"/>
            <a:ext cx="12192000" cy="763600"/>
          </a:xfrm>
        </p:spPr>
        <p:txBody>
          <a:bodyPr/>
          <a:lstStyle/>
          <a:p>
            <a:pPr algn="ctr"/>
            <a:r>
              <a:rPr lang="en-US" sz="3000" b="1" spc="300" dirty="0"/>
              <a:t>PELAYANAN PUSKESMAS PADA MASA </a:t>
            </a:r>
            <a:r>
              <a:rPr lang="id-ID" sz="3000" b="1" spc="300" dirty="0"/>
              <a:t/>
            </a:r>
            <a:br>
              <a:rPr lang="id-ID" sz="3000" b="1" spc="300" dirty="0"/>
            </a:br>
            <a:r>
              <a:rPr lang="en-US" sz="3000" b="1" spc="300" dirty="0"/>
              <a:t>PANDEMI COVID-19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CF4F064C-50BA-DE44-A718-BF0400DE5E6C}"/>
              </a:ext>
            </a:extLst>
          </p:cNvPr>
          <p:cNvSpPr txBox="1">
            <a:spLocks/>
          </p:cNvSpPr>
          <p:nvPr/>
        </p:nvSpPr>
        <p:spPr>
          <a:xfrm>
            <a:off x="4955658" y="766416"/>
            <a:ext cx="6770035" cy="1638377"/>
          </a:xfrm>
          <a:prstGeom prst="rect">
            <a:avLst/>
          </a:prstGeom>
        </p:spPr>
        <p:txBody>
          <a:bodyPr spcFirstLastPara="1" vert="horz" lIns="91440" tIns="45720" rIns="91440" bIns="45720" rtlCol="0" anchor="b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2000" dirty="0" err="1">
                <a:solidFill>
                  <a:prstClr val="black"/>
                </a:solidFill>
              </a:rPr>
              <a:t>Puskesmas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b="1" dirty="0">
                <a:solidFill>
                  <a:prstClr val="black"/>
                </a:solidFill>
              </a:rPr>
              <a:t>TETAP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id-ID" sz="2000" dirty="0">
                <a:solidFill>
                  <a:prstClr val="black"/>
                </a:solidFill>
              </a:rPr>
              <a:t>melaksanakan pelayanan kesehatan sesuai skala prioritas dengan mematuhi </a:t>
            </a:r>
            <a:r>
              <a:rPr lang="en-US" sz="2000" dirty="0" err="1">
                <a:solidFill>
                  <a:prstClr val="black"/>
                </a:solidFill>
              </a:rPr>
              <a:t>kaidah-kaidah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id-ID" sz="2000" dirty="0">
                <a:solidFill>
                  <a:prstClr val="black"/>
                </a:solidFill>
              </a:rPr>
              <a:t>Pencegahan dan Pengendalian Infeksi dan </a:t>
            </a:r>
            <a:r>
              <a:rPr lang="id-ID" sz="2000" i="1" dirty="0" err="1">
                <a:solidFill>
                  <a:prstClr val="black"/>
                </a:solidFill>
              </a:rPr>
              <a:t>physical</a:t>
            </a:r>
            <a:r>
              <a:rPr lang="id-ID" sz="2000" i="1" dirty="0">
                <a:solidFill>
                  <a:prstClr val="black"/>
                </a:solidFill>
              </a:rPr>
              <a:t> </a:t>
            </a:r>
            <a:r>
              <a:rPr lang="id-ID" sz="2000" i="1" dirty="0" err="1">
                <a:solidFill>
                  <a:prstClr val="black"/>
                </a:solidFill>
              </a:rPr>
              <a:t>distancing</a:t>
            </a:r>
            <a:r>
              <a:rPr lang="id-ID" sz="2000" dirty="0">
                <a:solidFill>
                  <a:prstClr val="black"/>
                </a:solidFill>
              </a:rPr>
              <a:t> guna memutus mata rantai penularan.</a:t>
            </a:r>
            <a:endParaRPr lang="en-ID" sz="2000" dirty="0">
              <a:solidFill>
                <a:prstClr val="black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36CB2DFC-F6AA-2148-82F6-197E36DC4871}"/>
              </a:ext>
            </a:extLst>
          </p:cNvPr>
          <p:cNvSpPr txBox="1">
            <a:spLocks/>
          </p:cNvSpPr>
          <p:nvPr/>
        </p:nvSpPr>
        <p:spPr>
          <a:xfrm>
            <a:off x="4955658" y="2786593"/>
            <a:ext cx="6911664" cy="329222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Telah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diterbitkan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JUKNIS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sebagai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acuan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Puskesmas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dalam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melaksanakan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pelayanan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di masa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pandemi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COVID-19, yang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meliputi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:</a:t>
            </a:r>
          </a:p>
          <a:p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Manajemen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Puskesmas</a:t>
            </a: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Upaya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Masyarakat</a:t>
            </a:r>
          </a:p>
          <a:p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Upaya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Kesehatan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Perseorangan</a:t>
            </a: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Pencegahan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dan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Pengendalian</a:t>
            </a:r>
            <a:r>
              <a:rPr lang="en-US" sz="20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alibri Light" panose="020F0302020204030204"/>
              </a:rPr>
              <a:t>Infeksi</a:t>
            </a:r>
            <a:endParaRPr lang="id-ID" sz="20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id-ID" sz="2000" dirty="0">
                <a:solidFill>
                  <a:prstClr val="black"/>
                </a:solidFill>
                <a:latin typeface="Calibri Light" panose="020F0302020204030204"/>
              </a:rPr>
              <a:t>Peran </a:t>
            </a:r>
            <a:r>
              <a:rPr lang="id-ID" sz="2000" dirty="0" err="1">
                <a:solidFill>
                  <a:prstClr val="black"/>
                </a:solidFill>
                <a:latin typeface="Calibri Light" panose="020F0302020204030204"/>
              </a:rPr>
              <a:t>Dinkes</a:t>
            </a:r>
            <a:r>
              <a:rPr lang="id-ID" sz="2000" dirty="0">
                <a:solidFill>
                  <a:prstClr val="black"/>
                </a:solidFill>
                <a:latin typeface="Calibri Light" panose="020F0302020204030204"/>
              </a:rPr>
              <a:t> kabupaten/kota dalam pembinaan Puskesmas</a:t>
            </a:r>
            <a:endParaRPr lang="en-US" sz="2000" dirty="0">
              <a:solidFill>
                <a:prstClr val="black"/>
              </a:solidFill>
              <a:latin typeface="Calibri Light" panose="020F0302020204030204"/>
            </a:endParaRPr>
          </a:p>
          <a:p>
            <a:endParaRPr lang="en-ID" sz="20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9BD9FF2-F6AA-BB43-81F7-A7ABCCC4C9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5" y="1004722"/>
            <a:ext cx="3683022" cy="53279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" y="25724"/>
            <a:ext cx="1267725" cy="5336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382BB406-2B88-459A-97B5-BE3CB07FD504}"/>
              </a:ext>
            </a:extLst>
          </p:cNvPr>
          <p:cNvGrpSpPr/>
          <p:nvPr/>
        </p:nvGrpSpPr>
        <p:grpSpPr>
          <a:xfrm>
            <a:off x="10689212" y="0"/>
            <a:ext cx="1355005" cy="616570"/>
            <a:chOff x="186562" y="87899"/>
            <a:chExt cx="1928166" cy="1100138"/>
          </a:xfrm>
          <a:noFill/>
        </p:grpSpPr>
        <p:sp>
          <p:nvSpPr>
            <p:cNvPr id="11" name="Round Diagonal Corner Rectangle 10">
              <a:extLst>
                <a:ext uri="{FF2B5EF4-FFF2-40B4-BE49-F238E27FC236}">
                  <a16:creationId xmlns="" xmlns:a16="http://schemas.microsoft.com/office/drawing/2014/main" id="{B737B1A8-7BE9-43BB-A889-98FC94B5F6A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pic>
          <p:nvPicPr>
            <p:cNvPr id="12" name="Picture 7">
              <a:extLst>
                <a:ext uri="{FF2B5EF4-FFF2-40B4-BE49-F238E27FC236}">
                  <a16:creationId xmlns="" xmlns:a16="http://schemas.microsoft.com/office/drawing/2014/main" id="{50830743-F9FB-47C4-93F0-2CF37F83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7E55F65-3F9F-4945-ACF8-69928A504E18}"/>
              </a:ext>
            </a:extLst>
          </p:cNvPr>
          <p:cNvSpPr/>
          <p:nvPr/>
        </p:nvSpPr>
        <p:spPr>
          <a:xfrm>
            <a:off x="5700666" y="13750"/>
            <a:ext cx="854356" cy="77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9234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236;p16"/>
          <p:cNvSpPr>
            <a:spLocks noGrp="1"/>
          </p:cNvSpPr>
          <p:nvPr>
            <p:ph type="title"/>
          </p:nvPr>
        </p:nvSpPr>
        <p:spPr>
          <a:xfrm>
            <a:off x="0" y="124547"/>
            <a:ext cx="12192000" cy="1022351"/>
          </a:xfrm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</a:pPr>
            <a:r>
              <a:rPr lang="en-US" altLang="en-US" sz="3000" b="1" spc="300" dirty="0">
                <a:cs typeface="Arial" panose="020B0604020202020204" pitchFamily="34" charset="0"/>
                <a:sym typeface="Roboto Condensed" pitchFamily="2" charset="0"/>
              </a:rPr>
              <a:t>PERAN PUSKESMAS DENGAN PE</a:t>
            </a:r>
            <a:r>
              <a:rPr lang="id-ID" altLang="en-US" sz="3000" b="1" spc="300" dirty="0">
                <a:cs typeface="Arial" panose="020B0604020202020204" pitchFamily="34" charset="0"/>
                <a:sym typeface="Roboto Condensed" pitchFamily="2" charset="0"/>
              </a:rPr>
              <a:t>M</a:t>
            </a:r>
            <a:r>
              <a:rPr lang="en-US" altLang="en-US" sz="3000" b="1" spc="300" dirty="0">
                <a:cs typeface="Arial" panose="020B0604020202020204" pitchFamily="34" charset="0"/>
                <a:sym typeface="Roboto Condensed" pitchFamily="2" charset="0"/>
              </a:rPr>
              <a:t>BERDAYAAN DESA/KELURAHAN/RT-RW SIAGA COVID-19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7800" y="6131477"/>
            <a:ext cx="11404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Puskesmas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 BERSAMA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aparat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Desa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/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Kelurahan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/RT-RW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bekerjasama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dalam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memantau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pelaksanaan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prevensi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,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deteksi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dan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respon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 pandemic COVID-19 di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individu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,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keluarga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dan</a:t>
            </a:r>
            <a:r>
              <a:rPr lang="en-US" b="1" dirty="0">
                <a:solidFill>
                  <a:prstClr val="black">
                    <a:lumMod val="75000"/>
                  </a:prstClr>
                </a:solidFill>
              </a:rPr>
              <a:t> </a:t>
            </a:r>
            <a:r>
              <a:rPr lang="en-US" b="1" dirty="0" err="1">
                <a:solidFill>
                  <a:prstClr val="black">
                    <a:lumMod val="75000"/>
                  </a:prstClr>
                </a:solidFill>
              </a:rPr>
              <a:t>masyarakat</a:t>
            </a:r>
            <a:endParaRPr lang="en-US" b="1" dirty="0">
              <a:solidFill>
                <a:prstClr val="black">
                  <a:lumMod val="75000"/>
                </a:prst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77800" y="1263652"/>
            <a:ext cx="3683000" cy="4677326"/>
            <a:chOff x="177800" y="1454151"/>
            <a:chExt cx="3683000" cy="4677326"/>
          </a:xfrm>
        </p:grpSpPr>
        <p:grpSp>
          <p:nvGrpSpPr>
            <p:cNvPr id="2" name="Group 1"/>
            <p:cNvGrpSpPr/>
            <p:nvPr/>
          </p:nvGrpSpPr>
          <p:grpSpPr>
            <a:xfrm>
              <a:off x="177801" y="1508399"/>
              <a:ext cx="3682999" cy="4294789"/>
              <a:chOff x="177801" y="1606373"/>
              <a:chExt cx="3682999" cy="4294789"/>
            </a:xfrm>
          </p:grpSpPr>
          <p:grpSp>
            <p:nvGrpSpPr>
              <p:cNvPr id="4101" name="Group 26"/>
              <p:cNvGrpSpPr>
                <a:grpSpLocks/>
              </p:cNvGrpSpPr>
              <p:nvPr/>
            </p:nvGrpSpPr>
            <p:grpSpPr bwMode="auto">
              <a:xfrm>
                <a:off x="381001" y="2106084"/>
                <a:ext cx="2637367" cy="2150533"/>
                <a:chOff x="3437" y="2457271"/>
                <a:chExt cx="1977763" cy="1612548"/>
              </a:xfrm>
            </p:grpSpPr>
            <p:pic>
              <p:nvPicPr>
                <p:cNvPr id="4122" name="Picture 5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420" y="2457271"/>
                  <a:ext cx="1055799" cy="10187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3" name="Picture 13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90600" y="2699419"/>
                  <a:ext cx="890763" cy="534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4" name="Picture 14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7" y="3383246"/>
                  <a:ext cx="1033632" cy="6865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4125" name="Picture 1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31888" y="3376142"/>
                  <a:ext cx="849312" cy="6936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4102" name="TextBox 19"/>
              <p:cNvSpPr txBox="1">
                <a:spLocks noChangeArrowheads="1"/>
              </p:cNvSpPr>
              <p:nvPr/>
            </p:nvSpPr>
            <p:spPr bwMode="auto">
              <a:xfrm>
                <a:off x="330175" y="1606373"/>
                <a:ext cx="34798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2000" b="1" dirty="0"/>
                  <a:t>INDIVIDU </a:t>
                </a:r>
                <a:r>
                  <a:rPr lang="en-US" altLang="en-US" sz="2000" b="1" dirty="0" err="1"/>
                  <a:t>dan</a:t>
                </a:r>
                <a:r>
                  <a:rPr lang="en-US" altLang="en-US" sz="2000" b="1" dirty="0"/>
                  <a:t> KELUARGA</a:t>
                </a:r>
              </a:p>
            </p:txBody>
          </p:sp>
          <p:sp>
            <p:nvSpPr>
              <p:cNvPr id="4103" name="TextBox 21"/>
              <p:cNvSpPr txBox="1">
                <a:spLocks noChangeArrowheads="1"/>
              </p:cNvSpPr>
              <p:nvPr/>
            </p:nvSpPr>
            <p:spPr bwMode="auto">
              <a:xfrm>
                <a:off x="177801" y="4423834"/>
                <a:ext cx="3682999" cy="14773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pPr algn="ctr"/>
                <a:r>
                  <a:rPr lang="en-US" altLang="en-US" sz="1800" dirty="0" err="1"/>
                  <a:t>Penerapan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etika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batuk</a:t>
                </a:r>
                <a:r>
                  <a:rPr lang="en-US" altLang="en-US" sz="1800" dirty="0"/>
                  <a:t>/</a:t>
                </a:r>
                <a:r>
                  <a:rPr lang="en-US" altLang="en-US" sz="1800" dirty="0" err="1"/>
                  <a:t>bersin</a:t>
                </a:r>
                <a:r>
                  <a:rPr lang="en-US" altLang="en-US" sz="1800" dirty="0"/>
                  <a:t>, PHBS (CTPS, </a:t>
                </a:r>
                <a:r>
                  <a:rPr lang="en-US" altLang="en-US" sz="1800" dirty="0" err="1"/>
                  <a:t>meningkatkan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imunitas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dengan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makan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gizi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seimbang</a:t>
                </a:r>
                <a:r>
                  <a:rPr lang="en-US" altLang="en-US" sz="1800" dirty="0"/>
                  <a:t>, vitamin, </a:t>
                </a:r>
                <a:r>
                  <a:rPr lang="en-US" altLang="en-US" sz="1800" dirty="0" err="1"/>
                  <a:t>istrahat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cukup</a:t>
                </a:r>
                <a:r>
                  <a:rPr lang="en-US" altLang="en-US" sz="1800" dirty="0"/>
                  <a:t>, </a:t>
                </a:r>
                <a:r>
                  <a:rPr lang="en-US" altLang="en-US" sz="1800" dirty="0" err="1"/>
                  <a:t>olahraga</a:t>
                </a:r>
                <a:r>
                  <a:rPr lang="en-US" altLang="en-US" sz="1800" dirty="0"/>
                  <a:t>, </a:t>
                </a:r>
                <a:r>
                  <a:rPr lang="en-US" altLang="en-US" sz="1800" dirty="0" err="1"/>
                  <a:t>tdk</a:t>
                </a:r>
                <a:r>
                  <a:rPr lang="en-US" altLang="en-US" sz="1800" dirty="0"/>
                  <a:t> </a:t>
                </a:r>
                <a:r>
                  <a:rPr lang="en-US" altLang="en-US" sz="1800" dirty="0" err="1"/>
                  <a:t>merokok</a:t>
                </a:r>
                <a:r>
                  <a:rPr lang="en-US" altLang="en-US" sz="1800" dirty="0"/>
                  <a:t> )</a:t>
                </a:r>
              </a:p>
            </p:txBody>
          </p:sp>
        </p:grpSp>
        <p:sp>
          <p:nvSpPr>
            <p:cNvPr id="44" name="Rectangle 43"/>
            <p:cNvSpPr/>
            <p:nvPr/>
          </p:nvSpPr>
          <p:spPr>
            <a:xfrm>
              <a:off x="177800" y="1454151"/>
              <a:ext cx="3683000" cy="467732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1867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401553" y="1299614"/>
            <a:ext cx="7179733" cy="4677326"/>
            <a:chOff x="4401553" y="1299614"/>
            <a:chExt cx="7179733" cy="4677326"/>
          </a:xfrm>
        </p:grpSpPr>
        <p:grpSp>
          <p:nvGrpSpPr>
            <p:cNvPr id="4104" name="Group 36"/>
            <p:cNvGrpSpPr>
              <a:grpSpLocks/>
            </p:cNvGrpSpPr>
            <p:nvPr/>
          </p:nvGrpSpPr>
          <p:grpSpPr bwMode="auto">
            <a:xfrm>
              <a:off x="4489998" y="1526223"/>
              <a:ext cx="7038382" cy="4410724"/>
              <a:chOff x="3824500" y="1512476"/>
              <a:chExt cx="5279610" cy="3966845"/>
            </a:xfrm>
          </p:grpSpPr>
          <p:pic>
            <p:nvPicPr>
              <p:cNvPr id="4108" name="Picture 1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1509" y="1512476"/>
                <a:ext cx="915176" cy="678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9" name="Picture 24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0974" y="1581150"/>
                <a:ext cx="1320801" cy="13208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0" name="TextBox 28"/>
              <p:cNvSpPr txBox="1">
                <a:spLocks noChangeArrowheads="1"/>
              </p:cNvSpPr>
              <p:nvPr/>
            </p:nvSpPr>
            <p:spPr bwMode="auto">
              <a:xfrm>
                <a:off x="7060500" y="1567295"/>
                <a:ext cx="1915332" cy="341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867" b="1" dirty="0">
                    <a:latin typeface="Calibri" panose="020F0502020204030204"/>
                  </a:rPr>
                  <a:t>MASYARAKAT</a:t>
                </a:r>
              </a:p>
            </p:txBody>
          </p:sp>
          <p:sp>
            <p:nvSpPr>
              <p:cNvPr id="4111" name="TextBox 25"/>
              <p:cNvSpPr txBox="1">
                <a:spLocks noChangeArrowheads="1"/>
              </p:cNvSpPr>
              <p:nvPr/>
            </p:nvSpPr>
            <p:spPr bwMode="auto">
              <a:xfrm>
                <a:off x="4076074" y="2254424"/>
                <a:ext cx="1199231" cy="608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dirty="0">
                    <a:latin typeface="Calibri" panose="020F0502020204030204"/>
                  </a:rPr>
                  <a:t>Physical distancing, </a:t>
                </a:r>
                <a:r>
                  <a:rPr lang="en-US" altLang="en-US" sz="2400" dirty="0">
                    <a:latin typeface="Calibri" panose="020F0502020204030204"/>
                  </a:rPr>
                  <a:t>PSBB</a:t>
                </a:r>
                <a:endParaRPr lang="en-US" altLang="en-US" dirty="0">
                  <a:latin typeface="Calibri" panose="020F0502020204030204"/>
                </a:endParaRPr>
              </a:p>
            </p:txBody>
          </p:sp>
          <p:pic>
            <p:nvPicPr>
              <p:cNvPr id="4112" name="Picture 27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8600" y="2750254"/>
                <a:ext cx="942416" cy="802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3" name="TextBox 34"/>
              <p:cNvSpPr txBox="1">
                <a:spLocks noChangeArrowheads="1"/>
              </p:cNvSpPr>
              <p:nvPr/>
            </p:nvSpPr>
            <p:spPr bwMode="auto">
              <a:xfrm>
                <a:off x="4074636" y="3445688"/>
                <a:ext cx="1312008" cy="525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1600" dirty="0" err="1">
                    <a:latin typeface="Calibri" panose="020F0502020204030204"/>
                  </a:rPr>
                  <a:t>Sanitasi</a:t>
                </a:r>
                <a:r>
                  <a:rPr lang="en-US" altLang="en-US" sz="1600" dirty="0">
                    <a:latin typeface="Calibri" panose="020F0502020204030204"/>
                  </a:rPr>
                  <a:t> </a:t>
                </a:r>
                <a:r>
                  <a:rPr lang="en-US" altLang="en-US" sz="1600" dirty="0" err="1">
                    <a:latin typeface="Calibri" panose="020F0502020204030204"/>
                  </a:rPr>
                  <a:t>lingkungan</a:t>
                </a:r>
                <a:endParaRPr lang="en-US" altLang="en-US" sz="1600" dirty="0">
                  <a:latin typeface="Calibri" panose="020F0502020204030204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362587" y="3209536"/>
                <a:ext cx="3741523" cy="22697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1600" dirty="0" err="1">
                    <a:solidFill>
                      <a:prstClr val="black"/>
                    </a:solidFill>
                  </a:rPr>
                  <a:t>Bagi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masyarakat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yg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tidak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memungkinkan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untuk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isolasi</a:t>
                </a:r>
                <a:r>
                  <a:rPr lang="en-US" sz="1600" dirty="0">
                    <a:solidFill>
                      <a:prstClr val="black"/>
                    </a:solidFill>
                  </a:rPr>
                  <a:t> di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rumah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secara</a:t>
                </a:r>
                <a:r>
                  <a:rPr lang="en-US" sz="1600" dirty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err="1">
                    <a:solidFill>
                      <a:prstClr val="black"/>
                    </a:solidFill>
                  </a:rPr>
                  <a:t>mandiri</a:t>
                </a:r>
                <a:endParaRPr lang="en-US" sz="1600" dirty="0">
                  <a:solidFill>
                    <a:prstClr val="black"/>
                  </a:solidFill>
                </a:endParaRPr>
              </a:p>
              <a:p>
                <a:pPr marL="380990" indent="-380990">
                  <a:buFont typeface="Arial" panose="020B0604020202020204" pitchFamily="34" charset="0"/>
                  <a:buChar char="•"/>
                  <a:defRPr/>
                </a:pPr>
                <a:r>
                  <a:rPr lang="en-US" dirty="0" err="1">
                    <a:solidFill>
                      <a:prstClr val="black"/>
                    </a:solidFill>
                  </a:rPr>
                  <a:t>Peran</a:t>
                </a:r>
                <a:r>
                  <a:rPr lang="en-US" dirty="0">
                    <a:solidFill>
                      <a:prstClr val="black"/>
                    </a:solidFill>
                  </a:rPr>
                  <a:t> Masyarakat: </a:t>
                </a:r>
                <a:r>
                  <a:rPr lang="en-US" dirty="0" err="1">
                    <a:solidFill>
                      <a:prstClr val="black"/>
                    </a:solidFill>
                  </a:rPr>
                  <a:t>pemanfaatan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dan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pemeliharaan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rumah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isolasi</a:t>
                </a:r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</a:p>
              <a:p>
                <a:pPr marL="380990" indent="-380990">
                  <a:buFont typeface="Arial" panose="020B0604020202020204" pitchFamily="34" charset="0"/>
                  <a:buChar char="•"/>
                  <a:defRPr/>
                </a:pPr>
                <a:r>
                  <a:rPr lang="en-US" dirty="0" err="1">
                    <a:solidFill>
                      <a:prstClr val="black"/>
                    </a:solidFill>
                  </a:rPr>
                  <a:t>Peran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Aparat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Desa</a:t>
                </a:r>
                <a:r>
                  <a:rPr lang="en-US" dirty="0">
                    <a:solidFill>
                      <a:prstClr val="black"/>
                    </a:solidFill>
                  </a:rPr>
                  <a:t>/ RT/RW: </a:t>
                </a:r>
                <a:r>
                  <a:rPr lang="en-US" dirty="0" err="1">
                    <a:solidFill>
                      <a:prstClr val="black"/>
                    </a:solidFill>
                  </a:rPr>
                  <a:t>perencanaan</a:t>
                </a:r>
                <a:r>
                  <a:rPr lang="en-US" dirty="0">
                    <a:solidFill>
                      <a:prstClr val="black"/>
                    </a:solidFill>
                  </a:rPr>
                  <a:t>, </a:t>
                </a:r>
                <a:r>
                  <a:rPr lang="en-US" dirty="0" err="1">
                    <a:solidFill>
                      <a:prstClr val="black"/>
                    </a:solidFill>
                  </a:rPr>
                  <a:t>sosialisasi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dan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tata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kelola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masyarakat</a:t>
                </a:r>
                <a:r>
                  <a:rPr lang="en-US" dirty="0">
                    <a:solidFill>
                      <a:prstClr val="black"/>
                    </a:solidFill>
                  </a:rPr>
                  <a:t> yang </a:t>
                </a:r>
                <a:r>
                  <a:rPr lang="en-US" dirty="0" err="1">
                    <a:solidFill>
                      <a:prstClr val="black"/>
                    </a:solidFill>
                  </a:rPr>
                  <a:t>terdampak</a:t>
                </a:r>
                <a:endParaRPr lang="en-US" dirty="0">
                  <a:solidFill>
                    <a:prstClr val="black"/>
                  </a:solidFill>
                </a:endParaRPr>
              </a:p>
              <a:p>
                <a:pPr marL="380990" indent="-380990">
                  <a:buFont typeface="Arial" panose="020B0604020202020204" pitchFamily="34" charset="0"/>
                  <a:buChar char="•"/>
                  <a:defRPr/>
                </a:pPr>
                <a:r>
                  <a:rPr lang="en-US" dirty="0" err="1">
                    <a:solidFill>
                      <a:prstClr val="black"/>
                    </a:solidFill>
                  </a:rPr>
                  <a:t>Peran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Puskesmas</a:t>
                </a:r>
                <a:r>
                  <a:rPr lang="en-US" dirty="0">
                    <a:solidFill>
                      <a:prstClr val="black"/>
                    </a:solidFill>
                  </a:rPr>
                  <a:t>: KIE, </a:t>
                </a:r>
                <a:r>
                  <a:rPr lang="en-US" dirty="0" err="1">
                    <a:solidFill>
                      <a:prstClr val="black"/>
                    </a:solidFill>
                  </a:rPr>
                  <a:t>pemantauan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kesehatan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kasus</a:t>
                </a:r>
                <a:r>
                  <a:rPr lang="en-US" dirty="0">
                    <a:solidFill>
                      <a:prstClr val="black"/>
                    </a:solidFill>
                  </a:rPr>
                  <a:t> COVID, rujukan </a:t>
                </a:r>
                <a:r>
                  <a:rPr lang="en-US" dirty="0" err="1">
                    <a:solidFill>
                      <a:prstClr val="black"/>
                    </a:solidFill>
                  </a:rPr>
                  <a:t>jika</a:t>
                </a: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>
                    <a:solidFill>
                      <a:prstClr val="black"/>
                    </a:solidFill>
                  </a:rPr>
                  <a:t>diperlukan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824500" y="2315286"/>
                <a:ext cx="223873" cy="30448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</a:rPr>
                  <a:t>1</a:t>
                </a: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824500" y="3530719"/>
                <a:ext cx="223873" cy="30448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</a:rPr>
                  <a:t>2</a:t>
                </a:r>
              </a:p>
            </p:txBody>
          </p:sp>
          <p:pic>
            <p:nvPicPr>
              <p:cNvPr id="4117" name="Picture 3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78921" y="4121197"/>
                <a:ext cx="1296384" cy="7659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3852201" y="4667860"/>
                <a:ext cx="223873" cy="30448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</a:rPr>
                  <a:t>3</a:t>
                </a:r>
              </a:p>
            </p:txBody>
          </p:sp>
          <p:sp>
            <p:nvSpPr>
              <p:cNvPr id="4119" name="TextBox 40"/>
              <p:cNvSpPr txBox="1">
                <a:spLocks noChangeArrowheads="1"/>
              </p:cNvSpPr>
              <p:nvPr/>
            </p:nvSpPr>
            <p:spPr bwMode="auto">
              <a:xfrm>
                <a:off x="4076074" y="4854498"/>
                <a:ext cx="1334320" cy="470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dirty="0" err="1">
                    <a:latin typeface="Calibri" panose="020F0502020204030204"/>
                  </a:rPr>
                  <a:t>Penelusuran</a:t>
                </a:r>
                <a:r>
                  <a:rPr lang="en-US" altLang="en-US" dirty="0">
                    <a:latin typeface="Calibri" panose="020F0502020204030204"/>
                  </a:rPr>
                  <a:t> </a:t>
                </a:r>
                <a:r>
                  <a:rPr lang="en-US" altLang="en-US" dirty="0" err="1">
                    <a:latin typeface="Calibri" panose="020F0502020204030204"/>
                  </a:rPr>
                  <a:t>Kontak</a:t>
                </a:r>
                <a:r>
                  <a:rPr lang="en-US" altLang="en-US" dirty="0">
                    <a:latin typeface="Calibri" panose="020F0502020204030204"/>
                  </a:rPr>
                  <a:t> </a:t>
                </a:r>
                <a:r>
                  <a:rPr lang="en-US" altLang="en-US" dirty="0" err="1">
                    <a:latin typeface="Calibri" panose="020F0502020204030204"/>
                  </a:rPr>
                  <a:t>Erat</a:t>
                </a:r>
                <a:r>
                  <a:rPr lang="en-US" altLang="en-US" dirty="0">
                    <a:latin typeface="Calibri" panose="020F0502020204030204"/>
                  </a:rPr>
                  <a:t> (</a:t>
                </a:r>
                <a:r>
                  <a:rPr lang="en-US" altLang="en-US" i="1" dirty="0">
                    <a:latin typeface="Calibri" panose="020F0502020204030204"/>
                  </a:rPr>
                  <a:t>contact tracing</a:t>
                </a:r>
                <a:r>
                  <a:rPr lang="en-US" altLang="en-US" dirty="0">
                    <a:latin typeface="Calibri" panose="020F0502020204030204"/>
                  </a:rPr>
                  <a:t>)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336991" y="2893695"/>
                <a:ext cx="223873" cy="30448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solidFill>
                      <a:prstClr val="white"/>
                    </a:solidFill>
                  </a:rPr>
                  <a:t>4</a:t>
                </a:r>
              </a:p>
            </p:txBody>
          </p:sp>
          <p:sp>
            <p:nvSpPr>
              <p:cNvPr id="4121" name="TextBox 42"/>
              <p:cNvSpPr txBox="1">
                <a:spLocks noChangeArrowheads="1"/>
              </p:cNvSpPr>
              <p:nvPr/>
            </p:nvSpPr>
            <p:spPr bwMode="auto">
              <a:xfrm>
                <a:off x="5535268" y="2893695"/>
                <a:ext cx="2722072" cy="378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1pPr>
                <a:lvl2pPr marL="742950" indent="-28575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2pPr>
                <a:lvl3pPr marL="11430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3pPr>
                <a:lvl4pPr marL="16002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4pPr>
                <a:lvl5pPr marL="2057400" indent="-228600"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lvl9pPr>
              </a:lstStyle>
              <a:p>
                <a:r>
                  <a:rPr lang="en-US" altLang="en-US" sz="2133" b="1" dirty="0">
                    <a:latin typeface="Calibri" panose="020F0502020204030204"/>
                  </a:rPr>
                  <a:t>RUMAH ISOLASI</a:t>
                </a:r>
              </a:p>
            </p:txBody>
          </p:sp>
        </p:grpSp>
        <p:sp>
          <p:nvSpPr>
            <p:cNvPr id="45" name="Rectangle 44"/>
            <p:cNvSpPr/>
            <p:nvPr/>
          </p:nvSpPr>
          <p:spPr>
            <a:xfrm>
              <a:off x="4401553" y="1299614"/>
              <a:ext cx="7179733" cy="467732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1867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FE1B971-33F2-4301-A2F3-3B2CBAFBA08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" y="25724"/>
            <a:ext cx="1267725" cy="533662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382BB406-2B88-459A-97B5-BE3CB07FD504}"/>
              </a:ext>
            </a:extLst>
          </p:cNvPr>
          <p:cNvGrpSpPr/>
          <p:nvPr/>
        </p:nvGrpSpPr>
        <p:grpSpPr>
          <a:xfrm>
            <a:off x="10689212" y="0"/>
            <a:ext cx="1355005" cy="616570"/>
            <a:chOff x="186562" y="87899"/>
            <a:chExt cx="1928166" cy="1100138"/>
          </a:xfrm>
          <a:noFill/>
        </p:grpSpPr>
        <p:sp>
          <p:nvSpPr>
            <p:cNvPr id="41" name="Round Diagonal Corner Rectangle 40">
              <a:extLst>
                <a:ext uri="{FF2B5EF4-FFF2-40B4-BE49-F238E27FC236}">
                  <a16:creationId xmlns="" xmlns:a16="http://schemas.microsoft.com/office/drawing/2014/main" id="{B737B1A8-7BE9-43BB-A889-98FC94B5F6A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pic>
          <p:nvPicPr>
            <p:cNvPr id="43" name="Picture 7">
              <a:extLst>
                <a:ext uri="{FF2B5EF4-FFF2-40B4-BE49-F238E27FC236}">
                  <a16:creationId xmlns="" xmlns:a16="http://schemas.microsoft.com/office/drawing/2014/main" id="{50830743-F9FB-47C4-93F0-2CF37F83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C7E55F65-3F9F-4945-ACF8-69928A504E18}"/>
              </a:ext>
            </a:extLst>
          </p:cNvPr>
          <p:cNvSpPr/>
          <p:nvPr/>
        </p:nvSpPr>
        <p:spPr>
          <a:xfrm>
            <a:off x="5700666" y="29515"/>
            <a:ext cx="854356" cy="77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39881871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2352"/>
            <a:ext cx="10515600" cy="4094884"/>
          </a:xfrm>
        </p:spPr>
        <p:txBody>
          <a:bodyPr anchor="ctr">
            <a:normAutofit/>
          </a:bodyPr>
          <a:lstStyle/>
          <a:p>
            <a:pPr>
              <a:lnSpc>
                <a:spcPct val="250000"/>
              </a:lnSpc>
            </a:pPr>
            <a:r>
              <a:rPr lang="id-ID" spc="300" dirty="0"/>
              <a:t>PIS-PK pada Masa Pandemi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B7F9-53FD-4676-8C5E-55F7014EA861}" type="slidenum">
              <a:rPr lang="id-ID" smtClean="0"/>
              <a:t>8</a:t>
            </a:fld>
            <a:endParaRPr lang="id-ID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61" y="3472873"/>
            <a:ext cx="4311680" cy="3349867"/>
          </a:xfrm>
          <a:prstGeom prst="flowChartDelay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988753" y="2177519"/>
            <a:ext cx="0" cy="30063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4027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260041"/>
            <a:ext cx="7074568" cy="258700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607324" y="4467443"/>
            <a:ext cx="110410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d-ID" sz="2000" dirty="0"/>
              <a:t>Dinkes Kabupaten/Kota m</a:t>
            </a:r>
            <a:r>
              <a:rPr lang="en-US" sz="2000" dirty="0" err="1"/>
              <a:t>engeluarkan</a:t>
            </a:r>
            <a:r>
              <a:rPr lang="en-US" sz="2000" dirty="0"/>
              <a:t> </a:t>
            </a:r>
            <a:r>
              <a:rPr lang="en-US" sz="2000" dirty="0" err="1"/>
              <a:t>kebijakan</a:t>
            </a:r>
            <a:r>
              <a:rPr lang="en-US" sz="2000" dirty="0"/>
              <a:t> </a:t>
            </a:r>
            <a:r>
              <a:rPr lang="en-US" sz="2000" dirty="0" err="1"/>
              <a:t>operasional</a:t>
            </a:r>
            <a:r>
              <a:rPr lang="en-US" sz="2000" dirty="0"/>
              <a:t>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kabupaten</a:t>
            </a:r>
            <a:r>
              <a:rPr lang="en-US" sz="2000" dirty="0"/>
              <a:t>/</a:t>
            </a:r>
            <a:r>
              <a:rPr lang="en-US" sz="2000" dirty="0" err="1"/>
              <a:t>kota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COVID-19: </a:t>
            </a:r>
            <a:endParaRPr lang="id-ID" sz="2000" dirty="0"/>
          </a:p>
          <a:p>
            <a:pPr marL="0" lvl="1"/>
            <a:r>
              <a:rPr lang="en-US" sz="2000" dirty="0" err="1"/>
              <a:t>Skema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gedung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kunjungan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b="1" dirty="0"/>
              <a:t>PIS-PK</a:t>
            </a:r>
            <a:r>
              <a:rPr lang="en-US" sz="2000" dirty="0"/>
              <a:t>, </a:t>
            </a:r>
            <a:r>
              <a:rPr lang="en-US" sz="2000" dirty="0" err="1"/>
              <a:t>Posyandu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kegiatan</a:t>
            </a:r>
            <a:r>
              <a:rPr lang="en-US" sz="2000" dirty="0"/>
              <a:t> UKBM </a:t>
            </a:r>
            <a:r>
              <a:rPr lang="en-US" sz="2000" dirty="0" err="1"/>
              <a:t>lainnya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pandemi</a:t>
            </a:r>
            <a:r>
              <a:rPr lang="en-US" sz="2000" dirty="0"/>
              <a:t> COVID-19 </a:t>
            </a:r>
            <a:r>
              <a:rPr lang="en-US" sz="2000" dirty="0" err="1"/>
              <a:t>berlangsung</a:t>
            </a:r>
            <a:r>
              <a:rPr lang="en-US" sz="2000" dirty="0"/>
              <a:t>.</a:t>
            </a:r>
            <a:endParaRPr lang="id-ID" sz="2000" dirty="0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8C7B6AC-2089-7A4A-8FEC-2ACD4F9A7B02}"/>
              </a:ext>
            </a:extLst>
          </p:cNvPr>
          <p:cNvGrpSpPr/>
          <p:nvPr/>
        </p:nvGrpSpPr>
        <p:grpSpPr>
          <a:xfrm>
            <a:off x="504966" y="266005"/>
            <a:ext cx="11245755" cy="725444"/>
            <a:chOff x="6848091" y="836810"/>
            <a:chExt cx="10681464" cy="1450888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90B6E0C6-53D1-984D-9D17-AE3748AFE947}"/>
                </a:ext>
              </a:extLst>
            </p:cNvPr>
            <p:cNvSpPr txBox="1"/>
            <p:nvPr/>
          </p:nvSpPr>
          <p:spPr>
            <a:xfrm>
              <a:off x="6848091" y="1179702"/>
              <a:ext cx="1068146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3000" b="1" spc="300" dirty="0">
                  <a:solidFill>
                    <a:srgbClr val="002060"/>
                  </a:solidFill>
                  <a:latin typeface="+mj-lt"/>
                  <a:ea typeface="Lato" panose="020F0502020204030203" pitchFamily="34" charset="0"/>
                  <a:cs typeface="Lato" panose="020F0502020204030203" pitchFamily="34" charset="0"/>
                </a:rPr>
                <a:t>PIS-PK PADA MASA PANDEMI COVID-19</a:t>
              </a:r>
              <a:endParaRPr lang="en-US" sz="3000" b="1" spc="300" dirty="0">
                <a:solidFill>
                  <a:srgbClr val="002060"/>
                </a:solidFill>
                <a:latin typeface="+mj-lt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C7E55F65-3F9F-4945-ACF8-69928A504E18}"/>
                </a:ext>
              </a:extLst>
            </p:cNvPr>
            <p:cNvSpPr/>
            <p:nvPr/>
          </p:nvSpPr>
          <p:spPr>
            <a:xfrm>
              <a:off x="11783080" y="836810"/>
              <a:ext cx="811486" cy="155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latin typeface="+mj-lt"/>
              </a:endParaRPr>
            </a:p>
          </p:txBody>
        </p:sp>
      </p:grpSp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212B3950-AA95-8943-AFE7-9B18028D9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8709"/>
            <a:ext cx="12192000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sym typeface="Arial" panose="020B0604020202020204" pitchFamily="34" charset="0"/>
              </a:rPr>
              <a:t>Diperlukan optimalisasi pelaksanaan layanan pada masa pandemi serta era new normal dengan</a:t>
            </a:r>
            <a:r>
              <a:rPr lang="id-ID" altLang="en-US" sz="2000" dirty="0">
                <a:solidFill>
                  <a:schemeClr val="tx1"/>
                </a:solidFill>
                <a:latin typeface="+mj-lt"/>
              </a:rPr>
              <a:t> tetap memperhatikan </a:t>
            </a:r>
            <a:r>
              <a:rPr lang="id-ID" sz="2000" dirty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enerapan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000" dirty="0">
                <a:solidFill>
                  <a:schemeClr val="tx1"/>
                </a:solidFill>
                <a:latin typeface="+mj-lt"/>
              </a:rPr>
              <a:t>kaidah-kaidah Pencegahan dan Pengendalian Infeksi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(PPI) </a:t>
            </a:r>
            <a:r>
              <a:rPr lang="en-US" sz="2000" dirty="0" err="1">
                <a:solidFill>
                  <a:schemeClr val="tx1"/>
                </a:solidFill>
                <a:latin typeface="+mj-lt"/>
              </a:rPr>
              <a:t>serta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</a:t>
            </a:r>
            <a:r>
              <a:rPr lang="id-ID" sz="2000" i="1" dirty="0">
                <a:solidFill>
                  <a:schemeClr val="tx1"/>
                </a:solidFill>
                <a:latin typeface="+mj-lt"/>
              </a:rPr>
              <a:t>physical distancing</a:t>
            </a:r>
            <a:r>
              <a:rPr lang="id-ID" sz="2000" dirty="0">
                <a:solidFill>
                  <a:schemeClr val="tx1"/>
                </a:solidFill>
                <a:latin typeface="+mj-lt"/>
              </a:rPr>
              <a:t> secara ketat pada pelayanan </a:t>
            </a:r>
            <a:r>
              <a:rPr lang="id-ID" sz="2000">
                <a:solidFill>
                  <a:schemeClr val="tx1"/>
                </a:solidFill>
                <a:latin typeface="+mj-lt"/>
              </a:rPr>
              <a:t>Puskesmas  di </a:t>
            </a:r>
            <a:r>
              <a:rPr lang="id-ID" sz="2000" dirty="0">
                <a:solidFill>
                  <a:schemeClr val="tx1"/>
                </a:solidFill>
                <a:latin typeface="+mj-lt"/>
              </a:rPr>
              <a:t>dalam dan luar gedung.</a:t>
            </a:r>
            <a:endParaRPr kumimoji="0" lang="en-US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sym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2" y="25724"/>
            <a:ext cx="1267725" cy="53366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382BB406-2B88-459A-97B5-BE3CB07FD504}"/>
              </a:ext>
            </a:extLst>
          </p:cNvPr>
          <p:cNvGrpSpPr/>
          <p:nvPr/>
        </p:nvGrpSpPr>
        <p:grpSpPr>
          <a:xfrm>
            <a:off x="10689212" y="0"/>
            <a:ext cx="1355005" cy="616570"/>
            <a:chOff x="186562" y="87899"/>
            <a:chExt cx="1928166" cy="1100138"/>
          </a:xfrm>
          <a:noFill/>
        </p:grpSpPr>
        <p:sp>
          <p:nvSpPr>
            <p:cNvPr id="17" name="Round Diagonal Corner Rectangle 16">
              <a:extLst>
                <a:ext uri="{FF2B5EF4-FFF2-40B4-BE49-F238E27FC236}">
                  <a16:creationId xmlns="" xmlns:a16="http://schemas.microsoft.com/office/drawing/2014/main" id="{B737B1A8-7BE9-43BB-A889-98FC94B5F6A5}"/>
                </a:ext>
              </a:extLst>
            </p:cNvPr>
            <p:cNvSpPr/>
            <p:nvPr/>
          </p:nvSpPr>
          <p:spPr>
            <a:xfrm>
              <a:off x="186562" y="87899"/>
              <a:ext cx="1928166" cy="1100138"/>
            </a:xfrm>
            <a:prstGeom prst="round2Diag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pic>
          <p:nvPicPr>
            <p:cNvPr id="18" name="Picture 7">
              <a:extLst>
                <a:ext uri="{FF2B5EF4-FFF2-40B4-BE49-F238E27FC236}">
                  <a16:creationId xmlns="" xmlns:a16="http://schemas.microsoft.com/office/drawing/2014/main" id="{50830743-F9FB-47C4-93F0-2CF37F83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413" y="162511"/>
              <a:ext cx="1687513" cy="950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image10.png" descr="Diagram respons Formulir. Judul pertanyaan: 4. Bagaimana kunjungan rumah PIS-PK? . Jumlah respons: 2.872 tanggapan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4589" y="1245636"/>
            <a:ext cx="6477948" cy="2668197"/>
          </a:xfrm>
          <a:prstGeom prst="rect">
            <a:avLst/>
          </a:prstGeom>
          <a:ln/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7F8735D2-3224-4541-9AC5-4B003C7D841B}"/>
              </a:ext>
            </a:extLst>
          </p:cNvPr>
          <p:cNvSpPr/>
          <p:nvPr/>
        </p:nvSpPr>
        <p:spPr>
          <a:xfrm>
            <a:off x="-32990" y="3599845"/>
            <a:ext cx="877159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 dirty="0" err="1">
                <a:ln/>
              </a:rPr>
              <a:t>Sumber</a:t>
            </a:r>
            <a:r>
              <a:rPr lang="en-US" sz="1050" i="1" dirty="0">
                <a:ln/>
              </a:rPr>
              <a:t>: Hasil </a:t>
            </a:r>
            <a:r>
              <a:rPr lang="en-US" sz="1050" i="1" dirty="0" err="1">
                <a:ln/>
              </a:rPr>
              <a:t>sementara</a:t>
            </a:r>
            <a:r>
              <a:rPr lang="en-US" sz="1050" i="1" dirty="0">
                <a:ln/>
              </a:rPr>
              <a:t> Kajian </a:t>
            </a:r>
            <a:r>
              <a:rPr lang="en-US" sz="1050" i="1" dirty="0" err="1">
                <a:ln/>
              </a:rPr>
              <a:t>Cepat</a:t>
            </a:r>
            <a:r>
              <a:rPr lang="en-US" sz="1050" i="1" dirty="0">
                <a:ln/>
              </a:rPr>
              <a:t> </a:t>
            </a:r>
            <a:r>
              <a:rPr lang="en-US" sz="1050" i="1" dirty="0" err="1">
                <a:ln/>
              </a:rPr>
              <a:t>Peran</a:t>
            </a:r>
            <a:r>
              <a:rPr lang="en-US" sz="1050" i="1" dirty="0">
                <a:ln/>
              </a:rPr>
              <a:t> </a:t>
            </a:r>
            <a:r>
              <a:rPr lang="en-US" sz="1050" i="1" dirty="0" err="1">
                <a:ln/>
              </a:rPr>
              <a:t>Puskesmas</a:t>
            </a:r>
            <a:r>
              <a:rPr lang="en-US" sz="1050" i="1" dirty="0">
                <a:ln/>
              </a:rPr>
              <a:t> </a:t>
            </a:r>
            <a:r>
              <a:rPr lang="en-US" sz="1050" i="1" dirty="0" err="1">
                <a:ln/>
              </a:rPr>
              <a:t>Dalam</a:t>
            </a:r>
            <a:r>
              <a:rPr lang="en-US" sz="1050" i="1" dirty="0">
                <a:ln/>
              </a:rPr>
              <a:t> </a:t>
            </a:r>
            <a:r>
              <a:rPr lang="en-US" sz="1050" i="1" dirty="0" err="1">
                <a:ln/>
              </a:rPr>
              <a:t>Penanganan</a:t>
            </a:r>
            <a:r>
              <a:rPr lang="en-US" sz="1050" i="1" dirty="0">
                <a:ln/>
              </a:rPr>
              <a:t> </a:t>
            </a:r>
            <a:r>
              <a:rPr lang="en-US" sz="1050" i="1" dirty="0" err="1">
                <a:ln/>
              </a:rPr>
              <a:t>Wabah</a:t>
            </a:r>
            <a:r>
              <a:rPr lang="en-US" sz="1050" i="1" dirty="0">
                <a:ln/>
              </a:rPr>
              <a:t> COVID-19  di Indonesia, </a:t>
            </a:r>
            <a:r>
              <a:rPr lang="en-US" sz="1050" i="1" dirty="0" err="1">
                <a:ln/>
              </a:rPr>
              <a:t>Juni</a:t>
            </a:r>
            <a:r>
              <a:rPr lang="en-US" sz="1050" i="1" dirty="0">
                <a:ln/>
              </a:rPr>
              <a:t> 2020</a:t>
            </a:r>
            <a:endParaRPr lang="en-US" sz="1050" i="1" dirty="0"/>
          </a:p>
        </p:txBody>
      </p:sp>
      <p:sp>
        <p:nvSpPr>
          <p:cNvPr id="2" name="Rectangle 1"/>
          <p:cNvSpPr/>
          <p:nvPr/>
        </p:nvSpPr>
        <p:spPr>
          <a:xfrm>
            <a:off x="7218947" y="1611842"/>
            <a:ext cx="48598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2000" b="1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Kunjungan keluarga PIS-PK </a:t>
            </a:r>
            <a:r>
              <a:rPr lang="id-ID" sz="2000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dapat dilakukan bersamaan dengan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pemantauan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kasus</a:t>
            </a:r>
            <a:r>
              <a:rPr lang="en-US" sz="2000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id-ID" sz="2000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(jika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dilakukan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dengan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cara</a:t>
            </a:r>
            <a:r>
              <a:rPr lang="en-US" sz="2000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kunjungan</a:t>
            </a:r>
            <a:r>
              <a:rPr lang="en-US" sz="2000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2000" dirty="0" err="1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langsung</a:t>
            </a:r>
            <a:r>
              <a:rPr lang="id-ID" sz="2000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), kunjungan dalam rangka </a:t>
            </a:r>
            <a:r>
              <a:rPr lang="id-ID" sz="2000" i="1" dirty="0">
                <a:latin typeface="+mj-lt"/>
                <a:ea typeface="Calibri" panose="020F0502020204030204" pitchFamily="34" charset="0"/>
                <a:cs typeface="Calibri Light" panose="020F0302020204030204" pitchFamily="34" charset="0"/>
              </a:rPr>
              <a:t>contact tracing </a:t>
            </a:r>
            <a:r>
              <a:rPr lang="id-ID" sz="2000" dirty="0">
                <a:latin typeface="+mj-lt"/>
              </a:rPr>
              <a:t>atau kunjungan yg dilakukan dlm rangka pelaksanaan program lainnya.</a:t>
            </a:r>
          </a:p>
        </p:txBody>
      </p:sp>
    </p:spTree>
    <p:extLst>
      <p:ext uri="{BB962C8B-B14F-4D97-AF65-F5344CB8AC3E}">
        <p14:creationId xmlns:p14="http://schemas.microsoft.com/office/powerpoint/2010/main" val="40115618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1272</Words>
  <Application>Microsoft Office PowerPoint</Application>
  <PresentationFormat>Widescreen</PresentationFormat>
  <Paragraphs>196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0" baseType="lpstr">
      <vt:lpstr>Arial Unicode MS</vt:lpstr>
      <vt:lpstr>맑은 고딕</vt:lpstr>
      <vt:lpstr>MS PGothic</vt:lpstr>
      <vt:lpstr>Arial</vt:lpstr>
      <vt:lpstr>Arial Black</vt:lpstr>
      <vt:lpstr>Avenir Black</vt:lpstr>
      <vt:lpstr>Calibri</vt:lpstr>
      <vt:lpstr>Calibri Light</vt:lpstr>
      <vt:lpstr>Lato</vt:lpstr>
      <vt:lpstr>Open Sans</vt:lpstr>
      <vt:lpstr>Poppins</vt:lpstr>
      <vt:lpstr>Roboto Condensed</vt:lpstr>
      <vt:lpstr>Tahoma</vt:lpstr>
      <vt:lpstr>Office Theme</vt:lpstr>
      <vt:lpstr>Program Indonesia Sehat dengan Pendekatan Keluarga (PIS-PK)  Pada Masa Pandemi COVID-19</vt:lpstr>
      <vt:lpstr>Outline</vt:lpstr>
      <vt:lpstr>PowerPoint Presentation</vt:lpstr>
      <vt:lpstr>PowerPoint Presentation</vt:lpstr>
      <vt:lpstr>DETEKSI</vt:lpstr>
      <vt:lpstr>PELAYANAN PUSKESMAS PADA MASA  PANDEMI COVID-19</vt:lpstr>
      <vt:lpstr>PERAN PUSKESMAS DENGAN PEMBERDAYAAN DESA/KELURAHAN/RT-RW SIAGA COVID-19</vt:lpstr>
      <vt:lpstr>PowerPoint Presentation</vt:lpstr>
      <vt:lpstr>PowerPoint Presentation</vt:lpstr>
      <vt:lpstr>Raw Data Individu Hasil Kunjungan Keluarga PIS-PK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 pc</dc:creator>
  <cp:lastModifiedBy>hp</cp:lastModifiedBy>
  <cp:revision>78</cp:revision>
  <dcterms:created xsi:type="dcterms:W3CDTF">2020-05-11T05:05:51Z</dcterms:created>
  <dcterms:modified xsi:type="dcterms:W3CDTF">2020-06-09T03:44:47Z</dcterms:modified>
</cp:coreProperties>
</file>