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>
      <p:cViewPr varScale="1">
        <p:scale>
          <a:sx n="142" d="100"/>
          <a:sy n="142" d="100"/>
        </p:scale>
        <p:origin x="7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dbb193f92_0_3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edbb193f92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dbb193f92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edbb193f92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dbb193f92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dbb193f92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dbb193f92_0_5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edbb193f92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0c5a1ff5a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f0c5a1ff5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bb193f92_0_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edbb193f9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dbb193f9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dbb193f9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dbb193f9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edbb193f9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dbb193f92_0_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edbb193f92_0_1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dbb193f92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edbb193f92_0_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dbb193f92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dbb193f92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dbb193f92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dbb193f92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dbb193f92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dbb193f92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dbb193f92_0_1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dbb193f92_0_1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dbb193f92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dbb193f92_0_1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dbb193f92_0_1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dbb193f92_0_1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dbb193f92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dbb193f92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dbb193f92_0_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dbb193f92_0_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dbb193f92_0_1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dbb193f92_0_1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0c5a1ff5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f0c5a1ff5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dbb193f92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edbb193f92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dbb193f9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dbb193f9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dbb193f92_0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edbb193f92_0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edbb193f92_0_1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edbb193f92_0_1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dbb193f92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dbb193f92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f0c5a1ff5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f0c5a1ff5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edbb193f92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edbb193f92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dbb193f92_0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dbb193f92_0_1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dbb193f9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dbb193f9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0c5a1ff5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0c5a1ff5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dbb193f92_0_13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edbb193f92_0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dbb193f92_0_13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edbb193f92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0c5a1ff5a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f0c5a1ff5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edbb193f92_0_13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edbb193f92_0_1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dbb193f92_0_1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edbb193f92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dbb193f92_0_1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edbb193f92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dbb193f92_0_13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edbb193f92_0_1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dbb193f92_0_13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edbb193f92_0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dbb193f92_0_1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edbb193f92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edbb193f92_0_1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edbb193f92_0_1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dbb193f92_0_1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edbb193f92_0_1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dbb193f9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edbb193f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dbb193f9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edbb193f92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edbb193f92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dbb193f9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edbb193f9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dbb193f92_0_2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edbb193f92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dbb193f92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dbb193f92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aksin@pedulilindungi.id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ISO_3166-1_alpha-3#Officially_assigned_code_elemen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jpg"/><Relationship Id="rId3" Type="http://schemas.openxmlformats.org/officeDocument/2006/relationships/image" Target="../media/image3.pn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pload.pedulilindungi.i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Smart Checking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0800" lvl="0" indent="0" algn="ctr" rtl="0"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dirty="0"/>
              <a:t>Bogor, 20 September 2021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Struktur dan Format Data</a:t>
            </a: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 rotWithShape="1">
          <a:blip r:embed="rId3">
            <a:alphaModFix/>
          </a:blip>
          <a:srcRect l="4551" r="1419"/>
          <a:stretch/>
        </p:blipFill>
        <p:spPr>
          <a:xfrm>
            <a:off x="1472460" y="991772"/>
            <a:ext cx="7692644" cy="415172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0" y="1209047"/>
            <a:ext cx="1560900" cy="11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ajib Diisi:</a:t>
            </a:r>
            <a:endParaRPr sz="110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 pada KTP</a:t>
            </a:r>
            <a:endParaRPr sz="110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Nama Sesuai KTP</a:t>
            </a:r>
            <a:endParaRPr sz="110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Tanggal Lahir</a:t>
            </a:r>
            <a:endParaRPr sz="110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Kode Kategori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0" y="2376053"/>
            <a:ext cx="1560900" cy="28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Catatan</a:t>
            </a:r>
            <a:r>
              <a:rPr lang="en" sz="1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 dirty="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Judul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Header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selalu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gunakan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u="sng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underscore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100" dirty="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Pastika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format cell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sesuai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ketentuan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100" dirty="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Hindari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Karakter</a:t>
            </a:r>
            <a:r>
              <a:rPr lang="en" sz="1400" i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yang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tidak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perlu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dalam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cell.</a:t>
            </a:r>
            <a:endParaRPr sz="1100" dirty="0"/>
          </a:p>
          <a:p>
            <a:pPr marL="1651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Tidak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i="1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rumus</a:t>
            </a:r>
            <a:r>
              <a:rPr lang="en" sz="1400" i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/ formula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dalam</a:t>
            </a:r>
            <a:r>
              <a:rPr lang="en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cell.</a:t>
            </a:r>
            <a:endParaRPr sz="1100" dirty="0"/>
          </a:p>
        </p:txBody>
      </p:sp>
      <p:sp>
        <p:nvSpPr>
          <p:cNvPr id="201" name="Google Shape;201;p22"/>
          <p:cNvSpPr txBox="1"/>
          <p:nvPr/>
        </p:nvSpPr>
        <p:spPr>
          <a:xfrm>
            <a:off x="7427742" y="3771599"/>
            <a:ext cx="1415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Hanya yg diawali 08xxxxx atau 628xxxxxxxx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Flow - Unggah Data Kandidat</a:t>
            </a:r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1254" y="1055077"/>
            <a:ext cx="7491047" cy="408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 descr="Animasi Orang Berjala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415" y="1371599"/>
            <a:ext cx="578986" cy="57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 descr="Animasi Orang Berjalan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498209" y="3509438"/>
            <a:ext cx="539396" cy="57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470" y="222997"/>
            <a:ext cx="8113059" cy="4697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https://pedulilindungi.id</a:t>
            </a:r>
            <a:endParaRPr/>
          </a:p>
        </p:txBody>
      </p:sp>
      <p:pic>
        <p:nvPicPr>
          <p:cNvPr id="220" name="Google Shape;220;p25"/>
          <p:cNvPicPr preferRelativeResize="0"/>
          <p:nvPr/>
        </p:nvPicPr>
        <p:blipFill rotWithShape="1">
          <a:blip r:embed="rId3">
            <a:alphaModFix/>
          </a:blip>
          <a:srcRect r="10554" b="5811"/>
          <a:stretch/>
        </p:blipFill>
        <p:spPr>
          <a:xfrm>
            <a:off x="791675" y="924250"/>
            <a:ext cx="7190102" cy="39478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21" name="Google Shape;221;p25"/>
          <p:cNvCxnSpPr/>
          <p:nvPr/>
        </p:nvCxnSpPr>
        <p:spPr>
          <a:xfrm flipH="1">
            <a:off x="3218197" y="4104249"/>
            <a:ext cx="1540200" cy="495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2" name="Google Shape;222;p25"/>
          <p:cNvCxnSpPr/>
          <p:nvPr/>
        </p:nvCxnSpPr>
        <p:spPr>
          <a:xfrm flipH="1">
            <a:off x="5013669" y="4142014"/>
            <a:ext cx="1540200" cy="495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3" name="Google Shape;223;p25"/>
          <p:cNvCxnSpPr/>
          <p:nvPr/>
        </p:nvCxnSpPr>
        <p:spPr>
          <a:xfrm flipH="1">
            <a:off x="6222738" y="4204900"/>
            <a:ext cx="1540200" cy="495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24" name="Google Shape;224;p25"/>
          <p:cNvCxnSpPr/>
          <p:nvPr/>
        </p:nvCxnSpPr>
        <p:spPr>
          <a:xfrm flipH="1">
            <a:off x="7872240" y="4204900"/>
            <a:ext cx="183900" cy="558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00" y="282100"/>
            <a:ext cx="5218323" cy="4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/>
          <p:cNvSpPr txBox="1"/>
          <p:nvPr/>
        </p:nvSpPr>
        <p:spPr>
          <a:xfrm>
            <a:off x="6220400" y="876500"/>
            <a:ext cx="325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 txBox="1"/>
          <p:nvPr/>
        </p:nvSpPr>
        <p:spPr>
          <a:xfrm>
            <a:off x="6135575" y="3670025"/>
            <a:ext cx="218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Dapat melihat status di Pedulilindungi</a:t>
            </a:r>
            <a:endParaRPr/>
          </a:p>
        </p:txBody>
      </p:sp>
      <p:pic>
        <p:nvPicPr>
          <p:cNvPr id="232" name="Google Shape;2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750" y="801200"/>
            <a:ext cx="4699252" cy="8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/>
        </p:nvSpPr>
        <p:spPr>
          <a:xfrm>
            <a:off x="205874" y="1249450"/>
            <a:ext cx="34920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Permasalahan di Lapangan: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 cara mendapatkan vaksin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 jadwal vaksin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 tidak terdaftar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Informasi cara registrasi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Perubahan data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 berbeda</a:t>
            </a:r>
            <a:endParaRPr sz="1100"/>
          </a:p>
          <a:p>
            <a: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dll.</a:t>
            </a:r>
            <a:endParaRPr sz="1100"/>
          </a:p>
        </p:txBody>
      </p:sp>
      <p:sp>
        <p:nvSpPr>
          <p:cNvPr id="238" name="Google Shape;238;p27"/>
          <p:cNvSpPr/>
          <p:nvPr/>
        </p:nvSpPr>
        <p:spPr>
          <a:xfrm>
            <a:off x="3479292" y="0"/>
            <a:ext cx="5664600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842766" y="418338"/>
            <a:ext cx="4938000" cy="4304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7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4397" y="1357262"/>
            <a:ext cx="4514499" cy="242654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5127673" y="581780"/>
            <a:ext cx="26292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100"/>
              <a:buFont typeface="Calibri"/>
              <a:buNone/>
            </a:pPr>
            <a:r>
              <a:rPr lang="en" sz="3300">
                <a:latin typeface="Calibri"/>
                <a:ea typeface="Calibri"/>
                <a:cs typeface="Calibri"/>
                <a:sym typeface="Calibri"/>
              </a:rPr>
              <a:t>HelpDesk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3950044" y="4321688"/>
            <a:ext cx="21267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/>
          </a:bodyPr>
          <a:lstStyle/>
          <a:p>
            <a:pPr marL="279400" lvl="0" indent="0" algn="ctr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1E4E79"/>
              </a:buClr>
              <a:buSzPct val="93333"/>
              <a:buNone/>
            </a:pPr>
            <a:r>
              <a:rPr lang="en" sz="1500">
                <a:solidFill>
                  <a:srgbClr val="1E4E79"/>
                </a:solidFill>
              </a:rPr>
              <a:t>Call Center: </a:t>
            </a:r>
            <a:r>
              <a:rPr lang="en" sz="1500" b="1">
                <a:solidFill>
                  <a:srgbClr val="1E4E79"/>
                </a:solidFill>
              </a:rPr>
              <a:t>119 ext 9</a:t>
            </a:r>
            <a:endParaRPr/>
          </a:p>
        </p:txBody>
      </p:sp>
      <p:pic>
        <p:nvPicPr>
          <p:cNvPr id="243" name="Google Shape;243;p27" descr="Logo Telepon Png | kumpulan materi pelajaran dan contoh soal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9734" y="3817387"/>
            <a:ext cx="435879" cy="43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 descr="Email PNG Transparent Images | PNG A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833" y="3817387"/>
            <a:ext cx="435880" cy="43588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/>
        </p:nvSpPr>
        <p:spPr>
          <a:xfrm>
            <a:off x="6258442" y="4289396"/>
            <a:ext cx="2126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vaksin@pedulilindungi.id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Updates - Q3 2021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532050" y="333775"/>
            <a:ext cx="60924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Integrasi Dukcapil </a:t>
            </a:r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150" y="1000075"/>
            <a:ext cx="7141473" cy="35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/>
        </p:nvSpPr>
        <p:spPr>
          <a:xfrm>
            <a:off x="637699" y="4624407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Launch : 26 Mei 2021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0200" y="1650075"/>
            <a:ext cx="446025" cy="5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Integrasi Dukcapil (2) </a:t>
            </a:r>
            <a:endParaRPr/>
          </a:p>
        </p:txBody>
      </p:sp>
      <p:sp>
        <p:nvSpPr>
          <p:cNvPr id="264" name="Google Shape;264;p30"/>
          <p:cNvSpPr txBox="1"/>
          <p:nvPr/>
        </p:nvSpPr>
        <p:spPr>
          <a:xfrm>
            <a:off x="6609930" y="1011772"/>
            <a:ext cx="23688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65100" marR="0" lvl="0" indent="-171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keberadaan NIK di Dukcapil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714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kesamaaan antara NIK dan NAMA (+tanggal lahir) dengan Dukcapil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1" indent="-1714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Ambil data Tanggal Lahir Jenis Kelamin dan Alamat dari Dukcapil jika diperlukan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1" indent="-196850" algn="l" rtl="0">
              <a:spcBef>
                <a:spcPts val="90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25 Mei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132" y="1170033"/>
            <a:ext cx="6360800" cy="3598915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Integrasi Dukcapil - Statistik </a:t>
            </a:r>
            <a:endParaRPr/>
          </a:p>
        </p:txBody>
      </p:sp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477" y="1375850"/>
            <a:ext cx="3805299" cy="24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357902" y="4166625"/>
            <a:ext cx="58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Data, from VGR uploader since Dukcapil integrated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425626"/>
            <a:ext cx="3805299" cy="2358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/>
          <p:nvPr/>
        </p:nvSpPr>
        <p:spPr>
          <a:xfrm>
            <a:off x="357888" y="1213339"/>
            <a:ext cx="8220000" cy="276420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Daftar Isi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Introduction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Updates untuk Q3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Stati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Isu-isu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025" y="1259788"/>
            <a:ext cx="5462373" cy="332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50" y="1647550"/>
            <a:ext cx="3268248" cy="255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Menu Baru VGR - Otomatis menambahkan (GR - &lt;name&gt; prefix)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Mendaftarkan kandidat VGR (Tiket H)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Otomatis konversi dari VPP ke VGR (jika belum vaksin)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Melayani &gt; 400 user VGR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WNA</a:t>
            </a:r>
            <a:endParaRPr/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26" y="1152477"/>
            <a:ext cx="6943677" cy="35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 txBox="1"/>
          <p:nvPr/>
        </p:nvSpPr>
        <p:spPr>
          <a:xfrm>
            <a:off x="5637950" y="2669125"/>
            <a:ext cx="2799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 3166-1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https://en.wikipedia.org/wiki/ISO_3166-1_alpha-3#Officially_assigned_code_elements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WNA</a:t>
            </a:r>
            <a:endParaRPr/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825" y="1108850"/>
            <a:ext cx="7473125" cy="3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WNA</a:t>
            </a:r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Tidak Melakukan validasi ke Dukcapil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Hanya 3 kode negara dan Passport yang direkomendasikan dan valid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Kode Negara berdasarkan ISO-3166-1 alpha 3 code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Kode kategori 62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Dibuka untuk VPP (Tiket D) dan VGR (Tiket H)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Debt and Enhancements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UI - UX improvement  (berdasarkan Heuristic Evaluation)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Security enhancement dan perbaikan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Audit log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Berbagai perbaikan bug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Statistik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 Data Kandidat (All)</a:t>
            </a:r>
            <a:endParaRPr/>
          </a:p>
        </p:txBody>
      </p:sp>
      <p:pic>
        <p:nvPicPr>
          <p:cNvPr id="323" name="Google Shape;323;p3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000" y="1125050"/>
            <a:ext cx="618225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9"/>
          <p:cNvSpPr txBox="1"/>
          <p:nvPr/>
        </p:nvSpPr>
        <p:spPr>
          <a:xfrm>
            <a:off x="7095175" y="1199375"/>
            <a:ext cx="1776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400 - 500 files (weekday)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 Data Kandidat (VPP only)</a:t>
            </a:r>
            <a:endParaRPr/>
          </a:p>
        </p:txBody>
      </p:sp>
      <p:sp>
        <p:nvSpPr>
          <p:cNvPr id="330" name="Google Shape;330;p40"/>
          <p:cNvSpPr txBox="1"/>
          <p:nvPr/>
        </p:nvSpPr>
        <p:spPr>
          <a:xfrm>
            <a:off x="7095175" y="1199375"/>
            <a:ext cx="1776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40 - 60 files (weekday)</a:t>
            </a:r>
            <a:endParaRPr/>
          </a:p>
        </p:txBody>
      </p:sp>
      <p:pic>
        <p:nvPicPr>
          <p:cNvPr id="331" name="Google Shape;331;p4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50" y="1017725"/>
            <a:ext cx="617413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 Categories (Number of Files)</a:t>
            </a:r>
            <a:endParaRPr/>
          </a:p>
        </p:txBody>
      </p:sp>
      <p:pic>
        <p:nvPicPr>
          <p:cNvPr id="337" name="Google Shape;337;p4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25" y="1244475"/>
            <a:ext cx="5636325" cy="348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VPP Top Kabkota Usage (Files)</a:t>
            </a:r>
            <a:endParaRPr/>
          </a:p>
        </p:txBody>
      </p:sp>
      <p:pic>
        <p:nvPicPr>
          <p:cNvPr id="343" name="Google Shape;343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508513" y="925124"/>
            <a:ext cx="4982474" cy="329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Export Data Kandidat</a:t>
            </a:r>
            <a:endParaRPr/>
          </a:p>
        </p:txBody>
      </p:sp>
      <p:sp>
        <p:nvSpPr>
          <p:cNvPr id="349" name="Google Shape;349;p43"/>
          <p:cNvSpPr txBox="1"/>
          <p:nvPr/>
        </p:nvSpPr>
        <p:spPr>
          <a:xfrm>
            <a:off x="7095175" y="1199375"/>
            <a:ext cx="1776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Daily =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500 - 600 files (weekday)</a:t>
            </a:r>
            <a:endParaRPr/>
          </a:p>
        </p:txBody>
      </p:sp>
      <p:pic>
        <p:nvPicPr>
          <p:cNvPr id="350" name="Google Shape;350;p4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00" y="1079950"/>
            <a:ext cx="617552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 - WNA </a:t>
            </a:r>
            <a:endParaRPr/>
          </a:p>
        </p:txBody>
      </p:sp>
      <p:pic>
        <p:nvPicPr>
          <p:cNvPr id="356" name="Google Shape;356;p4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75" y="1079950"/>
            <a:ext cx="618116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NIKs Created Daily</a:t>
            </a:r>
            <a:endParaRPr/>
          </a:p>
        </p:txBody>
      </p:sp>
      <p:pic>
        <p:nvPicPr>
          <p:cNvPr id="362" name="Google Shape;362;p4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91250"/>
            <a:ext cx="618340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Known Issues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Isu</a:t>
            </a:r>
            <a:endParaRPr/>
          </a:p>
        </p:txBody>
      </p:sp>
      <p:sp>
        <p:nvSpPr>
          <p:cNvPr id="373" name="Google Shape;37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During Migrasi PeduliLindungi ke PDN data tiket (hasil generate) tidak dapat ke tracked di Smartchecking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Plan : Backfill old ticket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Terima Kasih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Q/A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Contoh Kesalahan Unggah Data</a:t>
            </a:r>
            <a:endParaRPr/>
          </a:p>
        </p:txBody>
      </p:sp>
      <p:pic>
        <p:nvPicPr>
          <p:cNvPr id="389" name="Google Shape;38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12" y="1587635"/>
            <a:ext cx="8663489" cy="984115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50"/>
          <p:cNvSpPr txBox="1"/>
          <p:nvPr/>
        </p:nvSpPr>
        <p:spPr>
          <a:xfrm>
            <a:off x="73856" y="1114639"/>
            <a:ext cx="2290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Kesalahan pada Judul Header:</a:t>
            </a:r>
            <a:endParaRPr sz="1100"/>
          </a:p>
        </p:txBody>
      </p:sp>
      <p:pic>
        <p:nvPicPr>
          <p:cNvPr id="391" name="Google Shape;39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2" y="2929809"/>
            <a:ext cx="2553270" cy="2029289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2" name="Google Shape;392;p50"/>
          <p:cNvPicPr preferRelativeResize="0"/>
          <p:nvPr/>
        </p:nvPicPr>
        <p:blipFill rotWithShape="1">
          <a:blip r:embed="rId5">
            <a:alphaModFix/>
          </a:blip>
          <a:srcRect b="32295"/>
          <a:stretch/>
        </p:blipFill>
        <p:spPr>
          <a:xfrm>
            <a:off x="4365386" y="2929809"/>
            <a:ext cx="4466914" cy="2029289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93" name="Google Shape;393;p50"/>
          <p:cNvCxnSpPr>
            <a:stCxn id="394" idx="0"/>
          </p:cNvCxnSpPr>
          <p:nvPr/>
        </p:nvCxnSpPr>
        <p:spPr>
          <a:xfrm rot="10800000" flipH="1">
            <a:off x="3524282" y="3334218"/>
            <a:ext cx="3074700" cy="66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5" name="Google Shape;395;p50"/>
          <p:cNvCxnSpPr>
            <a:stCxn id="394" idx="0"/>
          </p:cNvCxnSpPr>
          <p:nvPr/>
        </p:nvCxnSpPr>
        <p:spPr>
          <a:xfrm rot="10800000">
            <a:off x="2521682" y="3175818"/>
            <a:ext cx="1002600" cy="81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6" name="Google Shape;396;p50"/>
          <p:cNvCxnSpPr>
            <a:stCxn id="397" idx="0"/>
          </p:cNvCxnSpPr>
          <p:nvPr/>
        </p:nvCxnSpPr>
        <p:spPr>
          <a:xfrm rot="10800000">
            <a:off x="2384717" y="2079772"/>
            <a:ext cx="1177500" cy="55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8" name="Google Shape;398;p50"/>
          <p:cNvCxnSpPr>
            <a:stCxn id="397" idx="0"/>
          </p:cNvCxnSpPr>
          <p:nvPr/>
        </p:nvCxnSpPr>
        <p:spPr>
          <a:xfrm rot="10800000" flipH="1">
            <a:off x="3562217" y="2004772"/>
            <a:ext cx="1818600" cy="630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7" name="Google Shape;397;p50"/>
          <p:cNvSpPr txBox="1"/>
          <p:nvPr/>
        </p:nvSpPr>
        <p:spPr>
          <a:xfrm>
            <a:off x="2786717" y="2635372"/>
            <a:ext cx="1551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Tidak ada tanda penghubung</a:t>
            </a:r>
            <a:r>
              <a:rPr lang="en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garis bawah</a:t>
            </a:r>
            <a:endParaRPr sz="11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50"/>
          <p:cNvSpPr txBox="1"/>
          <p:nvPr/>
        </p:nvSpPr>
        <p:spPr>
          <a:xfrm>
            <a:off x="2722082" y="3994218"/>
            <a:ext cx="16044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Terdapat </a:t>
            </a:r>
            <a:r>
              <a:rPr lang="en" sz="1100" b="1" i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kolom tambahan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(baik yang tampak maupun tersembunyi)</a:t>
            </a:r>
            <a:endParaRPr sz="11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Contoh Kesalahan Unggah Data</a:t>
            </a:r>
            <a:endParaRPr/>
          </a:p>
        </p:txBody>
      </p:sp>
      <p:sp>
        <p:nvSpPr>
          <p:cNvPr id="404" name="Google Shape;404;p51"/>
          <p:cNvSpPr txBox="1"/>
          <p:nvPr/>
        </p:nvSpPr>
        <p:spPr>
          <a:xfrm>
            <a:off x="73856" y="1114639"/>
            <a:ext cx="2578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Kesalahan pada Isi NIK dan Nama:</a:t>
            </a:r>
            <a:endParaRPr sz="1100"/>
          </a:p>
        </p:txBody>
      </p:sp>
      <p:pic>
        <p:nvPicPr>
          <p:cNvPr id="405" name="Google Shape;40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979" y="1472830"/>
            <a:ext cx="2569449" cy="357814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6" name="Google Shape;40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91638"/>
            <a:ext cx="4260300" cy="357814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07" name="Google Shape;407;p51"/>
          <p:cNvCxnSpPr>
            <a:stCxn id="408" idx="0"/>
          </p:cNvCxnSpPr>
          <p:nvPr/>
        </p:nvCxnSpPr>
        <p:spPr>
          <a:xfrm rot="10800000">
            <a:off x="1455932" y="2369442"/>
            <a:ext cx="2188200" cy="595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9" name="Google Shape;409;p51"/>
          <p:cNvCxnSpPr>
            <a:stCxn id="410" idx="2"/>
          </p:cNvCxnSpPr>
          <p:nvPr/>
        </p:nvCxnSpPr>
        <p:spPr>
          <a:xfrm flipH="1">
            <a:off x="1729864" y="4026912"/>
            <a:ext cx="1946700" cy="261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1" name="Google Shape;411;p51"/>
          <p:cNvCxnSpPr>
            <a:stCxn id="412" idx="0"/>
          </p:cNvCxnSpPr>
          <p:nvPr/>
        </p:nvCxnSpPr>
        <p:spPr>
          <a:xfrm rot="10800000">
            <a:off x="1456031" y="1672186"/>
            <a:ext cx="2023500" cy="46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2" name="Google Shape;412;p51"/>
          <p:cNvSpPr txBox="1"/>
          <p:nvPr/>
        </p:nvSpPr>
        <p:spPr>
          <a:xfrm>
            <a:off x="2842781" y="2138686"/>
            <a:ext cx="12735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Karakter tidak sesuai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1"/>
          <p:cNvSpPr txBox="1"/>
          <p:nvPr/>
        </p:nvSpPr>
        <p:spPr>
          <a:xfrm>
            <a:off x="2800682" y="2964642"/>
            <a:ext cx="16869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 bilangan, mestinya text atau general</a:t>
            </a:r>
            <a:endParaRPr sz="1100"/>
          </a:p>
        </p:txBody>
      </p:sp>
      <p:sp>
        <p:nvSpPr>
          <p:cNvPr id="410" name="Google Shape;410;p51"/>
          <p:cNvSpPr txBox="1"/>
          <p:nvPr/>
        </p:nvSpPr>
        <p:spPr>
          <a:xfrm>
            <a:off x="2978164" y="3618912"/>
            <a:ext cx="13968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Isian bukan format KTP</a:t>
            </a:r>
            <a:endParaRPr sz="1100"/>
          </a:p>
        </p:txBody>
      </p:sp>
      <p:sp>
        <p:nvSpPr>
          <p:cNvPr id="413" name="Google Shape;413;p51"/>
          <p:cNvSpPr txBox="1"/>
          <p:nvPr/>
        </p:nvSpPr>
        <p:spPr>
          <a:xfrm>
            <a:off x="6575540" y="1977103"/>
            <a:ext cx="1887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Nama diisi dengan angka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1"/>
          <p:cNvSpPr txBox="1"/>
          <p:nvPr/>
        </p:nvSpPr>
        <p:spPr>
          <a:xfrm>
            <a:off x="6575540" y="4317615"/>
            <a:ext cx="1526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Karakter tidak perlu</a:t>
            </a:r>
            <a:endParaRPr sz="14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Latar Belakang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168811" y="4526278"/>
            <a:ext cx="5631353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200" dirty="0"/>
              <a:t>Keputusan Bersama Menteri Kesehatan dan Menteri </a:t>
            </a:r>
            <a:r>
              <a:rPr lang="en" sz="1200" dirty="0" err="1"/>
              <a:t>Komunikasi</a:t>
            </a:r>
            <a:r>
              <a:rPr lang="en" sz="1200" dirty="0"/>
              <a:t> dan </a:t>
            </a:r>
            <a:r>
              <a:rPr lang="en" sz="1200" dirty="0" err="1"/>
              <a:t>Informatika</a:t>
            </a:r>
            <a:r>
              <a:rPr lang="en" sz="1200" dirty="0"/>
              <a:t>, </a:t>
            </a:r>
            <a:r>
              <a:rPr lang="en" sz="1200" dirty="0" err="1"/>
              <a:t>nomor</a:t>
            </a:r>
            <a:r>
              <a:rPr lang="en" sz="1200" dirty="0"/>
              <a:t> HK.03.01/MENKES/53/2021 dan </a:t>
            </a:r>
            <a:r>
              <a:rPr lang="en" sz="1200" dirty="0" err="1"/>
              <a:t>nomor</a:t>
            </a:r>
            <a:r>
              <a:rPr lang="en" sz="1200" dirty="0"/>
              <a:t> 5 </a:t>
            </a:r>
            <a:r>
              <a:rPr lang="en" sz="1200" dirty="0" err="1"/>
              <a:t>tahun</a:t>
            </a:r>
            <a:r>
              <a:rPr lang="en" sz="1200" dirty="0"/>
              <a:t> 2021 </a:t>
            </a:r>
            <a:r>
              <a:rPr lang="en" sz="1200" dirty="0" err="1"/>
              <a:t>tentang</a:t>
            </a:r>
            <a:r>
              <a:rPr lang="en" sz="1200" dirty="0"/>
              <a:t> </a:t>
            </a:r>
            <a:r>
              <a:rPr lang="en" sz="1200" b="1" i="1" dirty="0" err="1">
                <a:solidFill>
                  <a:srgbClr val="C00000"/>
                </a:solidFill>
              </a:rPr>
              <a:t>Penyelenggaraan</a:t>
            </a:r>
            <a:r>
              <a:rPr lang="en" sz="1200" b="1" i="1" dirty="0">
                <a:solidFill>
                  <a:srgbClr val="C00000"/>
                </a:solidFill>
              </a:rPr>
              <a:t> </a:t>
            </a:r>
            <a:r>
              <a:rPr lang="en" sz="1200" b="1" i="1" dirty="0" err="1">
                <a:solidFill>
                  <a:srgbClr val="C00000"/>
                </a:solidFill>
              </a:rPr>
              <a:t>Sistem</a:t>
            </a:r>
            <a:r>
              <a:rPr lang="en" sz="1200" b="1" i="1" dirty="0">
                <a:solidFill>
                  <a:srgbClr val="C00000"/>
                </a:solidFill>
              </a:rPr>
              <a:t> </a:t>
            </a:r>
            <a:r>
              <a:rPr lang="en" sz="1200" b="1" i="1" dirty="0" err="1">
                <a:solidFill>
                  <a:srgbClr val="C00000"/>
                </a:solidFill>
              </a:rPr>
              <a:t>Informasi</a:t>
            </a:r>
            <a:r>
              <a:rPr lang="en" sz="1200" b="1" i="1" dirty="0">
                <a:solidFill>
                  <a:srgbClr val="C00000"/>
                </a:solidFill>
              </a:rPr>
              <a:t> Satu Data </a:t>
            </a:r>
            <a:r>
              <a:rPr lang="en" sz="1200" b="1" i="1" dirty="0" err="1">
                <a:solidFill>
                  <a:srgbClr val="C00000"/>
                </a:solidFill>
              </a:rPr>
              <a:t>Vaksinasi</a:t>
            </a:r>
            <a:r>
              <a:rPr lang="en" sz="1200" b="1" i="1" dirty="0">
                <a:solidFill>
                  <a:srgbClr val="C00000"/>
                </a:solidFill>
              </a:rPr>
              <a:t> COVID-19</a:t>
            </a:r>
            <a:r>
              <a:rPr lang="en" sz="1200" b="1" dirty="0">
                <a:solidFill>
                  <a:srgbClr val="C00000"/>
                </a:solidFill>
              </a:rPr>
              <a:t>. </a:t>
            </a:r>
            <a:endParaRPr dirty="0"/>
          </a:p>
          <a:p>
            <a:pPr marL="45720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200" dirty="0"/>
          </a:p>
        </p:txBody>
      </p:sp>
      <p:pic>
        <p:nvPicPr>
          <p:cNvPr id="73" name="Google Shape;73;p16" descr="Kementerian Komunikasi dan Informati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12" y="1109039"/>
            <a:ext cx="5565548" cy="341723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6066691" y="2361559"/>
            <a:ext cx="29085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2500"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Tata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kelola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yang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akurat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mutakhir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terpadu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dapat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dipertanggungjawabkan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/>
          </a:p>
        </p:txBody>
      </p:sp>
      <p:cxnSp>
        <p:nvCxnSpPr>
          <p:cNvPr id="75" name="Google Shape;75;p16"/>
          <p:cNvCxnSpPr/>
          <p:nvPr/>
        </p:nvCxnSpPr>
        <p:spPr>
          <a:xfrm>
            <a:off x="6203852" y="3365696"/>
            <a:ext cx="2722200" cy="0"/>
          </a:xfrm>
          <a:prstGeom prst="straightConnector1">
            <a:avLst/>
          </a:prstGeom>
          <a:noFill/>
          <a:ln w="38100" cap="flat" cmpd="sng">
            <a:solidFill>
              <a:srgbClr val="1E4E79"/>
            </a:solidFill>
            <a:prstDash val="solid"/>
            <a:miter lim="800000"/>
            <a:headEnd type="diamond" w="med" len="med"/>
            <a:tailEnd type="diamond" w="med" len="med"/>
          </a:ln>
        </p:spPr>
      </p:cxnSp>
      <p:cxnSp>
        <p:nvCxnSpPr>
          <p:cNvPr id="76" name="Google Shape;76;p16"/>
          <p:cNvCxnSpPr/>
          <p:nvPr/>
        </p:nvCxnSpPr>
        <p:spPr>
          <a:xfrm>
            <a:off x="6203852" y="2245556"/>
            <a:ext cx="2722200" cy="0"/>
          </a:xfrm>
          <a:prstGeom prst="straightConnector1">
            <a:avLst/>
          </a:prstGeom>
          <a:noFill/>
          <a:ln w="38100" cap="flat" cmpd="sng">
            <a:solidFill>
              <a:srgbClr val="1E4E79"/>
            </a:solidFill>
            <a:prstDash val="solid"/>
            <a:miter lim="800000"/>
            <a:headEnd type="diamond" w="med" len="med"/>
            <a:tailEnd type="diamond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Contoh Kesalahan Unggah Data</a:t>
            </a:r>
            <a:endParaRPr/>
          </a:p>
        </p:txBody>
      </p:sp>
      <p:sp>
        <p:nvSpPr>
          <p:cNvPr id="420" name="Google Shape;420;p52"/>
          <p:cNvSpPr txBox="1"/>
          <p:nvPr/>
        </p:nvSpPr>
        <p:spPr>
          <a:xfrm>
            <a:off x="73856" y="1114639"/>
            <a:ext cx="3204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Kesalahan pada Format Tanggal dan Umur:</a:t>
            </a:r>
            <a:endParaRPr sz="1100"/>
          </a:p>
        </p:txBody>
      </p:sp>
      <p:pic>
        <p:nvPicPr>
          <p:cNvPr id="421" name="Google Shape;421;p52"/>
          <p:cNvPicPr preferRelativeResize="0"/>
          <p:nvPr/>
        </p:nvPicPr>
        <p:blipFill rotWithShape="1">
          <a:blip r:embed="rId3">
            <a:alphaModFix/>
          </a:blip>
          <a:srcRect l="24175" r="36861"/>
          <a:stretch/>
        </p:blipFill>
        <p:spPr>
          <a:xfrm>
            <a:off x="161485" y="1609321"/>
            <a:ext cx="2539514" cy="3391742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2" name="Google Shape;422;p52"/>
          <p:cNvPicPr preferRelativeResize="0"/>
          <p:nvPr/>
        </p:nvPicPr>
        <p:blipFill rotWithShape="1">
          <a:blip r:embed="rId4">
            <a:alphaModFix/>
          </a:blip>
          <a:srcRect l="25048" t="19767" r="37520" b="39809"/>
          <a:stretch/>
        </p:blipFill>
        <p:spPr>
          <a:xfrm>
            <a:off x="3819763" y="1609321"/>
            <a:ext cx="1582231" cy="3391744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3" name="Google Shape;423;p52"/>
          <p:cNvPicPr preferRelativeResize="0"/>
          <p:nvPr/>
        </p:nvPicPr>
        <p:blipFill rotWithShape="1">
          <a:blip r:embed="rId5">
            <a:alphaModFix/>
          </a:blip>
          <a:srcRect t="4933"/>
          <a:stretch/>
        </p:blipFill>
        <p:spPr>
          <a:xfrm>
            <a:off x="6765472" y="1609320"/>
            <a:ext cx="2066828" cy="339174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4" name="Google Shape;424;p52"/>
          <p:cNvSpPr txBox="1"/>
          <p:nvPr/>
        </p:nvSpPr>
        <p:spPr>
          <a:xfrm>
            <a:off x="2700996" y="2571750"/>
            <a:ext cx="11187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Format tanggal lahir hendaknya berformat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Date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dengan bentuk </a:t>
            </a:r>
            <a:r>
              <a:rPr lang="en" sz="9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YYYY-MM-DD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52"/>
          <p:cNvCxnSpPr/>
          <p:nvPr/>
        </p:nvCxnSpPr>
        <p:spPr>
          <a:xfrm rot="10800000" flipH="1">
            <a:off x="3713871" y="2732741"/>
            <a:ext cx="858300" cy="344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6" name="Google Shape;426;p52"/>
          <p:cNvCxnSpPr>
            <a:stCxn id="424" idx="2"/>
          </p:cNvCxnSpPr>
          <p:nvPr/>
        </p:nvCxnSpPr>
        <p:spPr>
          <a:xfrm flipH="1">
            <a:off x="1712646" y="3576150"/>
            <a:ext cx="1547700" cy="332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7" name="Google Shape;427;p52"/>
          <p:cNvSpPr txBox="1"/>
          <p:nvPr/>
        </p:nvSpPr>
        <p:spPr>
          <a:xfrm>
            <a:off x="5627847" y="2386231"/>
            <a:ext cx="1118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Hindari Rumus/formula atau tanda yg tidak perlu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p52"/>
          <p:cNvCxnSpPr>
            <a:stCxn id="427" idx="3"/>
          </p:cNvCxnSpPr>
          <p:nvPr/>
        </p:nvCxnSpPr>
        <p:spPr>
          <a:xfrm>
            <a:off x="6746547" y="2729131"/>
            <a:ext cx="1305600" cy="505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3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Contoh Kesalahan Unggah Data</a:t>
            </a:r>
            <a:endParaRPr/>
          </a:p>
        </p:txBody>
      </p:sp>
      <p:sp>
        <p:nvSpPr>
          <p:cNvPr id="434" name="Google Shape;434;p53"/>
          <p:cNvSpPr txBox="1"/>
          <p:nvPr/>
        </p:nvSpPr>
        <p:spPr>
          <a:xfrm>
            <a:off x="73856" y="1114639"/>
            <a:ext cx="2961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Kesalahan pada Nomor HP dan Alamat:</a:t>
            </a:r>
            <a:endParaRPr sz="1100"/>
          </a:p>
        </p:txBody>
      </p:sp>
      <p:pic>
        <p:nvPicPr>
          <p:cNvPr id="435" name="Google Shape;435;p53"/>
          <p:cNvPicPr preferRelativeResize="0"/>
          <p:nvPr/>
        </p:nvPicPr>
        <p:blipFill rotWithShape="1">
          <a:blip r:embed="rId3">
            <a:alphaModFix/>
          </a:blip>
          <a:srcRect b="6872"/>
          <a:stretch/>
        </p:blipFill>
        <p:spPr>
          <a:xfrm>
            <a:off x="158341" y="1391638"/>
            <a:ext cx="2067870" cy="3672732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6" name="Google Shape;43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349765"/>
            <a:ext cx="2569163" cy="80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3"/>
          <p:cNvPicPr preferRelativeResize="0"/>
          <p:nvPr/>
        </p:nvPicPr>
        <p:blipFill rotWithShape="1">
          <a:blip r:embed="rId5">
            <a:alphaModFix/>
          </a:blip>
          <a:srcRect l="42948" b="26346"/>
          <a:stretch/>
        </p:blipFill>
        <p:spPr>
          <a:xfrm>
            <a:off x="4574113" y="3136509"/>
            <a:ext cx="2569162" cy="192786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8" name="Google Shape;438;p53"/>
          <p:cNvSpPr txBox="1"/>
          <p:nvPr/>
        </p:nvSpPr>
        <p:spPr>
          <a:xfrm>
            <a:off x="2454812" y="2225501"/>
            <a:ext cx="18888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Yang diterima adalah yang dimulai dengan </a:t>
            </a:r>
            <a:r>
              <a:rPr lang="en" sz="1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08xxxx</a:t>
            </a: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atau </a:t>
            </a:r>
            <a:r>
              <a:rPr lang="en" sz="1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628xxxxx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Hindari:</a:t>
            </a:r>
            <a:b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Tanda +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Tanda /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Spasi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3"/>
          <p:cNvSpPr txBox="1"/>
          <p:nvPr/>
        </p:nvSpPr>
        <p:spPr>
          <a:xfrm>
            <a:off x="7255412" y="1980724"/>
            <a:ext cx="1888800" cy="11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Yang diterima adalah huruf A-Z.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Bila sekiranya tidak ada isinya: </a:t>
            </a: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kosongkan saja</a:t>
            </a:r>
            <a:endParaRPr sz="1400" i="1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4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Contoh Kesalahan Unggah Data</a:t>
            </a:r>
            <a:endParaRPr/>
          </a:p>
        </p:txBody>
      </p:sp>
      <p:pic>
        <p:nvPicPr>
          <p:cNvPr id="445" name="Google Shape;445;p54"/>
          <p:cNvPicPr preferRelativeResize="0"/>
          <p:nvPr/>
        </p:nvPicPr>
        <p:blipFill rotWithShape="1">
          <a:blip r:embed="rId3">
            <a:alphaModFix/>
          </a:blip>
          <a:srcRect l="4737" r="6547"/>
          <a:stretch/>
        </p:blipFill>
        <p:spPr>
          <a:xfrm>
            <a:off x="107500" y="1528800"/>
            <a:ext cx="5855678" cy="179297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4"/>
          <p:cNvSpPr txBox="1"/>
          <p:nvPr/>
        </p:nvSpPr>
        <p:spPr>
          <a:xfrm>
            <a:off x="73856" y="1114639"/>
            <a:ext cx="2904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Kesalahan lain pada penulisan Alamat:</a:t>
            </a:r>
            <a:endParaRPr sz="1100"/>
          </a:p>
        </p:txBody>
      </p:sp>
      <p:pic>
        <p:nvPicPr>
          <p:cNvPr id="447" name="Google Shape;447;p54" descr="Icon Silang Png Transparent Images Free – Free PNG Images Vector, PSD,  Clipart, Templat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6137" y="2044330"/>
            <a:ext cx="516897" cy="66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6276" y="1467564"/>
            <a:ext cx="323322" cy="32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9598" y="2784652"/>
            <a:ext cx="323322" cy="32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7034" y="3027604"/>
            <a:ext cx="323322" cy="32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4"/>
          <p:cNvPicPr preferRelativeResize="0"/>
          <p:nvPr/>
        </p:nvPicPr>
        <p:blipFill rotWithShape="1">
          <a:blip r:embed="rId6">
            <a:alphaModFix/>
          </a:blip>
          <a:srcRect b="22118"/>
          <a:stretch/>
        </p:blipFill>
        <p:spPr>
          <a:xfrm>
            <a:off x="6456442" y="1105030"/>
            <a:ext cx="1145371" cy="400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19584" y="1114639"/>
            <a:ext cx="1197415" cy="399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4" descr="Icon Silang Png Transparent Images Free – Free PNG Images Vector, PSD,  Clipart, Templat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9764" y="2120069"/>
            <a:ext cx="516897" cy="66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1205" y="2044330"/>
            <a:ext cx="740322" cy="74032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4"/>
          <p:cNvSpPr txBox="1"/>
          <p:nvPr/>
        </p:nvSpPr>
        <p:spPr>
          <a:xfrm>
            <a:off x="6637675" y="828031"/>
            <a:ext cx="783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Dampak:</a:t>
            </a:r>
            <a:endParaRPr sz="1100"/>
          </a:p>
        </p:txBody>
      </p:sp>
      <p:sp>
        <p:nvSpPr>
          <p:cNvPr id="456" name="Google Shape;456;p54"/>
          <p:cNvSpPr txBox="1"/>
          <p:nvPr/>
        </p:nvSpPr>
        <p:spPr>
          <a:xfrm>
            <a:off x="7819584" y="837640"/>
            <a:ext cx="1280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Setelah Koreksi:</a:t>
            </a:r>
            <a:endParaRPr sz="1100"/>
          </a:p>
        </p:txBody>
      </p:sp>
      <p:sp>
        <p:nvSpPr>
          <p:cNvPr id="457" name="Google Shape;457;p54"/>
          <p:cNvSpPr txBox="1"/>
          <p:nvPr/>
        </p:nvSpPr>
        <p:spPr>
          <a:xfrm>
            <a:off x="161271" y="3459475"/>
            <a:ext cx="57480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Kejadian ini terjadi bila dalam pengetikan dalam cell di Excel, menggunakan </a:t>
            </a: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Alt+ENTER</a:t>
            </a: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100"/>
          </a:p>
          <a:p>
            <a:pPr marL="215900" marR="0" lvl="0" indent="-215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Dampak saat konversi ke data, akan ada </a:t>
            </a:r>
            <a:r>
              <a:rPr lang="en" sz="1400" i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kegagalan pembacaan </a:t>
            </a: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(terlewat);</a:t>
            </a:r>
            <a:endParaRPr sz="1100"/>
          </a:p>
          <a:p>
            <a:pPr marL="215900" marR="0" lvl="0" indent="-215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Pengecekan dapat dilakukan dengan membuka file CSV di notepad;</a:t>
            </a:r>
            <a:endParaRPr sz="1100"/>
          </a:p>
          <a:p>
            <a:pPr marL="215900" marR="0" lvl="0" indent="-21590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Lebih baik dalam pengetikan di panjangkan saja, tidak perlu tekan Alt+ENTER.</a:t>
            </a:r>
            <a:endParaRPr sz="1100"/>
          </a:p>
        </p:txBody>
      </p:sp>
      <p:sp>
        <p:nvSpPr>
          <p:cNvPr id="458" name="Google Shape;458;p54"/>
          <p:cNvSpPr/>
          <p:nvPr/>
        </p:nvSpPr>
        <p:spPr>
          <a:xfrm>
            <a:off x="5704729" y="2067445"/>
            <a:ext cx="694500" cy="52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/>
          <p:nvPr/>
        </p:nvSpPr>
        <p:spPr>
          <a:xfrm>
            <a:off x="2890913" y="1614269"/>
            <a:ext cx="569700" cy="5484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55"/>
          <p:cNvSpPr/>
          <p:nvPr/>
        </p:nvSpPr>
        <p:spPr>
          <a:xfrm>
            <a:off x="2890913" y="2339636"/>
            <a:ext cx="569700" cy="5484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55"/>
          <p:cNvSpPr/>
          <p:nvPr/>
        </p:nvSpPr>
        <p:spPr>
          <a:xfrm>
            <a:off x="2890912" y="3065003"/>
            <a:ext cx="569700" cy="5484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5"/>
          <p:cNvSpPr/>
          <p:nvPr/>
        </p:nvSpPr>
        <p:spPr>
          <a:xfrm>
            <a:off x="2890912" y="3790370"/>
            <a:ext cx="569700" cy="548400"/>
          </a:xfrm>
          <a:prstGeom prst="rect">
            <a:avLst/>
          </a:prstGeom>
          <a:solidFill>
            <a:srgbClr val="00AAA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5"/>
          <p:cNvSpPr txBox="1"/>
          <p:nvPr/>
        </p:nvSpPr>
        <p:spPr>
          <a:xfrm>
            <a:off x="3640018" y="1692382"/>
            <a:ext cx="1611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Pendahuluan</a:t>
            </a:r>
            <a:endParaRPr sz="21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5"/>
          <p:cNvSpPr txBox="1"/>
          <p:nvPr/>
        </p:nvSpPr>
        <p:spPr>
          <a:xfrm>
            <a:off x="3640018" y="2417749"/>
            <a:ext cx="25968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Hal Khusus Data WNA</a:t>
            </a:r>
            <a:endParaRPr sz="1100"/>
          </a:p>
        </p:txBody>
      </p:sp>
      <p:sp>
        <p:nvSpPr>
          <p:cNvPr id="469" name="Google Shape;469;p55"/>
          <p:cNvSpPr txBox="1"/>
          <p:nvPr/>
        </p:nvSpPr>
        <p:spPr>
          <a:xfrm>
            <a:off x="3640018" y="3143116"/>
            <a:ext cx="1655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Do’s &amp; Don’ts</a:t>
            </a:r>
            <a:endParaRPr sz="1100"/>
          </a:p>
        </p:txBody>
      </p:sp>
      <p:sp>
        <p:nvSpPr>
          <p:cNvPr id="470" name="Google Shape;470;p55"/>
          <p:cNvSpPr txBox="1"/>
          <p:nvPr/>
        </p:nvSpPr>
        <p:spPr>
          <a:xfrm>
            <a:off x="3640018" y="3868483"/>
            <a:ext cx="1622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 &amp; Demo</a:t>
            </a:r>
            <a:endParaRPr sz="1100"/>
          </a:p>
        </p:txBody>
      </p:sp>
      <p:sp>
        <p:nvSpPr>
          <p:cNvPr id="471" name="Google Shape;471;p55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Agenda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Calibri"/>
              <a:buNone/>
            </a:pPr>
            <a:r>
              <a:rPr lang="en" sz="2400" i="1">
                <a:solidFill>
                  <a:srgbClr val="FF0000"/>
                </a:solidFill>
              </a:rPr>
              <a:t>1. Tentukan Kesalahan dari data berikut?</a:t>
            </a:r>
            <a:endParaRPr/>
          </a:p>
        </p:txBody>
      </p:sp>
      <p:pic>
        <p:nvPicPr>
          <p:cNvPr id="477" name="Google Shape;477;p56"/>
          <p:cNvPicPr preferRelativeResize="0"/>
          <p:nvPr/>
        </p:nvPicPr>
        <p:blipFill rotWithShape="1">
          <a:blip r:embed="rId3">
            <a:alphaModFix/>
          </a:blip>
          <a:srcRect l="5811" b="20363"/>
          <a:stretch/>
        </p:blipFill>
        <p:spPr>
          <a:xfrm>
            <a:off x="265627" y="967171"/>
            <a:ext cx="8612746" cy="40942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8" name="Google Shape;478;p56" descr="How to Print Confidential Documents Securely | SOS Office Equipment"/>
          <p:cNvPicPr preferRelativeResize="0"/>
          <p:nvPr/>
        </p:nvPicPr>
        <p:blipFill rotWithShape="1">
          <a:blip r:embed="rId4">
            <a:alphaModFix/>
          </a:blip>
          <a:srcRect t="9901" b="10884"/>
          <a:stretch/>
        </p:blipFill>
        <p:spPr>
          <a:xfrm>
            <a:off x="7935755" y="3803004"/>
            <a:ext cx="1212042" cy="96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Jawaban</a:t>
            </a:r>
            <a:endParaRPr/>
          </a:p>
        </p:txBody>
      </p:sp>
      <p:pic>
        <p:nvPicPr>
          <p:cNvPr id="484" name="Google Shape;484;p57"/>
          <p:cNvPicPr preferRelativeResize="0"/>
          <p:nvPr/>
        </p:nvPicPr>
        <p:blipFill rotWithShape="1">
          <a:blip r:embed="rId3">
            <a:alphaModFix/>
          </a:blip>
          <a:srcRect l="5811" b="20363"/>
          <a:stretch/>
        </p:blipFill>
        <p:spPr>
          <a:xfrm>
            <a:off x="265627" y="967171"/>
            <a:ext cx="8612746" cy="4094227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5" name="Google Shape;485;p57"/>
          <p:cNvSpPr/>
          <p:nvPr/>
        </p:nvSpPr>
        <p:spPr>
          <a:xfrm>
            <a:off x="2415" y="2405129"/>
            <a:ext cx="3093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7"/>
          <p:cNvSpPr/>
          <p:nvPr/>
        </p:nvSpPr>
        <p:spPr>
          <a:xfrm>
            <a:off x="-12073" y="2767987"/>
            <a:ext cx="3093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7"/>
          <p:cNvSpPr/>
          <p:nvPr/>
        </p:nvSpPr>
        <p:spPr>
          <a:xfrm rot="5400000">
            <a:off x="469081" y="2090251"/>
            <a:ext cx="3093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7"/>
          <p:cNvSpPr/>
          <p:nvPr/>
        </p:nvSpPr>
        <p:spPr>
          <a:xfrm rot="-5400000">
            <a:off x="1618851" y="3394179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7"/>
          <p:cNvSpPr/>
          <p:nvPr/>
        </p:nvSpPr>
        <p:spPr>
          <a:xfrm rot="-5400000">
            <a:off x="3423504" y="3394419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7"/>
          <p:cNvSpPr/>
          <p:nvPr/>
        </p:nvSpPr>
        <p:spPr>
          <a:xfrm rot="-5400000">
            <a:off x="5186101" y="3394179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7"/>
          <p:cNvSpPr/>
          <p:nvPr/>
        </p:nvSpPr>
        <p:spPr>
          <a:xfrm rot="-5400000">
            <a:off x="6032079" y="3407347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57" descr="How to Print Confidential Documents Securely | SOS Office Equipment"/>
          <p:cNvPicPr preferRelativeResize="0"/>
          <p:nvPr/>
        </p:nvPicPr>
        <p:blipFill rotWithShape="1">
          <a:blip r:embed="rId4">
            <a:alphaModFix/>
          </a:blip>
          <a:srcRect t="9901" b="10884"/>
          <a:stretch/>
        </p:blipFill>
        <p:spPr>
          <a:xfrm>
            <a:off x="7935755" y="3803004"/>
            <a:ext cx="1212042" cy="96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8"/>
          <p:cNvPicPr preferRelativeResize="0"/>
          <p:nvPr/>
        </p:nvPicPr>
        <p:blipFill rotWithShape="1">
          <a:blip r:embed="rId3">
            <a:alphaModFix/>
          </a:blip>
          <a:srcRect l="5687" b="26193"/>
          <a:stretch/>
        </p:blipFill>
        <p:spPr>
          <a:xfrm>
            <a:off x="260131" y="1060931"/>
            <a:ext cx="8623736" cy="379429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8" name="Google Shape;498;p58"/>
          <p:cNvSpPr txBox="1"/>
          <p:nvPr/>
        </p:nvSpPr>
        <p:spPr>
          <a:xfrm>
            <a:off x="2999389" y="402575"/>
            <a:ext cx="59472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85000" lnSpcReduction="1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3333"/>
              <a:buFont typeface="Calibri"/>
              <a:buNone/>
            </a:pPr>
            <a:r>
              <a:rPr lang="en" sz="3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Tentukan Kesalahan dari data berikut?</a:t>
            </a:r>
            <a:endParaRPr sz="1100"/>
          </a:p>
        </p:txBody>
      </p:sp>
      <p:pic>
        <p:nvPicPr>
          <p:cNvPr id="499" name="Google Shape;499;p58" descr="How to Print Confidential Documents Securely | SOS Office Equipment"/>
          <p:cNvPicPr preferRelativeResize="0"/>
          <p:nvPr/>
        </p:nvPicPr>
        <p:blipFill rotWithShape="1">
          <a:blip r:embed="rId4">
            <a:alphaModFix/>
          </a:blip>
          <a:srcRect t="9901" b="10884"/>
          <a:stretch/>
        </p:blipFill>
        <p:spPr>
          <a:xfrm>
            <a:off x="7935755" y="3803004"/>
            <a:ext cx="1212042" cy="96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Jawaban</a:t>
            </a:r>
            <a:endParaRPr/>
          </a:p>
        </p:txBody>
      </p:sp>
      <p:pic>
        <p:nvPicPr>
          <p:cNvPr id="505" name="Google Shape;505;p59"/>
          <p:cNvPicPr preferRelativeResize="0"/>
          <p:nvPr/>
        </p:nvPicPr>
        <p:blipFill rotWithShape="1">
          <a:blip r:embed="rId3">
            <a:alphaModFix/>
          </a:blip>
          <a:srcRect l="5687" b="26193"/>
          <a:stretch/>
        </p:blipFill>
        <p:spPr>
          <a:xfrm>
            <a:off x="260131" y="1060931"/>
            <a:ext cx="8623736" cy="379429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6" name="Google Shape;506;p59"/>
          <p:cNvSpPr/>
          <p:nvPr/>
        </p:nvSpPr>
        <p:spPr>
          <a:xfrm rot="10800000">
            <a:off x="1267857" y="3129387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9"/>
          <p:cNvSpPr/>
          <p:nvPr/>
        </p:nvSpPr>
        <p:spPr>
          <a:xfrm>
            <a:off x="3692213" y="4037895"/>
            <a:ext cx="3093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9"/>
          <p:cNvSpPr/>
          <p:nvPr/>
        </p:nvSpPr>
        <p:spPr>
          <a:xfrm rot="-5400000">
            <a:off x="4860944" y="3597261"/>
            <a:ext cx="309000" cy="166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59" descr="How to Print Confidential Documents Securely | SOS Office Equipment"/>
          <p:cNvPicPr preferRelativeResize="0"/>
          <p:nvPr/>
        </p:nvPicPr>
        <p:blipFill rotWithShape="1">
          <a:blip r:embed="rId4">
            <a:alphaModFix/>
          </a:blip>
          <a:srcRect t="9901" b="10884"/>
          <a:stretch/>
        </p:blipFill>
        <p:spPr>
          <a:xfrm>
            <a:off x="7935755" y="3803004"/>
            <a:ext cx="1212042" cy="96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Satu Data Sasaran Penerima Vaksin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167" y="955592"/>
            <a:ext cx="7884318" cy="4057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7"/>
          <p:cNvCxnSpPr/>
          <p:nvPr/>
        </p:nvCxnSpPr>
        <p:spPr>
          <a:xfrm>
            <a:off x="1502233" y="1476183"/>
            <a:ext cx="555000" cy="87150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oval" w="med" len="med"/>
            <a:tailEnd type="triangle" w="med" len="med"/>
          </a:ln>
        </p:spPr>
      </p:cxnSp>
      <p:sp>
        <p:nvSpPr>
          <p:cNvPr id="84" name="Google Shape;84;p17"/>
          <p:cNvSpPr txBox="1"/>
          <p:nvPr/>
        </p:nvSpPr>
        <p:spPr>
          <a:xfrm>
            <a:off x="766450" y="1199175"/>
            <a:ext cx="13404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SmartChecking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 descr="Crear Un Ticket - Call Center Icon Png - Free Transparent PNG Clipart  Images Downlo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552" y="4574174"/>
            <a:ext cx="771585" cy="50873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/>
          <p:nvPr/>
        </p:nvSpPr>
        <p:spPr>
          <a:xfrm>
            <a:off x="6154436" y="2743863"/>
            <a:ext cx="1193100" cy="16836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2618566" y="958135"/>
            <a:ext cx="3308700" cy="36165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8" descr="Teknologi Aplikasi Pedulilindungi - Penjuru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2820" y="3134450"/>
            <a:ext cx="685615" cy="66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4115236" y="1567325"/>
            <a:ext cx="648300" cy="304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Hasil Vaksin</a:t>
            </a:r>
            <a:endParaRPr sz="8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5" name="Google Shape;95;p18" descr="Walking icon Royalty Free Vector Image - Vector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91187" y="1637811"/>
            <a:ext cx="346869" cy="3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 descr="dashboard icon png transparent - Clip Art Library"/>
          <p:cNvSpPr/>
          <p:nvPr/>
        </p:nvSpPr>
        <p:spPr>
          <a:xfrm>
            <a:off x="3935196" y="242135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8" descr="Line Logo clipart - Illustration, Text, Font, transparent clip 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2915" y="868865"/>
            <a:ext cx="730568" cy="73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descr="Caribbean blue database 5 icon - Free caribbean blue database ic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9912" y="2208262"/>
            <a:ext cx="441695" cy="44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descr="Caribbean blue database 5 icon - Free caribbean blue database icon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77673" y="3727518"/>
            <a:ext cx="441695" cy="44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descr="database 5 ic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9421" y="1080499"/>
            <a:ext cx="427739" cy="42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descr="Free icon &quot;Spreadsheet table icon&quot;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63426" y="1302052"/>
            <a:ext cx="251335" cy="25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descr="Api, development, interface, settings icon - Download on Iconfinder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26280" y="2814001"/>
            <a:ext cx="344026" cy="3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 descr="Api, development, interface, settings icon - Download on Iconfind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04916" y="1554730"/>
            <a:ext cx="344026" cy="30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descr="Api, development, interface, settings icon - Download on Iconfind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6271" y="3478739"/>
            <a:ext cx="344026" cy="3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descr="Api, development, interface, settings icon - Download on Iconfinde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269180" y="2986257"/>
            <a:ext cx="305440" cy="30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 descr="Free icon &quot;Spreadsheet table icon&quot;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81393" y="2450706"/>
            <a:ext cx="251335" cy="25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 descr="Free icon &quot;Spreadsheet table icon&quot;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75302" y="3968831"/>
            <a:ext cx="251335" cy="25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descr="Api, development, interface, settings icon - Download on Iconfind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75627" y="3278711"/>
            <a:ext cx="344026" cy="3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Api, development, interface, settings icon - Download on Iconfind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53670" y="2833294"/>
            <a:ext cx="344026" cy="30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/>
          <p:nvPr/>
        </p:nvSpPr>
        <p:spPr>
          <a:xfrm>
            <a:off x="1610252" y="2596587"/>
            <a:ext cx="754200" cy="6519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382888" y="2669965"/>
            <a:ext cx="891900" cy="508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7677909" y="1571598"/>
            <a:ext cx="817800" cy="895500"/>
          </a:xfrm>
          <a:prstGeom prst="roundRect">
            <a:avLst>
              <a:gd name="adj" fmla="val 10010"/>
            </a:avLst>
          </a:prstGeom>
          <a:solidFill>
            <a:srgbClr val="D8D8D8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8" descr="Tips Menggunakan Pcare BPJS Kesehatan yang Mudah | theAsianparent Indonesia"/>
          <p:cNvPicPr preferRelativeResize="0"/>
          <p:nvPr/>
        </p:nvPicPr>
        <p:blipFill rotWithShape="1">
          <a:blip r:embed="rId17">
            <a:alphaModFix/>
          </a:blip>
          <a:srcRect l="37742" t="13990" r="36566" b="48319"/>
          <a:stretch/>
        </p:blipFill>
        <p:spPr>
          <a:xfrm>
            <a:off x="8095500" y="1266845"/>
            <a:ext cx="286793" cy="279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4035851" y="2717636"/>
            <a:ext cx="859800" cy="304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Registrasi Vaksin</a:t>
            </a:r>
            <a:endParaRPr sz="8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049179" y="4252351"/>
            <a:ext cx="739500" cy="304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Data Penerima</a:t>
            </a:r>
            <a:endParaRPr sz="8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8453321" y="1396211"/>
            <a:ext cx="5793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Onsite Registration</a:t>
            </a:r>
            <a:endParaRPr sz="1100"/>
          </a:p>
        </p:txBody>
      </p:sp>
      <p:cxnSp>
        <p:nvCxnSpPr>
          <p:cNvPr id="117" name="Google Shape;117;p18"/>
          <p:cNvCxnSpPr/>
          <p:nvPr/>
        </p:nvCxnSpPr>
        <p:spPr>
          <a:xfrm>
            <a:off x="4619367" y="1228360"/>
            <a:ext cx="173790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8" name="Google Shape;118;p18"/>
          <p:cNvCxnSpPr>
            <a:stCxn id="111" idx="3"/>
            <a:endCxn id="110" idx="1"/>
          </p:cNvCxnSpPr>
          <p:nvPr/>
        </p:nvCxnSpPr>
        <p:spPr>
          <a:xfrm rot="10800000" flipH="1">
            <a:off x="1274788" y="2922565"/>
            <a:ext cx="335400" cy="1800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9" name="Google Shape;119;p18"/>
          <p:cNvCxnSpPr>
            <a:stCxn id="120" idx="2"/>
          </p:cNvCxnSpPr>
          <p:nvPr/>
        </p:nvCxnSpPr>
        <p:spPr>
          <a:xfrm rot="-5400000" flipH="1">
            <a:off x="3149760" y="2968183"/>
            <a:ext cx="905700" cy="1149900"/>
          </a:xfrm>
          <a:prstGeom prst="bentConnector2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1" name="Google Shape;121;p18"/>
          <p:cNvSpPr txBox="1"/>
          <p:nvPr/>
        </p:nvSpPr>
        <p:spPr>
          <a:xfrm>
            <a:off x="1699771" y="2638615"/>
            <a:ext cx="566700" cy="301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SMART</a:t>
            </a:r>
            <a:endParaRPr sz="1100"/>
          </a:p>
          <a:p>
            <a:pPr marL="0" marR="0" lvl="0" indent="0" algn="ctr" rtl="0">
              <a:lnSpc>
                <a:spcPct val="11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Checking</a:t>
            </a:r>
            <a:endParaRPr sz="1100"/>
          </a:p>
        </p:txBody>
      </p:sp>
      <p:pic>
        <p:nvPicPr>
          <p:cNvPr id="120" name="Google Shape;120;p18" descr="IconExperience » G-Collection » Spreadsheet Row Icon"/>
          <p:cNvPicPr preferRelativeResize="0"/>
          <p:nvPr/>
        </p:nvPicPr>
        <p:blipFill rotWithShape="1">
          <a:blip r:embed="rId18">
            <a:alphaModFix/>
          </a:blip>
          <a:srcRect l="6065" t="6170" r="5898" b="12103"/>
          <a:stretch/>
        </p:blipFill>
        <p:spPr>
          <a:xfrm>
            <a:off x="2841075" y="2743863"/>
            <a:ext cx="373169" cy="3464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8"/>
          <p:cNvCxnSpPr>
            <a:stCxn id="110" idx="3"/>
            <a:endCxn id="120" idx="1"/>
          </p:cNvCxnSpPr>
          <p:nvPr/>
        </p:nvCxnSpPr>
        <p:spPr>
          <a:xfrm rot="10800000" flipH="1">
            <a:off x="2364452" y="2917137"/>
            <a:ext cx="476700" cy="5400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23" name="Google Shape;123;p18" descr="Api, development, interface, settings icon - Download on Iconfinder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19818" y="1939049"/>
            <a:ext cx="344026" cy="344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8"/>
          <p:cNvCxnSpPr>
            <a:stCxn id="120" idx="0"/>
          </p:cNvCxnSpPr>
          <p:nvPr/>
        </p:nvCxnSpPr>
        <p:spPr>
          <a:xfrm rot="-5400000">
            <a:off x="3491610" y="2071713"/>
            <a:ext cx="208200" cy="1136100"/>
          </a:xfrm>
          <a:prstGeom prst="bentConnector2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5" name="Google Shape;125;p18"/>
          <p:cNvCxnSpPr>
            <a:stCxn id="103" idx="0"/>
            <a:endCxn id="101" idx="3"/>
          </p:cNvCxnSpPr>
          <p:nvPr/>
        </p:nvCxnSpPr>
        <p:spPr>
          <a:xfrm rot="5400000" flipH="1">
            <a:off x="5082379" y="1060180"/>
            <a:ext cx="126900" cy="862200"/>
          </a:xfrm>
          <a:prstGeom prst="bentConnector2">
            <a:avLst/>
          </a:prstGeom>
          <a:noFill/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6" name="Google Shape;126;p18"/>
          <p:cNvCxnSpPr>
            <a:stCxn id="93" idx="0"/>
            <a:endCxn id="103" idx="2"/>
          </p:cNvCxnSpPr>
          <p:nvPr/>
        </p:nvCxnSpPr>
        <p:spPr>
          <a:xfrm rot="5400000" flipH="1">
            <a:off x="5609127" y="1827950"/>
            <a:ext cx="1274400" cy="1338600"/>
          </a:xfrm>
          <a:prstGeom prst="bentConnector3">
            <a:avLst>
              <a:gd name="adj1" fmla="val 50004"/>
            </a:avLst>
          </a:prstGeom>
          <a:noFill/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18"/>
          <p:cNvCxnSpPr>
            <a:stCxn id="106" idx="3"/>
            <a:endCxn id="102" idx="0"/>
          </p:cNvCxnSpPr>
          <p:nvPr/>
        </p:nvCxnSpPr>
        <p:spPr>
          <a:xfrm>
            <a:off x="4732728" y="2576373"/>
            <a:ext cx="1965600" cy="237600"/>
          </a:xfrm>
          <a:prstGeom prst="bentConnector2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18"/>
          <p:cNvCxnSpPr>
            <a:stCxn id="90" idx="0"/>
            <a:endCxn id="104" idx="2"/>
          </p:cNvCxnSpPr>
          <p:nvPr/>
        </p:nvCxnSpPr>
        <p:spPr>
          <a:xfrm rot="-5400000">
            <a:off x="4712044" y="4197974"/>
            <a:ext cx="751500" cy="9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" name="Google Shape;129;p18"/>
          <p:cNvCxnSpPr>
            <a:stCxn id="104" idx="1"/>
          </p:cNvCxnSpPr>
          <p:nvPr/>
        </p:nvCxnSpPr>
        <p:spPr>
          <a:xfrm flipH="1">
            <a:off x="4607271" y="3650752"/>
            <a:ext cx="309000" cy="190500"/>
          </a:xfrm>
          <a:prstGeom prst="bentConnector3">
            <a:avLst>
              <a:gd name="adj1" fmla="val 50009"/>
            </a:avLst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" name="Google Shape;130;p18"/>
          <p:cNvCxnSpPr>
            <a:stCxn id="123" idx="2"/>
            <a:endCxn id="99" idx="0"/>
          </p:cNvCxnSpPr>
          <p:nvPr/>
        </p:nvCxnSpPr>
        <p:spPr>
          <a:xfrm rot="5400000">
            <a:off x="4022931" y="2658674"/>
            <a:ext cx="1444500" cy="693300"/>
          </a:xfrm>
          <a:prstGeom prst="bentConnector3">
            <a:avLst>
              <a:gd name="adj1" fmla="val 65823"/>
            </a:avLst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18"/>
          <p:cNvCxnSpPr>
            <a:endCxn id="123" idx="3"/>
          </p:cNvCxnSpPr>
          <p:nvPr/>
        </p:nvCxnSpPr>
        <p:spPr>
          <a:xfrm flipH="1">
            <a:off x="5263844" y="1856661"/>
            <a:ext cx="2398800" cy="254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2" name="Google Shape;132;p18"/>
          <p:cNvCxnSpPr>
            <a:stCxn id="123" idx="1"/>
          </p:cNvCxnSpPr>
          <p:nvPr/>
        </p:nvCxnSpPr>
        <p:spPr>
          <a:xfrm flipH="1">
            <a:off x="4607218" y="2111061"/>
            <a:ext cx="312600" cy="2031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18"/>
          <p:cNvCxnSpPr>
            <a:stCxn id="104" idx="3"/>
            <a:endCxn id="108" idx="1"/>
          </p:cNvCxnSpPr>
          <p:nvPr/>
        </p:nvCxnSpPr>
        <p:spPr>
          <a:xfrm rot="10800000" flipH="1">
            <a:off x="5260297" y="3450652"/>
            <a:ext cx="1015200" cy="200100"/>
          </a:xfrm>
          <a:prstGeom prst="bentConnector3">
            <a:avLst>
              <a:gd name="adj1" fmla="val 49995"/>
            </a:avLst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18"/>
          <p:cNvCxnSpPr>
            <a:stCxn id="112" idx="2"/>
            <a:endCxn id="109" idx="0"/>
          </p:cNvCxnSpPr>
          <p:nvPr/>
        </p:nvCxnSpPr>
        <p:spPr>
          <a:xfrm rot="5400000">
            <a:off x="7423059" y="2169648"/>
            <a:ext cx="366300" cy="961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5" name="Google Shape;135;p1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116586" y="959492"/>
            <a:ext cx="250477" cy="41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descr="Red settings 4 icon - Free red settings icons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46804" y="2994765"/>
            <a:ext cx="209801" cy="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descr="Red settings 4 icon - Free red settings icons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249414" y="2681554"/>
            <a:ext cx="209801" cy="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 descr="Kementerian BUMN (@KemenBUMN) | Twitter"/>
          <p:cNvPicPr preferRelativeResize="0"/>
          <p:nvPr/>
        </p:nvPicPr>
        <p:blipFill rotWithShape="1">
          <a:blip r:embed="rId21">
            <a:alphaModFix/>
          </a:blip>
          <a:srcRect l="11994" t="17069" r="12896" b="16591"/>
          <a:stretch/>
        </p:blipFill>
        <p:spPr>
          <a:xfrm>
            <a:off x="762506" y="2716167"/>
            <a:ext cx="453761" cy="40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31192" y="2718991"/>
            <a:ext cx="321219" cy="39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351740" y="3179838"/>
            <a:ext cx="9186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Kemenkes, K/L, Dinkes</a:t>
            </a:r>
            <a:endParaRPr sz="7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1" name="Google Shape;141;p18" descr="Registration - Registration Png, Transparent Png - kindpng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786282" y="1607336"/>
            <a:ext cx="559958" cy="3771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18"/>
          <p:cNvCxnSpPr/>
          <p:nvPr/>
        </p:nvCxnSpPr>
        <p:spPr>
          <a:xfrm>
            <a:off x="7460978" y="1350136"/>
            <a:ext cx="0" cy="3717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18"/>
          <p:cNvSpPr txBox="1"/>
          <p:nvPr/>
        </p:nvSpPr>
        <p:spPr>
          <a:xfrm>
            <a:off x="2626099" y="975825"/>
            <a:ext cx="1423200" cy="284700"/>
          </a:xfrm>
          <a:prstGeom prst="rect">
            <a:avLst/>
          </a:prstGeom>
          <a:solidFill>
            <a:srgbClr val="FE4872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 A T U  D A T A</a:t>
            </a:r>
            <a:endParaRPr sz="1100"/>
          </a:p>
        </p:txBody>
      </p:sp>
      <p:sp>
        <p:nvSpPr>
          <p:cNvPr id="144" name="Google Shape;144;p18"/>
          <p:cNvSpPr/>
          <p:nvPr/>
        </p:nvSpPr>
        <p:spPr>
          <a:xfrm>
            <a:off x="174295" y="2856963"/>
            <a:ext cx="175800" cy="192300"/>
          </a:xfrm>
          <a:prstGeom prst="ellipse">
            <a:avLst/>
          </a:prstGeom>
          <a:solidFill>
            <a:srgbClr val="FE48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8273551" y="1619301"/>
            <a:ext cx="175800" cy="192300"/>
          </a:xfrm>
          <a:prstGeom prst="ellipse">
            <a:avLst/>
          </a:prstGeom>
          <a:solidFill>
            <a:srgbClr val="FE48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5327210" y="4572349"/>
            <a:ext cx="175800" cy="1923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6163947" y="4237346"/>
            <a:ext cx="1180200" cy="192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PEDULI LINDUNGI</a:t>
            </a:r>
            <a:endParaRPr sz="1100"/>
          </a:p>
        </p:txBody>
      </p:sp>
      <p:cxnSp>
        <p:nvCxnSpPr>
          <p:cNvPr id="148" name="Google Shape;148;p18"/>
          <p:cNvCxnSpPr/>
          <p:nvPr/>
        </p:nvCxnSpPr>
        <p:spPr>
          <a:xfrm>
            <a:off x="2492849" y="1144949"/>
            <a:ext cx="0" cy="3957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8"/>
          <p:cNvSpPr txBox="1"/>
          <p:nvPr/>
        </p:nvSpPr>
        <p:spPr>
          <a:xfrm>
            <a:off x="7731671" y="4790429"/>
            <a:ext cx="359700" cy="34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WEB</a:t>
            </a:r>
            <a:endParaRPr sz="1100"/>
          </a:p>
        </p:txBody>
      </p:sp>
      <p:sp>
        <p:nvSpPr>
          <p:cNvPr id="150" name="Google Shape;150;p18"/>
          <p:cNvSpPr txBox="1"/>
          <p:nvPr/>
        </p:nvSpPr>
        <p:spPr>
          <a:xfrm>
            <a:off x="8183914" y="4793379"/>
            <a:ext cx="354900" cy="34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UMB</a:t>
            </a:r>
            <a:endParaRPr sz="1100"/>
          </a:p>
        </p:txBody>
      </p:sp>
      <p:sp>
        <p:nvSpPr>
          <p:cNvPr id="151" name="Google Shape;151;p18"/>
          <p:cNvSpPr txBox="1"/>
          <p:nvPr/>
        </p:nvSpPr>
        <p:spPr>
          <a:xfrm>
            <a:off x="8619421" y="4789505"/>
            <a:ext cx="334500" cy="34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APP</a:t>
            </a:r>
            <a:endParaRPr sz="1100"/>
          </a:p>
        </p:txBody>
      </p:sp>
      <p:cxnSp>
        <p:nvCxnSpPr>
          <p:cNvPr id="152" name="Google Shape;152;p18"/>
          <p:cNvCxnSpPr/>
          <p:nvPr/>
        </p:nvCxnSpPr>
        <p:spPr>
          <a:xfrm rot="5400000" flipH="1">
            <a:off x="7148863" y="3828630"/>
            <a:ext cx="1002000" cy="5409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" name="Google Shape;153;p18"/>
          <p:cNvCxnSpPr/>
          <p:nvPr/>
        </p:nvCxnSpPr>
        <p:spPr>
          <a:xfrm rot="10800000">
            <a:off x="7364482" y="3368676"/>
            <a:ext cx="1389600" cy="11748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4" name="Google Shape;154;p18"/>
          <p:cNvCxnSpPr/>
          <p:nvPr/>
        </p:nvCxnSpPr>
        <p:spPr>
          <a:xfrm rot="5400000" flipH="1">
            <a:off x="7365063" y="3498755"/>
            <a:ext cx="1015800" cy="987000"/>
          </a:xfrm>
          <a:prstGeom prst="bentConnector3">
            <a:avLst>
              <a:gd name="adj1" fmla="val 99291"/>
            </a:avLst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55" name="Google Shape;155;p18" descr="Phone icon Smart devices icon technology icon, Smartphone Icon, Mobile  Phone, Gadget, Mobile Phone Case, Communication Device, Portable  Communications Device, Mobile Phone Accessories transparent background PNG  clipart | HiClipart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676220" y="4447943"/>
            <a:ext cx="171778" cy="31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 descr="Computer Icons - Download Free Vector Icons | Noun Project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725184" y="4427396"/>
            <a:ext cx="363245" cy="36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 descr="Feature phone Scalable Graphics Telephone Icon, Grey phone transparent  background PNG clipart | HiClipart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249761" y="4511516"/>
            <a:ext cx="227935" cy="227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/>
          <p:nvPr/>
        </p:nvSpPr>
        <p:spPr>
          <a:xfrm>
            <a:off x="7747700" y="1358885"/>
            <a:ext cx="387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BPJS</a:t>
            </a:r>
            <a:endParaRPr sz="1100"/>
          </a:p>
        </p:txBody>
      </p:sp>
      <p:pic>
        <p:nvPicPr>
          <p:cNvPr id="159" name="Google Shape;159;p18" descr="Vaccination Icon of Glyph style - Available in SVG, PNG, EPS, AI &amp; Icon  fonts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092629" y="2020979"/>
            <a:ext cx="350050" cy="35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7649858" y="2034071"/>
            <a:ext cx="413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PCare</a:t>
            </a:r>
            <a:endParaRPr sz="9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7662788" y="2182764"/>
            <a:ext cx="4536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1 2 3 4</a:t>
            </a:r>
            <a:endParaRPr sz="1100"/>
          </a:p>
        </p:txBody>
      </p:sp>
      <p:sp>
        <p:nvSpPr>
          <p:cNvPr id="162" name="Google Shape;162;p18"/>
          <p:cNvSpPr txBox="1"/>
          <p:nvPr/>
        </p:nvSpPr>
        <p:spPr>
          <a:xfrm>
            <a:off x="431191" y="4630020"/>
            <a:ext cx="936685" cy="475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0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 dirty="0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Registrasi</a:t>
            </a:r>
            <a:endParaRPr sz="800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10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 dirty="0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Perbaikan</a:t>
            </a:r>
            <a:r>
              <a:rPr lang="en" sz="800" i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Data</a:t>
            </a:r>
            <a:endParaRPr sz="1100" dirty="0"/>
          </a:p>
          <a:p>
            <a:pPr marL="0" marR="0" lvl="0" indent="0" algn="l" rtl="0">
              <a:lnSpc>
                <a:spcPct val="110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Hasil </a:t>
            </a:r>
            <a:r>
              <a:rPr lang="en" sz="800" i="1" dirty="0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Vaksin</a:t>
            </a:r>
            <a:r>
              <a:rPr lang="en" sz="800" i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100" dirty="0"/>
          </a:p>
        </p:txBody>
      </p:sp>
      <p:cxnSp>
        <p:nvCxnSpPr>
          <p:cNvPr id="163" name="Google Shape;163;p18"/>
          <p:cNvCxnSpPr/>
          <p:nvPr/>
        </p:nvCxnSpPr>
        <p:spPr>
          <a:xfrm rot="10800000">
            <a:off x="212598" y="4725013"/>
            <a:ext cx="234300" cy="0"/>
          </a:xfrm>
          <a:prstGeom prst="straightConnector1">
            <a:avLst/>
          </a:prstGeom>
          <a:noFill/>
          <a:ln w="1905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4" name="Google Shape;164;p18"/>
          <p:cNvCxnSpPr/>
          <p:nvPr/>
        </p:nvCxnSpPr>
        <p:spPr>
          <a:xfrm rot="10800000">
            <a:off x="204176" y="4839313"/>
            <a:ext cx="2343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18"/>
          <p:cNvCxnSpPr/>
          <p:nvPr/>
        </p:nvCxnSpPr>
        <p:spPr>
          <a:xfrm rot="10800000">
            <a:off x="195753" y="4953613"/>
            <a:ext cx="234300" cy="0"/>
          </a:xfrm>
          <a:prstGeom prst="straightConnector1">
            <a:avLst/>
          </a:prstGeom>
          <a:noFill/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18"/>
          <p:cNvSpPr txBox="1"/>
          <p:nvPr/>
        </p:nvSpPr>
        <p:spPr>
          <a:xfrm>
            <a:off x="6149503" y="1615132"/>
            <a:ext cx="11769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A S H B O A R D</a:t>
            </a:r>
            <a:endParaRPr sz="1100"/>
          </a:p>
        </p:txBody>
      </p:sp>
      <p:cxnSp>
        <p:nvCxnSpPr>
          <p:cNvPr id="167" name="Google Shape;167;p18"/>
          <p:cNvCxnSpPr/>
          <p:nvPr/>
        </p:nvCxnSpPr>
        <p:spPr>
          <a:xfrm>
            <a:off x="7695438" y="2001271"/>
            <a:ext cx="727800" cy="10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18"/>
          <p:cNvSpPr txBox="1"/>
          <p:nvPr/>
        </p:nvSpPr>
        <p:spPr>
          <a:xfrm>
            <a:off x="7829752" y="2384308"/>
            <a:ext cx="531600" cy="279900"/>
          </a:xfrm>
          <a:prstGeom prst="rect">
            <a:avLst/>
          </a:prstGeom>
          <a:solidFill>
            <a:srgbClr val="833C0B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VAKSINASI</a:t>
            </a:r>
            <a:endParaRPr sz="1100"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Data Input Peserta Sasaran Vaksinasi</a:t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731560" y="1856906"/>
            <a:ext cx="1248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Sebelum hari H</a:t>
            </a:r>
            <a:endParaRPr sz="1100"/>
          </a:p>
        </p:txBody>
      </p:sp>
      <p:sp>
        <p:nvSpPr>
          <p:cNvPr id="171" name="Google Shape;171;p18"/>
          <p:cNvSpPr txBox="1"/>
          <p:nvPr/>
        </p:nvSpPr>
        <p:spPr>
          <a:xfrm>
            <a:off x="7840646" y="958135"/>
            <a:ext cx="936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Saat hari H</a:t>
            </a:r>
            <a:endParaRPr sz="1100"/>
          </a:p>
        </p:txBody>
      </p:sp>
      <p:sp>
        <p:nvSpPr>
          <p:cNvPr id="172" name="Google Shape;172;p18"/>
          <p:cNvSpPr txBox="1"/>
          <p:nvPr/>
        </p:nvSpPr>
        <p:spPr>
          <a:xfrm>
            <a:off x="5320818" y="4805913"/>
            <a:ext cx="1015193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Help Desk</a:t>
            </a:r>
            <a:endParaRPr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SmartChecking</a:t>
            </a:r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192041" y="4000923"/>
            <a:ext cx="86403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lnSpcReduction="20000"/>
          </a:bodyPr>
          <a:lstStyle/>
          <a:p>
            <a:pPr marL="457200" lvl="0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Aplikasi untuk mengunggah data-data penerima vaksin secara </a:t>
            </a:r>
            <a:r>
              <a:rPr lang="en" sz="1500" i="1"/>
              <a:t>bulk</a:t>
            </a:r>
            <a:r>
              <a:rPr lang="en" sz="1500"/>
              <a:t> (jumlah besar) ke dalam sistem Satu Data Sasaran Penerima Vaksinasi;</a:t>
            </a:r>
            <a:endParaRPr/>
          </a:p>
          <a:p>
            <a:pPr marL="457200" lvl="0" indent="-34925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Smartchecking melakukan validasi data unggahan, seperti </a:t>
            </a:r>
            <a:r>
              <a:rPr lang="en" sz="1500" i="1"/>
              <a:t>digit NIK, duplikasi NIK, no telepon selular, format tanggal lahir, kode provinsi, kode_kategori dan lain-lain</a:t>
            </a:r>
            <a:r>
              <a:rPr lang="en" sz="1500"/>
              <a:t>, secara otomatis dan meneruskan data yang valid ke sistem Satu Data Vaksinasi.</a:t>
            </a:r>
            <a:endParaRPr/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725" y="1434548"/>
            <a:ext cx="7702968" cy="250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1929460" y="1037879"/>
            <a:ext cx="3421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https://upload.pedulilindungi.id/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233775" y="333769"/>
            <a:ext cx="6390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82142"/>
              <a:buFont typeface="Calibri"/>
              <a:buNone/>
            </a:pPr>
            <a:r>
              <a:rPr lang="en"/>
              <a:t>Manfaat</a:t>
            </a:r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>
            <a:off x="5518052" y="1109990"/>
            <a:ext cx="3478800" cy="3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3429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800"/>
              <a:t>Percepatan validasi data sasaran peserta vaksinasi;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800"/>
              <a:t>Percepatan pelayanan kepada peserta vaksinasi;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800"/>
              <a:t>Kemudahan administrasi bagi petugas lapangan;</a:t>
            </a:r>
            <a:endParaRPr/>
          </a:p>
          <a:p>
            <a:pPr marL="34290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50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" sz="1800"/>
              <a:t>Monitoring progress vaksinasi.</a:t>
            </a:r>
            <a:endParaRPr/>
          </a:p>
        </p:txBody>
      </p:sp>
      <p:pic>
        <p:nvPicPr>
          <p:cNvPr id="187" name="Google Shape;187;p20" descr="Hampir 600 Ribu Orang, Vaksinasi Nakes di Indonesia Ditarget Tuntas 21  Februari - Suara Surabay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71" y="1109990"/>
            <a:ext cx="5370782" cy="352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88" y="233082"/>
            <a:ext cx="8229599" cy="4910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854</Words>
  <Application>Microsoft Macintosh PowerPoint</Application>
  <PresentationFormat>On-screen Show (16:9)</PresentationFormat>
  <Paragraphs>174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 Narrow</vt:lpstr>
      <vt:lpstr>Noto Sans Symbols</vt:lpstr>
      <vt:lpstr>Calibri</vt:lpstr>
      <vt:lpstr>Arial</vt:lpstr>
      <vt:lpstr>Simple Light</vt:lpstr>
      <vt:lpstr>Smart Checking</vt:lpstr>
      <vt:lpstr>Daftar Isi</vt:lpstr>
      <vt:lpstr>Introduction</vt:lpstr>
      <vt:lpstr>Latar Belakang</vt:lpstr>
      <vt:lpstr>Satu Data Sasaran Penerima Vaksin</vt:lpstr>
      <vt:lpstr>Data Input Peserta Sasaran Vaksinasi</vt:lpstr>
      <vt:lpstr>SmartChecking</vt:lpstr>
      <vt:lpstr>Manfaat</vt:lpstr>
      <vt:lpstr>PowerPoint Presentation</vt:lpstr>
      <vt:lpstr>Struktur dan Format Data</vt:lpstr>
      <vt:lpstr>Flow - Unggah Data Kandidat</vt:lpstr>
      <vt:lpstr>PowerPoint Presentation</vt:lpstr>
      <vt:lpstr>https://pedulilindungi.id</vt:lpstr>
      <vt:lpstr>PowerPoint Presentation</vt:lpstr>
      <vt:lpstr>HelpDesk</vt:lpstr>
      <vt:lpstr>Updates - Q3 2021</vt:lpstr>
      <vt:lpstr>Integrasi Dukcapil </vt:lpstr>
      <vt:lpstr>Integrasi Dukcapil (2) </vt:lpstr>
      <vt:lpstr>Integrasi Dukcapil - Statistik </vt:lpstr>
      <vt:lpstr>VGR </vt:lpstr>
      <vt:lpstr>VGR </vt:lpstr>
      <vt:lpstr>WNA</vt:lpstr>
      <vt:lpstr>WNA</vt:lpstr>
      <vt:lpstr>WNA</vt:lpstr>
      <vt:lpstr>Technical Debt and Enhancements </vt:lpstr>
      <vt:lpstr>Statistik</vt:lpstr>
      <vt:lpstr>Import Data Kandidat (All)</vt:lpstr>
      <vt:lpstr>Import Data Kandidat (VPP only)</vt:lpstr>
      <vt:lpstr>Import Categories (Number of Files)</vt:lpstr>
      <vt:lpstr>VPP Top Kabkota Usage (Files)</vt:lpstr>
      <vt:lpstr>Export Data Kandidat</vt:lpstr>
      <vt:lpstr>Import - WNA </vt:lpstr>
      <vt:lpstr>NIKs Created Daily</vt:lpstr>
      <vt:lpstr>Known Issues</vt:lpstr>
      <vt:lpstr>Isu</vt:lpstr>
      <vt:lpstr>Terima Kasih</vt:lpstr>
      <vt:lpstr>Q/A</vt:lpstr>
      <vt:lpstr>Contoh Kesalahan Unggah Data</vt:lpstr>
      <vt:lpstr>Contoh Kesalahan Unggah Data</vt:lpstr>
      <vt:lpstr>Contoh Kesalahan Unggah Data</vt:lpstr>
      <vt:lpstr>Contoh Kesalahan Unggah Data</vt:lpstr>
      <vt:lpstr>Contoh Kesalahan Unggah Data</vt:lpstr>
      <vt:lpstr>Agenda</vt:lpstr>
      <vt:lpstr>1. Tentukan Kesalahan dari data berikut?</vt:lpstr>
      <vt:lpstr>Jawaban</vt:lpstr>
      <vt:lpstr>PowerPoint Presentation</vt:lpstr>
      <vt:lpstr>Jawaban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Smartchecking</dc:title>
  <cp:lastModifiedBy>RAKHMAN IMANSYAH</cp:lastModifiedBy>
  <cp:revision>2</cp:revision>
  <dcterms:modified xsi:type="dcterms:W3CDTF">2021-09-20T07:18:00Z</dcterms:modified>
</cp:coreProperties>
</file>